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312" r:id="rId2"/>
    <p:sldId id="6115" r:id="rId3"/>
    <p:sldId id="6112" r:id="rId4"/>
    <p:sldId id="6098" r:id="rId5"/>
    <p:sldId id="6107" r:id="rId6"/>
    <p:sldId id="6057" r:id="rId7"/>
    <p:sldId id="6111" r:id="rId8"/>
    <p:sldId id="6108" r:id="rId9"/>
    <p:sldId id="6113" r:id="rId10"/>
    <p:sldId id="6116" r:id="rId11"/>
    <p:sldId id="6118" r:id="rId12"/>
    <p:sldId id="6100" r:id="rId13"/>
    <p:sldId id="6117" r:id="rId14"/>
    <p:sldId id="6099" r:id="rId15"/>
    <p:sldId id="6101" r:id="rId16"/>
    <p:sldId id="6109" r:id="rId17"/>
    <p:sldId id="6102" r:id="rId18"/>
    <p:sldId id="6103" r:id="rId19"/>
    <p:sldId id="6104" r:id="rId20"/>
    <p:sldId id="6105" r:id="rId21"/>
    <p:sldId id="6106" r:id="rId22"/>
    <p:sldId id="6119" r:id="rId23"/>
    <p:sldId id="6114" r:id="rId24"/>
  </p:sldIdLst>
  <p:sldSz cx="12192000" cy="6858000"/>
  <p:notesSz cx="11728450" cy="640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supriya@outlook.com" initials="r" lastIdx="1" clrIdx="0">
    <p:extLst>
      <p:ext uri="{19B8F6BF-5375-455C-9EA6-DF929625EA0E}">
        <p15:presenceInfo xmlns:p15="http://schemas.microsoft.com/office/powerpoint/2012/main" userId="362b131d3f4a4c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9B"/>
    <a:srgbClr val="FFFCD5"/>
    <a:srgbClr val="FFF8A0"/>
    <a:srgbClr val="FFCCFF"/>
    <a:srgbClr val="FF6600"/>
    <a:srgbClr val="7EE9EE"/>
    <a:srgbClr val="4D158C"/>
    <a:srgbClr val="79BEE8"/>
    <a:srgbClr val="FFCC6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7471" autoAdjust="0"/>
  </p:normalViewPr>
  <p:slideViewPr>
    <p:cSldViewPr snapToGrid="0">
      <p:cViewPr varScale="1">
        <p:scale>
          <a:sx n="86" d="100"/>
          <a:sy n="86" d="100"/>
        </p:scale>
        <p:origin x="834" y="90"/>
      </p:cViewPr>
      <p:guideLst>
        <p:guide orient="horz" pos="150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5" Type="http://schemas.openxmlformats.org/officeDocument/2006/relationships/image" Target="../media/image3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 Id="rId14"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082717" cy="3208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643795" y="0"/>
            <a:ext cx="5082717" cy="320874"/>
          </a:xfrm>
          <a:prstGeom prst="rect">
            <a:avLst/>
          </a:prstGeom>
        </p:spPr>
        <p:txBody>
          <a:bodyPr vert="horz" lIns="91440" tIns="45720" rIns="91440" bIns="45720" rtlCol="0"/>
          <a:lstStyle>
            <a:lvl1pPr algn="r">
              <a:defRPr sz="1200"/>
            </a:lvl1pPr>
          </a:lstStyle>
          <a:p>
            <a:fld id="{97CCBB49-7388-4147-9A21-A74ACD688945}" type="datetimeFigureOut">
              <a:rPr lang="en-US" smtClean="0"/>
              <a:pPr/>
              <a:t>6/1/2021</a:t>
            </a:fld>
            <a:endParaRPr lang="en-US" dirty="0"/>
          </a:p>
        </p:txBody>
      </p:sp>
      <p:sp>
        <p:nvSpPr>
          <p:cNvPr id="4" name="Slide Image Placeholder 3"/>
          <p:cNvSpPr>
            <a:spLocks noGrp="1" noRot="1" noChangeAspect="1"/>
          </p:cNvSpPr>
          <p:nvPr>
            <p:ph type="sldImg" idx="2"/>
          </p:nvPr>
        </p:nvSpPr>
        <p:spPr>
          <a:xfrm>
            <a:off x="3944938" y="800100"/>
            <a:ext cx="3838575" cy="21605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173234" y="3080942"/>
            <a:ext cx="9381984" cy="251975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079928"/>
            <a:ext cx="5082717" cy="3208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643795" y="6079928"/>
            <a:ext cx="5082717" cy="320873"/>
          </a:xfrm>
          <a:prstGeom prst="rect">
            <a:avLst/>
          </a:prstGeom>
        </p:spPr>
        <p:txBody>
          <a:bodyPr vert="horz" lIns="91440" tIns="45720" rIns="91440" bIns="45720" rtlCol="0" anchor="b"/>
          <a:lstStyle>
            <a:lvl1pPr algn="r">
              <a:defRPr sz="1200"/>
            </a:lvl1pPr>
          </a:lstStyle>
          <a:p>
            <a:fld id="{C20E2257-5820-43FC-BB74-DE6F22EBB034}" type="slidenum">
              <a:rPr lang="en-US" smtClean="0"/>
              <a:pPr/>
              <a:t>‹#›</a:t>
            </a:fld>
            <a:endParaRPr lang="en-US" dirty="0"/>
          </a:p>
        </p:txBody>
      </p:sp>
    </p:spTree>
    <p:extLst>
      <p:ext uri="{BB962C8B-B14F-4D97-AF65-F5344CB8AC3E}">
        <p14:creationId xmlns:p14="http://schemas.microsoft.com/office/powerpoint/2010/main" val="177381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0E2257-5820-43FC-BB74-DE6F22EBB034}" type="slidenum">
              <a:rPr lang="en-US" smtClean="0"/>
              <a:pPr/>
              <a:t>1</a:t>
            </a:fld>
            <a:endParaRPr lang="en-US" dirty="0"/>
          </a:p>
        </p:txBody>
      </p:sp>
    </p:spTree>
    <p:extLst>
      <p:ext uri="{BB962C8B-B14F-4D97-AF65-F5344CB8AC3E}">
        <p14:creationId xmlns:p14="http://schemas.microsoft.com/office/powerpoint/2010/main" val="118748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E2257-5820-43FC-BB74-DE6F22EBB034}" type="slidenum">
              <a:rPr lang="en-US" smtClean="0"/>
              <a:pPr/>
              <a:t>23</a:t>
            </a:fld>
            <a:endParaRPr lang="en-US" dirty="0"/>
          </a:p>
        </p:txBody>
      </p:sp>
    </p:spTree>
    <p:extLst>
      <p:ext uri="{BB962C8B-B14F-4D97-AF65-F5344CB8AC3E}">
        <p14:creationId xmlns:p14="http://schemas.microsoft.com/office/powerpoint/2010/main" val="33874430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emf"/><Relationship Id="rId7"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63644"/>
          </a:xfrm>
          <a:prstGeom prst="rect">
            <a:avLst/>
          </a:prstGeom>
        </p:spPr>
      </p:pic>
      <p:sp>
        <p:nvSpPr>
          <p:cNvPr id="4" name="Rectangle 3"/>
          <p:cNvSpPr>
            <a:spLocks noChangeAspect="1"/>
          </p:cNvSpPr>
          <p:nvPr userDrawn="1"/>
        </p:nvSpPr>
        <p:spPr>
          <a:xfrm>
            <a:off x="0" y="0"/>
            <a:ext cx="12193200" cy="685800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33330" y="3001643"/>
            <a:ext cx="9144000" cy="498598"/>
          </a:xfrm>
        </p:spPr>
        <p:txBody>
          <a:bodyPr lIns="0" tIns="0" rIns="0" bIns="0" anchor="ctr">
            <a:spAutoFit/>
          </a:bodyPr>
          <a:lstStyle>
            <a:lvl1pPr marL="0" indent="0" algn="l">
              <a:buNone/>
              <a:defRPr sz="3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Content Placeholder 11"/>
          <p:cNvSpPr>
            <a:spLocks noGrp="1"/>
          </p:cNvSpPr>
          <p:nvPr>
            <p:ph sz="quarter" idx="10" hasCustomPrompt="1"/>
          </p:nvPr>
        </p:nvSpPr>
        <p:spPr>
          <a:xfrm>
            <a:off x="433330" y="3631744"/>
            <a:ext cx="9144000" cy="276999"/>
          </a:xfrm>
        </p:spPr>
        <p:txBody>
          <a:bodyPr vert="horz" lIns="0" tIns="0" rIns="0" bIns="0" rtlCol="0" anchor="ctr">
            <a:spAutoFit/>
          </a:bodyPr>
          <a:lstStyle>
            <a:lvl1pPr>
              <a:defRPr lang="en-US" sz="2000" baseline="0" dirty="0" smtClean="0">
                <a:solidFill>
                  <a:schemeClr val="accent1"/>
                </a:solidFill>
              </a:defRPr>
            </a:lvl1pPr>
            <a:lvl2pPr>
              <a:defRPr lang="en-US" sz="2000" dirty="0" smtClean="0"/>
            </a:lvl2pPr>
            <a:lvl3pPr>
              <a:defRPr lang="en-US" sz="1800" dirty="0" smtClean="0"/>
            </a:lvl3pPr>
            <a:lvl4pPr>
              <a:defRPr lang="en-US" sz="1600" dirty="0" smtClean="0"/>
            </a:lvl4pPr>
            <a:lvl5pPr>
              <a:defRPr lang="en-US" sz="1600" dirty="0"/>
            </a:lvl5pPr>
          </a:lstStyle>
          <a:p>
            <a:pPr marL="0" lvl="0" indent="0">
              <a:buNone/>
            </a:pPr>
            <a:r>
              <a:rPr lang="en-US" dirty="0"/>
              <a:t>Click to add Subtitle</a:t>
            </a:r>
          </a:p>
        </p:txBody>
      </p:sp>
      <p:sp>
        <p:nvSpPr>
          <p:cNvPr id="13" name="Content Placeholder 11"/>
          <p:cNvSpPr>
            <a:spLocks noGrp="1"/>
          </p:cNvSpPr>
          <p:nvPr>
            <p:ph sz="quarter" idx="11" hasCustomPrompt="1"/>
          </p:nvPr>
        </p:nvSpPr>
        <p:spPr>
          <a:xfrm>
            <a:off x="433330" y="6302162"/>
            <a:ext cx="9144000" cy="221599"/>
          </a:xfrm>
        </p:spPr>
        <p:txBody>
          <a:bodyPr vert="horz" lIns="0" tIns="0" rIns="0" bIns="0" rtlCol="0" anchor="ctr">
            <a:spAutoFit/>
          </a:bodyPr>
          <a:lstStyle>
            <a:lvl1pPr>
              <a:defRPr lang="en-US" sz="1600" baseline="0" dirty="0" smtClean="0">
                <a:solidFill>
                  <a:schemeClr val="accent1"/>
                </a:solidFill>
              </a:defRPr>
            </a:lvl1pPr>
            <a:lvl2pPr>
              <a:defRPr lang="en-US" sz="2000" dirty="0" smtClean="0"/>
            </a:lvl2pPr>
            <a:lvl3pPr>
              <a:defRPr lang="en-US" sz="1800" dirty="0" smtClean="0"/>
            </a:lvl3pPr>
            <a:lvl4pPr>
              <a:defRPr lang="en-US" sz="1600" dirty="0" smtClean="0"/>
            </a:lvl4pPr>
            <a:lvl5pPr>
              <a:defRPr lang="en-US" sz="1600" dirty="0"/>
            </a:lvl5pPr>
          </a:lstStyle>
          <a:p>
            <a:pPr marL="0" lvl="0" indent="0">
              <a:buNone/>
            </a:pPr>
            <a:r>
              <a:rPr lang="en-US" dirty="0"/>
              <a:t>Date</a:t>
            </a:r>
          </a:p>
        </p:txBody>
      </p:sp>
      <p:pic>
        <p:nvPicPr>
          <p:cNvPr id="133" name="Picture 13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3330" y="383022"/>
            <a:ext cx="1872867" cy="582187"/>
          </a:xfrm>
          <a:prstGeom prst="rect">
            <a:avLst/>
          </a:prstGeom>
          <a:noFill/>
          <a:ln>
            <a:noFill/>
          </a:ln>
        </p:spPr>
      </p:pic>
      <p:grpSp>
        <p:nvGrpSpPr>
          <p:cNvPr id="17" name="Group 16"/>
          <p:cNvGrpSpPr/>
          <p:nvPr userDrawn="1"/>
        </p:nvGrpSpPr>
        <p:grpSpPr>
          <a:xfrm>
            <a:off x="6870048" y="857195"/>
            <a:ext cx="4839451" cy="5143611"/>
            <a:chOff x="6638691" y="857195"/>
            <a:chExt cx="4839451" cy="5143611"/>
          </a:xfrm>
        </p:grpSpPr>
        <p:grpSp>
          <p:nvGrpSpPr>
            <p:cNvPr id="76" name="Group 75"/>
            <p:cNvGrpSpPr/>
            <p:nvPr userDrawn="1"/>
          </p:nvGrpSpPr>
          <p:grpSpPr>
            <a:xfrm>
              <a:off x="6892175" y="1131440"/>
              <a:ext cx="4522312" cy="4869366"/>
              <a:chOff x="8493789" y="1621161"/>
              <a:chExt cx="3088800" cy="3325842"/>
            </a:xfrm>
          </p:grpSpPr>
          <p:sp>
            <p:nvSpPr>
              <p:cNvPr id="121" name="Oval 120"/>
              <p:cNvSpPr>
                <a:spLocks noChangeAspect="1"/>
              </p:cNvSpPr>
              <p:nvPr/>
            </p:nvSpPr>
            <p:spPr>
              <a:xfrm>
                <a:off x="9648309" y="2760479"/>
                <a:ext cx="762000" cy="76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a:spLocks noChangeAspect="1"/>
              </p:cNvSpPr>
              <p:nvPr/>
            </p:nvSpPr>
            <p:spPr>
              <a:xfrm>
                <a:off x="9967371" y="4263023"/>
                <a:ext cx="123877" cy="1238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a:spLocks noChangeAspect="1"/>
              </p:cNvSpPr>
              <p:nvPr/>
            </p:nvSpPr>
            <p:spPr>
              <a:xfrm>
                <a:off x="9174003" y="3924013"/>
                <a:ext cx="319962" cy="3199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a:spLocks noChangeAspect="1"/>
              </p:cNvSpPr>
              <p:nvPr/>
            </p:nvSpPr>
            <p:spPr>
              <a:xfrm>
                <a:off x="9045831" y="4336866"/>
                <a:ext cx="123877" cy="1238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a:spLocks noChangeAspect="1"/>
              </p:cNvSpPr>
              <p:nvPr/>
            </p:nvSpPr>
            <p:spPr>
              <a:xfrm>
                <a:off x="9791372" y="4471128"/>
                <a:ext cx="475875" cy="475875"/>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6" name="Straight Connector 125"/>
              <p:cNvCxnSpPr/>
              <p:nvPr/>
            </p:nvCxnSpPr>
            <p:spPr>
              <a:xfrm flipH="1" flipV="1">
                <a:off x="10029309" y="3520098"/>
                <a:ext cx="1" cy="756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7" name="Oval 126"/>
              <p:cNvSpPr>
                <a:spLocks noChangeAspect="1"/>
              </p:cNvSpPr>
              <p:nvPr/>
            </p:nvSpPr>
            <p:spPr>
              <a:xfrm>
                <a:off x="9869328" y="3738736"/>
                <a:ext cx="319962" cy="3199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Arc 127"/>
              <p:cNvSpPr>
                <a:spLocks noChangeAspect="1"/>
              </p:cNvSpPr>
              <p:nvPr/>
            </p:nvSpPr>
            <p:spPr>
              <a:xfrm>
                <a:off x="8493789" y="1621161"/>
                <a:ext cx="3088800" cy="3088800"/>
              </a:xfrm>
              <a:prstGeom prst="arc">
                <a:avLst>
                  <a:gd name="adj1" fmla="val 5884690"/>
                  <a:gd name="adj2" fmla="val 7507926"/>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9" name="Arc 128"/>
              <p:cNvSpPr>
                <a:spLocks noChangeAspect="1"/>
              </p:cNvSpPr>
              <p:nvPr/>
            </p:nvSpPr>
            <p:spPr>
              <a:xfrm>
                <a:off x="8880789" y="2008161"/>
                <a:ext cx="2314800" cy="2314800"/>
              </a:xfrm>
              <a:prstGeom prst="arc">
                <a:avLst>
                  <a:gd name="adj1" fmla="val 5421638"/>
                  <a:gd name="adj2" fmla="val 725532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0" name="Straight Connector 129"/>
              <p:cNvCxnSpPr/>
              <p:nvPr/>
            </p:nvCxnSpPr>
            <p:spPr>
              <a:xfrm flipV="1">
                <a:off x="9137747" y="4193549"/>
                <a:ext cx="122756" cy="17367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0" name="Oval 149"/>
              <p:cNvSpPr>
                <a:spLocks noChangeAspect="1"/>
              </p:cNvSpPr>
              <p:nvPr userDrawn="1"/>
            </p:nvSpPr>
            <p:spPr>
              <a:xfrm>
                <a:off x="9714432" y="2826602"/>
                <a:ext cx="629752" cy="629752"/>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solidFill>
                    <a:schemeClr val="accent1"/>
                  </a:solidFill>
                </a:endParaRPr>
              </a:p>
            </p:txBody>
          </p:sp>
        </p:grpSp>
        <p:grpSp>
          <p:nvGrpSpPr>
            <p:cNvPr id="77" name="Group 76"/>
            <p:cNvGrpSpPr/>
            <p:nvPr userDrawn="1"/>
          </p:nvGrpSpPr>
          <p:grpSpPr>
            <a:xfrm>
              <a:off x="6638691" y="1131440"/>
              <a:ext cx="4775796" cy="4522313"/>
              <a:chOff x="8320656" y="1621161"/>
              <a:chExt cx="3261933" cy="3088800"/>
            </a:xfrm>
          </p:grpSpPr>
          <p:sp>
            <p:nvSpPr>
              <p:cNvPr id="106" name="Arc 105"/>
              <p:cNvSpPr>
                <a:spLocks noChangeAspect="1"/>
              </p:cNvSpPr>
              <p:nvPr/>
            </p:nvSpPr>
            <p:spPr>
              <a:xfrm>
                <a:off x="8493789" y="1621161"/>
                <a:ext cx="3088800" cy="3088800"/>
              </a:xfrm>
              <a:prstGeom prst="arc">
                <a:avLst>
                  <a:gd name="adj1" fmla="val 10967521"/>
                  <a:gd name="adj2" fmla="val 13355045"/>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p:cNvSpPr>
                <a:spLocks noChangeAspect="1"/>
              </p:cNvSpPr>
              <p:nvPr/>
            </p:nvSpPr>
            <p:spPr>
              <a:xfrm>
                <a:off x="8880789" y="1995461"/>
                <a:ext cx="2314800" cy="2314800"/>
              </a:xfrm>
              <a:prstGeom prst="arc">
                <a:avLst>
                  <a:gd name="adj1" fmla="val 17293301"/>
                  <a:gd name="adj2" fmla="val 18089368"/>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Oval 107"/>
              <p:cNvSpPr>
                <a:spLocks noChangeAspect="1"/>
              </p:cNvSpPr>
              <p:nvPr/>
            </p:nvSpPr>
            <p:spPr>
              <a:xfrm>
                <a:off x="11048120" y="1909173"/>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a:spLocks noChangeAspect="1"/>
              </p:cNvSpPr>
              <p:nvPr/>
            </p:nvSpPr>
            <p:spPr>
              <a:xfrm>
                <a:off x="10306526" y="1978212"/>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a:spLocks noChangeAspect="1"/>
              </p:cNvSpPr>
              <p:nvPr/>
            </p:nvSpPr>
            <p:spPr>
              <a:xfrm>
                <a:off x="10460796" y="2573542"/>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a:spLocks noChangeAspect="1"/>
              </p:cNvSpPr>
              <p:nvPr/>
            </p:nvSpPr>
            <p:spPr>
              <a:xfrm>
                <a:off x="9513753" y="2391260"/>
                <a:ext cx="319962" cy="319962"/>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a:spLocks noChangeAspect="1"/>
              </p:cNvSpPr>
              <p:nvPr/>
            </p:nvSpPr>
            <p:spPr>
              <a:xfrm>
                <a:off x="8810018" y="1721226"/>
                <a:ext cx="475875" cy="475875"/>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a:spLocks noChangeAspect="1"/>
              </p:cNvSpPr>
              <p:nvPr/>
            </p:nvSpPr>
            <p:spPr>
              <a:xfrm>
                <a:off x="8320656" y="3061820"/>
                <a:ext cx="319962" cy="319962"/>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a:spLocks noChangeAspect="1"/>
              </p:cNvSpPr>
              <p:nvPr/>
            </p:nvSpPr>
            <p:spPr>
              <a:xfrm>
                <a:off x="8807790" y="3143957"/>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a:spLocks noChangeAspect="1"/>
              </p:cNvSpPr>
              <p:nvPr/>
            </p:nvSpPr>
            <p:spPr>
              <a:xfrm>
                <a:off x="10518765" y="3564579"/>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Arc 115"/>
              <p:cNvSpPr>
                <a:spLocks noChangeAspect="1"/>
              </p:cNvSpPr>
              <p:nvPr/>
            </p:nvSpPr>
            <p:spPr>
              <a:xfrm>
                <a:off x="9319535" y="2446907"/>
                <a:ext cx="1437309" cy="1437309"/>
              </a:xfrm>
              <a:prstGeom prst="arc">
                <a:avLst>
                  <a:gd name="adj1" fmla="val 15009850"/>
                  <a:gd name="adj2" fmla="val 2222239"/>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17" name="Straight Connector 116"/>
              <p:cNvCxnSpPr/>
              <p:nvPr/>
            </p:nvCxnSpPr>
            <p:spPr>
              <a:xfrm flipV="1">
                <a:off x="10541332" y="1991785"/>
                <a:ext cx="554398" cy="62846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Oval 117"/>
              <p:cNvSpPr>
                <a:spLocks noChangeAspect="1"/>
              </p:cNvSpPr>
              <p:nvPr/>
            </p:nvSpPr>
            <p:spPr>
              <a:xfrm>
                <a:off x="10567442" y="2072046"/>
                <a:ext cx="475200" cy="4752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p:cNvCxnSpPr/>
              <p:nvPr/>
            </p:nvCxnSpPr>
            <p:spPr>
              <a:xfrm flipH="1" flipV="1">
                <a:off x="9198982" y="2105526"/>
                <a:ext cx="378848" cy="34177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623065" y="3203009"/>
                <a:ext cx="202278" cy="897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userDrawn="1"/>
          </p:nvGrpSpPr>
          <p:grpSpPr>
            <a:xfrm>
              <a:off x="6759400" y="857195"/>
              <a:ext cx="4718742" cy="4912863"/>
              <a:chOff x="3721849" y="1790426"/>
              <a:chExt cx="3222964" cy="3355551"/>
            </a:xfrm>
            <a:solidFill>
              <a:schemeClr val="accent3">
                <a:lumMod val="75000"/>
              </a:schemeClr>
            </a:solidFill>
          </p:grpSpPr>
          <p:sp>
            <p:nvSpPr>
              <p:cNvPr id="79" name="Oval 78"/>
              <p:cNvSpPr>
                <a:spLocks noChangeAspect="1"/>
              </p:cNvSpPr>
              <p:nvPr/>
            </p:nvSpPr>
            <p:spPr>
              <a:xfrm>
                <a:off x="6255980" y="3384652"/>
                <a:ext cx="475875" cy="475875"/>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a:spLocks noChangeAspect="1"/>
              </p:cNvSpPr>
              <p:nvPr/>
            </p:nvSpPr>
            <p:spPr>
              <a:xfrm>
                <a:off x="3721849" y="3970167"/>
                <a:ext cx="475875" cy="475875"/>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a:spLocks noChangeAspect="1"/>
              </p:cNvSpPr>
              <p:nvPr/>
            </p:nvSpPr>
            <p:spPr>
              <a:xfrm>
                <a:off x="5775574" y="4670102"/>
                <a:ext cx="475875" cy="475875"/>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a:spLocks noChangeAspect="1"/>
              </p:cNvSpPr>
              <p:nvPr/>
            </p:nvSpPr>
            <p:spPr>
              <a:xfrm>
                <a:off x="4771941" y="1790426"/>
                <a:ext cx="475875" cy="475875"/>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a:spLocks noChangeAspect="1"/>
              </p:cNvSpPr>
              <p:nvPr/>
            </p:nvSpPr>
            <p:spPr>
              <a:xfrm>
                <a:off x="4037394" y="2851084"/>
                <a:ext cx="475875" cy="475875"/>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a:spLocks noChangeAspect="1"/>
              </p:cNvSpPr>
              <p:nvPr/>
            </p:nvSpPr>
            <p:spPr>
              <a:xfrm>
                <a:off x="4560140" y="3690546"/>
                <a:ext cx="319962" cy="31996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a:spLocks noChangeAspect="1"/>
              </p:cNvSpPr>
              <p:nvPr/>
            </p:nvSpPr>
            <p:spPr>
              <a:xfrm>
                <a:off x="4633527" y="3184431"/>
                <a:ext cx="123877" cy="12387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a:spLocks noChangeAspect="1"/>
              </p:cNvSpPr>
              <p:nvPr/>
            </p:nvSpPr>
            <p:spPr>
              <a:xfrm>
                <a:off x="5029114" y="2337068"/>
                <a:ext cx="123877" cy="12387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a:spLocks noChangeAspect="1"/>
              </p:cNvSpPr>
              <p:nvPr/>
            </p:nvSpPr>
            <p:spPr>
              <a:xfrm>
                <a:off x="5570600" y="1864201"/>
                <a:ext cx="319962" cy="31996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a:spLocks noChangeAspect="1"/>
              </p:cNvSpPr>
              <p:nvPr/>
            </p:nvSpPr>
            <p:spPr>
              <a:xfrm>
                <a:off x="6606765" y="2747838"/>
                <a:ext cx="319962" cy="31996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a:spLocks noChangeAspect="1"/>
              </p:cNvSpPr>
              <p:nvPr/>
            </p:nvSpPr>
            <p:spPr>
              <a:xfrm>
                <a:off x="6055449" y="4098147"/>
                <a:ext cx="319962" cy="31996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a:spLocks noChangeAspect="1"/>
              </p:cNvSpPr>
              <p:nvPr/>
            </p:nvSpPr>
            <p:spPr>
              <a:xfrm>
                <a:off x="6328780" y="3036924"/>
                <a:ext cx="123877" cy="12387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a:spLocks noChangeAspect="1"/>
              </p:cNvSpPr>
              <p:nvPr/>
            </p:nvSpPr>
            <p:spPr>
              <a:xfrm>
                <a:off x="6820936" y="3586324"/>
                <a:ext cx="123877" cy="12387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a:spLocks noChangeAspect="1"/>
              </p:cNvSpPr>
              <p:nvPr/>
            </p:nvSpPr>
            <p:spPr>
              <a:xfrm>
                <a:off x="6701887" y="4035756"/>
                <a:ext cx="123877" cy="12387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a:spLocks noChangeAspect="1"/>
              </p:cNvSpPr>
              <p:nvPr/>
            </p:nvSpPr>
            <p:spPr>
              <a:xfrm>
                <a:off x="5777955" y="4521935"/>
                <a:ext cx="123877" cy="12387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Arc 93"/>
              <p:cNvSpPr>
                <a:spLocks noChangeAspect="1"/>
              </p:cNvSpPr>
              <p:nvPr/>
            </p:nvSpPr>
            <p:spPr>
              <a:xfrm>
                <a:off x="4199536" y="2361564"/>
                <a:ext cx="2314800" cy="2314800"/>
              </a:xfrm>
              <a:prstGeom prst="arc">
                <a:avLst>
                  <a:gd name="adj1" fmla="val 12710947"/>
                  <a:gd name="adj2" fmla="val 15325865"/>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Arc 94"/>
              <p:cNvSpPr>
                <a:spLocks noChangeAspect="1"/>
              </p:cNvSpPr>
              <p:nvPr/>
            </p:nvSpPr>
            <p:spPr>
              <a:xfrm>
                <a:off x="4638282" y="2803485"/>
                <a:ext cx="1437309" cy="1437309"/>
              </a:xfrm>
              <a:prstGeom prst="arc">
                <a:avLst>
                  <a:gd name="adj1" fmla="val 9811283"/>
                  <a:gd name="adj2" fmla="val 11916341"/>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6" name="Arc 95"/>
              <p:cNvSpPr>
                <a:spLocks noChangeAspect="1"/>
              </p:cNvSpPr>
              <p:nvPr/>
            </p:nvSpPr>
            <p:spPr>
              <a:xfrm>
                <a:off x="4199536" y="2361564"/>
                <a:ext cx="2314800" cy="2314800"/>
              </a:xfrm>
              <a:prstGeom prst="arc">
                <a:avLst>
                  <a:gd name="adj1" fmla="val 1012484"/>
                  <a:gd name="adj2" fmla="val 3894618"/>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7" name="Arc 96"/>
              <p:cNvSpPr>
                <a:spLocks noChangeAspect="1"/>
              </p:cNvSpPr>
              <p:nvPr/>
            </p:nvSpPr>
            <p:spPr>
              <a:xfrm>
                <a:off x="3812536" y="1977739"/>
                <a:ext cx="3088800" cy="3088800"/>
              </a:xfrm>
              <a:prstGeom prst="arc">
                <a:avLst>
                  <a:gd name="adj1" fmla="val 1435825"/>
                  <a:gd name="adj2" fmla="val 3379327"/>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 name="Arc 97"/>
              <p:cNvSpPr>
                <a:spLocks noChangeAspect="1"/>
              </p:cNvSpPr>
              <p:nvPr/>
            </p:nvSpPr>
            <p:spPr>
              <a:xfrm>
                <a:off x="3812536" y="1977739"/>
                <a:ext cx="3088800" cy="3088800"/>
              </a:xfrm>
              <a:prstGeom prst="arc">
                <a:avLst>
                  <a:gd name="adj1" fmla="val 20487227"/>
                  <a:gd name="adj2" fmla="val 201219"/>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Arc 98"/>
              <p:cNvSpPr>
                <a:spLocks noChangeAspect="1"/>
              </p:cNvSpPr>
              <p:nvPr/>
            </p:nvSpPr>
            <p:spPr>
              <a:xfrm>
                <a:off x="3812536" y="1977739"/>
                <a:ext cx="3088800" cy="3088800"/>
              </a:xfrm>
              <a:prstGeom prst="arc">
                <a:avLst>
                  <a:gd name="adj1" fmla="val 15882519"/>
                  <a:gd name="adj2" fmla="val 16770109"/>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0" name="Straight Connector 99"/>
              <p:cNvCxnSpPr/>
              <p:nvPr/>
            </p:nvCxnSpPr>
            <p:spPr>
              <a:xfrm flipH="1">
                <a:off x="4156155" y="3912042"/>
                <a:ext cx="435421" cy="204824"/>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5857028" y="4623692"/>
                <a:ext cx="49782" cy="83555"/>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flipV="1">
                <a:off x="6713564" y="3638962"/>
                <a:ext cx="130424" cy="11977"/>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4490595" y="3169596"/>
                <a:ext cx="157813" cy="55037"/>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5055289" y="2244699"/>
                <a:ext cx="28450" cy="113971"/>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418709" y="2965047"/>
                <a:ext cx="229263" cy="121691"/>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userDrawn="1"/>
        </p:nvPicPr>
        <p:blipFill rotWithShape="1">
          <a:blip r:embed="rId4"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l="73902" t="20307" r="10913" b="62100"/>
          <a:stretch/>
        </p:blipFill>
        <p:spPr>
          <a:xfrm>
            <a:off x="10813265" y="3295334"/>
            <a:ext cx="441655" cy="511674"/>
          </a:xfrm>
          <a:prstGeom prst="roundRect">
            <a:avLst>
              <a:gd name="adj" fmla="val 44165"/>
            </a:avLst>
          </a:prstGeom>
        </p:spPr>
      </p:pic>
      <p:pic>
        <p:nvPicPr>
          <p:cNvPr id="10" name="Picture 9"/>
          <p:cNvPicPr>
            <a:picLocks noChangeAspect="1"/>
          </p:cNvPicPr>
          <p:nvPr userDrawn="1"/>
        </p:nvPicPr>
        <p:blipFill>
          <a:blip r:embed="rId5">
            <a:lum bright="70000" contrast="-70000"/>
          </a:blip>
          <a:stretch>
            <a:fillRect/>
          </a:stretch>
        </p:blipFill>
        <p:spPr>
          <a:xfrm>
            <a:off x="9752718" y="1023568"/>
            <a:ext cx="369300" cy="298316"/>
          </a:xfrm>
          <a:prstGeom prst="rect">
            <a:avLst/>
          </a:prstGeom>
        </p:spPr>
      </p:pic>
      <p:pic>
        <p:nvPicPr>
          <p:cNvPr id="19" name="Picture 18"/>
          <p:cNvPicPr>
            <a:picLocks noChangeAspect="1"/>
          </p:cNvPicPr>
          <p:nvPr userDrawn="1"/>
        </p:nvPicPr>
        <p:blipFill>
          <a:blip r:embed="rId6">
            <a:lum bright="70000" contrast="-70000"/>
          </a:blip>
          <a:stretch>
            <a:fillRect/>
          </a:stretch>
        </p:blipFill>
        <p:spPr>
          <a:xfrm>
            <a:off x="8704969" y="2350221"/>
            <a:ext cx="307574" cy="306991"/>
          </a:xfrm>
          <a:prstGeom prst="rect">
            <a:avLst/>
          </a:prstGeom>
        </p:spPr>
      </p:pic>
      <p:pic>
        <p:nvPicPr>
          <p:cNvPr id="28" name="Picture 27"/>
          <p:cNvPicPr>
            <a:picLocks noChangeAspect="1"/>
          </p:cNvPicPr>
          <p:nvPr userDrawn="1"/>
        </p:nvPicPr>
        <p:blipFill>
          <a:blip r:embed="rId7">
            <a:lum bright="70000" contrast="-70000"/>
          </a:blip>
          <a:stretch>
            <a:fillRect/>
          </a:stretch>
        </p:blipFill>
        <p:spPr>
          <a:xfrm>
            <a:off x="6975125" y="3316511"/>
            <a:ext cx="307574" cy="306991"/>
          </a:xfrm>
          <a:prstGeom prst="rect">
            <a:avLst/>
          </a:prstGeom>
        </p:spPr>
      </p:pic>
      <p:pic>
        <p:nvPicPr>
          <p:cNvPr id="152" name="Picture 15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991361" y="3249568"/>
            <a:ext cx="794553" cy="247045"/>
          </a:xfrm>
          <a:prstGeom prst="rect">
            <a:avLst/>
          </a:prstGeom>
          <a:effectLst/>
        </p:spPr>
      </p:pic>
      <p:grpSp>
        <p:nvGrpSpPr>
          <p:cNvPr id="5" name="Group 4"/>
          <p:cNvGrpSpPr>
            <a:grpSpLocks noChangeAspect="1"/>
          </p:cNvGrpSpPr>
          <p:nvPr userDrawn="1"/>
        </p:nvGrpSpPr>
        <p:grpSpPr>
          <a:xfrm>
            <a:off x="9139304" y="5456011"/>
            <a:ext cx="467428" cy="370825"/>
            <a:chOff x="9016780" y="5448486"/>
            <a:chExt cx="514171" cy="407908"/>
          </a:xfrm>
        </p:grpSpPr>
        <p:sp>
          <p:nvSpPr>
            <p:cNvPr id="132" name="Freeform: Shape 80">
              <a:extLst>
                <a:ext uri="{FF2B5EF4-FFF2-40B4-BE49-F238E27FC236}">
                  <a16:creationId xmlns:a16="http://schemas.microsoft.com/office/drawing/2014/main" id="{65C93C85-82BE-4168-ACFA-75B86FA8F2EA}"/>
                </a:ext>
              </a:extLst>
            </p:cNvPr>
            <p:cNvSpPr>
              <a:spLocks noChangeAspect="1"/>
            </p:cNvSpPr>
            <p:nvPr userDrawn="1"/>
          </p:nvSpPr>
          <p:spPr>
            <a:xfrm>
              <a:off x="9375029" y="5527521"/>
              <a:ext cx="155922" cy="306467"/>
            </a:xfrm>
            <a:custGeom>
              <a:avLst/>
              <a:gdLst>
                <a:gd name="connsiteX0" fmla="*/ 235744 w 276225"/>
                <a:gd name="connsiteY0" fmla="*/ 102394 h 542925"/>
                <a:gd name="connsiteX1" fmla="*/ 45244 w 276225"/>
                <a:gd name="connsiteY1" fmla="*/ 102394 h 542925"/>
                <a:gd name="connsiteX2" fmla="*/ 45244 w 276225"/>
                <a:gd name="connsiteY2" fmla="*/ 45244 h 542925"/>
                <a:gd name="connsiteX3" fmla="*/ 235744 w 276225"/>
                <a:gd name="connsiteY3" fmla="*/ 45244 h 542925"/>
                <a:gd name="connsiteX4" fmla="*/ 235744 w 276225"/>
                <a:gd name="connsiteY4" fmla="*/ 102394 h 542925"/>
                <a:gd name="connsiteX5" fmla="*/ 235744 w 276225"/>
                <a:gd name="connsiteY5" fmla="*/ 197644 h 542925"/>
                <a:gd name="connsiteX6" fmla="*/ 45244 w 276225"/>
                <a:gd name="connsiteY6" fmla="*/ 197644 h 542925"/>
                <a:gd name="connsiteX7" fmla="*/ 45244 w 276225"/>
                <a:gd name="connsiteY7" fmla="*/ 140494 h 542925"/>
                <a:gd name="connsiteX8" fmla="*/ 235744 w 276225"/>
                <a:gd name="connsiteY8" fmla="*/ 140494 h 542925"/>
                <a:gd name="connsiteX9" fmla="*/ 235744 w 276225"/>
                <a:gd name="connsiteY9" fmla="*/ 197644 h 542925"/>
                <a:gd name="connsiteX10" fmla="*/ 140494 w 276225"/>
                <a:gd name="connsiteY10" fmla="*/ 483394 h 542925"/>
                <a:gd name="connsiteX11" fmla="*/ 111919 w 276225"/>
                <a:gd name="connsiteY11" fmla="*/ 454819 h 542925"/>
                <a:gd name="connsiteX12" fmla="*/ 140494 w 276225"/>
                <a:gd name="connsiteY12" fmla="*/ 426244 h 542925"/>
                <a:gd name="connsiteX13" fmla="*/ 169069 w 276225"/>
                <a:gd name="connsiteY13" fmla="*/ 454819 h 542925"/>
                <a:gd name="connsiteX14" fmla="*/ 140494 w 276225"/>
                <a:gd name="connsiteY14" fmla="*/ 483394 h 542925"/>
                <a:gd name="connsiteX15" fmla="*/ 235744 w 276225"/>
                <a:gd name="connsiteY15" fmla="*/ 7144 h 542925"/>
                <a:gd name="connsiteX16" fmla="*/ 45244 w 276225"/>
                <a:gd name="connsiteY16" fmla="*/ 7144 h 542925"/>
                <a:gd name="connsiteX17" fmla="*/ 7144 w 276225"/>
                <a:gd name="connsiteY17" fmla="*/ 45244 h 542925"/>
                <a:gd name="connsiteX18" fmla="*/ 7144 w 276225"/>
                <a:gd name="connsiteY18" fmla="*/ 502444 h 542925"/>
                <a:gd name="connsiteX19" fmla="*/ 45244 w 276225"/>
                <a:gd name="connsiteY19" fmla="*/ 540544 h 542925"/>
                <a:gd name="connsiteX20" fmla="*/ 235744 w 276225"/>
                <a:gd name="connsiteY20" fmla="*/ 540544 h 542925"/>
                <a:gd name="connsiteX21" fmla="*/ 273844 w 276225"/>
                <a:gd name="connsiteY21" fmla="*/ 502444 h 542925"/>
                <a:gd name="connsiteX22" fmla="*/ 273844 w 276225"/>
                <a:gd name="connsiteY22" fmla="*/ 45244 h 542925"/>
                <a:gd name="connsiteX23" fmla="*/ 235744 w 276225"/>
                <a:gd name="connsiteY23" fmla="*/ 71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6225" h="542925">
                  <a:moveTo>
                    <a:pt x="235744" y="102394"/>
                  </a:moveTo>
                  <a:lnTo>
                    <a:pt x="45244" y="102394"/>
                  </a:lnTo>
                  <a:lnTo>
                    <a:pt x="45244" y="45244"/>
                  </a:lnTo>
                  <a:lnTo>
                    <a:pt x="235744" y="45244"/>
                  </a:lnTo>
                  <a:lnTo>
                    <a:pt x="235744" y="102394"/>
                  </a:lnTo>
                  <a:close/>
                  <a:moveTo>
                    <a:pt x="235744" y="197644"/>
                  </a:moveTo>
                  <a:lnTo>
                    <a:pt x="45244" y="197644"/>
                  </a:lnTo>
                  <a:lnTo>
                    <a:pt x="45244" y="140494"/>
                  </a:lnTo>
                  <a:lnTo>
                    <a:pt x="235744" y="140494"/>
                  </a:lnTo>
                  <a:lnTo>
                    <a:pt x="235744" y="197644"/>
                  </a:lnTo>
                  <a:close/>
                  <a:moveTo>
                    <a:pt x="140494" y="483394"/>
                  </a:moveTo>
                  <a:cubicBezTo>
                    <a:pt x="124301" y="483394"/>
                    <a:pt x="111919" y="471011"/>
                    <a:pt x="111919" y="454819"/>
                  </a:cubicBezTo>
                  <a:cubicBezTo>
                    <a:pt x="111919" y="438626"/>
                    <a:pt x="124301" y="426244"/>
                    <a:pt x="140494" y="426244"/>
                  </a:cubicBezTo>
                  <a:cubicBezTo>
                    <a:pt x="156686" y="426244"/>
                    <a:pt x="169069" y="438626"/>
                    <a:pt x="169069" y="454819"/>
                  </a:cubicBezTo>
                  <a:cubicBezTo>
                    <a:pt x="169069" y="471011"/>
                    <a:pt x="156686" y="483394"/>
                    <a:pt x="140494" y="483394"/>
                  </a:cubicBezTo>
                  <a:close/>
                  <a:moveTo>
                    <a:pt x="235744" y="7144"/>
                  </a:moveTo>
                  <a:lnTo>
                    <a:pt x="45244" y="7144"/>
                  </a:lnTo>
                  <a:cubicBezTo>
                    <a:pt x="24289" y="7144"/>
                    <a:pt x="7144" y="24289"/>
                    <a:pt x="7144" y="45244"/>
                  </a:cubicBezTo>
                  <a:lnTo>
                    <a:pt x="7144" y="502444"/>
                  </a:lnTo>
                  <a:cubicBezTo>
                    <a:pt x="7144" y="523399"/>
                    <a:pt x="24289" y="540544"/>
                    <a:pt x="45244" y="540544"/>
                  </a:cubicBezTo>
                  <a:lnTo>
                    <a:pt x="235744" y="540544"/>
                  </a:lnTo>
                  <a:cubicBezTo>
                    <a:pt x="256699" y="540544"/>
                    <a:pt x="273844" y="523399"/>
                    <a:pt x="273844" y="502444"/>
                  </a:cubicBezTo>
                  <a:lnTo>
                    <a:pt x="273844" y="45244"/>
                  </a:lnTo>
                  <a:cubicBezTo>
                    <a:pt x="273844" y="24289"/>
                    <a:pt x="256699" y="7144"/>
                    <a:pt x="235744" y="7144"/>
                  </a:cubicBezTo>
                  <a:close/>
                </a:path>
              </a:pathLst>
            </a:custGeom>
            <a:solidFill>
              <a:schemeClr val="bg1"/>
            </a:solidFill>
            <a:ln w="9525" cap="flat">
              <a:noFill/>
              <a:prstDash val="solid"/>
              <a:miter/>
            </a:ln>
          </p:spPr>
          <p:txBody>
            <a:bodyPr rtlCol="0" anchor="ctr"/>
            <a:lstStyle/>
            <a:p>
              <a:endParaRPr lang="en-IN" dirty="0"/>
            </a:p>
          </p:txBody>
        </p:sp>
        <p:sp>
          <p:nvSpPr>
            <p:cNvPr id="134" name="Freeform: Shape 80">
              <a:extLst>
                <a:ext uri="{FF2B5EF4-FFF2-40B4-BE49-F238E27FC236}">
                  <a16:creationId xmlns:a16="http://schemas.microsoft.com/office/drawing/2014/main" id="{65C93C85-82BE-4168-ACFA-75B86FA8F2EA}"/>
                </a:ext>
              </a:extLst>
            </p:cNvPr>
            <p:cNvSpPr>
              <a:spLocks noChangeAspect="1"/>
            </p:cNvSpPr>
            <p:nvPr userDrawn="1"/>
          </p:nvSpPr>
          <p:spPr>
            <a:xfrm>
              <a:off x="9016780" y="5527521"/>
              <a:ext cx="155922" cy="306467"/>
            </a:xfrm>
            <a:custGeom>
              <a:avLst/>
              <a:gdLst>
                <a:gd name="connsiteX0" fmla="*/ 235744 w 276225"/>
                <a:gd name="connsiteY0" fmla="*/ 102394 h 542925"/>
                <a:gd name="connsiteX1" fmla="*/ 45244 w 276225"/>
                <a:gd name="connsiteY1" fmla="*/ 102394 h 542925"/>
                <a:gd name="connsiteX2" fmla="*/ 45244 w 276225"/>
                <a:gd name="connsiteY2" fmla="*/ 45244 h 542925"/>
                <a:gd name="connsiteX3" fmla="*/ 235744 w 276225"/>
                <a:gd name="connsiteY3" fmla="*/ 45244 h 542925"/>
                <a:gd name="connsiteX4" fmla="*/ 235744 w 276225"/>
                <a:gd name="connsiteY4" fmla="*/ 102394 h 542925"/>
                <a:gd name="connsiteX5" fmla="*/ 235744 w 276225"/>
                <a:gd name="connsiteY5" fmla="*/ 197644 h 542925"/>
                <a:gd name="connsiteX6" fmla="*/ 45244 w 276225"/>
                <a:gd name="connsiteY6" fmla="*/ 197644 h 542925"/>
                <a:gd name="connsiteX7" fmla="*/ 45244 w 276225"/>
                <a:gd name="connsiteY7" fmla="*/ 140494 h 542925"/>
                <a:gd name="connsiteX8" fmla="*/ 235744 w 276225"/>
                <a:gd name="connsiteY8" fmla="*/ 140494 h 542925"/>
                <a:gd name="connsiteX9" fmla="*/ 235744 w 276225"/>
                <a:gd name="connsiteY9" fmla="*/ 197644 h 542925"/>
                <a:gd name="connsiteX10" fmla="*/ 140494 w 276225"/>
                <a:gd name="connsiteY10" fmla="*/ 483394 h 542925"/>
                <a:gd name="connsiteX11" fmla="*/ 111919 w 276225"/>
                <a:gd name="connsiteY11" fmla="*/ 454819 h 542925"/>
                <a:gd name="connsiteX12" fmla="*/ 140494 w 276225"/>
                <a:gd name="connsiteY12" fmla="*/ 426244 h 542925"/>
                <a:gd name="connsiteX13" fmla="*/ 169069 w 276225"/>
                <a:gd name="connsiteY13" fmla="*/ 454819 h 542925"/>
                <a:gd name="connsiteX14" fmla="*/ 140494 w 276225"/>
                <a:gd name="connsiteY14" fmla="*/ 483394 h 542925"/>
                <a:gd name="connsiteX15" fmla="*/ 235744 w 276225"/>
                <a:gd name="connsiteY15" fmla="*/ 7144 h 542925"/>
                <a:gd name="connsiteX16" fmla="*/ 45244 w 276225"/>
                <a:gd name="connsiteY16" fmla="*/ 7144 h 542925"/>
                <a:gd name="connsiteX17" fmla="*/ 7144 w 276225"/>
                <a:gd name="connsiteY17" fmla="*/ 45244 h 542925"/>
                <a:gd name="connsiteX18" fmla="*/ 7144 w 276225"/>
                <a:gd name="connsiteY18" fmla="*/ 502444 h 542925"/>
                <a:gd name="connsiteX19" fmla="*/ 45244 w 276225"/>
                <a:gd name="connsiteY19" fmla="*/ 540544 h 542925"/>
                <a:gd name="connsiteX20" fmla="*/ 235744 w 276225"/>
                <a:gd name="connsiteY20" fmla="*/ 540544 h 542925"/>
                <a:gd name="connsiteX21" fmla="*/ 273844 w 276225"/>
                <a:gd name="connsiteY21" fmla="*/ 502444 h 542925"/>
                <a:gd name="connsiteX22" fmla="*/ 273844 w 276225"/>
                <a:gd name="connsiteY22" fmla="*/ 45244 h 542925"/>
                <a:gd name="connsiteX23" fmla="*/ 235744 w 276225"/>
                <a:gd name="connsiteY23" fmla="*/ 71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6225" h="542925">
                  <a:moveTo>
                    <a:pt x="235744" y="102394"/>
                  </a:moveTo>
                  <a:lnTo>
                    <a:pt x="45244" y="102394"/>
                  </a:lnTo>
                  <a:lnTo>
                    <a:pt x="45244" y="45244"/>
                  </a:lnTo>
                  <a:lnTo>
                    <a:pt x="235744" y="45244"/>
                  </a:lnTo>
                  <a:lnTo>
                    <a:pt x="235744" y="102394"/>
                  </a:lnTo>
                  <a:close/>
                  <a:moveTo>
                    <a:pt x="235744" y="197644"/>
                  </a:moveTo>
                  <a:lnTo>
                    <a:pt x="45244" y="197644"/>
                  </a:lnTo>
                  <a:lnTo>
                    <a:pt x="45244" y="140494"/>
                  </a:lnTo>
                  <a:lnTo>
                    <a:pt x="235744" y="140494"/>
                  </a:lnTo>
                  <a:lnTo>
                    <a:pt x="235744" y="197644"/>
                  </a:lnTo>
                  <a:close/>
                  <a:moveTo>
                    <a:pt x="140494" y="483394"/>
                  </a:moveTo>
                  <a:cubicBezTo>
                    <a:pt x="124301" y="483394"/>
                    <a:pt x="111919" y="471011"/>
                    <a:pt x="111919" y="454819"/>
                  </a:cubicBezTo>
                  <a:cubicBezTo>
                    <a:pt x="111919" y="438626"/>
                    <a:pt x="124301" y="426244"/>
                    <a:pt x="140494" y="426244"/>
                  </a:cubicBezTo>
                  <a:cubicBezTo>
                    <a:pt x="156686" y="426244"/>
                    <a:pt x="169069" y="438626"/>
                    <a:pt x="169069" y="454819"/>
                  </a:cubicBezTo>
                  <a:cubicBezTo>
                    <a:pt x="169069" y="471011"/>
                    <a:pt x="156686" y="483394"/>
                    <a:pt x="140494" y="483394"/>
                  </a:cubicBezTo>
                  <a:close/>
                  <a:moveTo>
                    <a:pt x="235744" y="7144"/>
                  </a:moveTo>
                  <a:lnTo>
                    <a:pt x="45244" y="7144"/>
                  </a:lnTo>
                  <a:cubicBezTo>
                    <a:pt x="24289" y="7144"/>
                    <a:pt x="7144" y="24289"/>
                    <a:pt x="7144" y="45244"/>
                  </a:cubicBezTo>
                  <a:lnTo>
                    <a:pt x="7144" y="502444"/>
                  </a:lnTo>
                  <a:cubicBezTo>
                    <a:pt x="7144" y="523399"/>
                    <a:pt x="24289" y="540544"/>
                    <a:pt x="45244" y="540544"/>
                  </a:cubicBezTo>
                  <a:lnTo>
                    <a:pt x="235744" y="540544"/>
                  </a:lnTo>
                  <a:cubicBezTo>
                    <a:pt x="256699" y="540544"/>
                    <a:pt x="273844" y="523399"/>
                    <a:pt x="273844" y="502444"/>
                  </a:cubicBezTo>
                  <a:lnTo>
                    <a:pt x="273844" y="45244"/>
                  </a:lnTo>
                  <a:cubicBezTo>
                    <a:pt x="273844" y="24289"/>
                    <a:pt x="256699" y="7144"/>
                    <a:pt x="235744" y="7144"/>
                  </a:cubicBezTo>
                  <a:close/>
                </a:path>
              </a:pathLst>
            </a:custGeom>
            <a:solidFill>
              <a:schemeClr val="bg1"/>
            </a:solidFill>
            <a:ln w="9525" cap="flat">
              <a:noFill/>
              <a:prstDash val="solid"/>
              <a:miter/>
            </a:ln>
          </p:spPr>
          <p:txBody>
            <a:bodyPr rtlCol="0" anchor="ctr"/>
            <a:lstStyle/>
            <a:p>
              <a:endParaRPr lang="en-IN" dirty="0"/>
            </a:p>
          </p:txBody>
        </p:sp>
        <p:sp>
          <p:nvSpPr>
            <p:cNvPr id="131" name="Freeform: Shape 80">
              <a:extLst>
                <a:ext uri="{FF2B5EF4-FFF2-40B4-BE49-F238E27FC236}">
                  <a16:creationId xmlns:a16="http://schemas.microsoft.com/office/drawing/2014/main" id="{65C93C85-82BE-4168-ACFA-75B86FA8F2EA}"/>
                </a:ext>
              </a:extLst>
            </p:cNvPr>
            <p:cNvSpPr>
              <a:spLocks noChangeAspect="1"/>
            </p:cNvSpPr>
            <p:nvPr userDrawn="1"/>
          </p:nvSpPr>
          <p:spPr>
            <a:xfrm>
              <a:off x="9168765" y="5448486"/>
              <a:ext cx="207532" cy="407908"/>
            </a:xfrm>
            <a:custGeom>
              <a:avLst/>
              <a:gdLst>
                <a:gd name="connsiteX0" fmla="*/ 235744 w 276225"/>
                <a:gd name="connsiteY0" fmla="*/ 102394 h 542925"/>
                <a:gd name="connsiteX1" fmla="*/ 45244 w 276225"/>
                <a:gd name="connsiteY1" fmla="*/ 102394 h 542925"/>
                <a:gd name="connsiteX2" fmla="*/ 45244 w 276225"/>
                <a:gd name="connsiteY2" fmla="*/ 45244 h 542925"/>
                <a:gd name="connsiteX3" fmla="*/ 235744 w 276225"/>
                <a:gd name="connsiteY3" fmla="*/ 45244 h 542925"/>
                <a:gd name="connsiteX4" fmla="*/ 235744 w 276225"/>
                <a:gd name="connsiteY4" fmla="*/ 102394 h 542925"/>
                <a:gd name="connsiteX5" fmla="*/ 235744 w 276225"/>
                <a:gd name="connsiteY5" fmla="*/ 197644 h 542925"/>
                <a:gd name="connsiteX6" fmla="*/ 45244 w 276225"/>
                <a:gd name="connsiteY6" fmla="*/ 197644 h 542925"/>
                <a:gd name="connsiteX7" fmla="*/ 45244 w 276225"/>
                <a:gd name="connsiteY7" fmla="*/ 140494 h 542925"/>
                <a:gd name="connsiteX8" fmla="*/ 235744 w 276225"/>
                <a:gd name="connsiteY8" fmla="*/ 140494 h 542925"/>
                <a:gd name="connsiteX9" fmla="*/ 235744 w 276225"/>
                <a:gd name="connsiteY9" fmla="*/ 197644 h 542925"/>
                <a:gd name="connsiteX10" fmla="*/ 140494 w 276225"/>
                <a:gd name="connsiteY10" fmla="*/ 483394 h 542925"/>
                <a:gd name="connsiteX11" fmla="*/ 111919 w 276225"/>
                <a:gd name="connsiteY11" fmla="*/ 454819 h 542925"/>
                <a:gd name="connsiteX12" fmla="*/ 140494 w 276225"/>
                <a:gd name="connsiteY12" fmla="*/ 426244 h 542925"/>
                <a:gd name="connsiteX13" fmla="*/ 169069 w 276225"/>
                <a:gd name="connsiteY13" fmla="*/ 454819 h 542925"/>
                <a:gd name="connsiteX14" fmla="*/ 140494 w 276225"/>
                <a:gd name="connsiteY14" fmla="*/ 483394 h 542925"/>
                <a:gd name="connsiteX15" fmla="*/ 235744 w 276225"/>
                <a:gd name="connsiteY15" fmla="*/ 7144 h 542925"/>
                <a:gd name="connsiteX16" fmla="*/ 45244 w 276225"/>
                <a:gd name="connsiteY16" fmla="*/ 7144 h 542925"/>
                <a:gd name="connsiteX17" fmla="*/ 7144 w 276225"/>
                <a:gd name="connsiteY17" fmla="*/ 45244 h 542925"/>
                <a:gd name="connsiteX18" fmla="*/ 7144 w 276225"/>
                <a:gd name="connsiteY18" fmla="*/ 502444 h 542925"/>
                <a:gd name="connsiteX19" fmla="*/ 45244 w 276225"/>
                <a:gd name="connsiteY19" fmla="*/ 540544 h 542925"/>
                <a:gd name="connsiteX20" fmla="*/ 235744 w 276225"/>
                <a:gd name="connsiteY20" fmla="*/ 540544 h 542925"/>
                <a:gd name="connsiteX21" fmla="*/ 273844 w 276225"/>
                <a:gd name="connsiteY21" fmla="*/ 502444 h 542925"/>
                <a:gd name="connsiteX22" fmla="*/ 273844 w 276225"/>
                <a:gd name="connsiteY22" fmla="*/ 45244 h 542925"/>
                <a:gd name="connsiteX23" fmla="*/ 235744 w 276225"/>
                <a:gd name="connsiteY23" fmla="*/ 71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6225" h="542925">
                  <a:moveTo>
                    <a:pt x="235744" y="102394"/>
                  </a:moveTo>
                  <a:lnTo>
                    <a:pt x="45244" y="102394"/>
                  </a:lnTo>
                  <a:lnTo>
                    <a:pt x="45244" y="45244"/>
                  </a:lnTo>
                  <a:lnTo>
                    <a:pt x="235744" y="45244"/>
                  </a:lnTo>
                  <a:lnTo>
                    <a:pt x="235744" y="102394"/>
                  </a:lnTo>
                  <a:close/>
                  <a:moveTo>
                    <a:pt x="235744" y="197644"/>
                  </a:moveTo>
                  <a:lnTo>
                    <a:pt x="45244" y="197644"/>
                  </a:lnTo>
                  <a:lnTo>
                    <a:pt x="45244" y="140494"/>
                  </a:lnTo>
                  <a:lnTo>
                    <a:pt x="235744" y="140494"/>
                  </a:lnTo>
                  <a:lnTo>
                    <a:pt x="235744" y="197644"/>
                  </a:lnTo>
                  <a:close/>
                  <a:moveTo>
                    <a:pt x="140494" y="483394"/>
                  </a:moveTo>
                  <a:cubicBezTo>
                    <a:pt x="124301" y="483394"/>
                    <a:pt x="111919" y="471011"/>
                    <a:pt x="111919" y="454819"/>
                  </a:cubicBezTo>
                  <a:cubicBezTo>
                    <a:pt x="111919" y="438626"/>
                    <a:pt x="124301" y="426244"/>
                    <a:pt x="140494" y="426244"/>
                  </a:cubicBezTo>
                  <a:cubicBezTo>
                    <a:pt x="156686" y="426244"/>
                    <a:pt x="169069" y="438626"/>
                    <a:pt x="169069" y="454819"/>
                  </a:cubicBezTo>
                  <a:cubicBezTo>
                    <a:pt x="169069" y="471011"/>
                    <a:pt x="156686" y="483394"/>
                    <a:pt x="140494" y="483394"/>
                  </a:cubicBezTo>
                  <a:close/>
                  <a:moveTo>
                    <a:pt x="235744" y="7144"/>
                  </a:moveTo>
                  <a:lnTo>
                    <a:pt x="45244" y="7144"/>
                  </a:lnTo>
                  <a:cubicBezTo>
                    <a:pt x="24289" y="7144"/>
                    <a:pt x="7144" y="24289"/>
                    <a:pt x="7144" y="45244"/>
                  </a:cubicBezTo>
                  <a:lnTo>
                    <a:pt x="7144" y="502444"/>
                  </a:lnTo>
                  <a:cubicBezTo>
                    <a:pt x="7144" y="523399"/>
                    <a:pt x="24289" y="540544"/>
                    <a:pt x="45244" y="540544"/>
                  </a:cubicBezTo>
                  <a:lnTo>
                    <a:pt x="235744" y="540544"/>
                  </a:lnTo>
                  <a:cubicBezTo>
                    <a:pt x="256699" y="540544"/>
                    <a:pt x="273844" y="523399"/>
                    <a:pt x="273844" y="502444"/>
                  </a:cubicBezTo>
                  <a:lnTo>
                    <a:pt x="273844" y="45244"/>
                  </a:lnTo>
                  <a:cubicBezTo>
                    <a:pt x="273844" y="24289"/>
                    <a:pt x="256699" y="7144"/>
                    <a:pt x="235744" y="7144"/>
                  </a:cubicBezTo>
                  <a:close/>
                </a:path>
              </a:pathLst>
            </a:custGeom>
            <a:solidFill>
              <a:schemeClr val="bg1"/>
            </a:solidFill>
            <a:ln w="9525" cap="flat">
              <a:noFill/>
              <a:prstDash val="solid"/>
              <a:miter/>
            </a:ln>
          </p:spPr>
          <p:txBody>
            <a:bodyPr rtlCol="0" anchor="ctr"/>
            <a:lstStyle/>
            <a:p>
              <a:endParaRPr lang="en-IN" dirty="0"/>
            </a:p>
          </p:txBody>
        </p:sp>
      </p:grpSp>
      <p:grpSp>
        <p:nvGrpSpPr>
          <p:cNvPr id="135" name="Group 134"/>
          <p:cNvGrpSpPr>
            <a:grpSpLocks noChangeAspect="1"/>
          </p:cNvGrpSpPr>
          <p:nvPr userDrawn="1"/>
        </p:nvGrpSpPr>
        <p:grpSpPr>
          <a:xfrm>
            <a:off x="10176082" y="5203772"/>
            <a:ext cx="358414" cy="449222"/>
            <a:chOff x="6671733" y="1833209"/>
            <a:chExt cx="3565578" cy="4468952"/>
          </a:xfrm>
          <a:solidFill>
            <a:schemeClr val="bg1"/>
          </a:solidFill>
        </p:grpSpPr>
        <p:sp>
          <p:nvSpPr>
            <p:cNvPr id="136" name="Freeform 135"/>
            <p:cNvSpPr>
              <a:spLocks noChangeAspect="1"/>
            </p:cNvSpPr>
            <p:nvPr userDrawn="1"/>
          </p:nvSpPr>
          <p:spPr>
            <a:xfrm>
              <a:off x="6671733" y="2834116"/>
              <a:ext cx="2623987" cy="3468045"/>
            </a:xfrm>
            <a:custGeom>
              <a:avLst/>
              <a:gdLst>
                <a:gd name="connsiteX0" fmla="*/ 183674 w 2623987"/>
                <a:gd name="connsiteY0" fmla="*/ 204617 h 3468045"/>
                <a:gd name="connsiteX1" fmla="*/ 183674 w 2623987"/>
                <a:gd name="connsiteY1" fmla="*/ 3263428 h 3468045"/>
                <a:gd name="connsiteX2" fmla="*/ 2440313 w 2623987"/>
                <a:gd name="connsiteY2" fmla="*/ 3263428 h 3468045"/>
                <a:gd name="connsiteX3" fmla="*/ 2440313 w 2623987"/>
                <a:gd name="connsiteY3" fmla="*/ 588419 h 3468045"/>
                <a:gd name="connsiteX4" fmla="*/ 2032080 w 2623987"/>
                <a:gd name="connsiteY4" fmla="*/ 588419 h 3468045"/>
                <a:gd name="connsiteX5" fmla="*/ 2032080 w 2623987"/>
                <a:gd name="connsiteY5" fmla="*/ 204617 h 3468045"/>
                <a:gd name="connsiteX6" fmla="*/ 0 w 2623987"/>
                <a:gd name="connsiteY6" fmla="*/ 0 h 3468045"/>
                <a:gd name="connsiteX7" fmla="*/ 2158461 w 2623987"/>
                <a:gd name="connsiteY7" fmla="*/ 0 h 3468045"/>
                <a:gd name="connsiteX8" fmla="*/ 2623987 w 2623987"/>
                <a:gd name="connsiteY8" fmla="*/ 449539 h 3468045"/>
                <a:gd name="connsiteX9" fmla="*/ 2623987 w 2623987"/>
                <a:gd name="connsiteY9" fmla="*/ 588419 h 3468045"/>
                <a:gd name="connsiteX10" fmla="*/ 2623987 w 2623987"/>
                <a:gd name="connsiteY10" fmla="*/ 3468045 h 3468045"/>
                <a:gd name="connsiteX11" fmla="*/ 0 w 2623987"/>
                <a:gd name="connsiteY11" fmla="*/ 3468045 h 346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23987" h="3468045">
                  <a:moveTo>
                    <a:pt x="183674" y="204617"/>
                  </a:moveTo>
                  <a:lnTo>
                    <a:pt x="183674" y="3263428"/>
                  </a:lnTo>
                  <a:lnTo>
                    <a:pt x="2440313" y="3263428"/>
                  </a:lnTo>
                  <a:lnTo>
                    <a:pt x="2440313" y="588419"/>
                  </a:lnTo>
                  <a:lnTo>
                    <a:pt x="2032080" y="588419"/>
                  </a:lnTo>
                  <a:lnTo>
                    <a:pt x="2032080" y="204617"/>
                  </a:lnTo>
                  <a:close/>
                  <a:moveTo>
                    <a:pt x="0" y="0"/>
                  </a:moveTo>
                  <a:lnTo>
                    <a:pt x="2158461" y="0"/>
                  </a:lnTo>
                  <a:lnTo>
                    <a:pt x="2623987" y="449539"/>
                  </a:lnTo>
                  <a:lnTo>
                    <a:pt x="2623987" y="588419"/>
                  </a:lnTo>
                  <a:lnTo>
                    <a:pt x="2623987" y="3468045"/>
                  </a:lnTo>
                  <a:lnTo>
                    <a:pt x="0" y="346804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136"/>
            <p:cNvSpPr>
              <a:spLocks noChangeAspect="1"/>
            </p:cNvSpPr>
            <p:nvPr userDrawn="1"/>
          </p:nvSpPr>
          <p:spPr>
            <a:xfrm>
              <a:off x="7186613" y="3798880"/>
              <a:ext cx="1581879" cy="1579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ounded Rectangle 137"/>
            <p:cNvSpPr>
              <a:spLocks noChangeAspect="1"/>
            </p:cNvSpPr>
            <p:nvPr userDrawn="1"/>
          </p:nvSpPr>
          <p:spPr>
            <a:xfrm>
              <a:off x="7186613" y="4231240"/>
              <a:ext cx="1581879" cy="1579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a:spLocks noChangeAspect="1"/>
            </p:cNvSpPr>
            <p:nvPr userDrawn="1"/>
          </p:nvSpPr>
          <p:spPr>
            <a:xfrm>
              <a:off x="7186613" y="4663600"/>
              <a:ext cx="1581879" cy="1579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ounded Rectangle 139"/>
            <p:cNvSpPr>
              <a:spLocks noChangeAspect="1"/>
            </p:cNvSpPr>
            <p:nvPr userDrawn="1"/>
          </p:nvSpPr>
          <p:spPr>
            <a:xfrm>
              <a:off x="7186613" y="5095960"/>
              <a:ext cx="1581879" cy="1579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ounded Rectangle 140"/>
            <p:cNvSpPr>
              <a:spLocks noChangeAspect="1"/>
            </p:cNvSpPr>
            <p:nvPr userDrawn="1"/>
          </p:nvSpPr>
          <p:spPr>
            <a:xfrm>
              <a:off x="7186613" y="5528319"/>
              <a:ext cx="1581879" cy="1579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reeform 143"/>
            <p:cNvSpPr>
              <a:spLocks noChangeAspect="1"/>
            </p:cNvSpPr>
            <p:nvPr userDrawn="1"/>
          </p:nvSpPr>
          <p:spPr>
            <a:xfrm>
              <a:off x="7142529" y="2333663"/>
              <a:ext cx="2623987" cy="3468045"/>
            </a:xfrm>
            <a:custGeom>
              <a:avLst/>
              <a:gdLst>
                <a:gd name="connsiteX0" fmla="*/ 0 w 2623987"/>
                <a:gd name="connsiteY0" fmla="*/ 0 h 3468045"/>
                <a:gd name="connsiteX1" fmla="*/ 2158461 w 2623987"/>
                <a:gd name="connsiteY1" fmla="*/ 0 h 3468045"/>
                <a:gd name="connsiteX2" fmla="*/ 2623987 w 2623987"/>
                <a:gd name="connsiteY2" fmla="*/ 449539 h 3468045"/>
                <a:gd name="connsiteX3" fmla="*/ 2623987 w 2623987"/>
                <a:gd name="connsiteY3" fmla="*/ 588419 h 3468045"/>
                <a:gd name="connsiteX4" fmla="*/ 2623987 w 2623987"/>
                <a:gd name="connsiteY4" fmla="*/ 3468045 h 3468045"/>
                <a:gd name="connsiteX5" fmla="*/ 2332054 w 2623987"/>
                <a:gd name="connsiteY5" fmla="*/ 3468045 h 3468045"/>
                <a:gd name="connsiteX6" fmla="*/ 2332054 w 2623987"/>
                <a:gd name="connsiteY6" fmla="*/ 3263428 h 3468045"/>
                <a:gd name="connsiteX7" fmla="*/ 2440313 w 2623987"/>
                <a:gd name="connsiteY7" fmla="*/ 3263428 h 3468045"/>
                <a:gd name="connsiteX8" fmla="*/ 2440313 w 2623987"/>
                <a:gd name="connsiteY8" fmla="*/ 588419 h 3468045"/>
                <a:gd name="connsiteX9" fmla="*/ 2032080 w 2623987"/>
                <a:gd name="connsiteY9" fmla="*/ 588419 h 3468045"/>
                <a:gd name="connsiteX10" fmla="*/ 2032080 w 2623987"/>
                <a:gd name="connsiteY10" fmla="*/ 204617 h 3468045"/>
                <a:gd name="connsiteX11" fmla="*/ 183674 w 2623987"/>
                <a:gd name="connsiteY11" fmla="*/ 204617 h 3468045"/>
                <a:gd name="connsiteX12" fmla="*/ 183674 w 2623987"/>
                <a:gd name="connsiteY12" fmla="*/ 390503 h 3468045"/>
                <a:gd name="connsiteX13" fmla="*/ 0 w 2623987"/>
                <a:gd name="connsiteY13" fmla="*/ 390503 h 346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23987" h="3468045">
                  <a:moveTo>
                    <a:pt x="0" y="0"/>
                  </a:moveTo>
                  <a:lnTo>
                    <a:pt x="2158461" y="0"/>
                  </a:lnTo>
                  <a:lnTo>
                    <a:pt x="2623987" y="449539"/>
                  </a:lnTo>
                  <a:lnTo>
                    <a:pt x="2623987" y="588419"/>
                  </a:lnTo>
                  <a:lnTo>
                    <a:pt x="2623987" y="3468045"/>
                  </a:lnTo>
                  <a:lnTo>
                    <a:pt x="2332054" y="3468045"/>
                  </a:lnTo>
                  <a:lnTo>
                    <a:pt x="2332054" y="3263428"/>
                  </a:lnTo>
                  <a:lnTo>
                    <a:pt x="2440313" y="3263428"/>
                  </a:lnTo>
                  <a:lnTo>
                    <a:pt x="2440313" y="588419"/>
                  </a:lnTo>
                  <a:lnTo>
                    <a:pt x="2032080" y="588419"/>
                  </a:lnTo>
                  <a:lnTo>
                    <a:pt x="2032080" y="204617"/>
                  </a:lnTo>
                  <a:lnTo>
                    <a:pt x="183674" y="204617"/>
                  </a:lnTo>
                  <a:lnTo>
                    <a:pt x="183674" y="390503"/>
                  </a:lnTo>
                  <a:lnTo>
                    <a:pt x="0" y="3905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144"/>
            <p:cNvSpPr>
              <a:spLocks noChangeAspect="1"/>
            </p:cNvSpPr>
            <p:nvPr userDrawn="1"/>
          </p:nvSpPr>
          <p:spPr>
            <a:xfrm>
              <a:off x="7613324" y="1833209"/>
              <a:ext cx="2623987" cy="3468045"/>
            </a:xfrm>
            <a:custGeom>
              <a:avLst/>
              <a:gdLst>
                <a:gd name="connsiteX0" fmla="*/ 0 w 2623987"/>
                <a:gd name="connsiteY0" fmla="*/ 0 h 3468045"/>
                <a:gd name="connsiteX1" fmla="*/ 2158461 w 2623987"/>
                <a:gd name="connsiteY1" fmla="*/ 0 h 3468045"/>
                <a:gd name="connsiteX2" fmla="*/ 2623987 w 2623987"/>
                <a:gd name="connsiteY2" fmla="*/ 449539 h 3468045"/>
                <a:gd name="connsiteX3" fmla="*/ 2623987 w 2623987"/>
                <a:gd name="connsiteY3" fmla="*/ 588419 h 3468045"/>
                <a:gd name="connsiteX4" fmla="*/ 2623987 w 2623987"/>
                <a:gd name="connsiteY4" fmla="*/ 3468045 h 3468045"/>
                <a:gd name="connsiteX5" fmla="*/ 2332054 w 2623987"/>
                <a:gd name="connsiteY5" fmla="*/ 3468045 h 3468045"/>
                <a:gd name="connsiteX6" fmla="*/ 2332054 w 2623987"/>
                <a:gd name="connsiteY6" fmla="*/ 3263428 h 3468045"/>
                <a:gd name="connsiteX7" fmla="*/ 2440313 w 2623987"/>
                <a:gd name="connsiteY7" fmla="*/ 3263428 h 3468045"/>
                <a:gd name="connsiteX8" fmla="*/ 2440313 w 2623987"/>
                <a:gd name="connsiteY8" fmla="*/ 588419 h 3468045"/>
                <a:gd name="connsiteX9" fmla="*/ 2032080 w 2623987"/>
                <a:gd name="connsiteY9" fmla="*/ 588419 h 3468045"/>
                <a:gd name="connsiteX10" fmla="*/ 2032080 w 2623987"/>
                <a:gd name="connsiteY10" fmla="*/ 204617 h 3468045"/>
                <a:gd name="connsiteX11" fmla="*/ 183674 w 2623987"/>
                <a:gd name="connsiteY11" fmla="*/ 204617 h 3468045"/>
                <a:gd name="connsiteX12" fmla="*/ 183674 w 2623987"/>
                <a:gd name="connsiteY12" fmla="*/ 390503 h 3468045"/>
                <a:gd name="connsiteX13" fmla="*/ 0 w 2623987"/>
                <a:gd name="connsiteY13" fmla="*/ 390503 h 346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23987" h="3468045">
                  <a:moveTo>
                    <a:pt x="0" y="0"/>
                  </a:moveTo>
                  <a:lnTo>
                    <a:pt x="2158461" y="0"/>
                  </a:lnTo>
                  <a:lnTo>
                    <a:pt x="2623987" y="449539"/>
                  </a:lnTo>
                  <a:lnTo>
                    <a:pt x="2623987" y="588419"/>
                  </a:lnTo>
                  <a:lnTo>
                    <a:pt x="2623987" y="3468045"/>
                  </a:lnTo>
                  <a:lnTo>
                    <a:pt x="2332054" y="3468045"/>
                  </a:lnTo>
                  <a:lnTo>
                    <a:pt x="2332054" y="3263428"/>
                  </a:lnTo>
                  <a:lnTo>
                    <a:pt x="2440313" y="3263428"/>
                  </a:lnTo>
                  <a:lnTo>
                    <a:pt x="2440313" y="588419"/>
                  </a:lnTo>
                  <a:lnTo>
                    <a:pt x="2032080" y="588419"/>
                  </a:lnTo>
                  <a:lnTo>
                    <a:pt x="2032080" y="204617"/>
                  </a:lnTo>
                  <a:lnTo>
                    <a:pt x="183674" y="204617"/>
                  </a:lnTo>
                  <a:lnTo>
                    <a:pt x="183674" y="390503"/>
                  </a:lnTo>
                  <a:lnTo>
                    <a:pt x="0" y="3905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1" name="Graphic 106" descr="Research">
            <a:extLst>
              <a:ext uri="{FF2B5EF4-FFF2-40B4-BE49-F238E27FC236}">
                <a16:creationId xmlns:a16="http://schemas.microsoft.com/office/drawing/2014/main" id="{A0126B8F-C764-4B8E-B3EB-B4C91A7C7760}"/>
              </a:ext>
            </a:extLst>
          </p:cNvPr>
          <p:cNvGrpSpPr>
            <a:grpSpLocks noChangeAspect="1"/>
          </p:cNvGrpSpPr>
          <p:nvPr userDrawn="1"/>
        </p:nvGrpSpPr>
        <p:grpSpPr>
          <a:xfrm>
            <a:off x="10466525" y="4288292"/>
            <a:ext cx="352541" cy="352541"/>
            <a:chOff x="6663864" y="3836692"/>
            <a:chExt cx="914400" cy="914400"/>
          </a:xfrm>
          <a:solidFill>
            <a:schemeClr val="bg1"/>
          </a:solidFill>
        </p:grpSpPr>
        <p:sp>
          <p:nvSpPr>
            <p:cNvPr id="153" name="Freeform: Shape 201">
              <a:extLst>
                <a:ext uri="{FF2B5EF4-FFF2-40B4-BE49-F238E27FC236}">
                  <a16:creationId xmlns:a16="http://schemas.microsoft.com/office/drawing/2014/main" id="{CB76916F-BC21-43F5-BC2E-0E9F687BE059}"/>
                </a:ext>
              </a:extLst>
            </p:cNvPr>
            <p:cNvSpPr/>
            <p:nvPr/>
          </p:nvSpPr>
          <p:spPr>
            <a:xfrm>
              <a:off x="6731010" y="3908600"/>
              <a:ext cx="762000" cy="762000"/>
            </a:xfrm>
            <a:custGeom>
              <a:avLst/>
              <a:gdLst>
                <a:gd name="connsiteX0" fmla="*/ 623417 w 762000"/>
                <a:gd name="connsiteY0" fmla="*/ 529119 h 762000"/>
                <a:gd name="connsiteX1" fmla="*/ 564362 w 762000"/>
                <a:gd name="connsiteY1" fmla="*/ 511022 h 762000"/>
                <a:gd name="connsiteX2" fmla="*/ 521499 w 762000"/>
                <a:gd name="connsiteY2" fmla="*/ 469112 h 762000"/>
                <a:gd name="connsiteX3" fmla="*/ 580554 w 762000"/>
                <a:gd name="connsiteY3" fmla="*/ 295757 h 762000"/>
                <a:gd name="connsiteX4" fmla="*/ 294804 w 762000"/>
                <a:gd name="connsiteY4" fmla="*/ 7149 h 762000"/>
                <a:gd name="connsiteX5" fmla="*/ 7149 w 762000"/>
                <a:gd name="connsiteY5" fmla="*/ 292899 h 762000"/>
                <a:gd name="connsiteX6" fmla="*/ 292899 w 762000"/>
                <a:gd name="connsiteY6" fmla="*/ 580554 h 762000"/>
                <a:gd name="connsiteX7" fmla="*/ 468159 w 762000"/>
                <a:gd name="connsiteY7" fmla="*/ 521499 h 762000"/>
                <a:gd name="connsiteX8" fmla="*/ 510069 w 762000"/>
                <a:gd name="connsiteY8" fmla="*/ 563409 h 762000"/>
                <a:gd name="connsiteX9" fmla="*/ 528167 w 762000"/>
                <a:gd name="connsiteY9" fmla="*/ 623417 h 762000"/>
                <a:gd name="connsiteX10" fmla="*/ 647229 w 762000"/>
                <a:gd name="connsiteY10" fmla="*/ 742479 h 762000"/>
                <a:gd name="connsiteX11" fmla="*/ 741527 w 762000"/>
                <a:gd name="connsiteY11" fmla="*/ 742479 h 762000"/>
                <a:gd name="connsiteX12" fmla="*/ 741527 w 762000"/>
                <a:gd name="connsiteY12" fmla="*/ 648182 h 762000"/>
                <a:gd name="connsiteX13" fmla="*/ 623417 w 762000"/>
                <a:gd name="connsiteY13" fmla="*/ 529119 h 762000"/>
                <a:gd name="connsiteX14" fmla="*/ 294804 w 762000"/>
                <a:gd name="connsiteY14" fmla="*/ 523404 h 762000"/>
                <a:gd name="connsiteX15" fmla="*/ 66204 w 762000"/>
                <a:gd name="connsiteY15" fmla="*/ 294804 h 762000"/>
                <a:gd name="connsiteX16" fmla="*/ 294804 w 762000"/>
                <a:gd name="connsiteY16" fmla="*/ 66204 h 762000"/>
                <a:gd name="connsiteX17" fmla="*/ 523404 w 762000"/>
                <a:gd name="connsiteY17" fmla="*/ 294804 h 762000"/>
                <a:gd name="connsiteX18" fmla="*/ 294804 w 762000"/>
                <a:gd name="connsiteY18" fmla="*/ 52340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2000" h="762000">
                  <a:moveTo>
                    <a:pt x="623417" y="529119"/>
                  </a:moveTo>
                  <a:cubicBezTo>
                    <a:pt x="608177" y="513879"/>
                    <a:pt x="585317" y="506259"/>
                    <a:pt x="564362" y="511022"/>
                  </a:cubicBezTo>
                  <a:lnTo>
                    <a:pt x="521499" y="469112"/>
                  </a:lnTo>
                  <a:cubicBezTo>
                    <a:pt x="559599" y="419582"/>
                    <a:pt x="580554" y="358622"/>
                    <a:pt x="580554" y="295757"/>
                  </a:cubicBezTo>
                  <a:cubicBezTo>
                    <a:pt x="581507" y="136689"/>
                    <a:pt x="452919" y="8102"/>
                    <a:pt x="294804" y="7149"/>
                  </a:cubicBezTo>
                  <a:cubicBezTo>
                    <a:pt x="136689" y="6197"/>
                    <a:pt x="8102" y="134784"/>
                    <a:pt x="7149" y="292899"/>
                  </a:cubicBezTo>
                  <a:cubicBezTo>
                    <a:pt x="6197" y="451014"/>
                    <a:pt x="134784" y="579602"/>
                    <a:pt x="292899" y="580554"/>
                  </a:cubicBezTo>
                  <a:cubicBezTo>
                    <a:pt x="355764" y="580554"/>
                    <a:pt x="417677" y="559599"/>
                    <a:pt x="468159" y="521499"/>
                  </a:cubicBezTo>
                  <a:lnTo>
                    <a:pt x="510069" y="563409"/>
                  </a:lnTo>
                  <a:cubicBezTo>
                    <a:pt x="506259" y="585317"/>
                    <a:pt x="512927" y="607224"/>
                    <a:pt x="528167" y="623417"/>
                  </a:cubicBezTo>
                  <a:lnTo>
                    <a:pt x="647229" y="742479"/>
                  </a:lnTo>
                  <a:cubicBezTo>
                    <a:pt x="672947" y="768197"/>
                    <a:pt x="715809" y="768197"/>
                    <a:pt x="741527" y="742479"/>
                  </a:cubicBezTo>
                  <a:cubicBezTo>
                    <a:pt x="767244" y="716762"/>
                    <a:pt x="767244" y="673899"/>
                    <a:pt x="741527" y="648182"/>
                  </a:cubicBezTo>
                  <a:lnTo>
                    <a:pt x="623417" y="529119"/>
                  </a:lnTo>
                  <a:close/>
                  <a:moveTo>
                    <a:pt x="294804" y="523404"/>
                  </a:moveTo>
                  <a:cubicBezTo>
                    <a:pt x="168122" y="523404"/>
                    <a:pt x="66204" y="421487"/>
                    <a:pt x="66204" y="294804"/>
                  </a:cubicBezTo>
                  <a:cubicBezTo>
                    <a:pt x="66204" y="168122"/>
                    <a:pt x="168122" y="66204"/>
                    <a:pt x="294804" y="66204"/>
                  </a:cubicBezTo>
                  <a:cubicBezTo>
                    <a:pt x="421487" y="66204"/>
                    <a:pt x="523404" y="168122"/>
                    <a:pt x="523404" y="294804"/>
                  </a:cubicBezTo>
                  <a:cubicBezTo>
                    <a:pt x="523404" y="420534"/>
                    <a:pt x="420534" y="523404"/>
                    <a:pt x="294804" y="523404"/>
                  </a:cubicBezTo>
                  <a:close/>
                </a:path>
              </a:pathLst>
            </a:custGeom>
            <a:grpFill/>
            <a:ln w="9525" cap="flat">
              <a:noFill/>
              <a:prstDash val="solid"/>
              <a:miter/>
            </a:ln>
          </p:spPr>
          <p:txBody>
            <a:bodyPr rtlCol="0" anchor="ctr"/>
            <a:lstStyle/>
            <a:p>
              <a:endParaRPr lang="en-IN" dirty="0"/>
            </a:p>
          </p:txBody>
        </p:sp>
        <p:sp>
          <p:nvSpPr>
            <p:cNvPr id="154" name="Freeform: Shape 202">
              <a:extLst>
                <a:ext uri="{FF2B5EF4-FFF2-40B4-BE49-F238E27FC236}">
                  <a16:creationId xmlns:a16="http://schemas.microsoft.com/office/drawing/2014/main" id="{59D9D31D-827D-43AF-A5B9-84AA8A124AA9}"/>
                </a:ext>
              </a:extLst>
            </p:cNvPr>
            <p:cNvSpPr/>
            <p:nvPr/>
          </p:nvSpPr>
          <p:spPr>
            <a:xfrm>
              <a:off x="6813883" y="4050163"/>
              <a:ext cx="419100" cy="314325"/>
            </a:xfrm>
            <a:custGeom>
              <a:avLst/>
              <a:gdLst>
                <a:gd name="connsiteX0" fmla="*/ 416719 w 419100"/>
                <a:gd name="connsiteY0" fmla="*/ 138954 h 314325"/>
                <a:gd name="connsiteX1" fmla="*/ 362426 w 419100"/>
                <a:gd name="connsiteY1" fmla="*/ 138954 h 314325"/>
                <a:gd name="connsiteX2" fmla="*/ 350044 w 419100"/>
                <a:gd name="connsiteY2" fmla="*/ 146574 h 314325"/>
                <a:gd name="connsiteX3" fmla="*/ 313849 w 419100"/>
                <a:gd name="connsiteY3" fmla="*/ 185626 h 314325"/>
                <a:gd name="connsiteX4" fmla="*/ 283369 w 419100"/>
                <a:gd name="connsiteY4" fmla="*/ 79899 h 314325"/>
                <a:gd name="connsiteX5" fmla="*/ 262414 w 419100"/>
                <a:gd name="connsiteY5" fmla="*/ 68469 h 314325"/>
                <a:gd name="connsiteX6" fmla="*/ 250984 w 419100"/>
                <a:gd name="connsiteY6" fmla="*/ 78946 h 314325"/>
                <a:gd name="connsiteX7" fmla="*/ 193834 w 419100"/>
                <a:gd name="connsiteY7" fmla="*/ 230394 h 314325"/>
                <a:gd name="connsiteX8" fmla="*/ 154781 w 419100"/>
                <a:gd name="connsiteY8" fmla="*/ 20844 h 314325"/>
                <a:gd name="connsiteX9" fmla="*/ 135731 w 419100"/>
                <a:gd name="connsiteY9" fmla="*/ 7509 h 314325"/>
                <a:gd name="connsiteX10" fmla="*/ 122396 w 419100"/>
                <a:gd name="connsiteY10" fmla="*/ 18939 h 314325"/>
                <a:gd name="connsiteX11" fmla="*/ 81439 w 419100"/>
                <a:gd name="connsiteY11" fmla="*/ 138954 h 314325"/>
                <a:gd name="connsiteX12" fmla="*/ 7144 w 419100"/>
                <a:gd name="connsiteY12" fmla="*/ 138954 h 314325"/>
                <a:gd name="connsiteX13" fmla="*/ 7144 w 419100"/>
                <a:gd name="connsiteY13" fmla="*/ 177054 h 314325"/>
                <a:gd name="connsiteX14" fmla="*/ 93821 w 419100"/>
                <a:gd name="connsiteY14" fmla="*/ 177054 h 314325"/>
                <a:gd name="connsiteX15" fmla="*/ 110014 w 419100"/>
                <a:gd name="connsiteY15" fmla="*/ 162766 h 314325"/>
                <a:gd name="connsiteX16" fmla="*/ 133826 w 419100"/>
                <a:gd name="connsiteY16" fmla="*/ 90376 h 314325"/>
                <a:gd name="connsiteX17" fmla="*/ 171926 w 419100"/>
                <a:gd name="connsiteY17" fmla="*/ 295164 h 314325"/>
                <a:gd name="connsiteX18" fmla="*/ 187166 w 419100"/>
                <a:gd name="connsiteY18" fmla="*/ 308499 h 314325"/>
                <a:gd name="connsiteX19" fmla="*/ 189071 w 419100"/>
                <a:gd name="connsiteY19" fmla="*/ 308499 h 314325"/>
                <a:gd name="connsiteX20" fmla="*/ 205264 w 419100"/>
                <a:gd name="connsiteY20" fmla="*/ 298021 h 314325"/>
                <a:gd name="connsiteX21" fmla="*/ 266224 w 419100"/>
                <a:gd name="connsiteY21" fmla="*/ 138001 h 314325"/>
                <a:gd name="connsiteX22" fmla="*/ 290989 w 419100"/>
                <a:gd name="connsiteY22" fmla="*/ 223726 h 314325"/>
                <a:gd name="connsiteX23" fmla="*/ 311944 w 419100"/>
                <a:gd name="connsiteY23" fmla="*/ 235156 h 314325"/>
                <a:gd name="connsiteX24" fmla="*/ 319564 w 419100"/>
                <a:gd name="connsiteY24" fmla="*/ 230394 h 314325"/>
                <a:gd name="connsiteX25" fmla="*/ 370999 w 419100"/>
                <a:gd name="connsiteY25" fmla="*/ 177054 h 314325"/>
                <a:gd name="connsiteX26" fmla="*/ 417671 w 419100"/>
                <a:gd name="connsiteY26" fmla="*/ 177054 h 314325"/>
                <a:gd name="connsiteX27" fmla="*/ 417671 w 419100"/>
                <a:gd name="connsiteY27" fmla="*/ 1389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9100" h="314325">
                  <a:moveTo>
                    <a:pt x="416719" y="138954"/>
                  </a:moveTo>
                  <a:lnTo>
                    <a:pt x="362426" y="138954"/>
                  </a:lnTo>
                  <a:cubicBezTo>
                    <a:pt x="357664" y="139906"/>
                    <a:pt x="352901" y="142764"/>
                    <a:pt x="350044" y="146574"/>
                  </a:cubicBezTo>
                  <a:lnTo>
                    <a:pt x="313849" y="185626"/>
                  </a:lnTo>
                  <a:lnTo>
                    <a:pt x="283369" y="79899"/>
                  </a:lnTo>
                  <a:cubicBezTo>
                    <a:pt x="280511" y="71326"/>
                    <a:pt x="270986" y="65611"/>
                    <a:pt x="262414" y="68469"/>
                  </a:cubicBezTo>
                  <a:cubicBezTo>
                    <a:pt x="257651" y="70374"/>
                    <a:pt x="252889" y="73231"/>
                    <a:pt x="250984" y="78946"/>
                  </a:cubicBezTo>
                  <a:lnTo>
                    <a:pt x="193834" y="230394"/>
                  </a:lnTo>
                  <a:lnTo>
                    <a:pt x="154781" y="20844"/>
                  </a:lnTo>
                  <a:cubicBezTo>
                    <a:pt x="152876" y="11319"/>
                    <a:pt x="144304" y="5604"/>
                    <a:pt x="135731" y="7509"/>
                  </a:cubicBezTo>
                  <a:cubicBezTo>
                    <a:pt x="130016" y="8461"/>
                    <a:pt x="125254" y="13224"/>
                    <a:pt x="122396" y="18939"/>
                  </a:cubicBezTo>
                  <a:lnTo>
                    <a:pt x="81439" y="138954"/>
                  </a:lnTo>
                  <a:lnTo>
                    <a:pt x="7144" y="138954"/>
                  </a:lnTo>
                  <a:lnTo>
                    <a:pt x="7144" y="177054"/>
                  </a:lnTo>
                  <a:lnTo>
                    <a:pt x="93821" y="177054"/>
                  </a:lnTo>
                  <a:cubicBezTo>
                    <a:pt x="101441" y="176101"/>
                    <a:pt x="108109" y="170386"/>
                    <a:pt x="110014" y="162766"/>
                  </a:cubicBezTo>
                  <a:lnTo>
                    <a:pt x="133826" y="90376"/>
                  </a:lnTo>
                  <a:lnTo>
                    <a:pt x="171926" y="295164"/>
                  </a:lnTo>
                  <a:cubicBezTo>
                    <a:pt x="172879" y="302784"/>
                    <a:pt x="179546" y="308499"/>
                    <a:pt x="187166" y="308499"/>
                  </a:cubicBezTo>
                  <a:lnTo>
                    <a:pt x="189071" y="308499"/>
                  </a:lnTo>
                  <a:cubicBezTo>
                    <a:pt x="195739" y="308499"/>
                    <a:pt x="202406" y="304689"/>
                    <a:pt x="205264" y="298021"/>
                  </a:cubicBezTo>
                  <a:lnTo>
                    <a:pt x="266224" y="138001"/>
                  </a:lnTo>
                  <a:lnTo>
                    <a:pt x="290989" y="223726"/>
                  </a:lnTo>
                  <a:cubicBezTo>
                    <a:pt x="293846" y="232299"/>
                    <a:pt x="302419" y="238014"/>
                    <a:pt x="311944" y="235156"/>
                  </a:cubicBezTo>
                  <a:cubicBezTo>
                    <a:pt x="314801" y="234204"/>
                    <a:pt x="317659" y="232299"/>
                    <a:pt x="319564" y="230394"/>
                  </a:cubicBezTo>
                  <a:lnTo>
                    <a:pt x="370999" y="177054"/>
                  </a:lnTo>
                  <a:lnTo>
                    <a:pt x="417671" y="177054"/>
                  </a:lnTo>
                  <a:lnTo>
                    <a:pt x="417671" y="138954"/>
                  </a:lnTo>
                  <a:close/>
                </a:path>
              </a:pathLst>
            </a:custGeom>
            <a:grpFill/>
            <a:ln w="9525" cap="flat">
              <a:noFill/>
              <a:prstDash val="solid"/>
              <a:miter/>
            </a:ln>
          </p:spPr>
          <p:txBody>
            <a:bodyPr rtlCol="0" anchor="ctr"/>
            <a:lstStyle/>
            <a:p>
              <a:endParaRPr lang="en-IN" dirty="0"/>
            </a:p>
          </p:txBody>
        </p:sp>
      </p:grpSp>
      <p:grpSp>
        <p:nvGrpSpPr>
          <p:cNvPr id="155" name="Graphic 82" descr="Pie chart">
            <a:extLst>
              <a:ext uri="{FF2B5EF4-FFF2-40B4-BE49-F238E27FC236}">
                <a16:creationId xmlns:a16="http://schemas.microsoft.com/office/drawing/2014/main" id="{A04A0D59-F323-4B3C-8D2F-0E95F89DF7DE}"/>
              </a:ext>
            </a:extLst>
          </p:cNvPr>
          <p:cNvGrpSpPr>
            <a:grpSpLocks noChangeAspect="1"/>
          </p:cNvGrpSpPr>
          <p:nvPr userDrawn="1"/>
        </p:nvGrpSpPr>
        <p:grpSpPr>
          <a:xfrm>
            <a:off x="9210923" y="4292319"/>
            <a:ext cx="331774" cy="335435"/>
            <a:chOff x="7619832" y="2698243"/>
            <a:chExt cx="782306" cy="790937"/>
          </a:xfrm>
          <a:solidFill>
            <a:schemeClr val="bg1"/>
          </a:solidFill>
        </p:grpSpPr>
        <p:sp>
          <p:nvSpPr>
            <p:cNvPr id="156" name="Freeform: Shape 156">
              <a:extLst>
                <a:ext uri="{FF2B5EF4-FFF2-40B4-BE49-F238E27FC236}">
                  <a16:creationId xmlns:a16="http://schemas.microsoft.com/office/drawing/2014/main" id="{1A2E00C3-34EB-4BC7-879A-C55B9620E130}"/>
                </a:ext>
              </a:extLst>
            </p:cNvPr>
            <p:cNvSpPr/>
            <p:nvPr/>
          </p:nvSpPr>
          <p:spPr>
            <a:xfrm>
              <a:off x="7619832" y="2755755"/>
              <a:ext cx="609600" cy="733425"/>
            </a:xfrm>
            <a:custGeom>
              <a:avLst/>
              <a:gdLst>
                <a:gd name="connsiteX0" fmla="*/ 350044 w 609600"/>
                <a:gd name="connsiteY0" fmla="*/ 7144 h 733425"/>
                <a:gd name="connsiteX1" fmla="*/ 7144 w 609600"/>
                <a:gd name="connsiteY1" fmla="*/ 369094 h 733425"/>
                <a:gd name="connsiteX2" fmla="*/ 369094 w 609600"/>
                <a:gd name="connsiteY2" fmla="*/ 731044 h 733425"/>
                <a:gd name="connsiteX3" fmla="*/ 611029 w 609600"/>
                <a:gd name="connsiteY3" fmla="*/ 637699 h 733425"/>
                <a:gd name="connsiteX4" fmla="*/ 350044 w 609600"/>
                <a:gd name="connsiteY4" fmla="*/ 376714 h 733425"/>
                <a:gd name="connsiteX5" fmla="*/ 350044 w 609600"/>
                <a:gd name="connsiteY5" fmla="*/ 714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733425">
                  <a:moveTo>
                    <a:pt x="350044" y="7144"/>
                  </a:moveTo>
                  <a:cubicBezTo>
                    <a:pt x="159544" y="16669"/>
                    <a:pt x="7144" y="176689"/>
                    <a:pt x="7144" y="369094"/>
                  </a:cubicBezTo>
                  <a:cubicBezTo>
                    <a:pt x="7144" y="569119"/>
                    <a:pt x="169069" y="731044"/>
                    <a:pt x="369094" y="731044"/>
                  </a:cubicBezTo>
                  <a:cubicBezTo>
                    <a:pt x="459581" y="731044"/>
                    <a:pt x="544354" y="698659"/>
                    <a:pt x="611029" y="637699"/>
                  </a:cubicBezTo>
                  <a:lnTo>
                    <a:pt x="350044" y="376714"/>
                  </a:lnTo>
                  <a:lnTo>
                    <a:pt x="350044" y="7144"/>
                  </a:lnTo>
                  <a:close/>
                </a:path>
              </a:pathLst>
            </a:custGeom>
            <a:grpFill/>
            <a:ln w="9525" cap="flat">
              <a:noFill/>
              <a:prstDash val="solid"/>
              <a:miter/>
            </a:ln>
          </p:spPr>
          <p:txBody>
            <a:bodyPr rtlCol="0" anchor="ctr"/>
            <a:lstStyle/>
            <a:p>
              <a:endParaRPr lang="en-IN" dirty="0"/>
            </a:p>
          </p:txBody>
        </p:sp>
        <p:sp>
          <p:nvSpPr>
            <p:cNvPr id="158" name="Freeform: Shape 157">
              <a:extLst>
                <a:ext uri="{FF2B5EF4-FFF2-40B4-BE49-F238E27FC236}">
                  <a16:creationId xmlns:a16="http://schemas.microsoft.com/office/drawing/2014/main" id="{ABBC6286-6D1A-43AE-BB71-0905092ACD46}"/>
                </a:ext>
              </a:extLst>
            </p:cNvPr>
            <p:cNvSpPr/>
            <p:nvPr/>
          </p:nvSpPr>
          <p:spPr>
            <a:xfrm>
              <a:off x="8049713" y="2698243"/>
              <a:ext cx="352425" cy="352425"/>
            </a:xfrm>
            <a:custGeom>
              <a:avLst/>
              <a:gdLst>
                <a:gd name="connsiteX0" fmla="*/ 7144 w 352425"/>
                <a:gd name="connsiteY0" fmla="*/ 7144 h 352425"/>
                <a:gd name="connsiteX1" fmla="*/ 7144 w 352425"/>
                <a:gd name="connsiteY1" fmla="*/ 350044 h 352425"/>
                <a:gd name="connsiteX2" fmla="*/ 349091 w 352425"/>
                <a:gd name="connsiteY2" fmla="*/ 350044 h 352425"/>
                <a:gd name="connsiteX3" fmla="*/ 7144 w 352425"/>
                <a:gd name="connsiteY3" fmla="*/ 7144 h 352425"/>
              </a:gdLst>
              <a:ahLst/>
              <a:cxnLst>
                <a:cxn ang="0">
                  <a:pos x="connsiteX0" y="connsiteY0"/>
                </a:cxn>
                <a:cxn ang="0">
                  <a:pos x="connsiteX1" y="connsiteY1"/>
                </a:cxn>
                <a:cxn ang="0">
                  <a:pos x="connsiteX2" y="connsiteY2"/>
                </a:cxn>
                <a:cxn ang="0">
                  <a:pos x="connsiteX3" y="connsiteY3"/>
                </a:cxn>
              </a:cxnLst>
              <a:rect l="l" t="t" r="r" b="b"/>
              <a:pathLst>
                <a:path w="352425" h="352425">
                  <a:moveTo>
                    <a:pt x="7144" y="7144"/>
                  </a:moveTo>
                  <a:lnTo>
                    <a:pt x="7144" y="350044"/>
                  </a:lnTo>
                  <a:lnTo>
                    <a:pt x="349091" y="350044"/>
                  </a:lnTo>
                  <a:cubicBezTo>
                    <a:pt x="339566" y="164306"/>
                    <a:pt x="191929" y="16669"/>
                    <a:pt x="7144" y="7144"/>
                  </a:cubicBezTo>
                  <a:close/>
                </a:path>
              </a:pathLst>
            </a:custGeom>
            <a:grpFill/>
            <a:ln w="9525" cap="flat">
              <a:noFill/>
              <a:prstDash val="solid"/>
              <a:miter/>
            </a:ln>
          </p:spPr>
          <p:txBody>
            <a:bodyPr rtlCol="0" anchor="ctr"/>
            <a:lstStyle/>
            <a:p>
              <a:endParaRPr lang="en-IN" dirty="0"/>
            </a:p>
          </p:txBody>
        </p:sp>
        <p:sp>
          <p:nvSpPr>
            <p:cNvPr id="159" name="Freeform: Shape 158">
              <a:extLst>
                <a:ext uri="{FF2B5EF4-FFF2-40B4-BE49-F238E27FC236}">
                  <a16:creationId xmlns:a16="http://schemas.microsoft.com/office/drawing/2014/main" id="{698F10B7-F8C5-4A8A-BFE6-CC3C00851FCE}"/>
                </a:ext>
              </a:extLst>
            </p:cNvPr>
            <p:cNvSpPr/>
            <p:nvPr/>
          </p:nvSpPr>
          <p:spPr>
            <a:xfrm>
              <a:off x="8011310" y="3114095"/>
              <a:ext cx="356234" cy="251461"/>
            </a:xfrm>
            <a:custGeom>
              <a:avLst/>
              <a:gdLst>
                <a:gd name="connsiteX0" fmla="*/ 7144 w 323850"/>
                <a:gd name="connsiteY0" fmla="*/ 7144 h 228600"/>
                <a:gd name="connsiteX1" fmla="*/ 230029 w 323850"/>
                <a:gd name="connsiteY1" fmla="*/ 230029 h 228600"/>
                <a:gd name="connsiteX2" fmla="*/ 322421 w 323850"/>
                <a:gd name="connsiteY2" fmla="*/ 7144 h 228600"/>
                <a:gd name="connsiteX3" fmla="*/ 7144 w 323850"/>
                <a:gd name="connsiteY3" fmla="*/ 7144 h 228600"/>
              </a:gdLst>
              <a:ahLst/>
              <a:cxnLst>
                <a:cxn ang="0">
                  <a:pos x="connsiteX0" y="connsiteY0"/>
                </a:cxn>
                <a:cxn ang="0">
                  <a:pos x="connsiteX1" y="connsiteY1"/>
                </a:cxn>
                <a:cxn ang="0">
                  <a:pos x="connsiteX2" y="connsiteY2"/>
                </a:cxn>
                <a:cxn ang="0">
                  <a:pos x="connsiteX3" y="connsiteY3"/>
                </a:cxn>
              </a:cxnLst>
              <a:rect l="l" t="t" r="r" b="b"/>
              <a:pathLst>
                <a:path w="323850" h="228600">
                  <a:moveTo>
                    <a:pt x="7144" y="7144"/>
                  </a:moveTo>
                  <a:lnTo>
                    <a:pt x="230029" y="230029"/>
                  </a:lnTo>
                  <a:cubicBezTo>
                    <a:pt x="286226" y="168116"/>
                    <a:pt x="318611" y="90011"/>
                    <a:pt x="322421" y="7144"/>
                  </a:cubicBezTo>
                  <a:lnTo>
                    <a:pt x="7144" y="7144"/>
                  </a:lnTo>
                  <a:close/>
                </a:path>
              </a:pathLst>
            </a:custGeom>
            <a:grpFill/>
            <a:ln w="9525" cap="flat">
              <a:noFill/>
              <a:prstDash val="solid"/>
              <a:miter/>
            </a:ln>
          </p:spPr>
          <p:txBody>
            <a:bodyPr rtlCol="0" anchor="ctr"/>
            <a:lstStyle/>
            <a:p>
              <a:endParaRPr lang="en-IN" dirty="0"/>
            </a:p>
          </p:txBody>
        </p:sp>
      </p:grpSp>
      <p:grpSp>
        <p:nvGrpSpPr>
          <p:cNvPr id="160" name="Graphic 9" descr="Internet">
            <a:extLst>
              <a:ext uri="{FF2B5EF4-FFF2-40B4-BE49-F238E27FC236}">
                <a16:creationId xmlns:a16="http://schemas.microsoft.com/office/drawing/2014/main" id="{9930B278-FE17-41E9-BDDC-F34767C044D9}"/>
              </a:ext>
            </a:extLst>
          </p:cNvPr>
          <p:cNvGrpSpPr>
            <a:grpSpLocks noChangeAspect="1"/>
          </p:cNvGrpSpPr>
          <p:nvPr userDrawn="1"/>
        </p:nvGrpSpPr>
        <p:grpSpPr>
          <a:xfrm>
            <a:off x="8158323" y="4532511"/>
            <a:ext cx="387795" cy="387795"/>
            <a:chOff x="2179740" y="369332"/>
            <a:chExt cx="914400" cy="914400"/>
          </a:xfrm>
          <a:solidFill>
            <a:schemeClr val="bg1"/>
          </a:solidFill>
        </p:grpSpPr>
        <p:sp>
          <p:nvSpPr>
            <p:cNvPr id="161" name="Freeform: Shape 85">
              <a:extLst>
                <a:ext uri="{FF2B5EF4-FFF2-40B4-BE49-F238E27FC236}">
                  <a16:creationId xmlns:a16="http://schemas.microsoft.com/office/drawing/2014/main" id="{8E01C1EF-1CF7-4FA7-BF97-37A8310E93CF}"/>
                </a:ext>
              </a:extLst>
            </p:cNvPr>
            <p:cNvSpPr/>
            <p:nvPr/>
          </p:nvSpPr>
          <p:spPr>
            <a:xfrm>
              <a:off x="2305946" y="552688"/>
              <a:ext cx="657225" cy="447675"/>
            </a:xfrm>
            <a:custGeom>
              <a:avLst/>
              <a:gdLst>
                <a:gd name="connsiteX0" fmla="*/ 597694 w 657225"/>
                <a:gd name="connsiteY0" fmla="*/ 388144 h 447675"/>
                <a:gd name="connsiteX1" fmla="*/ 64294 w 657225"/>
                <a:gd name="connsiteY1" fmla="*/ 388144 h 447675"/>
                <a:gd name="connsiteX2" fmla="*/ 64294 w 657225"/>
                <a:gd name="connsiteY2" fmla="*/ 64294 h 447675"/>
                <a:gd name="connsiteX3" fmla="*/ 597694 w 657225"/>
                <a:gd name="connsiteY3" fmla="*/ 64294 h 447675"/>
                <a:gd name="connsiteX4" fmla="*/ 654844 w 657225"/>
                <a:gd name="connsiteY4" fmla="*/ 45244 h 447675"/>
                <a:gd name="connsiteX5" fmla="*/ 616744 w 657225"/>
                <a:gd name="connsiteY5" fmla="*/ 7144 h 447675"/>
                <a:gd name="connsiteX6" fmla="*/ 45244 w 657225"/>
                <a:gd name="connsiteY6" fmla="*/ 7144 h 447675"/>
                <a:gd name="connsiteX7" fmla="*/ 7144 w 657225"/>
                <a:gd name="connsiteY7" fmla="*/ 45244 h 447675"/>
                <a:gd name="connsiteX8" fmla="*/ 7144 w 657225"/>
                <a:gd name="connsiteY8" fmla="*/ 445294 h 447675"/>
                <a:gd name="connsiteX9" fmla="*/ 654844 w 657225"/>
                <a:gd name="connsiteY9" fmla="*/ 4452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25" h="447675">
                  <a:moveTo>
                    <a:pt x="597694" y="388144"/>
                  </a:moveTo>
                  <a:lnTo>
                    <a:pt x="64294" y="388144"/>
                  </a:lnTo>
                  <a:lnTo>
                    <a:pt x="64294" y="64294"/>
                  </a:lnTo>
                  <a:lnTo>
                    <a:pt x="597694" y="64294"/>
                  </a:lnTo>
                  <a:close/>
                  <a:moveTo>
                    <a:pt x="654844" y="45244"/>
                  </a:moveTo>
                  <a:cubicBezTo>
                    <a:pt x="654844" y="24202"/>
                    <a:pt x="637785" y="7144"/>
                    <a:pt x="616744" y="7144"/>
                  </a:cubicBezTo>
                  <a:lnTo>
                    <a:pt x="45244" y="7144"/>
                  </a:lnTo>
                  <a:cubicBezTo>
                    <a:pt x="24202" y="7144"/>
                    <a:pt x="7144" y="24202"/>
                    <a:pt x="7144" y="45244"/>
                  </a:cubicBezTo>
                  <a:lnTo>
                    <a:pt x="7144" y="445294"/>
                  </a:lnTo>
                  <a:lnTo>
                    <a:pt x="654844" y="445294"/>
                  </a:lnTo>
                  <a:close/>
                </a:path>
              </a:pathLst>
            </a:custGeom>
            <a:grpFill/>
            <a:ln w="9525" cap="flat">
              <a:noFill/>
              <a:prstDash val="solid"/>
              <a:miter/>
            </a:ln>
          </p:spPr>
          <p:txBody>
            <a:bodyPr rtlCol="0" anchor="ctr"/>
            <a:lstStyle/>
            <a:p>
              <a:endParaRPr lang="en-IN" dirty="0"/>
            </a:p>
          </p:txBody>
        </p:sp>
        <p:sp>
          <p:nvSpPr>
            <p:cNvPr id="162" name="Freeform: Shape 86">
              <a:extLst>
                <a:ext uri="{FF2B5EF4-FFF2-40B4-BE49-F238E27FC236}">
                  <a16:creationId xmlns:a16="http://schemas.microsoft.com/office/drawing/2014/main" id="{B0DD41F6-7AFE-4DD2-8993-16AAC23674A3}"/>
                </a:ext>
              </a:extLst>
            </p:cNvPr>
            <p:cNvSpPr/>
            <p:nvPr/>
          </p:nvSpPr>
          <p:spPr>
            <a:xfrm>
              <a:off x="2191646" y="1028938"/>
              <a:ext cx="885825" cy="66675"/>
            </a:xfrm>
            <a:custGeom>
              <a:avLst/>
              <a:gdLst>
                <a:gd name="connsiteX0" fmla="*/ 502444 w 885825"/>
                <a:gd name="connsiteY0" fmla="*/ 7144 h 66675"/>
                <a:gd name="connsiteX1" fmla="*/ 502444 w 885825"/>
                <a:gd name="connsiteY1" fmla="*/ 16669 h 66675"/>
                <a:gd name="connsiteX2" fmla="*/ 494101 w 885825"/>
                <a:gd name="connsiteY2" fmla="*/ 26194 h 66675"/>
                <a:gd name="connsiteX3" fmla="*/ 492919 w 885825"/>
                <a:gd name="connsiteY3" fmla="*/ 26194 h 66675"/>
                <a:gd name="connsiteX4" fmla="*/ 397669 w 885825"/>
                <a:gd name="connsiteY4" fmla="*/ 26194 h 66675"/>
                <a:gd name="connsiteX5" fmla="*/ 388144 w 885825"/>
                <a:gd name="connsiteY5" fmla="*/ 17851 h 66675"/>
                <a:gd name="connsiteX6" fmla="*/ 388144 w 885825"/>
                <a:gd name="connsiteY6" fmla="*/ 16669 h 66675"/>
                <a:gd name="connsiteX7" fmla="*/ 388144 w 885825"/>
                <a:gd name="connsiteY7" fmla="*/ 7144 h 66675"/>
                <a:gd name="connsiteX8" fmla="*/ 7144 w 885825"/>
                <a:gd name="connsiteY8" fmla="*/ 7144 h 66675"/>
                <a:gd name="connsiteX9" fmla="*/ 7144 w 885825"/>
                <a:gd name="connsiteY9" fmla="*/ 26194 h 66675"/>
                <a:gd name="connsiteX10" fmla="*/ 45244 w 885825"/>
                <a:gd name="connsiteY10" fmla="*/ 64294 h 66675"/>
                <a:gd name="connsiteX11" fmla="*/ 845344 w 885825"/>
                <a:gd name="connsiteY11" fmla="*/ 64294 h 66675"/>
                <a:gd name="connsiteX12" fmla="*/ 883444 w 885825"/>
                <a:gd name="connsiteY12" fmla="*/ 26194 h 66675"/>
                <a:gd name="connsiteX13" fmla="*/ 883444 w 885825"/>
                <a:gd name="connsiteY13"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5825" h="66675">
                  <a:moveTo>
                    <a:pt x="502444" y="7144"/>
                  </a:moveTo>
                  <a:lnTo>
                    <a:pt x="502444" y="16669"/>
                  </a:lnTo>
                  <a:cubicBezTo>
                    <a:pt x="502770" y="21603"/>
                    <a:pt x="499035" y="25867"/>
                    <a:pt x="494101" y="26194"/>
                  </a:cubicBezTo>
                  <a:cubicBezTo>
                    <a:pt x="493707" y="26219"/>
                    <a:pt x="493312" y="26219"/>
                    <a:pt x="492919" y="26194"/>
                  </a:cubicBezTo>
                  <a:lnTo>
                    <a:pt x="397669" y="26194"/>
                  </a:lnTo>
                  <a:cubicBezTo>
                    <a:pt x="392735" y="26520"/>
                    <a:pt x="388470" y="22785"/>
                    <a:pt x="388144" y="17851"/>
                  </a:cubicBezTo>
                  <a:cubicBezTo>
                    <a:pt x="388118" y="17457"/>
                    <a:pt x="388118" y="17062"/>
                    <a:pt x="388144" y="16669"/>
                  </a:cubicBezTo>
                  <a:lnTo>
                    <a:pt x="388144" y="7144"/>
                  </a:lnTo>
                  <a:lnTo>
                    <a:pt x="7144" y="7144"/>
                  </a:lnTo>
                  <a:lnTo>
                    <a:pt x="7144" y="26194"/>
                  </a:lnTo>
                  <a:cubicBezTo>
                    <a:pt x="7144" y="47235"/>
                    <a:pt x="24202" y="64294"/>
                    <a:pt x="45244" y="64294"/>
                  </a:cubicBezTo>
                  <a:lnTo>
                    <a:pt x="845344" y="64294"/>
                  </a:lnTo>
                  <a:cubicBezTo>
                    <a:pt x="866385" y="64294"/>
                    <a:pt x="883444" y="47235"/>
                    <a:pt x="883444" y="26194"/>
                  </a:cubicBezTo>
                  <a:lnTo>
                    <a:pt x="883444" y="7144"/>
                  </a:lnTo>
                  <a:close/>
                </a:path>
              </a:pathLst>
            </a:custGeom>
            <a:grpFill/>
            <a:ln w="9525" cap="flat">
              <a:noFill/>
              <a:prstDash val="solid"/>
              <a:miter/>
            </a:ln>
          </p:spPr>
          <p:txBody>
            <a:bodyPr rtlCol="0" anchor="ctr"/>
            <a:lstStyle/>
            <a:p>
              <a:endParaRPr lang="en-IN" dirty="0"/>
            </a:p>
          </p:txBody>
        </p:sp>
        <p:sp>
          <p:nvSpPr>
            <p:cNvPr id="163" name="Freeform: Shape 87">
              <a:extLst>
                <a:ext uri="{FF2B5EF4-FFF2-40B4-BE49-F238E27FC236}">
                  <a16:creationId xmlns:a16="http://schemas.microsoft.com/office/drawing/2014/main" id="{5F94CE70-6238-40E9-A5AD-566AE72C399C}"/>
                </a:ext>
              </a:extLst>
            </p:cNvPr>
            <p:cNvSpPr/>
            <p:nvPr/>
          </p:nvSpPr>
          <p:spPr>
            <a:xfrm>
              <a:off x="2496446" y="638413"/>
              <a:ext cx="276225" cy="276225"/>
            </a:xfrm>
            <a:custGeom>
              <a:avLst/>
              <a:gdLst>
                <a:gd name="connsiteX0" fmla="*/ 140494 w 276225"/>
                <a:gd name="connsiteY0" fmla="*/ 7144 h 276225"/>
                <a:gd name="connsiteX1" fmla="*/ 7144 w 276225"/>
                <a:gd name="connsiteY1" fmla="*/ 140494 h 276225"/>
                <a:gd name="connsiteX2" fmla="*/ 140494 w 276225"/>
                <a:gd name="connsiteY2" fmla="*/ 273844 h 276225"/>
                <a:gd name="connsiteX3" fmla="*/ 273844 w 276225"/>
                <a:gd name="connsiteY3" fmla="*/ 140494 h 276225"/>
                <a:gd name="connsiteX4" fmla="*/ 140494 w 276225"/>
                <a:gd name="connsiteY4" fmla="*/ 7144 h 276225"/>
                <a:gd name="connsiteX5" fmla="*/ 150019 w 276225"/>
                <a:gd name="connsiteY5" fmla="*/ 150019 h 276225"/>
                <a:gd name="connsiteX6" fmla="*/ 193739 w 276225"/>
                <a:gd name="connsiteY6" fmla="*/ 150019 h 276225"/>
                <a:gd name="connsiteX7" fmla="*/ 150019 w 276225"/>
                <a:gd name="connsiteY7" fmla="*/ 236792 h 276225"/>
                <a:gd name="connsiteX8" fmla="*/ 150019 w 276225"/>
                <a:gd name="connsiteY8" fmla="*/ 130969 h 276225"/>
                <a:gd name="connsiteX9" fmla="*/ 150019 w 276225"/>
                <a:gd name="connsiteY9" fmla="*/ 44101 h 276225"/>
                <a:gd name="connsiteX10" fmla="*/ 193739 w 276225"/>
                <a:gd name="connsiteY10" fmla="*/ 130969 h 276225"/>
                <a:gd name="connsiteX11" fmla="*/ 130969 w 276225"/>
                <a:gd name="connsiteY11" fmla="*/ 130969 h 276225"/>
                <a:gd name="connsiteX12" fmla="*/ 88678 w 276225"/>
                <a:gd name="connsiteY12" fmla="*/ 130969 h 276225"/>
                <a:gd name="connsiteX13" fmla="*/ 130969 w 276225"/>
                <a:gd name="connsiteY13" fmla="*/ 45244 h 276225"/>
                <a:gd name="connsiteX14" fmla="*/ 130969 w 276225"/>
                <a:gd name="connsiteY14" fmla="*/ 150019 h 276225"/>
                <a:gd name="connsiteX15" fmla="*/ 130969 w 276225"/>
                <a:gd name="connsiteY15" fmla="*/ 235744 h 276225"/>
                <a:gd name="connsiteX16" fmla="*/ 88678 w 276225"/>
                <a:gd name="connsiteY16" fmla="*/ 150019 h 276225"/>
                <a:gd name="connsiteX17" fmla="*/ 69532 w 276225"/>
                <a:gd name="connsiteY17" fmla="*/ 130969 h 276225"/>
                <a:gd name="connsiteX18" fmla="*/ 28766 w 276225"/>
                <a:gd name="connsiteY18" fmla="*/ 130969 h 276225"/>
                <a:gd name="connsiteX19" fmla="*/ 118967 w 276225"/>
                <a:gd name="connsiteY19" fmla="*/ 30480 h 276225"/>
                <a:gd name="connsiteX20" fmla="*/ 69532 w 276225"/>
                <a:gd name="connsiteY20" fmla="*/ 130969 h 276225"/>
                <a:gd name="connsiteX21" fmla="*/ 69532 w 276225"/>
                <a:gd name="connsiteY21" fmla="*/ 150019 h 276225"/>
                <a:gd name="connsiteX22" fmla="*/ 119158 w 276225"/>
                <a:gd name="connsiteY22" fmla="*/ 250603 h 276225"/>
                <a:gd name="connsiteX23" fmla="*/ 28766 w 276225"/>
                <a:gd name="connsiteY23" fmla="*/ 150019 h 276225"/>
                <a:gd name="connsiteX24" fmla="*/ 212884 w 276225"/>
                <a:gd name="connsiteY24" fmla="*/ 150019 h 276225"/>
                <a:gd name="connsiteX25" fmla="*/ 252222 w 276225"/>
                <a:gd name="connsiteY25" fmla="*/ 150019 h 276225"/>
                <a:gd name="connsiteX26" fmla="*/ 163544 w 276225"/>
                <a:gd name="connsiteY26" fmla="*/ 250222 h 276225"/>
                <a:gd name="connsiteX27" fmla="*/ 212884 w 276225"/>
                <a:gd name="connsiteY27" fmla="*/ 150019 h 276225"/>
                <a:gd name="connsiteX28" fmla="*/ 212884 w 276225"/>
                <a:gd name="connsiteY28" fmla="*/ 130969 h 276225"/>
                <a:gd name="connsiteX29" fmla="*/ 163830 w 276225"/>
                <a:gd name="connsiteY29" fmla="*/ 30861 h 276225"/>
                <a:gd name="connsiteX30" fmla="*/ 252222 w 276225"/>
                <a:gd name="connsiteY30" fmla="*/ 13096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76225" h="276225">
                  <a:moveTo>
                    <a:pt x="140494" y="7144"/>
                  </a:moveTo>
                  <a:cubicBezTo>
                    <a:pt x="66846" y="7144"/>
                    <a:pt x="7144" y="66846"/>
                    <a:pt x="7144" y="140494"/>
                  </a:cubicBezTo>
                  <a:cubicBezTo>
                    <a:pt x="7144" y="214141"/>
                    <a:pt x="66846" y="273844"/>
                    <a:pt x="140494" y="273844"/>
                  </a:cubicBezTo>
                  <a:cubicBezTo>
                    <a:pt x="214141" y="273844"/>
                    <a:pt x="273844" y="214141"/>
                    <a:pt x="273844" y="140494"/>
                  </a:cubicBezTo>
                  <a:cubicBezTo>
                    <a:pt x="273844" y="66846"/>
                    <a:pt x="214141" y="7144"/>
                    <a:pt x="140494" y="7144"/>
                  </a:cubicBezTo>
                  <a:close/>
                  <a:moveTo>
                    <a:pt x="150019" y="150019"/>
                  </a:moveTo>
                  <a:lnTo>
                    <a:pt x="193739" y="150019"/>
                  </a:lnTo>
                  <a:cubicBezTo>
                    <a:pt x="188760" y="182855"/>
                    <a:pt x="173445" y="213250"/>
                    <a:pt x="150019" y="236792"/>
                  </a:cubicBezTo>
                  <a:close/>
                  <a:moveTo>
                    <a:pt x="150019" y="130969"/>
                  </a:moveTo>
                  <a:lnTo>
                    <a:pt x="150019" y="44101"/>
                  </a:lnTo>
                  <a:cubicBezTo>
                    <a:pt x="173469" y="67664"/>
                    <a:pt x="188786" y="98096"/>
                    <a:pt x="193739" y="130969"/>
                  </a:cubicBezTo>
                  <a:close/>
                  <a:moveTo>
                    <a:pt x="130969" y="130969"/>
                  </a:moveTo>
                  <a:lnTo>
                    <a:pt x="88678" y="130969"/>
                  </a:lnTo>
                  <a:cubicBezTo>
                    <a:pt x="93415" y="98659"/>
                    <a:pt x="108213" y="68664"/>
                    <a:pt x="130969" y="45244"/>
                  </a:cubicBezTo>
                  <a:close/>
                  <a:moveTo>
                    <a:pt x="130969" y="150019"/>
                  </a:moveTo>
                  <a:lnTo>
                    <a:pt x="130969" y="235744"/>
                  </a:lnTo>
                  <a:cubicBezTo>
                    <a:pt x="108255" y="212293"/>
                    <a:pt x="93464" y="182313"/>
                    <a:pt x="88678" y="150019"/>
                  </a:cubicBezTo>
                  <a:close/>
                  <a:moveTo>
                    <a:pt x="69532" y="130969"/>
                  </a:moveTo>
                  <a:lnTo>
                    <a:pt x="28766" y="130969"/>
                  </a:lnTo>
                  <a:cubicBezTo>
                    <a:pt x="32994" y="81077"/>
                    <a:pt x="69820" y="40052"/>
                    <a:pt x="118967" y="30480"/>
                  </a:cubicBezTo>
                  <a:cubicBezTo>
                    <a:pt x="91813" y="57576"/>
                    <a:pt x="74426" y="92921"/>
                    <a:pt x="69532" y="130969"/>
                  </a:cubicBezTo>
                  <a:close/>
                  <a:moveTo>
                    <a:pt x="69532" y="150019"/>
                  </a:moveTo>
                  <a:cubicBezTo>
                    <a:pt x="74429" y="188132"/>
                    <a:pt x="91891" y="223526"/>
                    <a:pt x="119158" y="250603"/>
                  </a:cubicBezTo>
                  <a:cubicBezTo>
                    <a:pt x="69937" y="241038"/>
                    <a:pt x="33037" y="199977"/>
                    <a:pt x="28766" y="150019"/>
                  </a:cubicBezTo>
                  <a:close/>
                  <a:moveTo>
                    <a:pt x="212884" y="150019"/>
                  </a:moveTo>
                  <a:lnTo>
                    <a:pt x="252222" y="150019"/>
                  </a:lnTo>
                  <a:cubicBezTo>
                    <a:pt x="248051" y="199345"/>
                    <a:pt x="211998" y="240084"/>
                    <a:pt x="163544" y="250222"/>
                  </a:cubicBezTo>
                  <a:cubicBezTo>
                    <a:pt x="190684" y="223243"/>
                    <a:pt x="208047" y="187980"/>
                    <a:pt x="212884" y="150019"/>
                  </a:cubicBezTo>
                  <a:close/>
                  <a:moveTo>
                    <a:pt x="212884" y="130969"/>
                  </a:moveTo>
                  <a:cubicBezTo>
                    <a:pt x="208008" y="93107"/>
                    <a:pt x="190763" y="57915"/>
                    <a:pt x="163830" y="30861"/>
                  </a:cubicBezTo>
                  <a:cubicBezTo>
                    <a:pt x="212140" y="41098"/>
                    <a:pt x="248045" y="81764"/>
                    <a:pt x="252222" y="130969"/>
                  </a:cubicBezTo>
                  <a:close/>
                </a:path>
              </a:pathLst>
            </a:custGeom>
            <a:grpFill/>
            <a:ln w="9525" cap="flat">
              <a:noFill/>
              <a:prstDash val="solid"/>
              <a:miter/>
            </a:ln>
          </p:spPr>
          <p:txBody>
            <a:bodyPr rtlCol="0" anchor="ctr"/>
            <a:lstStyle/>
            <a:p>
              <a:endParaRPr lang="en-IN" dirty="0"/>
            </a:p>
          </p:txBody>
        </p:sp>
      </p:grpSp>
      <p:grpSp>
        <p:nvGrpSpPr>
          <p:cNvPr id="9" name="Group 8"/>
          <p:cNvGrpSpPr>
            <a:grpSpLocks noChangeAspect="1"/>
          </p:cNvGrpSpPr>
          <p:nvPr userDrawn="1"/>
        </p:nvGrpSpPr>
        <p:grpSpPr>
          <a:xfrm>
            <a:off x="7081538" y="4224068"/>
            <a:ext cx="506615" cy="379323"/>
            <a:chOff x="5856279" y="4578036"/>
            <a:chExt cx="657225" cy="492091"/>
          </a:xfrm>
        </p:grpSpPr>
        <p:sp>
          <p:nvSpPr>
            <p:cNvPr id="164" name="Freeform: Shape 150">
              <a:extLst>
                <a:ext uri="{FF2B5EF4-FFF2-40B4-BE49-F238E27FC236}">
                  <a16:creationId xmlns:a16="http://schemas.microsoft.com/office/drawing/2014/main" id="{475CA207-02A4-4695-BF65-E3893EEB1A52}"/>
                </a:ext>
              </a:extLst>
            </p:cNvPr>
            <p:cNvSpPr/>
            <p:nvPr userDrawn="1"/>
          </p:nvSpPr>
          <p:spPr>
            <a:xfrm>
              <a:off x="5856279" y="4578036"/>
              <a:ext cx="657225" cy="371475"/>
            </a:xfrm>
            <a:custGeom>
              <a:avLst/>
              <a:gdLst>
                <a:gd name="connsiteX0" fmla="*/ 657923 w 657225"/>
                <a:gd name="connsiteY0" fmla="*/ 278867 h 371475"/>
                <a:gd name="connsiteX1" fmla="*/ 626491 w 657225"/>
                <a:gd name="connsiteY1" fmla="*/ 210287 h 371475"/>
                <a:gd name="connsiteX2" fmla="*/ 553148 w 657225"/>
                <a:gd name="connsiteY2" fmla="*/ 190285 h 371475"/>
                <a:gd name="connsiteX3" fmla="*/ 553148 w 657225"/>
                <a:gd name="connsiteY3" fmla="*/ 188380 h 371475"/>
                <a:gd name="connsiteX4" fmla="*/ 505523 w 657225"/>
                <a:gd name="connsiteY4" fmla="*/ 95987 h 371475"/>
                <a:gd name="connsiteX5" fmla="*/ 402653 w 657225"/>
                <a:gd name="connsiteY5" fmla="*/ 79795 h 371475"/>
                <a:gd name="connsiteX6" fmla="*/ 248348 w 657225"/>
                <a:gd name="connsiteY6" fmla="*/ 11215 h 371475"/>
                <a:gd name="connsiteX7" fmla="*/ 142621 w 657225"/>
                <a:gd name="connsiteY7" fmla="*/ 142660 h 371475"/>
                <a:gd name="connsiteX8" fmla="*/ 32131 w 657225"/>
                <a:gd name="connsiteY8" fmla="*/ 184570 h 371475"/>
                <a:gd name="connsiteX9" fmla="*/ 16891 w 657225"/>
                <a:gd name="connsiteY9" fmla="*/ 301727 h 371475"/>
                <a:gd name="connsiteX10" fmla="*/ 114046 w 657225"/>
                <a:gd name="connsiteY10" fmla="*/ 369355 h 371475"/>
                <a:gd name="connsiteX11" fmla="*/ 114046 w 657225"/>
                <a:gd name="connsiteY11" fmla="*/ 369355 h 371475"/>
                <a:gd name="connsiteX12" fmla="*/ 571246 w 657225"/>
                <a:gd name="connsiteY12" fmla="*/ 369355 h 371475"/>
                <a:gd name="connsiteX13" fmla="*/ 657923 w 657225"/>
                <a:gd name="connsiteY13" fmla="*/ 2788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7225" h="371475">
                  <a:moveTo>
                    <a:pt x="657923" y="278867"/>
                  </a:moveTo>
                  <a:cubicBezTo>
                    <a:pt x="657923" y="252197"/>
                    <a:pt x="646493" y="227432"/>
                    <a:pt x="626491" y="210287"/>
                  </a:cubicBezTo>
                  <a:cubicBezTo>
                    <a:pt x="606488" y="193142"/>
                    <a:pt x="579818" y="185522"/>
                    <a:pt x="553148" y="190285"/>
                  </a:cubicBezTo>
                  <a:lnTo>
                    <a:pt x="553148" y="188380"/>
                  </a:lnTo>
                  <a:cubicBezTo>
                    <a:pt x="553148" y="152185"/>
                    <a:pt x="536003" y="116942"/>
                    <a:pt x="505523" y="95987"/>
                  </a:cubicBezTo>
                  <a:cubicBezTo>
                    <a:pt x="475996" y="74080"/>
                    <a:pt x="437896" y="68365"/>
                    <a:pt x="402653" y="79795"/>
                  </a:cubicBezTo>
                  <a:cubicBezTo>
                    <a:pt x="373126" y="24550"/>
                    <a:pt x="309308" y="-4025"/>
                    <a:pt x="248348" y="11215"/>
                  </a:cubicBezTo>
                  <a:cubicBezTo>
                    <a:pt x="187388" y="25502"/>
                    <a:pt x="143573" y="79795"/>
                    <a:pt x="142621" y="142660"/>
                  </a:cubicBezTo>
                  <a:cubicBezTo>
                    <a:pt x="100711" y="135040"/>
                    <a:pt x="57848" y="151232"/>
                    <a:pt x="32131" y="184570"/>
                  </a:cubicBezTo>
                  <a:cubicBezTo>
                    <a:pt x="5461" y="217907"/>
                    <a:pt x="-254" y="262675"/>
                    <a:pt x="16891" y="301727"/>
                  </a:cubicBezTo>
                  <a:cubicBezTo>
                    <a:pt x="34036" y="340780"/>
                    <a:pt x="71183" y="366497"/>
                    <a:pt x="114046" y="369355"/>
                  </a:cubicBezTo>
                  <a:lnTo>
                    <a:pt x="114046" y="369355"/>
                  </a:lnTo>
                  <a:lnTo>
                    <a:pt x="571246" y="369355"/>
                  </a:lnTo>
                  <a:cubicBezTo>
                    <a:pt x="620776" y="367450"/>
                    <a:pt x="657923" y="327445"/>
                    <a:pt x="657923" y="278867"/>
                  </a:cubicBezTo>
                  <a:close/>
                </a:path>
              </a:pathLst>
            </a:custGeom>
            <a:noFill/>
            <a:ln w="25400" cap="flat">
              <a:solidFill>
                <a:schemeClr val="bg1"/>
              </a:solidFill>
              <a:prstDash val="solid"/>
              <a:miter/>
            </a:ln>
          </p:spPr>
          <p:txBody>
            <a:bodyPr rtlCol="0" anchor="ctr"/>
            <a:lstStyle/>
            <a:p>
              <a:endParaRPr lang="en-IN" dirty="0"/>
            </a:p>
          </p:txBody>
        </p:sp>
        <p:sp>
          <p:nvSpPr>
            <p:cNvPr id="165" name="Graphic 760" descr="Lock">
              <a:extLst>
                <a:ext uri="{FF2B5EF4-FFF2-40B4-BE49-F238E27FC236}">
                  <a16:creationId xmlns:a16="http://schemas.microsoft.com/office/drawing/2014/main" id="{826B0556-E136-4C82-BF39-36C9AAE3F033}"/>
                </a:ext>
              </a:extLst>
            </p:cNvPr>
            <p:cNvSpPr>
              <a:spLocks noChangeAspect="1"/>
            </p:cNvSpPr>
            <p:nvPr userDrawn="1"/>
          </p:nvSpPr>
          <p:spPr>
            <a:xfrm>
              <a:off x="6156906" y="4798377"/>
              <a:ext cx="209322" cy="271750"/>
            </a:xfrm>
            <a:custGeom>
              <a:avLst/>
              <a:gdLst>
                <a:gd name="connsiteX0" fmla="*/ 292894 w 542925"/>
                <a:gd name="connsiteY0" fmla="*/ 556736 h 704850"/>
                <a:gd name="connsiteX1" fmla="*/ 292894 w 542925"/>
                <a:gd name="connsiteY1" fmla="*/ 607219 h 704850"/>
                <a:gd name="connsiteX2" fmla="*/ 254794 w 542925"/>
                <a:gd name="connsiteY2" fmla="*/ 607219 h 704850"/>
                <a:gd name="connsiteX3" fmla="*/ 254794 w 542925"/>
                <a:gd name="connsiteY3" fmla="*/ 556736 h 704850"/>
                <a:gd name="connsiteX4" fmla="*/ 216694 w 542925"/>
                <a:gd name="connsiteY4" fmla="*/ 502444 h 704850"/>
                <a:gd name="connsiteX5" fmla="*/ 273844 w 542925"/>
                <a:gd name="connsiteY5" fmla="*/ 445294 h 704850"/>
                <a:gd name="connsiteX6" fmla="*/ 330994 w 542925"/>
                <a:gd name="connsiteY6" fmla="*/ 502444 h 704850"/>
                <a:gd name="connsiteX7" fmla="*/ 292894 w 542925"/>
                <a:gd name="connsiteY7" fmla="*/ 556736 h 704850"/>
                <a:gd name="connsiteX8" fmla="*/ 130969 w 542925"/>
                <a:gd name="connsiteY8" fmla="*/ 207169 h 704850"/>
                <a:gd name="connsiteX9" fmla="*/ 273844 w 542925"/>
                <a:gd name="connsiteY9" fmla="*/ 64294 h 704850"/>
                <a:gd name="connsiteX10" fmla="*/ 416719 w 542925"/>
                <a:gd name="connsiteY10" fmla="*/ 207169 h 704850"/>
                <a:gd name="connsiteX11" fmla="*/ 416719 w 542925"/>
                <a:gd name="connsiteY11" fmla="*/ 312896 h 704850"/>
                <a:gd name="connsiteX12" fmla="*/ 273844 w 542925"/>
                <a:gd name="connsiteY12" fmla="*/ 302419 h 704850"/>
                <a:gd name="connsiteX13" fmla="*/ 130969 w 542925"/>
                <a:gd name="connsiteY13" fmla="*/ 312896 h 704850"/>
                <a:gd name="connsiteX14" fmla="*/ 130969 w 542925"/>
                <a:gd name="connsiteY14" fmla="*/ 207169 h 704850"/>
                <a:gd name="connsiteX15" fmla="*/ 473869 w 542925"/>
                <a:gd name="connsiteY15" fmla="*/ 316706 h 704850"/>
                <a:gd name="connsiteX16" fmla="*/ 473869 w 542925"/>
                <a:gd name="connsiteY16" fmla="*/ 207169 h 704850"/>
                <a:gd name="connsiteX17" fmla="*/ 273844 w 542925"/>
                <a:gd name="connsiteY17" fmla="*/ 7144 h 704850"/>
                <a:gd name="connsiteX18" fmla="*/ 73819 w 542925"/>
                <a:gd name="connsiteY18" fmla="*/ 207169 h 704850"/>
                <a:gd name="connsiteX19" fmla="*/ 73819 w 542925"/>
                <a:gd name="connsiteY19" fmla="*/ 316706 h 704850"/>
                <a:gd name="connsiteX20" fmla="*/ 7144 w 542925"/>
                <a:gd name="connsiteY20" fmla="*/ 321469 h 704850"/>
                <a:gd name="connsiteX21" fmla="*/ 7144 w 542925"/>
                <a:gd name="connsiteY21" fmla="*/ 683419 h 704850"/>
                <a:gd name="connsiteX22" fmla="*/ 273844 w 542925"/>
                <a:gd name="connsiteY22" fmla="*/ 702469 h 704850"/>
                <a:gd name="connsiteX23" fmla="*/ 540544 w 542925"/>
                <a:gd name="connsiteY23" fmla="*/ 683419 h 704850"/>
                <a:gd name="connsiteX24" fmla="*/ 540544 w 542925"/>
                <a:gd name="connsiteY24" fmla="*/ 321469 h 704850"/>
                <a:gd name="connsiteX25" fmla="*/ 473869 w 542925"/>
                <a:gd name="connsiteY25" fmla="*/ 31670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42925" h="704850">
                  <a:moveTo>
                    <a:pt x="292894" y="556736"/>
                  </a:moveTo>
                  <a:lnTo>
                    <a:pt x="292894" y="607219"/>
                  </a:lnTo>
                  <a:lnTo>
                    <a:pt x="254794" y="607219"/>
                  </a:lnTo>
                  <a:lnTo>
                    <a:pt x="254794" y="556736"/>
                  </a:lnTo>
                  <a:cubicBezTo>
                    <a:pt x="232886" y="549116"/>
                    <a:pt x="216694" y="528161"/>
                    <a:pt x="216694" y="502444"/>
                  </a:cubicBezTo>
                  <a:cubicBezTo>
                    <a:pt x="216694" y="471011"/>
                    <a:pt x="242411" y="445294"/>
                    <a:pt x="273844" y="445294"/>
                  </a:cubicBezTo>
                  <a:cubicBezTo>
                    <a:pt x="305276" y="445294"/>
                    <a:pt x="330994" y="471011"/>
                    <a:pt x="330994" y="502444"/>
                  </a:cubicBezTo>
                  <a:cubicBezTo>
                    <a:pt x="330994" y="527209"/>
                    <a:pt x="314801" y="548164"/>
                    <a:pt x="292894" y="556736"/>
                  </a:cubicBezTo>
                  <a:close/>
                  <a:moveTo>
                    <a:pt x="130969" y="207169"/>
                  </a:moveTo>
                  <a:cubicBezTo>
                    <a:pt x="130969" y="128111"/>
                    <a:pt x="194786" y="64294"/>
                    <a:pt x="273844" y="64294"/>
                  </a:cubicBezTo>
                  <a:cubicBezTo>
                    <a:pt x="352901" y="64294"/>
                    <a:pt x="416719" y="128111"/>
                    <a:pt x="416719" y="207169"/>
                  </a:cubicBezTo>
                  <a:lnTo>
                    <a:pt x="416719" y="312896"/>
                  </a:lnTo>
                  <a:lnTo>
                    <a:pt x="273844" y="302419"/>
                  </a:lnTo>
                  <a:lnTo>
                    <a:pt x="130969" y="312896"/>
                  </a:lnTo>
                  <a:lnTo>
                    <a:pt x="130969" y="207169"/>
                  </a:lnTo>
                  <a:close/>
                  <a:moveTo>
                    <a:pt x="473869" y="316706"/>
                  </a:moveTo>
                  <a:lnTo>
                    <a:pt x="473869" y="207169"/>
                  </a:lnTo>
                  <a:cubicBezTo>
                    <a:pt x="473869" y="96679"/>
                    <a:pt x="384334" y="7144"/>
                    <a:pt x="273844" y="7144"/>
                  </a:cubicBezTo>
                  <a:cubicBezTo>
                    <a:pt x="163354" y="7144"/>
                    <a:pt x="73819" y="96679"/>
                    <a:pt x="73819" y="207169"/>
                  </a:cubicBezTo>
                  <a:lnTo>
                    <a:pt x="73819" y="316706"/>
                  </a:lnTo>
                  <a:lnTo>
                    <a:pt x="7144" y="321469"/>
                  </a:lnTo>
                  <a:lnTo>
                    <a:pt x="7144" y="683419"/>
                  </a:lnTo>
                  <a:lnTo>
                    <a:pt x="273844" y="702469"/>
                  </a:lnTo>
                  <a:lnTo>
                    <a:pt x="540544" y="683419"/>
                  </a:lnTo>
                  <a:lnTo>
                    <a:pt x="540544" y="321469"/>
                  </a:lnTo>
                  <a:lnTo>
                    <a:pt x="473869" y="316706"/>
                  </a:lnTo>
                  <a:close/>
                </a:path>
              </a:pathLst>
            </a:custGeom>
            <a:solidFill>
              <a:schemeClr val="bg1"/>
            </a:solidFill>
            <a:ln w="9525" cap="flat">
              <a:noFill/>
              <a:prstDash val="solid"/>
              <a:miter/>
            </a:ln>
          </p:spPr>
          <p:txBody>
            <a:bodyPr rtlCol="0" anchor="ctr"/>
            <a:lstStyle/>
            <a:p>
              <a:endParaRPr lang="en-IN" dirty="0"/>
            </a:p>
          </p:txBody>
        </p:sp>
      </p:grpSp>
      <p:grpSp>
        <p:nvGrpSpPr>
          <p:cNvPr id="7" name="Group 6"/>
          <p:cNvGrpSpPr>
            <a:grpSpLocks noChangeAspect="1"/>
          </p:cNvGrpSpPr>
          <p:nvPr userDrawn="1"/>
        </p:nvGrpSpPr>
        <p:grpSpPr>
          <a:xfrm>
            <a:off x="7534894" y="2581838"/>
            <a:ext cx="506615" cy="391475"/>
            <a:chOff x="7516621" y="2567718"/>
            <a:chExt cx="543161" cy="419714"/>
          </a:xfrm>
        </p:grpSpPr>
        <p:sp>
          <p:nvSpPr>
            <p:cNvPr id="167" name="Freeform: Shape 150">
              <a:extLst>
                <a:ext uri="{FF2B5EF4-FFF2-40B4-BE49-F238E27FC236}">
                  <a16:creationId xmlns:a16="http://schemas.microsoft.com/office/drawing/2014/main" id="{475CA207-02A4-4695-BF65-E3893EEB1A52}"/>
                </a:ext>
              </a:extLst>
            </p:cNvPr>
            <p:cNvSpPr/>
            <p:nvPr userDrawn="1"/>
          </p:nvSpPr>
          <p:spPr>
            <a:xfrm>
              <a:off x="7516621" y="2567718"/>
              <a:ext cx="543161" cy="307003"/>
            </a:xfrm>
            <a:custGeom>
              <a:avLst/>
              <a:gdLst>
                <a:gd name="connsiteX0" fmla="*/ 657923 w 657225"/>
                <a:gd name="connsiteY0" fmla="*/ 278867 h 371475"/>
                <a:gd name="connsiteX1" fmla="*/ 626491 w 657225"/>
                <a:gd name="connsiteY1" fmla="*/ 210287 h 371475"/>
                <a:gd name="connsiteX2" fmla="*/ 553148 w 657225"/>
                <a:gd name="connsiteY2" fmla="*/ 190285 h 371475"/>
                <a:gd name="connsiteX3" fmla="*/ 553148 w 657225"/>
                <a:gd name="connsiteY3" fmla="*/ 188380 h 371475"/>
                <a:gd name="connsiteX4" fmla="*/ 505523 w 657225"/>
                <a:gd name="connsiteY4" fmla="*/ 95987 h 371475"/>
                <a:gd name="connsiteX5" fmla="*/ 402653 w 657225"/>
                <a:gd name="connsiteY5" fmla="*/ 79795 h 371475"/>
                <a:gd name="connsiteX6" fmla="*/ 248348 w 657225"/>
                <a:gd name="connsiteY6" fmla="*/ 11215 h 371475"/>
                <a:gd name="connsiteX7" fmla="*/ 142621 w 657225"/>
                <a:gd name="connsiteY7" fmla="*/ 142660 h 371475"/>
                <a:gd name="connsiteX8" fmla="*/ 32131 w 657225"/>
                <a:gd name="connsiteY8" fmla="*/ 184570 h 371475"/>
                <a:gd name="connsiteX9" fmla="*/ 16891 w 657225"/>
                <a:gd name="connsiteY9" fmla="*/ 301727 h 371475"/>
                <a:gd name="connsiteX10" fmla="*/ 114046 w 657225"/>
                <a:gd name="connsiteY10" fmla="*/ 369355 h 371475"/>
                <a:gd name="connsiteX11" fmla="*/ 114046 w 657225"/>
                <a:gd name="connsiteY11" fmla="*/ 369355 h 371475"/>
                <a:gd name="connsiteX12" fmla="*/ 571246 w 657225"/>
                <a:gd name="connsiteY12" fmla="*/ 369355 h 371475"/>
                <a:gd name="connsiteX13" fmla="*/ 657923 w 657225"/>
                <a:gd name="connsiteY13" fmla="*/ 2788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7225" h="371475">
                  <a:moveTo>
                    <a:pt x="657923" y="278867"/>
                  </a:moveTo>
                  <a:cubicBezTo>
                    <a:pt x="657923" y="252197"/>
                    <a:pt x="646493" y="227432"/>
                    <a:pt x="626491" y="210287"/>
                  </a:cubicBezTo>
                  <a:cubicBezTo>
                    <a:pt x="606488" y="193142"/>
                    <a:pt x="579818" y="185522"/>
                    <a:pt x="553148" y="190285"/>
                  </a:cubicBezTo>
                  <a:lnTo>
                    <a:pt x="553148" y="188380"/>
                  </a:lnTo>
                  <a:cubicBezTo>
                    <a:pt x="553148" y="152185"/>
                    <a:pt x="536003" y="116942"/>
                    <a:pt x="505523" y="95987"/>
                  </a:cubicBezTo>
                  <a:cubicBezTo>
                    <a:pt x="475996" y="74080"/>
                    <a:pt x="437896" y="68365"/>
                    <a:pt x="402653" y="79795"/>
                  </a:cubicBezTo>
                  <a:cubicBezTo>
                    <a:pt x="373126" y="24550"/>
                    <a:pt x="309308" y="-4025"/>
                    <a:pt x="248348" y="11215"/>
                  </a:cubicBezTo>
                  <a:cubicBezTo>
                    <a:pt x="187388" y="25502"/>
                    <a:pt x="143573" y="79795"/>
                    <a:pt x="142621" y="142660"/>
                  </a:cubicBezTo>
                  <a:cubicBezTo>
                    <a:pt x="100711" y="135040"/>
                    <a:pt x="57848" y="151232"/>
                    <a:pt x="32131" y="184570"/>
                  </a:cubicBezTo>
                  <a:cubicBezTo>
                    <a:pt x="5461" y="217907"/>
                    <a:pt x="-254" y="262675"/>
                    <a:pt x="16891" y="301727"/>
                  </a:cubicBezTo>
                  <a:cubicBezTo>
                    <a:pt x="34036" y="340780"/>
                    <a:pt x="71183" y="366497"/>
                    <a:pt x="114046" y="369355"/>
                  </a:cubicBezTo>
                  <a:lnTo>
                    <a:pt x="114046" y="369355"/>
                  </a:lnTo>
                  <a:lnTo>
                    <a:pt x="571246" y="369355"/>
                  </a:lnTo>
                  <a:cubicBezTo>
                    <a:pt x="620776" y="367450"/>
                    <a:pt x="657923" y="327445"/>
                    <a:pt x="657923" y="278867"/>
                  </a:cubicBezTo>
                  <a:close/>
                </a:path>
              </a:pathLst>
            </a:custGeom>
            <a:noFill/>
            <a:ln w="25400" cap="flat">
              <a:solidFill>
                <a:schemeClr val="bg1"/>
              </a:solidFill>
              <a:prstDash val="solid"/>
              <a:miter/>
            </a:ln>
          </p:spPr>
          <p:txBody>
            <a:bodyPr rtlCol="0" anchor="ctr"/>
            <a:lstStyle/>
            <a:p>
              <a:endParaRPr lang="en-IN" dirty="0"/>
            </a:p>
          </p:txBody>
        </p:sp>
        <p:grpSp>
          <p:nvGrpSpPr>
            <p:cNvPr id="169" name="Graphic 114" descr="Database">
              <a:extLst>
                <a:ext uri="{FF2B5EF4-FFF2-40B4-BE49-F238E27FC236}">
                  <a16:creationId xmlns:a16="http://schemas.microsoft.com/office/drawing/2014/main" id="{2CA0A6AE-3EF6-453A-A27E-50D90EEC4224}"/>
                </a:ext>
              </a:extLst>
            </p:cNvPr>
            <p:cNvGrpSpPr>
              <a:grpSpLocks noChangeAspect="1"/>
            </p:cNvGrpSpPr>
            <p:nvPr userDrawn="1"/>
          </p:nvGrpSpPr>
          <p:grpSpPr>
            <a:xfrm>
              <a:off x="7707647" y="2722563"/>
              <a:ext cx="264869" cy="264869"/>
              <a:chOff x="10135312" y="3836692"/>
              <a:chExt cx="914400" cy="914400"/>
            </a:xfrm>
            <a:solidFill>
              <a:schemeClr val="bg1"/>
            </a:solidFill>
          </p:grpSpPr>
          <p:sp>
            <p:nvSpPr>
              <p:cNvPr id="170" name="Freeform: Shape 213">
                <a:extLst>
                  <a:ext uri="{FF2B5EF4-FFF2-40B4-BE49-F238E27FC236}">
                    <a16:creationId xmlns:a16="http://schemas.microsoft.com/office/drawing/2014/main" id="{7D353219-C1EF-4D8E-8AC5-EF6C50FBD675}"/>
                  </a:ext>
                </a:extLst>
              </p:cNvPr>
              <p:cNvSpPr/>
              <p:nvPr/>
            </p:nvSpPr>
            <p:spPr>
              <a:xfrm>
                <a:off x="10318668" y="3924798"/>
                <a:ext cx="542925" cy="161925"/>
              </a:xfrm>
              <a:custGeom>
                <a:avLst/>
                <a:gdLst>
                  <a:gd name="connsiteX0" fmla="*/ 540544 w 542925"/>
                  <a:gd name="connsiteY0" fmla="*/ 83344 h 161925"/>
                  <a:gd name="connsiteX1" fmla="*/ 273844 w 542925"/>
                  <a:gd name="connsiteY1" fmla="*/ 159544 h 161925"/>
                  <a:gd name="connsiteX2" fmla="*/ 7144 w 542925"/>
                  <a:gd name="connsiteY2" fmla="*/ 83344 h 161925"/>
                  <a:gd name="connsiteX3" fmla="*/ 273844 w 542925"/>
                  <a:gd name="connsiteY3" fmla="*/ 7144 h 161925"/>
                  <a:gd name="connsiteX4" fmla="*/ 540544 w 542925"/>
                  <a:gd name="connsiteY4" fmla="*/ 83344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61925">
                    <a:moveTo>
                      <a:pt x="540544" y="83344"/>
                    </a:moveTo>
                    <a:cubicBezTo>
                      <a:pt x="540544" y="125428"/>
                      <a:pt x="421138" y="159544"/>
                      <a:pt x="273844" y="159544"/>
                    </a:cubicBezTo>
                    <a:cubicBezTo>
                      <a:pt x="126549" y="159544"/>
                      <a:pt x="7144" y="125428"/>
                      <a:pt x="7144" y="83344"/>
                    </a:cubicBezTo>
                    <a:cubicBezTo>
                      <a:pt x="7144" y="41260"/>
                      <a:pt x="126549" y="7144"/>
                      <a:pt x="273844" y="7144"/>
                    </a:cubicBezTo>
                    <a:cubicBezTo>
                      <a:pt x="421138" y="7144"/>
                      <a:pt x="540544" y="41260"/>
                      <a:pt x="540544" y="83344"/>
                    </a:cubicBezTo>
                    <a:close/>
                  </a:path>
                </a:pathLst>
              </a:custGeom>
              <a:grpFill/>
              <a:ln w="9525" cap="flat">
                <a:noFill/>
                <a:prstDash val="solid"/>
                <a:miter/>
              </a:ln>
            </p:spPr>
            <p:txBody>
              <a:bodyPr rtlCol="0" anchor="ctr"/>
              <a:lstStyle/>
              <a:p>
                <a:endParaRPr lang="en-IN" dirty="0"/>
              </a:p>
            </p:txBody>
          </p:sp>
          <p:sp>
            <p:nvSpPr>
              <p:cNvPr id="171" name="Freeform: Shape 214">
                <a:extLst>
                  <a:ext uri="{FF2B5EF4-FFF2-40B4-BE49-F238E27FC236}">
                    <a16:creationId xmlns:a16="http://schemas.microsoft.com/office/drawing/2014/main" id="{874F429F-98D7-4488-AD3E-6A8023B75775}"/>
                  </a:ext>
                </a:extLst>
              </p:cNvPr>
              <p:cNvSpPr/>
              <p:nvPr/>
            </p:nvSpPr>
            <p:spPr>
              <a:xfrm>
                <a:off x="10318668" y="40390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sp>
            <p:nvSpPr>
              <p:cNvPr id="172" name="Freeform: Shape 215">
                <a:extLst>
                  <a:ext uri="{FF2B5EF4-FFF2-40B4-BE49-F238E27FC236}">
                    <a16:creationId xmlns:a16="http://schemas.microsoft.com/office/drawing/2014/main" id="{BC164425-8297-4010-B8E0-C4B0837A599D}"/>
                  </a:ext>
                </a:extLst>
              </p:cNvPr>
              <p:cNvSpPr/>
              <p:nvPr/>
            </p:nvSpPr>
            <p:spPr>
              <a:xfrm>
                <a:off x="10318668" y="42295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sp>
            <p:nvSpPr>
              <p:cNvPr id="173" name="Freeform: Shape 216">
                <a:extLst>
                  <a:ext uri="{FF2B5EF4-FFF2-40B4-BE49-F238E27FC236}">
                    <a16:creationId xmlns:a16="http://schemas.microsoft.com/office/drawing/2014/main" id="{C43A2046-1BB5-4453-8FA5-4DBF10CA69E7}"/>
                  </a:ext>
                </a:extLst>
              </p:cNvPr>
              <p:cNvSpPr/>
              <p:nvPr/>
            </p:nvSpPr>
            <p:spPr>
              <a:xfrm>
                <a:off x="10318668" y="44200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grpSp>
      </p:grpSp>
      <p:grpSp>
        <p:nvGrpSpPr>
          <p:cNvPr id="174" name="Graphic 114" descr="Database">
            <a:extLst>
              <a:ext uri="{FF2B5EF4-FFF2-40B4-BE49-F238E27FC236}">
                <a16:creationId xmlns:a16="http://schemas.microsoft.com/office/drawing/2014/main" id="{2CA0A6AE-3EF6-453A-A27E-50D90EEC4224}"/>
              </a:ext>
            </a:extLst>
          </p:cNvPr>
          <p:cNvGrpSpPr>
            <a:grpSpLocks noChangeAspect="1"/>
          </p:cNvGrpSpPr>
          <p:nvPr userDrawn="1"/>
        </p:nvGrpSpPr>
        <p:grpSpPr>
          <a:xfrm>
            <a:off x="8279206" y="3702855"/>
            <a:ext cx="352541" cy="352541"/>
            <a:chOff x="10135312" y="3836692"/>
            <a:chExt cx="914400" cy="914400"/>
          </a:xfrm>
          <a:solidFill>
            <a:schemeClr val="bg1"/>
          </a:solidFill>
        </p:grpSpPr>
        <p:sp>
          <p:nvSpPr>
            <p:cNvPr id="175" name="Freeform: Shape 213">
              <a:extLst>
                <a:ext uri="{FF2B5EF4-FFF2-40B4-BE49-F238E27FC236}">
                  <a16:creationId xmlns:a16="http://schemas.microsoft.com/office/drawing/2014/main" id="{7D353219-C1EF-4D8E-8AC5-EF6C50FBD675}"/>
                </a:ext>
              </a:extLst>
            </p:cNvPr>
            <p:cNvSpPr/>
            <p:nvPr/>
          </p:nvSpPr>
          <p:spPr>
            <a:xfrm>
              <a:off x="10318668" y="3924798"/>
              <a:ext cx="542925" cy="161925"/>
            </a:xfrm>
            <a:custGeom>
              <a:avLst/>
              <a:gdLst>
                <a:gd name="connsiteX0" fmla="*/ 540544 w 542925"/>
                <a:gd name="connsiteY0" fmla="*/ 83344 h 161925"/>
                <a:gd name="connsiteX1" fmla="*/ 273844 w 542925"/>
                <a:gd name="connsiteY1" fmla="*/ 159544 h 161925"/>
                <a:gd name="connsiteX2" fmla="*/ 7144 w 542925"/>
                <a:gd name="connsiteY2" fmla="*/ 83344 h 161925"/>
                <a:gd name="connsiteX3" fmla="*/ 273844 w 542925"/>
                <a:gd name="connsiteY3" fmla="*/ 7144 h 161925"/>
                <a:gd name="connsiteX4" fmla="*/ 540544 w 542925"/>
                <a:gd name="connsiteY4" fmla="*/ 83344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61925">
                  <a:moveTo>
                    <a:pt x="540544" y="83344"/>
                  </a:moveTo>
                  <a:cubicBezTo>
                    <a:pt x="540544" y="125428"/>
                    <a:pt x="421138" y="159544"/>
                    <a:pt x="273844" y="159544"/>
                  </a:cubicBezTo>
                  <a:cubicBezTo>
                    <a:pt x="126549" y="159544"/>
                    <a:pt x="7144" y="125428"/>
                    <a:pt x="7144" y="83344"/>
                  </a:cubicBezTo>
                  <a:cubicBezTo>
                    <a:pt x="7144" y="41260"/>
                    <a:pt x="126549" y="7144"/>
                    <a:pt x="273844" y="7144"/>
                  </a:cubicBezTo>
                  <a:cubicBezTo>
                    <a:pt x="421138" y="7144"/>
                    <a:pt x="540544" y="41260"/>
                    <a:pt x="540544" y="83344"/>
                  </a:cubicBezTo>
                  <a:close/>
                </a:path>
              </a:pathLst>
            </a:custGeom>
            <a:grpFill/>
            <a:ln w="9525" cap="flat">
              <a:noFill/>
              <a:prstDash val="solid"/>
              <a:miter/>
            </a:ln>
          </p:spPr>
          <p:txBody>
            <a:bodyPr rtlCol="0" anchor="ctr"/>
            <a:lstStyle/>
            <a:p>
              <a:endParaRPr lang="en-IN" dirty="0"/>
            </a:p>
          </p:txBody>
        </p:sp>
        <p:sp>
          <p:nvSpPr>
            <p:cNvPr id="176" name="Freeform: Shape 214">
              <a:extLst>
                <a:ext uri="{FF2B5EF4-FFF2-40B4-BE49-F238E27FC236}">
                  <a16:creationId xmlns:a16="http://schemas.microsoft.com/office/drawing/2014/main" id="{874F429F-98D7-4488-AD3E-6A8023B75775}"/>
                </a:ext>
              </a:extLst>
            </p:cNvPr>
            <p:cNvSpPr/>
            <p:nvPr/>
          </p:nvSpPr>
          <p:spPr>
            <a:xfrm>
              <a:off x="10318668" y="40390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sp>
          <p:nvSpPr>
            <p:cNvPr id="177" name="Freeform: Shape 215">
              <a:extLst>
                <a:ext uri="{FF2B5EF4-FFF2-40B4-BE49-F238E27FC236}">
                  <a16:creationId xmlns:a16="http://schemas.microsoft.com/office/drawing/2014/main" id="{BC164425-8297-4010-B8E0-C4B0837A599D}"/>
                </a:ext>
              </a:extLst>
            </p:cNvPr>
            <p:cNvSpPr/>
            <p:nvPr/>
          </p:nvSpPr>
          <p:spPr>
            <a:xfrm>
              <a:off x="10318668" y="42295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sp>
          <p:nvSpPr>
            <p:cNvPr id="178" name="Freeform: Shape 216">
              <a:extLst>
                <a:ext uri="{FF2B5EF4-FFF2-40B4-BE49-F238E27FC236}">
                  <a16:creationId xmlns:a16="http://schemas.microsoft.com/office/drawing/2014/main" id="{C43A2046-1BB5-4453-8FA5-4DBF10CA69E7}"/>
                </a:ext>
              </a:extLst>
            </p:cNvPr>
            <p:cNvSpPr/>
            <p:nvPr/>
          </p:nvSpPr>
          <p:spPr>
            <a:xfrm>
              <a:off x="10318668" y="44200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grpSp>
      <p:grpSp>
        <p:nvGrpSpPr>
          <p:cNvPr id="6" name="Group 5"/>
          <p:cNvGrpSpPr>
            <a:grpSpLocks noChangeAspect="1"/>
          </p:cNvGrpSpPr>
          <p:nvPr userDrawn="1"/>
        </p:nvGrpSpPr>
        <p:grpSpPr>
          <a:xfrm>
            <a:off x="7677503" y="1412126"/>
            <a:ext cx="506615" cy="444268"/>
            <a:chOff x="7659230" y="1396103"/>
            <a:chExt cx="543161" cy="476315"/>
          </a:xfrm>
        </p:grpSpPr>
        <p:grpSp>
          <p:nvGrpSpPr>
            <p:cNvPr id="20" name="Group 19"/>
            <p:cNvGrpSpPr>
              <a:grpSpLocks noChangeAspect="1"/>
            </p:cNvGrpSpPr>
            <p:nvPr userDrawn="1"/>
          </p:nvGrpSpPr>
          <p:grpSpPr>
            <a:xfrm>
              <a:off x="7853044" y="1552149"/>
              <a:ext cx="278724" cy="320269"/>
              <a:chOff x="7766267" y="1591972"/>
              <a:chExt cx="209409" cy="240623"/>
            </a:xfrm>
          </p:grpSpPr>
          <p:sp>
            <p:nvSpPr>
              <p:cNvPr id="180" name="Freeform 179"/>
              <p:cNvSpPr>
                <a:spLocks noChangeAspect="1"/>
              </p:cNvSpPr>
              <p:nvPr userDrawn="1"/>
            </p:nvSpPr>
            <p:spPr>
              <a:xfrm>
                <a:off x="7766267" y="1591972"/>
                <a:ext cx="125104" cy="174227"/>
              </a:xfrm>
              <a:custGeom>
                <a:avLst/>
                <a:gdLst>
                  <a:gd name="connsiteX0" fmla="*/ 261294 w 522588"/>
                  <a:gd name="connsiteY0" fmla="*/ 0 h 727790"/>
                  <a:gd name="connsiteX1" fmla="*/ 522588 w 522588"/>
                  <a:gd name="connsiteY1" fmla="*/ 261294 h 727790"/>
                  <a:gd name="connsiteX2" fmla="*/ 391941 w 522588"/>
                  <a:gd name="connsiteY2" fmla="*/ 261294 h 727790"/>
                  <a:gd name="connsiteX3" fmla="*/ 391941 w 522588"/>
                  <a:gd name="connsiteY3" fmla="*/ 578049 h 727790"/>
                  <a:gd name="connsiteX4" fmla="*/ 392190 w 522588"/>
                  <a:gd name="connsiteY4" fmla="*/ 579447 h 727790"/>
                  <a:gd name="connsiteX5" fmla="*/ 391941 w 522588"/>
                  <a:gd name="connsiteY5" fmla="*/ 580845 h 727790"/>
                  <a:gd name="connsiteX6" fmla="*/ 391941 w 522588"/>
                  <a:gd name="connsiteY6" fmla="*/ 588908 h 727790"/>
                  <a:gd name="connsiteX7" fmla="*/ 390505 w 522588"/>
                  <a:gd name="connsiteY7" fmla="*/ 588908 h 727790"/>
                  <a:gd name="connsiteX8" fmla="*/ 381904 w 522588"/>
                  <a:gd name="connsiteY8" fmla="*/ 637189 h 727790"/>
                  <a:gd name="connsiteX9" fmla="*/ 261294 w 522588"/>
                  <a:gd name="connsiteY9" fmla="*/ 727790 h 727790"/>
                  <a:gd name="connsiteX10" fmla="*/ 140685 w 522588"/>
                  <a:gd name="connsiteY10" fmla="*/ 637189 h 727790"/>
                  <a:gd name="connsiteX11" fmla="*/ 132084 w 522588"/>
                  <a:gd name="connsiteY11" fmla="*/ 588908 h 727790"/>
                  <a:gd name="connsiteX12" fmla="*/ 130647 w 522588"/>
                  <a:gd name="connsiteY12" fmla="*/ 588908 h 727790"/>
                  <a:gd name="connsiteX13" fmla="*/ 130647 w 522588"/>
                  <a:gd name="connsiteY13" fmla="*/ 580845 h 727790"/>
                  <a:gd name="connsiteX14" fmla="*/ 130398 w 522588"/>
                  <a:gd name="connsiteY14" fmla="*/ 579447 h 727790"/>
                  <a:gd name="connsiteX15" fmla="*/ 130647 w 522588"/>
                  <a:gd name="connsiteY15" fmla="*/ 578049 h 727790"/>
                  <a:gd name="connsiteX16" fmla="*/ 130647 w 522588"/>
                  <a:gd name="connsiteY16" fmla="*/ 261294 h 727790"/>
                  <a:gd name="connsiteX17" fmla="*/ 0 w 522588"/>
                  <a:gd name="connsiteY17" fmla="*/ 261294 h 72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588" h="727790">
                    <a:moveTo>
                      <a:pt x="261294" y="0"/>
                    </a:moveTo>
                    <a:lnTo>
                      <a:pt x="522588" y="261294"/>
                    </a:lnTo>
                    <a:lnTo>
                      <a:pt x="391941" y="261294"/>
                    </a:lnTo>
                    <a:lnTo>
                      <a:pt x="391941" y="578049"/>
                    </a:lnTo>
                    <a:lnTo>
                      <a:pt x="392190" y="579447"/>
                    </a:lnTo>
                    <a:lnTo>
                      <a:pt x="391941" y="580845"/>
                    </a:lnTo>
                    <a:lnTo>
                      <a:pt x="391941" y="588908"/>
                    </a:lnTo>
                    <a:lnTo>
                      <a:pt x="390505" y="588908"/>
                    </a:lnTo>
                    <a:lnTo>
                      <a:pt x="381904" y="637189"/>
                    </a:lnTo>
                    <a:cubicBezTo>
                      <a:pt x="362033" y="690432"/>
                      <a:pt x="315513" y="727790"/>
                      <a:pt x="261294" y="727790"/>
                    </a:cubicBezTo>
                    <a:cubicBezTo>
                      <a:pt x="207075" y="727790"/>
                      <a:pt x="160556" y="690432"/>
                      <a:pt x="140685" y="637189"/>
                    </a:cubicBezTo>
                    <a:lnTo>
                      <a:pt x="132084" y="588908"/>
                    </a:lnTo>
                    <a:lnTo>
                      <a:pt x="130647" y="588908"/>
                    </a:lnTo>
                    <a:lnTo>
                      <a:pt x="130647" y="580845"/>
                    </a:lnTo>
                    <a:lnTo>
                      <a:pt x="130398" y="579447"/>
                    </a:lnTo>
                    <a:lnTo>
                      <a:pt x="130647" y="578049"/>
                    </a:lnTo>
                    <a:lnTo>
                      <a:pt x="130647" y="261294"/>
                    </a:lnTo>
                    <a:lnTo>
                      <a:pt x="0" y="2612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reeform 180"/>
              <p:cNvSpPr>
                <a:spLocks noChangeAspect="1"/>
              </p:cNvSpPr>
              <p:nvPr userDrawn="1"/>
            </p:nvSpPr>
            <p:spPr>
              <a:xfrm flipV="1">
                <a:off x="7850572" y="1658368"/>
                <a:ext cx="125104" cy="174227"/>
              </a:xfrm>
              <a:custGeom>
                <a:avLst/>
                <a:gdLst>
                  <a:gd name="connsiteX0" fmla="*/ 261294 w 522588"/>
                  <a:gd name="connsiteY0" fmla="*/ 0 h 727790"/>
                  <a:gd name="connsiteX1" fmla="*/ 522588 w 522588"/>
                  <a:gd name="connsiteY1" fmla="*/ 261294 h 727790"/>
                  <a:gd name="connsiteX2" fmla="*/ 391941 w 522588"/>
                  <a:gd name="connsiteY2" fmla="*/ 261294 h 727790"/>
                  <a:gd name="connsiteX3" fmla="*/ 391941 w 522588"/>
                  <a:gd name="connsiteY3" fmla="*/ 578049 h 727790"/>
                  <a:gd name="connsiteX4" fmla="*/ 392190 w 522588"/>
                  <a:gd name="connsiteY4" fmla="*/ 579447 h 727790"/>
                  <a:gd name="connsiteX5" fmla="*/ 391941 w 522588"/>
                  <a:gd name="connsiteY5" fmla="*/ 580845 h 727790"/>
                  <a:gd name="connsiteX6" fmla="*/ 391941 w 522588"/>
                  <a:gd name="connsiteY6" fmla="*/ 588908 h 727790"/>
                  <a:gd name="connsiteX7" fmla="*/ 390505 w 522588"/>
                  <a:gd name="connsiteY7" fmla="*/ 588908 h 727790"/>
                  <a:gd name="connsiteX8" fmla="*/ 381904 w 522588"/>
                  <a:gd name="connsiteY8" fmla="*/ 637189 h 727790"/>
                  <a:gd name="connsiteX9" fmla="*/ 261294 w 522588"/>
                  <a:gd name="connsiteY9" fmla="*/ 727790 h 727790"/>
                  <a:gd name="connsiteX10" fmla="*/ 140685 w 522588"/>
                  <a:gd name="connsiteY10" fmla="*/ 637189 h 727790"/>
                  <a:gd name="connsiteX11" fmla="*/ 132084 w 522588"/>
                  <a:gd name="connsiteY11" fmla="*/ 588908 h 727790"/>
                  <a:gd name="connsiteX12" fmla="*/ 130647 w 522588"/>
                  <a:gd name="connsiteY12" fmla="*/ 588908 h 727790"/>
                  <a:gd name="connsiteX13" fmla="*/ 130647 w 522588"/>
                  <a:gd name="connsiteY13" fmla="*/ 580845 h 727790"/>
                  <a:gd name="connsiteX14" fmla="*/ 130398 w 522588"/>
                  <a:gd name="connsiteY14" fmla="*/ 579447 h 727790"/>
                  <a:gd name="connsiteX15" fmla="*/ 130647 w 522588"/>
                  <a:gd name="connsiteY15" fmla="*/ 578049 h 727790"/>
                  <a:gd name="connsiteX16" fmla="*/ 130647 w 522588"/>
                  <a:gd name="connsiteY16" fmla="*/ 261294 h 727790"/>
                  <a:gd name="connsiteX17" fmla="*/ 0 w 522588"/>
                  <a:gd name="connsiteY17" fmla="*/ 261294 h 72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588" h="727790">
                    <a:moveTo>
                      <a:pt x="261294" y="0"/>
                    </a:moveTo>
                    <a:lnTo>
                      <a:pt x="522588" y="261294"/>
                    </a:lnTo>
                    <a:lnTo>
                      <a:pt x="391941" y="261294"/>
                    </a:lnTo>
                    <a:lnTo>
                      <a:pt x="391941" y="578049"/>
                    </a:lnTo>
                    <a:lnTo>
                      <a:pt x="392190" y="579447"/>
                    </a:lnTo>
                    <a:lnTo>
                      <a:pt x="391941" y="580845"/>
                    </a:lnTo>
                    <a:lnTo>
                      <a:pt x="391941" y="588908"/>
                    </a:lnTo>
                    <a:lnTo>
                      <a:pt x="390505" y="588908"/>
                    </a:lnTo>
                    <a:lnTo>
                      <a:pt x="381904" y="637189"/>
                    </a:lnTo>
                    <a:cubicBezTo>
                      <a:pt x="362033" y="690432"/>
                      <a:pt x="315513" y="727790"/>
                      <a:pt x="261294" y="727790"/>
                    </a:cubicBezTo>
                    <a:cubicBezTo>
                      <a:pt x="207075" y="727790"/>
                      <a:pt x="160556" y="690432"/>
                      <a:pt x="140685" y="637189"/>
                    </a:cubicBezTo>
                    <a:lnTo>
                      <a:pt x="132084" y="588908"/>
                    </a:lnTo>
                    <a:lnTo>
                      <a:pt x="130647" y="588908"/>
                    </a:lnTo>
                    <a:lnTo>
                      <a:pt x="130647" y="580845"/>
                    </a:lnTo>
                    <a:lnTo>
                      <a:pt x="130398" y="579447"/>
                    </a:lnTo>
                    <a:lnTo>
                      <a:pt x="130647" y="578049"/>
                    </a:lnTo>
                    <a:lnTo>
                      <a:pt x="130647" y="261294"/>
                    </a:lnTo>
                    <a:lnTo>
                      <a:pt x="0" y="2612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2" name="Freeform: Shape 150">
              <a:extLst>
                <a:ext uri="{FF2B5EF4-FFF2-40B4-BE49-F238E27FC236}">
                  <a16:creationId xmlns:a16="http://schemas.microsoft.com/office/drawing/2014/main" id="{475CA207-02A4-4695-BF65-E3893EEB1A52}"/>
                </a:ext>
              </a:extLst>
            </p:cNvPr>
            <p:cNvSpPr/>
            <p:nvPr userDrawn="1"/>
          </p:nvSpPr>
          <p:spPr>
            <a:xfrm>
              <a:off x="7659230" y="1396103"/>
              <a:ext cx="543161" cy="307003"/>
            </a:xfrm>
            <a:custGeom>
              <a:avLst/>
              <a:gdLst>
                <a:gd name="connsiteX0" fmla="*/ 657923 w 657225"/>
                <a:gd name="connsiteY0" fmla="*/ 278867 h 371475"/>
                <a:gd name="connsiteX1" fmla="*/ 626491 w 657225"/>
                <a:gd name="connsiteY1" fmla="*/ 210287 h 371475"/>
                <a:gd name="connsiteX2" fmla="*/ 553148 w 657225"/>
                <a:gd name="connsiteY2" fmla="*/ 190285 h 371475"/>
                <a:gd name="connsiteX3" fmla="*/ 553148 w 657225"/>
                <a:gd name="connsiteY3" fmla="*/ 188380 h 371475"/>
                <a:gd name="connsiteX4" fmla="*/ 505523 w 657225"/>
                <a:gd name="connsiteY4" fmla="*/ 95987 h 371475"/>
                <a:gd name="connsiteX5" fmla="*/ 402653 w 657225"/>
                <a:gd name="connsiteY5" fmla="*/ 79795 h 371475"/>
                <a:gd name="connsiteX6" fmla="*/ 248348 w 657225"/>
                <a:gd name="connsiteY6" fmla="*/ 11215 h 371475"/>
                <a:gd name="connsiteX7" fmla="*/ 142621 w 657225"/>
                <a:gd name="connsiteY7" fmla="*/ 142660 h 371475"/>
                <a:gd name="connsiteX8" fmla="*/ 32131 w 657225"/>
                <a:gd name="connsiteY8" fmla="*/ 184570 h 371475"/>
                <a:gd name="connsiteX9" fmla="*/ 16891 w 657225"/>
                <a:gd name="connsiteY9" fmla="*/ 301727 h 371475"/>
                <a:gd name="connsiteX10" fmla="*/ 114046 w 657225"/>
                <a:gd name="connsiteY10" fmla="*/ 369355 h 371475"/>
                <a:gd name="connsiteX11" fmla="*/ 114046 w 657225"/>
                <a:gd name="connsiteY11" fmla="*/ 369355 h 371475"/>
                <a:gd name="connsiteX12" fmla="*/ 571246 w 657225"/>
                <a:gd name="connsiteY12" fmla="*/ 369355 h 371475"/>
                <a:gd name="connsiteX13" fmla="*/ 657923 w 657225"/>
                <a:gd name="connsiteY13" fmla="*/ 2788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7225" h="371475">
                  <a:moveTo>
                    <a:pt x="657923" y="278867"/>
                  </a:moveTo>
                  <a:cubicBezTo>
                    <a:pt x="657923" y="252197"/>
                    <a:pt x="646493" y="227432"/>
                    <a:pt x="626491" y="210287"/>
                  </a:cubicBezTo>
                  <a:cubicBezTo>
                    <a:pt x="606488" y="193142"/>
                    <a:pt x="579818" y="185522"/>
                    <a:pt x="553148" y="190285"/>
                  </a:cubicBezTo>
                  <a:lnTo>
                    <a:pt x="553148" y="188380"/>
                  </a:lnTo>
                  <a:cubicBezTo>
                    <a:pt x="553148" y="152185"/>
                    <a:pt x="536003" y="116942"/>
                    <a:pt x="505523" y="95987"/>
                  </a:cubicBezTo>
                  <a:cubicBezTo>
                    <a:pt x="475996" y="74080"/>
                    <a:pt x="437896" y="68365"/>
                    <a:pt x="402653" y="79795"/>
                  </a:cubicBezTo>
                  <a:cubicBezTo>
                    <a:pt x="373126" y="24550"/>
                    <a:pt x="309308" y="-4025"/>
                    <a:pt x="248348" y="11215"/>
                  </a:cubicBezTo>
                  <a:cubicBezTo>
                    <a:pt x="187388" y="25502"/>
                    <a:pt x="143573" y="79795"/>
                    <a:pt x="142621" y="142660"/>
                  </a:cubicBezTo>
                  <a:cubicBezTo>
                    <a:pt x="100711" y="135040"/>
                    <a:pt x="57848" y="151232"/>
                    <a:pt x="32131" y="184570"/>
                  </a:cubicBezTo>
                  <a:cubicBezTo>
                    <a:pt x="5461" y="217907"/>
                    <a:pt x="-254" y="262675"/>
                    <a:pt x="16891" y="301727"/>
                  </a:cubicBezTo>
                  <a:cubicBezTo>
                    <a:pt x="34036" y="340780"/>
                    <a:pt x="71183" y="366497"/>
                    <a:pt x="114046" y="369355"/>
                  </a:cubicBezTo>
                  <a:lnTo>
                    <a:pt x="114046" y="369355"/>
                  </a:lnTo>
                  <a:lnTo>
                    <a:pt x="571246" y="369355"/>
                  </a:lnTo>
                  <a:cubicBezTo>
                    <a:pt x="620776" y="367450"/>
                    <a:pt x="657923" y="327445"/>
                    <a:pt x="657923" y="278867"/>
                  </a:cubicBezTo>
                  <a:close/>
                </a:path>
              </a:pathLst>
            </a:custGeom>
            <a:noFill/>
            <a:ln w="25400" cap="flat">
              <a:solidFill>
                <a:schemeClr val="bg1"/>
              </a:solidFill>
              <a:prstDash val="solid"/>
              <a:miter/>
            </a:ln>
          </p:spPr>
          <p:txBody>
            <a:bodyPr rtlCol="0" anchor="ctr"/>
            <a:lstStyle/>
            <a:p>
              <a:endParaRPr lang="en-IN" dirty="0"/>
            </a:p>
          </p:txBody>
        </p:sp>
      </p:grpSp>
      <p:grpSp>
        <p:nvGrpSpPr>
          <p:cNvPr id="21" name="Group 20"/>
          <p:cNvGrpSpPr>
            <a:grpSpLocks noChangeAspect="1"/>
          </p:cNvGrpSpPr>
          <p:nvPr userDrawn="1"/>
        </p:nvGrpSpPr>
        <p:grpSpPr>
          <a:xfrm>
            <a:off x="8695560" y="1010149"/>
            <a:ext cx="362000" cy="365255"/>
            <a:chOff x="2450758" y="1490421"/>
            <a:chExt cx="840278" cy="847829"/>
          </a:xfrm>
          <a:solidFill>
            <a:schemeClr val="bg1"/>
          </a:solidFill>
        </p:grpSpPr>
        <p:grpSp>
          <p:nvGrpSpPr>
            <p:cNvPr id="183" name="Graphic 70" descr="Bar graph with upward trend">
              <a:extLst>
                <a:ext uri="{FF2B5EF4-FFF2-40B4-BE49-F238E27FC236}">
                  <a16:creationId xmlns:a16="http://schemas.microsoft.com/office/drawing/2014/main" id="{F0DA7E37-A004-46F5-AD0D-2113DE125090}"/>
                </a:ext>
              </a:extLst>
            </p:cNvPr>
            <p:cNvGrpSpPr/>
            <p:nvPr userDrawn="1"/>
          </p:nvGrpSpPr>
          <p:grpSpPr>
            <a:xfrm>
              <a:off x="2450758" y="1571625"/>
              <a:ext cx="840278" cy="766625"/>
              <a:chOff x="2450758" y="2693980"/>
              <a:chExt cx="840278" cy="766625"/>
            </a:xfrm>
            <a:grpFill/>
          </p:grpSpPr>
          <p:sp>
            <p:nvSpPr>
              <p:cNvPr id="184" name="Freeform: Shape 131">
                <a:extLst>
                  <a:ext uri="{FF2B5EF4-FFF2-40B4-BE49-F238E27FC236}">
                    <a16:creationId xmlns:a16="http://schemas.microsoft.com/office/drawing/2014/main" id="{A1B607EC-3DB2-4B2F-BA50-4727769EB0A1}"/>
                  </a:ext>
                </a:extLst>
              </p:cNvPr>
              <p:cNvSpPr/>
              <p:nvPr/>
            </p:nvSpPr>
            <p:spPr>
              <a:xfrm>
                <a:off x="2450758" y="2693980"/>
                <a:ext cx="840278" cy="766625"/>
              </a:xfrm>
              <a:custGeom>
                <a:avLst/>
                <a:gdLst>
                  <a:gd name="connsiteX0" fmla="*/ 64294 w 666750"/>
                  <a:gd name="connsiteY0" fmla="*/ 7144 h 676275"/>
                  <a:gd name="connsiteX1" fmla="*/ 7144 w 666750"/>
                  <a:gd name="connsiteY1" fmla="*/ 7144 h 676275"/>
                  <a:gd name="connsiteX2" fmla="*/ 7144 w 666750"/>
                  <a:gd name="connsiteY2" fmla="*/ 673894 h 676275"/>
                  <a:gd name="connsiteX3" fmla="*/ 664369 w 666750"/>
                  <a:gd name="connsiteY3" fmla="*/ 673894 h 676275"/>
                  <a:gd name="connsiteX4" fmla="*/ 664369 w 666750"/>
                  <a:gd name="connsiteY4" fmla="*/ 616744 h 676275"/>
                  <a:gd name="connsiteX5" fmla="*/ 64294 w 666750"/>
                  <a:gd name="connsiteY5" fmla="*/ 616744 h 676275"/>
                  <a:gd name="connsiteX6" fmla="*/ 64294 w 666750"/>
                  <a:gd name="connsiteY6" fmla="*/ 714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676275">
                    <a:moveTo>
                      <a:pt x="64294" y="7144"/>
                    </a:moveTo>
                    <a:lnTo>
                      <a:pt x="7144" y="7144"/>
                    </a:lnTo>
                    <a:lnTo>
                      <a:pt x="7144" y="673894"/>
                    </a:lnTo>
                    <a:lnTo>
                      <a:pt x="664369" y="673894"/>
                    </a:lnTo>
                    <a:lnTo>
                      <a:pt x="664369" y="616744"/>
                    </a:lnTo>
                    <a:lnTo>
                      <a:pt x="64294" y="616744"/>
                    </a:lnTo>
                    <a:lnTo>
                      <a:pt x="64294" y="7144"/>
                    </a:lnTo>
                    <a:close/>
                  </a:path>
                </a:pathLst>
              </a:custGeom>
              <a:grpFill/>
              <a:ln w="9525" cap="flat">
                <a:noFill/>
                <a:prstDash val="solid"/>
                <a:miter/>
              </a:ln>
            </p:spPr>
            <p:txBody>
              <a:bodyPr rtlCol="0" anchor="ctr"/>
              <a:lstStyle/>
              <a:p>
                <a:endParaRPr lang="en-IN" dirty="0"/>
              </a:p>
            </p:txBody>
          </p:sp>
          <p:sp>
            <p:nvSpPr>
              <p:cNvPr id="185" name="Freeform: Shape 132">
                <a:extLst>
                  <a:ext uri="{FF2B5EF4-FFF2-40B4-BE49-F238E27FC236}">
                    <a16:creationId xmlns:a16="http://schemas.microsoft.com/office/drawing/2014/main" id="{096676DA-5E23-44AE-AE76-93C1E7096A50}"/>
                  </a:ext>
                </a:extLst>
              </p:cNvPr>
              <p:cNvSpPr/>
              <p:nvPr/>
            </p:nvSpPr>
            <p:spPr>
              <a:xfrm>
                <a:off x="2948907" y="2914103"/>
                <a:ext cx="125950" cy="432202"/>
              </a:xfrm>
              <a:custGeom>
                <a:avLst/>
                <a:gdLst>
                  <a:gd name="connsiteX0" fmla="*/ 150019 w 152400"/>
                  <a:gd name="connsiteY0" fmla="*/ 559594 h 561975"/>
                  <a:gd name="connsiteX1" fmla="*/ 7144 w 152400"/>
                  <a:gd name="connsiteY1" fmla="*/ 559594 h 561975"/>
                  <a:gd name="connsiteX2" fmla="*/ 7144 w 152400"/>
                  <a:gd name="connsiteY2" fmla="*/ 7144 h 561975"/>
                  <a:gd name="connsiteX3" fmla="*/ 150019 w 152400"/>
                  <a:gd name="connsiteY3" fmla="*/ 7144 h 561975"/>
                </a:gdLst>
                <a:ahLst/>
                <a:cxnLst>
                  <a:cxn ang="0">
                    <a:pos x="connsiteX0" y="connsiteY0"/>
                  </a:cxn>
                  <a:cxn ang="0">
                    <a:pos x="connsiteX1" y="connsiteY1"/>
                  </a:cxn>
                  <a:cxn ang="0">
                    <a:pos x="connsiteX2" y="connsiteY2"/>
                  </a:cxn>
                  <a:cxn ang="0">
                    <a:pos x="connsiteX3" y="connsiteY3"/>
                  </a:cxn>
                </a:cxnLst>
                <a:rect l="l" t="t" r="r" b="b"/>
                <a:pathLst>
                  <a:path w="152400" h="561975">
                    <a:moveTo>
                      <a:pt x="150019" y="559594"/>
                    </a:moveTo>
                    <a:lnTo>
                      <a:pt x="7144" y="559594"/>
                    </a:lnTo>
                    <a:lnTo>
                      <a:pt x="7144" y="7144"/>
                    </a:lnTo>
                    <a:lnTo>
                      <a:pt x="150019" y="7144"/>
                    </a:lnTo>
                    <a:close/>
                  </a:path>
                </a:pathLst>
              </a:custGeom>
              <a:grpFill/>
              <a:ln w="9525" cap="flat">
                <a:noFill/>
                <a:prstDash val="solid"/>
                <a:miter/>
              </a:ln>
            </p:spPr>
            <p:txBody>
              <a:bodyPr rtlCol="0" anchor="ctr"/>
              <a:lstStyle/>
              <a:p>
                <a:endParaRPr lang="en-IN" dirty="0"/>
              </a:p>
            </p:txBody>
          </p:sp>
          <p:sp>
            <p:nvSpPr>
              <p:cNvPr id="186" name="Freeform: Shape 133">
                <a:extLst>
                  <a:ext uri="{FF2B5EF4-FFF2-40B4-BE49-F238E27FC236}">
                    <a16:creationId xmlns:a16="http://schemas.microsoft.com/office/drawing/2014/main" id="{C552C668-F4F5-4C4D-BFCF-4597C17C233A}"/>
                  </a:ext>
                </a:extLst>
              </p:cNvPr>
              <p:cNvSpPr/>
              <p:nvPr/>
            </p:nvSpPr>
            <p:spPr>
              <a:xfrm>
                <a:off x="2763596" y="2994772"/>
                <a:ext cx="125950" cy="351533"/>
              </a:xfrm>
              <a:custGeom>
                <a:avLst/>
                <a:gdLst>
                  <a:gd name="connsiteX0" fmla="*/ 150019 w 152400"/>
                  <a:gd name="connsiteY0" fmla="*/ 369094 h 371475"/>
                  <a:gd name="connsiteX1" fmla="*/ 7144 w 152400"/>
                  <a:gd name="connsiteY1" fmla="*/ 369094 h 371475"/>
                  <a:gd name="connsiteX2" fmla="*/ 7144 w 152400"/>
                  <a:gd name="connsiteY2" fmla="*/ 7144 h 371475"/>
                  <a:gd name="connsiteX3" fmla="*/ 150019 w 152400"/>
                  <a:gd name="connsiteY3" fmla="*/ 7144 h 371475"/>
                </a:gdLst>
                <a:ahLst/>
                <a:cxnLst>
                  <a:cxn ang="0">
                    <a:pos x="connsiteX0" y="connsiteY0"/>
                  </a:cxn>
                  <a:cxn ang="0">
                    <a:pos x="connsiteX1" y="connsiteY1"/>
                  </a:cxn>
                  <a:cxn ang="0">
                    <a:pos x="connsiteX2" y="connsiteY2"/>
                  </a:cxn>
                  <a:cxn ang="0">
                    <a:pos x="connsiteX3" y="connsiteY3"/>
                  </a:cxn>
                </a:cxnLst>
                <a:rect l="l" t="t" r="r" b="b"/>
                <a:pathLst>
                  <a:path w="152400" h="371475">
                    <a:moveTo>
                      <a:pt x="150019" y="369094"/>
                    </a:moveTo>
                    <a:lnTo>
                      <a:pt x="7144" y="369094"/>
                    </a:lnTo>
                    <a:lnTo>
                      <a:pt x="7144" y="7144"/>
                    </a:lnTo>
                    <a:lnTo>
                      <a:pt x="150019" y="7144"/>
                    </a:lnTo>
                    <a:close/>
                  </a:path>
                </a:pathLst>
              </a:custGeom>
              <a:grpFill/>
              <a:ln w="9525" cap="flat">
                <a:noFill/>
                <a:prstDash val="solid"/>
                <a:miter/>
              </a:ln>
            </p:spPr>
            <p:txBody>
              <a:bodyPr rtlCol="0" anchor="ctr"/>
              <a:lstStyle/>
              <a:p>
                <a:endParaRPr lang="en-IN" dirty="0"/>
              </a:p>
            </p:txBody>
          </p:sp>
          <p:sp>
            <p:nvSpPr>
              <p:cNvPr id="187" name="Freeform: Shape 134">
                <a:extLst>
                  <a:ext uri="{FF2B5EF4-FFF2-40B4-BE49-F238E27FC236}">
                    <a16:creationId xmlns:a16="http://schemas.microsoft.com/office/drawing/2014/main" id="{F4AFC72C-7F78-48B7-BE62-7CA338453D1A}"/>
                  </a:ext>
                </a:extLst>
              </p:cNvPr>
              <p:cNvSpPr/>
              <p:nvPr/>
            </p:nvSpPr>
            <p:spPr>
              <a:xfrm>
                <a:off x="2578284" y="3059376"/>
                <a:ext cx="125950" cy="286929"/>
              </a:xfrm>
              <a:custGeom>
                <a:avLst/>
                <a:gdLst>
                  <a:gd name="connsiteX0" fmla="*/ 150019 w 152400"/>
                  <a:gd name="connsiteY0" fmla="*/ 197644 h 200025"/>
                  <a:gd name="connsiteX1" fmla="*/ 7144 w 152400"/>
                  <a:gd name="connsiteY1" fmla="*/ 197644 h 200025"/>
                  <a:gd name="connsiteX2" fmla="*/ 7144 w 152400"/>
                  <a:gd name="connsiteY2" fmla="*/ 7144 h 200025"/>
                  <a:gd name="connsiteX3" fmla="*/ 150019 w 152400"/>
                  <a:gd name="connsiteY3" fmla="*/ 7144 h 200025"/>
                </a:gdLst>
                <a:ahLst/>
                <a:cxnLst>
                  <a:cxn ang="0">
                    <a:pos x="connsiteX0" y="connsiteY0"/>
                  </a:cxn>
                  <a:cxn ang="0">
                    <a:pos x="connsiteX1" y="connsiteY1"/>
                  </a:cxn>
                  <a:cxn ang="0">
                    <a:pos x="connsiteX2" y="connsiteY2"/>
                  </a:cxn>
                  <a:cxn ang="0">
                    <a:pos x="connsiteX3" y="connsiteY3"/>
                  </a:cxn>
                </a:cxnLst>
                <a:rect l="l" t="t" r="r" b="b"/>
                <a:pathLst>
                  <a:path w="152400" h="200025">
                    <a:moveTo>
                      <a:pt x="150019" y="197644"/>
                    </a:moveTo>
                    <a:lnTo>
                      <a:pt x="7144" y="197644"/>
                    </a:lnTo>
                    <a:lnTo>
                      <a:pt x="7144" y="7144"/>
                    </a:lnTo>
                    <a:lnTo>
                      <a:pt x="150019" y="7144"/>
                    </a:lnTo>
                    <a:close/>
                  </a:path>
                </a:pathLst>
              </a:custGeom>
              <a:grpFill/>
              <a:ln w="9525" cap="flat">
                <a:noFill/>
                <a:prstDash val="solid"/>
                <a:miter/>
              </a:ln>
            </p:spPr>
            <p:txBody>
              <a:bodyPr rtlCol="0" anchor="ctr"/>
              <a:lstStyle/>
              <a:p>
                <a:endParaRPr lang="en-IN" dirty="0"/>
              </a:p>
            </p:txBody>
          </p:sp>
          <p:sp>
            <p:nvSpPr>
              <p:cNvPr id="190" name="Freeform: Shape 132">
                <a:extLst>
                  <a:ext uri="{FF2B5EF4-FFF2-40B4-BE49-F238E27FC236}">
                    <a16:creationId xmlns:a16="http://schemas.microsoft.com/office/drawing/2014/main" id="{096676DA-5E23-44AE-AE76-93C1E7096A50}"/>
                  </a:ext>
                </a:extLst>
              </p:cNvPr>
              <p:cNvSpPr/>
              <p:nvPr userDrawn="1"/>
            </p:nvSpPr>
            <p:spPr>
              <a:xfrm>
                <a:off x="3134217" y="2859683"/>
                <a:ext cx="125950" cy="486622"/>
              </a:xfrm>
              <a:custGeom>
                <a:avLst/>
                <a:gdLst>
                  <a:gd name="connsiteX0" fmla="*/ 150019 w 152400"/>
                  <a:gd name="connsiteY0" fmla="*/ 559594 h 561975"/>
                  <a:gd name="connsiteX1" fmla="*/ 7144 w 152400"/>
                  <a:gd name="connsiteY1" fmla="*/ 559594 h 561975"/>
                  <a:gd name="connsiteX2" fmla="*/ 7144 w 152400"/>
                  <a:gd name="connsiteY2" fmla="*/ 7144 h 561975"/>
                  <a:gd name="connsiteX3" fmla="*/ 150019 w 152400"/>
                  <a:gd name="connsiteY3" fmla="*/ 7144 h 561975"/>
                </a:gdLst>
                <a:ahLst/>
                <a:cxnLst>
                  <a:cxn ang="0">
                    <a:pos x="connsiteX0" y="connsiteY0"/>
                  </a:cxn>
                  <a:cxn ang="0">
                    <a:pos x="connsiteX1" y="connsiteY1"/>
                  </a:cxn>
                  <a:cxn ang="0">
                    <a:pos x="connsiteX2" y="connsiteY2"/>
                  </a:cxn>
                  <a:cxn ang="0">
                    <a:pos x="connsiteX3" y="connsiteY3"/>
                  </a:cxn>
                </a:cxnLst>
                <a:rect l="l" t="t" r="r" b="b"/>
                <a:pathLst>
                  <a:path w="152400" h="561975">
                    <a:moveTo>
                      <a:pt x="150019" y="559594"/>
                    </a:moveTo>
                    <a:lnTo>
                      <a:pt x="7144" y="559594"/>
                    </a:lnTo>
                    <a:lnTo>
                      <a:pt x="7144" y="7144"/>
                    </a:lnTo>
                    <a:lnTo>
                      <a:pt x="150019" y="7144"/>
                    </a:lnTo>
                    <a:close/>
                  </a:path>
                </a:pathLst>
              </a:custGeom>
              <a:grpFill/>
              <a:ln w="9525" cap="flat">
                <a:noFill/>
                <a:prstDash val="solid"/>
                <a:miter/>
              </a:ln>
            </p:spPr>
            <p:txBody>
              <a:bodyPr rtlCol="0" anchor="ctr"/>
              <a:lstStyle/>
              <a:p>
                <a:endParaRPr lang="en-IN" dirty="0"/>
              </a:p>
            </p:txBody>
          </p:sp>
        </p:grpSp>
        <p:sp>
          <p:nvSpPr>
            <p:cNvPr id="189" name="Freeform: Shape 141">
              <a:extLst>
                <a:ext uri="{FF2B5EF4-FFF2-40B4-BE49-F238E27FC236}">
                  <a16:creationId xmlns:a16="http://schemas.microsoft.com/office/drawing/2014/main" id="{26254C9D-40D5-4A2B-A638-25875F9A031A}"/>
                </a:ext>
              </a:extLst>
            </p:cNvPr>
            <p:cNvSpPr/>
            <p:nvPr userDrawn="1"/>
          </p:nvSpPr>
          <p:spPr>
            <a:xfrm>
              <a:off x="2560239" y="1490421"/>
              <a:ext cx="662395" cy="392945"/>
            </a:xfrm>
            <a:custGeom>
              <a:avLst/>
              <a:gdLst>
                <a:gd name="connsiteX0" fmla="*/ 408146 w 561975"/>
                <a:gd name="connsiteY0" fmla="*/ 7144 h 333375"/>
                <a:gd name="connsiteX1" fmla="*/ 464344 w 561975"/>
                <a:gd name="connsiteY1" fmla="*/ 63341 h 333375"/>
                <a:gd name="connsiteX2" fmla="*/ 389096 w 561975"/>
                <a:gd name="connsiteY2" fmla="*/ 138589 h 333375"/>
                <a:gd name="connsiteX3" fmla="*/ 331946 w 561975"/>
                <a:gd name="connsiteY3" fmla="*/ 81439 h 333375"/>
                <a:gd name="connsiteX4" fmla="*/ 236696 w 561975"/>
                <a:gd name="connsiteY4" fmla="*/ 176689 h 333375"/>
                <a:gd name="connsiteX5" fmla="*/ 179546 w 561975"/>
                <a:gd name="connsiteY5" fmla="*/ 119539 h 333375"/>
                <a:gd name="connsiteX6" fmla="*/ 7144 w 561975"/>
                <a:gd name="connsiteY6" fmla="*/ 291941 h 333375"/>
                <a:gd name="connsiteX7" fmla="*/ 47149 w 561975"/>
                <a:gd name="connsiteY7" fmla="*/ 331946 h 333375"/>
                <a:gd name="connsiteX8" fmla="*/ 179546 w 561975"/>
                <a:gd name="connsiteY8" fmla="*/ 199549 h 333375"/>
                <a:gd name="connsiteX9" fmla="*/ 236696 w 561975"/>
                <a:gd name="connsiteY9" fmla="*/ 256699 h 333375"/>
                <a:gd name="connsiteX10" fmla="*/ 331946 w 561975"/>
                <a:gd name="connsiteY10" fmla="*/ 161449 h 333375"/>
                <a:gd name="connsiteX11" fmla="*/ 389096 w 561975"/>
                <a:gd name="connsiteY11" fmla="*/ 218599 h 333375"/>
                <a:gd name="connsiteX12" fmla="*/ 504349 w 561975"/>
                <a:gd name="connsiteY12" fmla="*/ 103346 h 333375"/>
                <a:gd name="connsiteX13" fmla="*/ 560546 w 561975"/>
                <a:gd name="connsiteY13" fmla="*/ 159544 h 333375"/>
                <a:gd name="connsiteX14" fmla="*/ 560546 w 561975"/>
                <a:gd name="connsiteY14" fmla="*/ 714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1975" h="333375">
                  <a:moveTo>
                    <a:pt x="408146" y="7144"/>
                  </a:moveTo>
                  <a:lnTo>
                    <a:pt x="464344" y="63341"/>
                  </a:lnTo>
                  <a:lnTo>
                    <a:pt x="389096" y="138589"/>
                  </a:lnTo>
                  <a:lnTo>
                    <a:pt x="331946" y="81439"/>
                  </a:lnTo>
                  <a:lnTo>
                    <a:pt x="236696" y="176689"/>
                  </a:lnTo>
                  <a:lnTo>
                    <a:pt x="179546" y="119539"/>
                  </a:lnTo>
                  <a:lnTo>
                    <a:pt x="7144" y="291941"/>
                  </a:lnTo>
                  <a:lnTo>
                    <a:pt x="47149" y="331946"/>
                  </a:lnTo>
                  <a:lnTo>
                    <a:pt x="179546" y="199549"/>
                  </a:lnTo>
                  <a:lnTo>
                    <a:pt x="236696" y="256699"/>
                  </a:lnTo>
                  <a:lnTo>
                    <a:pt x="331946" y="161449"/>
                  </a:lnTo>
                  <a:lnTo>
                    <a:pt x="389096" y="218599"/>
                  </a:lnTo>
                  <a:lnTo>
                    <a:pt x="504349" y="103346"/>
                  </a:lnTo>
                  <a:lnTo>
                    <a:pt x="560546" y="159544"/>
                  </a:lnTo>
                  <a:lnTo>
                    <a:pt x="560546" y="7144"/>
                  </a:lnTo>
                  <a:close/>
                </a:path>
              </a:pathLst>
            </a:custGeom>
            <a:grpFill/>
            <a:ln w="9525" cap="flat">
              <a:noFill/>
              <a:prstDash val="solid"/>
              <a:miter/>
            </a:ln>
          </p:spPr>
          <p:txBody>
            <a:bodyPr rtlCol="0" anchor="ctr"/>
            <a:lstStyle/>
            <a:p>
              <a:endParaRPr lang="en-IN" dirty="0"/>
            </a:p>
          </p:txBody>
        </p:sp>
      </p:grpSp>
      <p:grpSp>
        <p:nvGrpSpPr>
          <p:cNvPr id="191" name="Graphic 66" descr="Bar chart">
            <a:extLst>
              <a:ext uri="{FF2B5EF4-FFF2-40B4-BE49-F238E27FC236}">
                <a16:creationId xmlns:a16="http://schemas.microsoft.com/office/drawing/2014/main" id="{1CB3A220-03D7-4001-AAE6-87755676FAB8}"/>
              </a:ext>
            </a:extLst>
          </p:cNvPr>
          <p:cNvGrpSpPr>
            <a:grpSpLocks noChangeAspect="1"/>
          </p:cNvGrpSpPr>
          <p:nvPr userDrawn="1"/>
        </p:nvGrpSpPr>
        <p:grpSpPr>
          <a:xfrm>
            <a:off x="11270126" y="2290463"/>
            <a:ext cx="387795" cy="387795"/>
            <a:chOff x="588830" y="2667649"/>
            <a:chExt cx="914400" cy="914400"/>
          </a:xfrm>
          <a:solidFill>
            <a:schemeClr val="bg1"/>
          </a:solidFill>
        </p:grpSpPr>
        <p:sp>
          <p:nvSpPr>
            <p:cNvPr id="192" name="Freeform: Shape 119">
              <a:extLst>
                <a:ext uri="{FF2B5EF4-FFF2-40B4-BE49-F238E27FC236}">
                  <a16:creationId xmlns:a16="http://schemas.microsoft.com/office/drawing/2014/main" id="{1A4A0324-576C-4AEC-B38F-C8A171AC456D}"/>
                </a:ext>
              </a:extLst>
            </p:cNvPr>
            <p:cNvSpPr/>
            <p:nvPr/>
          </p:nvSpPr>
          <p:spPr>
            <a:xfrm>
              <a:off x="715036" y="2793855"/>
              <a:ext cx="657225" cy="657225"/>
            </a:xfrm>
            <a:custGeom>
              <a:avLst/>
              <a:gdLst>
                <a:gd name="connsiteX0" fmla="*/ 64294 w 657225"/>
                <a:gd name="connsiteY0" fmla="*/ 7144 h 657225"/>
                <a:gd name="connsiteX1" fmla="*/ 7144 w 657225"/>
                <a:gd name="connsiteY1" fmla="*/ 7144 h 657225"/>
                <a:gd name="connsiteX2" fmla="*/ 7144 w 657225"/>
                <a:gd name="connsiteY2" fmla="*/ 654844 h 657225"/>
                <a:gd name="connsiteX3" fmla="*/ 654844 w 657225"/>
                <a:gd name="connsiteY3" fmla="*/ 654844 h 657225"/>
                <a:gd name="connsiteX4" fmla="*/ 654844 w 657225"/>
                <a:gd name="connsiteY4" fmla="*/ 597694 h 657225"/>
                <a:gd name="connsiteX5" fmla="*/ 64294 w 657225"/>
                <a:gd name="connsiteY5" fmla="*/ 597694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 h="657225">
                  <a:moveTo>
                    <a:pt x="64294" y="7144"/>
                  </a:moveTo>
                  <a:lnTo>
                    <a:pt x="7144" y="7144"/>
                  </a:lnTo>
                  <a:lnTo>
                    <a:pt x="7144" y="654844"/>
                  </a:lnTo>
                  <a:lnTo>
                    <a:pt x="654844" y="654844"/>
                  </a:lnTo>
                  <a:lnTo>
                    <a:pt x="654844" y="597694"/>
                  </a:lnTo>
                  <a:lnTo>
                    <a:pt x="64294" y="597694"/>
                  </a:lnTo>
                  <a:close/>
                </a:path>
              </a:pathLst>
            </a:custGeom>
            <a:grpFill/>
            <a:ln w="9525" cap="flat">
              <a:noFill/>
              <a:prstDash val="solid"/>
              <a:miter/>
            </a:ln>
          </p:spPr>
          <p:txBody>
            <a:bodyPr rtlCol="0" anchor="ctr"/>
            <a:lstStyle/>
            <a:p>
              <a:endParaRPr lang="en-IN" dirty="0"/>
            </a:p>
          </p:txBody>
        </p:sp>
        <p:sp>
          <p:nvSpPr>
            <p:cNvPr id="193" name="Freeform: Shape 120">
              <a:extLst>
                <a:ext uri="{FF2B5EF4-FFF2-40B4-BE49-F238E27FC236}">
                  <a16:creationId xmlns:a16="http://schemas.microsoft.com/office/drawing/2014/main" id="{A47FE45A-9B26-4AE2-B51A-394BB406D67B}"/>
                </a:ext>
              </a:extLst>
            </p:cNvPr>
            <p:cNvSpPr/>
            <p:nvPr/>
          </p:nvSpPr>
          <p:spPr>
            <a:xfrm>
              <a:off x="829336" y="2993880"/>
              <a:ext cx="114300" cy="342900"/>
            </a:xfrm>
            <a:custGeom>
              <a:avLst/>
              <a:gdLst>
                <a:gd name="connsiteX0" fmla="*/ 7144 w 114300"/>
                <a:gd name="connsiteY0" fmla="*/ 7144 h 342900"/>
                <a:gd name="connsiteX1" fmla="*/ 111919 w 114300"/>
                <a:gd name="connsiteY1" fmla="*/ 7144 h 342900"/>
                <a:gd name="connsiteX2" fmla="*/ 111919 w 114300"/>
                <a:gd name="connsiteY2" fmla="*/ 340519 h 342900"/>
                <a:gd name="connsiteX3" fmla="*/ 7144 w 114300"/>
                <a:gd name="connsiteY3" fmla="*/ 340519 h 342900"/>
              </a:gdLst>
              <a:ahLst/>
              <a:cxnLst>
                <a:cxn ang="0">
                  <a:pos x="connsiteX0" y="connsiteY0"/>
                </a:cxn>
                <a:cxn ang="0">
                  <a:pos x="connsiteX1" y="connsiteY1"/>
                </a:cxn>
                <a:cxn ang="0">
                  <a:pos x="connsiteX2" y="connsiteY2"/>
                </a:cxn>
                <a:cxn ang="0">
                  <a:pos x="connsiteX3" y="connsiteY3"/>
                </a:cxn>
              </a:cxnLst>
              <a:rect l="l" t="t" r="r" b="b"/>
              <a:pathLst>
                <a:path w="114300" h="342900">
                  <a:moveTo>
                    <a:pt x="7144" y="7144"/>
                  </a:moveTo>
                  <a:lnTo>
                    <a:pt x="111919" y="7144"/>
                  </a:lnTo>
                  <a:lnTo>
                    <a:pt x="111919" y="340519"/>
                  </a:lnTo>
                  <a:lnTo>
                    <a:pt x="7144" y="340519"/>
                  </a:lnTo>
                  <a:close/>
                </a:path>
              </a:pathLst>
            </a:custGeom>
            <a:grpFill/>
            <a:ln w="9525" cap="flat">
              <a:noFill/>
              <a:prstDash val="solid"/>
              <a:miter/>
            </a:ln>
          </p:spPr>
          <p:txBody>
            <a:bodyPr rtlCol="0" anchor="ctr"/>
            <a:lstStyle/>
            <a:p>
              <a:endParaRPr lang="en-IN" dirty="0"/>
            </a:p>
          </p:txBody>
        </p:sp>
        <p:sp>
          <p:nvSpPr>
            <p:cNvPr id="194" name="Freeform: Shape 121">
              <a:extLst>
                <a:ext uri="{FF2B5EF4-FFF2-40B4-BE49-F238E27FC236}">
                  <a16:creationId xmlns:a16="http://schemas.microsoft.com/office/drawing/2014/main" id="{28038741-7319-423A-BC73-2225E5E60F50}"/>
                </a:ext>
              </a:extLst>
            </p:cNvPr>
            <p:cNvSpPr/>
            <p:nvPr/>
          </p:nvSpPr>
          <p:spPr>
            <a:xfrm>
              <a:off x="972211" y="2793855"/>
              <a:ext cx="114300" cy="542925"/>
            </a:xfrm>
            <a:custGeom>
              <a:avLst/>
              <a:gdLst>
                <a:gd name="connsiteX0" fmla="*/ 7144 w 114300"/>
                <a:gd name="connsiteY0" fmla="*/ 7144 h 542925"/>
                <a:gd name="connsiteX1" fmla="*/ 111919 w 114300"/>
                <a:gd name="connsiteY1" fmla="*/ 7144 h 542925"/>
                <a:gd name="connsiteX2" fmla="*/ 111919 w 114300"/>
                <a:gd name="connsiteY2" fmla="*/ 540544 h 542925"/>
                <a:gd name="connsiteX3" fmla="*/ 7144 w 114300"/>
                <a:gd name="connsiteY3" fmla="*/ 540544 h 542925"/>
              </a:gdLst>
              <a:ahLst/>
              <a:cxnLst>
                <a:cxn ang="0">
                  <a:pos x="connsiteX0" y="connsiteY0"/>
                </a:cxn>
                <a:cxn ang="0">
                  <a:pos x="connsiteX1" y="connsiteY1"/>
                </a:cxn>
                <a:cxn ang="0">
                  <a:pos x="connsiteX2" y="connsiteY2"/>
                </a:cxn>
                <a:cxn ang="0">
                  <a:pos x="connsiteX3" y="connsiteY3"/>
                </a:cxn>
              </a:cxnLst>
              <a:rect l="l" t="t" r="r" b="b"/>
              <a:pathLst>
                <a:path w="114300" h="542925">
                  <a:moveTo>
                    <a:pt x="7144" y="7144"/>
                  </a:moveTo>
                  <a:lnTo>
                    <a:pt x="111919" y="7144"/>
                  </a:lnTo>
                  <a:lnTo>
                    <a:pt x="111919" y="540544"/>
                  </a:lnTo>
                  <a:lnTo>
                    <a:pt x="7144" y="540544"/>
                  </a:lnTo>
                  <a:close/>
                </a:path>
              </a:pathLst>
            </a:custGeom>
            <a:grpFill/>
            <a:ln w="9525" cap="flat">
              <a:noFill/>
              <a:prstDash val="solid"/>
              <a:miter/>
            </a:ln>
          </p:spPr>
          <p:txBody>
            <a:bodyPr rtlCol="0" anchor="ctr"/>
            <a:lstStyle/>
            <a:p>
              <a:endParaRPr lang="en-IN" dirty="0"/>
            </a:p>
          </p:txBody>
        </p:sp>
        <p:sp>
          <p:nvSpPr>
            <p:cNvPr id="195" name="Freeform: Shape 122">
              <a:extLst>
                <a:ext uri="{FF2B5EF4-FFF2-40B4-BE49-F238E27FC236}">
                  <a16:creationId xmlns:a16="http://schemas.microsoft.com/office/drawing/2014/main" id="{A1963B28-FE23-465F-98AB-F5E2A523E3FF}"/>
                </a:ext>
              </a:extLst>
            </p:cNvPr>
            <p:cNvSpPr/>
            <p:nvPr/>
          </p:nvSpPr>
          <p:spPr>
            <a:xfrm>
              <a:off x="1115086" y="2993880"/>
              <a:ext cx="114300" cy="342900"/>
            </a:xfrm>
            <a:custGeom>
              <a:avLst/>
              <a:gdLst>
                <a:gd name="connsiteX0" fmla="*/ 7144 w 114300"/>
                <a:gd name="connsiteY0" fmla="*/ 7144 h 342900"/>
                <a:gd name="connsiteX1" fmla="*/ 111919 w 114300"/>
                <a:gd name="connsiteY1" fmla="*/ 7144 h 342900"/>
                <a:gd name="connsiteX2" fmla="*/ 111919 w 114300"/>
                <a:gd name="connsiteY2" fmla="*/ 340519 h 342900"/>
                <a:gd name="connsiteX3" fmla="*/ 7144 w 114300"/>
                <a:gd name="connsiteY3" fmla="*/ 340519 h 342900"/>
              </a:gdLst>
              <a:ahLst/>
              <a:cxnLst>
                <a:cxn ang="0">
                  <a:pos x="connsiteX0" y="connsiteY0"/>
                </a:cxn>
                <a:cxn ang="0">
                  <a:pos x="connsiteX1" y="connsiteY1"/>
                </a:cxn>
                <a:cxn ang="0">
                  <a:pos x="connsiteX2" y="connsiteY2"/>
                </a:cxn>
                <a:cxn ang="0">
                  <a:pos x="connsiteX3" y="connsiteY3"/>
                </a:cxn>
              </a:cxnLst>
              <a:rect l="l" t="t" r="r" b="b"/>
              <a:pathLst>
                <a:path w="114300" h="342900">
                  <a:moveTo>
                    <a:pt x="7144" y="7144"/>
                  </a:moveTo>
                  <a:lnTo>
                    <a:pt x="111919" y="7144"/>
                  </a:lnTo>
                  <a:lnTo>
                    <a:pt x="111919" y="340519"/>
                  </a:lnTo>
                  <a:lnTo>
                    <a:pt x="7144" y="340519"/>
                  </a:lnTo>
                  <a:close/>
                </a:path>
              </a:pathLst>
            </a:custGeom>
            <a:grpFill/>
            <a:ln w="9525" cap="flat">
              <a:noFill/>
              <a:prstDash val="solid"/>
              <a:miter/>
            </a:ln>
          </p:spPr>
          <p:txBody>
            <a:bodyPr rtlCol="0" anchor="ctr"/>
            <a:lstStyle/>
            <a:p>
              <a:endParaRPr lang="en-IN" dirty="0"/>
            </a:p>
          </p:txBody>
        </p:sp>
        <p:sp>
          <p:nvSpPr>
            <p:cNvPr id="196" name="Freeform: Shape 123">
              <a:extLst>
                <a:ext uri="{FF2B5EF4-FFF2-40B4-BE49-F238E27FC236}">
                  <a16:creationId xmlns:a16="http://schemas.microsoft.com/office/drawing/2014/main" id="{1E44757A-7383-449C-9DC4-DF469D5DFF1E}"/>
                </a:ext>
              </a:extLst>
            </p:cNvPr>
            <p:cNvSpPr/>
            <p:nvPr/>
          </p:nvSpPr>
          <p:spPr>
            <a:xfrm>
              <a:off x="1257961" y="3155805"/>
              <a:ext cx="114300" cy="180975"/>
            </a:xfrm>
            <a:custGeom>
              <a:avLst/>
              <a:gdLst>
                <a:gd name="connsiteX0" fmla="*/ 7144 w 114300"/>
                <a:gd name="connsiteY0" fmla="*/ 7144 h 180975"/>
                <a:gd name="connsiteX1" fmla="*/ 111919 w 114300"/>
                <a:gd name="connsiteY1" fmla="*/ 7144 h 180975"/>
                <a:gd name="connsiteX2" fmla="*/ 111919 w 114300"/>
                <a:gd name="connsiteY2" fmla="*/ 178594 h 180975"/>
                <a:gd name="connsiteX3" fmla="*/ 7144 w 114300"/>
                <a:gd name="connsiteY3" fmla="*/ 178594 h 180975"/>
              </a:gdLst>
              <a:ahLst/>
              <a:cxnLst>
                <a:cxn ang="0">
                  <a:pos x="connsiteX0" y="connsiteY0"/>
                </a:cxn>
                <a:cxn ang="0">
                  <a:pos x="connsiteX1" y="connsiteY1"/>
                </a:cxn>
                <a:cxn ang="0">
                  <a:pos x="connsiteX2" y="connsiteY2"/>
                </a:cxn>
                <a:cxn ang="0">
                  <a:pos x="connsiteX3" y="connsiteY3"/>
                </a:cxn>
              </a:cxnLst>
              <a:rect l="l" t="t" r="r" b="b"/>
              <a:pathLst>
                <a:path w="114300" h="180975">
                  <a:moveTo>
                    <a:pt x="7144" y="7144"/>
                  </a:moveTo>
                  <a:lnTo>
                    <a:pt x="111919" y="7144"/>
                  </a:lnTo>
                  <a:lnTo>
                    <a:pt x="111919" y="178594"/>
                  </a:lnTo>
                  <a:lnTo>
                    <a:pt x="7144" y="178594"/>
                  </a:lnTo>
                  <a:close/>
                </a:path>
              </a:pathLst>
            </a:custGeom>
            <a:grpFill/>
            <a:ln w="9525" cap="flat">
              <a:noFill/>
              <a:prstDash val="solid"/>
              <a:miter/>
            </a:ln>
          </p:spPr>
          <p:txBody>
            <a:bodyPr rtlCol="0" anchor="ctr"/>
            <a:lstStyle/>
            <a:p>
              <a:endParaRPr lang="en-IN" dirty="0"/>
            </a:p>
          </p:txBody>
        </p:sp>
      </p:grpSp>
      <p:grpSp>
        <p:nvGrpSpPr>
          <p:cNvPr id="197" name="Group 196"/>
          <p:cNvGrpSpPr>
            <a:grpSpLocks noChangeAspect="1"/>
          </p:cNvGrpSpPr>
          <p:nvPr userDrawn="1"/>
        </p:nvGrpSpPr>
        <p:grpSpPr>
          <a:xfrm>
            <a:off x="10221058" y="1838144"/>
            <a:ext cx="523015" cy="532762"/>
            <a:chOff x="5775033" y="-300977"/>
            <a:chExt cx="926553" cy="943822"/>
          </a:xfrm>
          <a:solidFill>
            <a:schemeClr val="bg1"/>
          </a:solidFill>
        </p:grpSpPr>
        <p:grpSp>
          <p:nvGrpSpPr>
            <p:cNvPr id="198" name="Graphic 114" descr="Database">
              <a:extLst>
                <a:ext uri="{FF2B5EF4-FFF2-40B4-BE49-F238E27FC236}">
                  <a16:creationId xmlns:a16="http://schemas.microsoft.com/office/drawing/2014/main" id="{2CA0A6AE-3EF6-453A-A27E-50D90EEC4224}"/>
                </a:ext>
              </a:extLst>
            </p:cNvPr>
            <p:cNvGrpSpPr>
              <a:grpSpLocks noChangeAspect="1"/>
            </p:cNvGrpSpPr>
            <p:nvPr/>
          </p:nvGrpSpPr>
          <p:grpSpPr>
            <a:xfrm>
              <a:off x="5775033" y="-300977"/>
              <a:ext cx="914400" cy="914400"/>
              <a:chOff x="10135312" y="3836692"/>
              <a:chExt cx="914400" cy="914400"/>
            </a:xfrm>
            <a:grpFill/>
          </p:grpSpPr>
          <p:sp>
            <p:nvSpPr>
              <p:cNvPr id="202" name="Freeform: Shape 213">
                <a:extLst>
                  <a:ext uri="{FF2B5EF4-FFF2-40B4-BE49-F238E27FC236}">
                    <a16:creationId xmlns:a16="http://schemas.microsoft.com/office/drawing/2014/main" id="{7D353219-C1EF-4D8E-8AC5-EF6C50FBD675}"/>
                  </a:ext>
                </a:extLst>
              </p:cNvPr>
              <p:cNvSpPr/>
              <p:nvPr/>
            </p:nvSpPr>
            <p:spPr>
              <a:xfrm>
                <a:off x="10318668" y="3924798"/>
                <a:ext cx="542925" cy="161925"/>
              </a:xfrm>
              <a:custGeom>
                <a:avLst/>
                <a:gdLst>
                  <a:gd name="connsiteX0" fmla="*/ 540544 w 542925"/>
                  <a:gd name="connsiteY0" fmla="*/ 83344 h 161925"/>
                  <a:gd name="connsiteX1" fmla="*/ 273844 w 542925"/>
                  <a:gd name="connsiteY1" fmla="*/ 159544 h 161925"/>
                  <a:gd name="connsiteX2" fmla="*/ 7144 w 542925"/>
                  <a:gd name="connsiteY2" fmla="*/ 83344 h 161925"/>
                  <a:gd name="connsiteX3" fmla="*/ 273844 w 542925"/>
                  <a:gd name="connsiteY3" fmla="*/ 7144 h 161925"/>
                  <a:gd name="connsiteX4" fmla="*/ 540544 w 542925"/>
                  <a:gd name="connsiteY4" fmla="*/ 83344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61925">
                    <a:moveTo>
                      <a:pt x="540544" y="83344"/>
                    </a:moveTo>
                    <a:cubicBezTo>
                      <a:pt x="540544" y="125428"/>
                      <a:pt x="421138" y="159544"/>
                      <a:pt x="273844" y="159544"/>
                    </a:cubicBezTo>
                    <a:cubicBezTo>
                      <a:pt x="126549" y="159544"/>
                      <a:pt x="7144" y="125428"/>
                      <a:pt x="7144" y="83344"/>
                    </a:cubicBezTo>
                    <a:cubicBezTo>
                      <a:pt x="7144" y="41260"/>
                      <a:pt x="126549" y="7144"/>
                      <a:pt x="273844" y="7144"/>
                    </a:cubicBezTo>
                    <a:cubicBezTo>
                      <a:pt x="421138" y="7144"/>
                      <a:pt x="540544" y="41260"/>
                      <a:pt x="540544" y="83344"/>
                    </a:cubicBezTo>
                    <a:close/>
                  </a:path>
                </a:pathLst>
              </a:custGeom>
              <a:grpFill/>
              <a:ln w="9525" cap="flat">
                <a:noFill/>
                <a:prstDash val="solid"/>
                <a:miter/>
              </a:ln>
            </p:spPr>
            <p:txBody>
              <a:bodyPr rtlCol="0" anchor="ctr"/>
              <a:lstStyle/>
              <a:p>
                <a:endParaRPr lang="en-IN" dirty="0"/>
              </a:p>
            </p:txBody>
          </p:sp>
          <p:sp>
            <p:nvSpPr>
              <p:cNvPr id="203" name="Freeform: Shape 214">
                <a:extLst>
                  <a:ext uri="{FF2B5EF4-FFF2-40B4-BE49-F238E27FC236}">
                    <a16:creationId xmlns:a16="http://schemas.microsoft.com/office/drawing/2014/main" id="{874F429F-98D7-4488-AD3E-6A8023B75775}"/>
                  </a:ext>
                </a:extLst>
              </p:cNvPr>
              <p:cNvSpPr/>
              <p:nvPr/>
            </p:nvSpPr>
            <p:spPr>
              <a:xfrm>
                <a:off x="10318668" y="40390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sp>
            <p:nvSpPr>
              <p:cNvPr id="204" name="Freeform: Shape 215">
                <a:extLst>
                  <a:ext uri="{FF2B5EF4-FFF2-40B4-BE49-F238E27FC236}">
                    <a16:creationId xmlns:a16="http://schemas.microsoft.com/office/drawing/2014/main" id="{BC164425-8297-4010-B8E0-C4B0837A599D}"/>
                  </a:ext>
                </a:extLst>
              </p:cNvPr>
              <p:cNvSpPr/>
              <p:nvPr/>
            </p:nvSpPr>
            <p:spPr>
              <a:xfrm>
                <a:off x="10318668" y="42295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sp>
            <p:nvSpPr>
              <p:cNvPr id="205" name="Freeform: Shape 216">
                <a:extLst>
                  <a:ext uri="{FF2B5EF4-FFF2-40B4-BE49-F238E27FC236}">
                    <a16:creationId xmlns:a16="http://schemas.microsoft.com/office/drawing/2014/main" id="{C43A2046-1BB5-4453-8FA5-4DBF10CA69E7}"/>
                  </a:ext>
                </a:extLst>
              </p:cNvPr>
              <p:cNvSpPr/>
              <p:nvPr/>
            </p:nvSpPr>
            <p:spPr>
              <a:xfrm>
                <a:off x="10318668" y="4420098"/>
                <a:ext cx="542925" cy="238125"/>
              </a:xfrm>
              <a:custGeom>
                <a:avLst/>
                <a:gdLst>
                  <a:gd name="connsiteX0" fmla="*/ 464344 w 542925"/>
                  <a:gd name="connsiteY0" fmla="*/ 159544 h 238125"/>
                  <a:gd name="connsiteX1" fmla="*/ 445294 w 542925"/>
                  <a:gd name="connsiteY1" fmla="*/ 140494 h 238125"/>
                  <a:gd name="connsiteX2" fmla="*/ 464344 w 542925"/>
                  <a:gd name="connsiteY2" fmla="*/ 121444 h 238125"/>
                  <a:gd name="connsiteX3" fmla="*/ 483394 w 542925"/>
                  <a:gd name="connsiteY3" fmla="*/ 140494 h 238125"/>
                  <a:gd name="connsiteX4" fmla="*/ 464344 w 542925"/>
                  <a:gd name="connsiteY4" fmla="*/ 159544 h 238125"/>
                  <a:gd name="connsiteX5" fmla="*/ 273844 w 542925"/>
                  <a:gd name="connsiteY5" fmla="*/ 83344 h 238125"/>
                  <a:gd name="connsiteX6" fmla="*/ 7144 w 542925"/>
                  <a:gd name="connsiteY6" fmla="*/ 7144 h 238125"/>
                  <a:gd name="connsiteX7" fmla="*/ 7144 w 542925"/>
                  <a:gd name="connsiteY7" fmla="*/ 159544 h 238125"/>
                  <a:gd name="connsiteX8" fmla="*/ 273844 w 542925"/>
                  <a:gd name="connsiteY8" fmla="*/ 235744 h 238125"/>
                  <a:gd name="connsiteX9" fmla="*/ 540544 w 542925"/>
                  <a:gd name="connsiteY9" fmla="*/ 159544 h 238125"/>
                  <a:gd name="connsiteX10" fmla="*/ 540544 w 542925"/>
                  <a:gd name="connsiteY10" fmla="*/ 7144 h 238125"/>
                  <a:gd name="connsiteX11" fmla="*/ 273844 w 542925"/>
                  <a:gd name="connsiteY11" fmla="*/ 833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25" h="238125">
                    <a:moveTo>
                      <a:pt x="464344" y="159544"/>
                    </a:moveTo>
                    <a:cubicBezTo>
                      <a:pt x="452914" y="159544"/>
                      <a:pt x="445294" y="151924"/>
                      <a:pt x="445294" y="140494"/>
                    </a:cubicBezTo>
                    <a:cubicBezTo>
                      <a:pt x="445294" y="129064"/>
                      <a:pt x="452914" y="121444"/>
                      <a:pt x="464344" y="121444"/>
                    </a:cubicBezTo>
                    <a:cubicBezTo>
                      <a:pt x="475774" y="121444"/>
                      <a:pt x="483394" y="129064"/>
                      <a:pt x="483394" y="140494"/>
                    </a:cubicBezTo>
                    <a:cubicBezTo>
                      <a:pt x="483394" y="151924"/>
                      <a:pt x="475774" y="159544"/>
                      <a:pt x="464344" y="159544"/>
                    </a:cubicBezTo>
                    <a:close/>
                    <a:moveTo>
                      <a:pt x="273844" y="83344"/>
                    </a:moveTo>
                    <a:cubicBezTo>
                      <a:pt x="127159" y="83344"/>
                      <a:pt x="7144" y="49054"/>
                      <a:pt x="7144" y="7144"/>
                    </a:cubicBezTo>
                    <a:lnTo>
                      <a:pt x="7144" y="159544"/>
                    </a:lnTo>
                    <a:cubicBezTo>
                      <a:pt x="7144" y="201454"/>
                      <a:pt x="127159" y="235744"/>
                      <a:pt x="273844" y="235744"/>
                    </a:cubicBezTo>
                    <a:cubicBezTo>
                      <a:pt x="420529" y="235744"/>
                      <a:pt x="540544" y="201454"/>
                      <a:pt x="540544" y="159544"/>
                    </a:cubicBezTo>
                    <a:lnTo>
                      <a:pt x="540544" y="7144"/>
                    </a:lnTo>
                    <a:cubicBezTo>
                      <a:pt x="540544" y="49054"/>
                      <a:pt x="420529" y="83344"/>
                      <a:pt x="273844" y="83344"/>
                    </a:cubicBezTo>
                    <a:close/>
                  </a:path>
                </a:pathLst>
              </a:custGeom>
              <a:grpFill/>
              <a:ln w="9525" cap="flat">
                <a:noFill/>
                <a:prstDash val="solid"/>
                <a:miter/>
              </a:ln>
            </p:spPr>
            <p:txBody>
              <a:bodyPr rtlCol="0" anchor="ctr"/>
              <a:lstStyle/>
              <a:p>
                <a:endParaRPr lang="en-IN" dirty="0"/>
              </a:p>
            </p:txBody>
          </p:sp>
        </p:grpSp>
        <p:grpSp>
          <p:nvGrpSpPr>
            <p:cNvPr id="199" name="Group 198"/>
            <p:cNvGrpSpPr>
              <a:grpSpLocks noChangeAspect="1"/>
            </p:cNvGrpSpPr>
            <p:nvPr/>
          </p:nvGrpSpPr>
          <p:grpSpPr>
            <a:xfrm>
              <a:off x="6181130" y="122389"/>
              <a:ext cx="520456" cy="520456"/>
              <a:chOff x="6605852" y="71039"/>
              <a:chExt cx="762000" cy="762000"/>
            </a:xfrm>
            <a:grpFill/>
          </p:grpSpPr>
          <p:sp>
            <p:nvSpPr>
              <p:cNvPr id="200" name="Freeform: Shape 522">
                <a:extLst>
                  <a:ext uri="{FF2B5EF4-FFF2-40B4-BE49-F238E27FC236}">
                    <a16:creationId xmlns:a16="http://schemas.microsoft.com/office/drawing/2014/main" id="{D2F66900-489C-4033-8BC7-D588224558D6}"/>
                  </a:ext>
                </a:extLst>
              </p:cNvPr>
              <p:cNvSpPr>
                <a:spLocks noChangeAspect="1"/>
              </p:cNvSpPr>
              <p:nvPr/>
            </p:nvSpPr>
            <p:spPr>
              <a:xfrm>
                <a:off x="6605852" y="71039"/>
                <a:ext cx="762000" cy="762000"/>
              </a:xfrm>
              <a:custGeom>
                <a:avLst/>
                <a:gdLst>
                  <a:gd name="connsiteX0" fmla="*/ 742472 w 762000"/>
                  <a:gd name="connsiteY0" fmla="*/ 647683 h 762000"/>
                  <a:gd name="connsiteX1" fmla="*/ 623410 w 762000"/>
                  <a:gd name="connsiteY1" fmla="*/ 528621 h 762000"/>
                  <a:gd name="connsiteX2" fmla="*/ 564069 w 762000"/>
                  <a:gd name="connsiteY2" fmla="*/ 510238 h 762000"/>
                  <a:gd name="connsiteX3" fmla="*/ 521492 w 762000"/>
                  <a:gd name="connsiteY3" fmla="*/ 468137 h 762000"/>
                  <a:gd name="connsiteX4" fmla="*/ 580547 w 762000"/>
                  <a:gd name="connsiteY4" fmla="*/ 294782 h 762000"/>
                  <a:gd name="connsiteX5" fmla="*/ 294782 w 762000"/>
                  <a:gd name="connsiteY5" fmla="*/ 7145 h 762000"/>
                  <a:gd name="connsiteX6" fmla="*/ 7145 w 762000"/>
                  <a:gd name="connsiteY6" fmla="*/ 292910 h 762000"/>
                  <a:gd name="connsiteX7" fmla="*/ 292910 w 762000"/>
                  <a:gd name="connsiteY7" fmla="*/ 580547 h 762000"/>
                  <a:gd name="connsiteX8" fmla="*/ 468152 w 762000"/>
                  <a:gd name="connsiteY8" fmla="*/ 521477 h 762000"/>
                  <a:gd name="connsiteX9" fmla="*/ 510253 w 762000"/>
                  <a:gd name="connsiteY9" fmla="*/ 563578 h 762000"/>
                  <a:gd name="connsiteX10" fmla="*/ 528636 w 762000"/>
                  <a:gd name="connsiteY10" fmla="*/ 623395 h 762000"/>
                  <a:gd name="connsiteX11" fmla="*/ 647699 w 762000"/>
                  <a:gd name="connsiteY11" fmla="*/ 742457 h 762000"/>
                  <a:gd name="connsiteX12" fmla="*/ 741996 w 762000"/>
                  <a:gd name="connsiteY12" fmla="*/ 742457 h 762000"/>
                  <a:gd name="connsiteX13" fmla="*/ 741996 w 762000"/>
                  <a:gd name="connsiteY13" fmla="*/ 648160 h 762000"/>
                  <a:gd name="connsiteX14" fmla="*/ 294797 w 762000"/>
                  <a:gd name="connsiteY14" fmla="*/ 532907 h 762000"/>
                  <a:gd name="connsiteX15" fmla="*/ 56672 w 762000"/>
                  <a:gd name="connsiteY15" fmla="*/ 294782 h 762000"/>
                  <a:gd name="connsiteX16" fmla="*/ 294797 w 762000"/>
                  <a:gd name="connsiteY16" fmla="*/ 56657 h 762000"/>
                  <a:gd name="connsiteX17" fmla="*/ 532922 w 762000"/>
                  <a:gd name="connsiteY17" fmla="*/ 294782 h 762000"/>
                  <a:gd name="connsiteX18" fmla="*/ 294797 w 762000"/>
                  <a:gd name="connsiteY18" fmla="*/ 532907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2000" h="762000">
                    <a:moveTo>
                      <a:pt x="742472" y="647683"/>
                    </a:moveTo>
                    <a:lnTo>
                      <a:pt x="623410" y="528621"/>
                    </a:lnTo>
                    <a:cubicBezTo>
                      <a:pt x="607867" y="513089"/>
                      <a:pt x="585670" y="506213"/>
                      <a:pt x="564069" y="510238"/>
                    </a:cubicBezTo>
                    <a:lnTo>
                      <a:pt x="521492" y="468137"/>
                    </a:lnTo>
                    <a:cubicBezTo>
                      <a:pt x="559893" y="418519"/>
                      <a:pt x="580672" y="357524"/>
                      <a:pt x="580547" y="294782"/>
                    </a:cubicBezTo>
                    <a:cubicBezTo>
                      <a:pt x="581064" y="136441"/>
                      <a:pt x="453123" y="7662"/>
                      <a:pt x="294782" y="7145"/>
                    </a:cubicBezTo>
                    <a:cubicBezTo>
                      <a:pt x="136441" y="6628"/>
                      <a:pt x="7662" y="134570"/>
                      <a:pt x="7145" y="292910"/>
                    </a:cubicBezTo>
                    <a:cubicBezTo>
                      <a:pt x="6629" y="451251"/>
                      <a:pt x="134570" y="580030"/>
                      <a:pt x="292910" y="580547"/>
                    </a:cubicBezTo>
                    <a:cubicBezTo>
                      <a:pt x="356246" y="580754"/>
                      <a:pt x="417867" y="559983"/>
                      <a:pt x="468152" y="521477"/>
                    </a:cubicBezTo>
                    <a:lnTo>
                      <a:pt x="510253" y="563578"/>
                    </a:lnTo>
                    <a:cubicBezTo>
                      <a:pt x="506062" y="585333"/>
                      <a:pt x="512951" y="607748"/>
                      <a:pt x="528636" y="623395"/>
                    </a:cubicBezTo>
                    <a:lnTo>
                      <a:pt x="647699" y="742457"/>
                    </a:lnTo>
                    <a:cubicBezTo>
                      <a:pt x="673738" y="768497"/>
                      <a:pt x="715957" y="768497"/>
                      <a:pt x="741996" y="742457"/>
                    </a:cubicBezTo>
                    <a:cubicBezTo>
                      <a:pt x="768035" y="716418"/>
                      <a:pt x="768035" y="674199"/>
                      <a:pt x="741996" y="648160"/>
                    </a:cubicBezTo>
                    <a:close/>
                    <a:moveTo>
                      <a:pt x="294797" y="532907"/>
                    </a:moveTo>
                    <a:cubicBezTo>
                      <a:pt x="163285" y="532907"/>
                      <a:pt x="56672" y="426295"/>
                      <a:pt x="56672" y="294782"/>
                    </a:cubicBezTo>
                    <a:cubicBezTo>
                      <a:pt x="56672" y="163269"/>
                      <a:pt x="163285" y="56657"/>
                      <a:pt x="294797" y="56657"/>
                    </a:cubicBezTo>
                    <a:cubicBezTo>
                      <a:pt x="426310" y="56657"/>
                      <a:pt x="532922" y="163269"/>
                      <a:pt x="532922" y="294782"/>
                    </a:cubicBezTo>
                    <a:cubicBezTo>
                      <a:pt x="532922" y="426295"/>
                      <a:pt x="426310" y="532907"/>
                      <a:pt x="294797" y="532907"/>
                    </a:cubicBezTo>
                    <a:close/>
                  </a:path>
                </a:pathLst>
              </a:custGeom>
              <a:grpFill/>
              <a:ln w="9525" cap="flat">
                <a:noFill/>
                <a:prstDash val="solid"/>
                <a:miter/>
              </a:ln>
            </p:spPr>
            <p:txBody>
              <a:bodyPr rtlCol="0" anchor="ctr"/>
              <a:lstStyle/>
              <a:p>
                <a:endParaRPr lang="en-IN" dirty="0"/>
              </a:p>
            </p:txBody>
          </p:sp>
          <p:sp>
            <p:nvSpPr>
              <p:cNvPr id="201" name="Oval 200"/>
              <p:cNvSpPr>
                <a:spLocks noChangeAspect="1"/>
              </p:cNvSpPr>
              <p:nvPr/>
            </p:nvSpPr>
            <p:spPr>
              <a:xfrm>
                <a:off x="6658144" y="122665"/>
                <a:ext cx="483458" cy="48345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3994934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1" name="Picture 1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1168400"/>
            <a:ext cx="12192000" cy="5689600"/>
          </a:xfrm>
          <a:prstGeom prst="rect">
            <a:avLst/>
          </a:prstGeom>
        </p:spPr>
      </p:pic>
      <p:sp>
        <p:nvSpPr>
          <p:cNvPr id="4" name="Rectangle 3"/>
          <p:cNvSpPr/>
          <p:nvPr userDrawn="1"/>
        </p:nvSpPr>
        <p:spPr>
          <a:xfrm>
            <a:off x="-1200" y="0"/>
            <a:ext cx="12193200"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09601" y="1710371"/>
            <a:ext cx="9144000" cy="498598"/>
          </a:xfrm>
        </p:spPr>
        <p:txBody>
          <a:bodyPr lIns="0" tIns="0" rIns="0" bIns="0" anchor="ctr">
            <a:sp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Content Placeholder 11"/>
          <p:cNvSpPr>
            <a:spLocks noGrp="1"/>
          </p:cNvSpPr>
          <p:nvPr>
            <p:ph sz="quarter" idx="10" hasCustomPrompt="1"/>
          </p:nvPr>
        </p:nvSpPr>
        <p:spPr>
          <a:xfrm>
            <a:off x="609601" y="2340472"/>
            <a:ext cx="9144000" cy="276999"/>
          </a:xfrm>
        </p:spPr>
        <p:txBody>
          <a:bodyPr vert="horz" lIns="0" tIns="0" rIns="0" bIns="0" rtlCol="0" anchor="ctr">
            <a:spAutoFit/>
          </a:bodyPr>
          <a:lstStyle>
            <a:lvl1pPr>
              <a:defRPr lang="en-US" sz="2000" baseline="0" dirty="0" smtClean="0">
                <a:solidFill>
                  <a:schemeClr val="tx1"/>
                </a:solidFill>
              </a:defRPr>
            </a:lvl1pPr>
            <a:lvl2pPr>
              <a:defRPr lang="en-US" sz="2000" dirty="0" smtClean="0"/>
            </a:lvl2pPr>
            <a:lvl3pPr>
              <a:defRPr lang="en-US" sz="1800" dirty="0" smtClean="0"/>
            </a:lvl3pPr>
            <a:lvl4pPr>
              <a:defRPr lang="en-US" sz="1600" dirty="0" smtClean="0"/>
            </a:lvl4pPr>
            <a:lvl5pPr>
              <a:defRPr lang="en-US" sz="1600" dirty="0"/>
            </a:lvl5pPr>
          </a:lstStyle>
          <a:p>
            <a:pPr marL="0" lvl="0" indent="0">
              <a:buNone/>
            </a:pPr>
            <a:r>
              <a:rPr lang="en-US" dirty="0"/>
              <a:t>Click to add Subtitle</a:t>
            </a:r>
          </a:p>
        </p:txBody>
      </p:sp>
      <p:sp>
        <p:nvSpPr>
          <p:cNvPr id="13" name="Content Placeholder 11"/>
          <p:cNvSpPr>
            <a:spLocks noGrp="1"/>
          </p:cNvSpPr>
          <p:nvPr>
            <p:ph sz="quarter" idx="11" hasCustomPrompt="1"/>
          </p:nvPr>
        </p:nvSpPr>
        <p:spPr>
          <a:xfrm>
            <a:off x="626126" y="6302162"/>
            <a:ext cx="9144000" cy="221599"/>
          </a:xfrm>
        </p:spPr>
        <p:txBody>
          <a:bodyPr vert="horz" lIns="0" tIns="0" rIns="0" bIns="0" rtlCol="0" anchor="ctr">
            <a:spAutoFit/>
          </a:bodyPr>
          <a:lstStyle>
            <a:lvl1pPr>
              <a:defRPr lang="en-US" sz="1600" baseline="0" dirty="0" smtClean="0">
                <a:solidFill>
                  <a:schemeClr val="tx1"/>
                </a:solidFill>
              </a:defRPr>
            </a:lvl1pPr>
            <a:lvl2pPr>
              <a:defRPr lang="en-US" sz="2000" dirty="0" smtClean="0"/>
            </a:lvl2pPr>
            <a:lvl3pPr>
              <a:defRPr lang="en-US" sz="1800" dirty="0" smtClean="0"/>
            </a:lvl3pPr>
            <a:lvl4pPr>
              <a:defRPr lang="en-US" sz="1600" dirty="0" smtClean="0"/>
            </a:lvl4pPr>
            <a:lvl5pPr>
              <a:defRPr lang="en-US" sz="1600" dirty="0"/>
            </a:lvl5pPr>
          </a:lstStyle>
          <a:p>
            <a:pPr marL="0" lvl="0" indent="0">
              <a:buNone/>
            </a:pPr>
            <a:r>
              <a:rPr lang="en-US" dirty="0"/>
              <a:t>Date</a:t>
            </a:r>
          </a:p>
        </p:txBody>
      </p:sp>
      <p:grpSp>
        <p:nvGrpSpPr>
          <p:cNvPr id="75" name="Group 74"/>
          <p:cNvGrpSpPr>
            <a:grpSpLocks noChangeAspect="1"/>
          </p:cNvGrpSpPr>
          <p:nvPr userDrawn="1"/>
        </p:nvGrpSpPr>
        <p:grpSpPr>
          <a:xfrm>
            <a:off x="7226966" y="1397276"/>
            <a:ext cx="4399501" cy="4676010"/>
            <a:chOff x="8320656" y="1433848"/>
            <a:chExt cx="3305410" cy="3513155"/>
          </a:xfrm>
        </p:grpSpPr>
        <p:grpSp>
          <p:nvGrpSpPr>
            <p:cNvPr id="76" name="Group 75"/>
            <p:cNvGrpSpPr/>
            <p:nvPr userDrawn="1"/>
          </p:nvGrpSpPr>
          <p:grpSpPr>
            <a:xfrm>
              <a:off x="8493789" y="1621161"/>
              <a:ext cx="3088800" cy="3325842"/>
              <a:chOff x="8493789" y="1621161"/>
              <a:chExt cx="3088800" cy="3325842"/>
            </a:xfrm>
          </p:grpSpPr>
          <p:sp>
            <p:nvSpPr>
              <p:cNvPr id="121" name="Oval 120"/>
              <p:cNvSpPr>
                <a:spLocks noChangeAspect="1"/>
              </p:cNvSpPr>
              <p:nvPr/>
            </p:nvSpPr>
            <p:spPr>
              <a:xfrm>
                <a:off x="9648309" y="2760479"/>
                <a:ext cx="762000" cy="76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a:spLocks noChangeAspect="1"/>
              </p:cNvSpPr>
              <p:nvPr/>
            </p:nvSpPr>
            <p:spPr>
              <a:xfrm>
                <a:off x="9967371" y="4263023"/>
                <a:ext cx="123877" cy="1238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a:spLocks noChangeAspect="1"/>
              </p:cNvSpPr>
              <p:nvPr/>
            </p:nvSpPr>
            <p:spPr>
              <a:xfrm>
                <a:off x="9174003" y="3924013"/>
                <a:ext cx="319962" cy="3199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a:spLocks noChangeAspect="1"/>
              </p:cNvSpPr>
              <p:nvPr/>
            </p:nvSpPr>
            <p:spPr>
              <a:xfrm>
                <a:off x="9045831" y="4336866"/>
                <a:ext cx="123877" cy="1238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a:spLocks noChangeAspect="1"/>
              </p:cNvSpPr>
              <p:nvPr/>
            </p:nvSpPr>
            <p:spPr>
              <a:xfrm>
                <a:off x="9791372" y="4471128"/>
                <a:ext cx="475875" cy="475875"/>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6" name="Straight Connector 125"/>
              <p:cNvCxnSpPr/>
              <p:nvPr/>
            </p:nvCxnSpPr>
            <p:spPr>
              <a:xfrm flipH="1" flipV="1">
                <a:off x="10029309" y="3520098"/>
                <a:ext cx="1" cy="756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7" name="Oval 126"/>
              <p:cNvSpPr>
                <a:spLocks noChangeAspect="1"/>
              </p:cNvSpPr>
              <p:nvPr/>
            </p:nvSpPr>
            <p:spPr>
              <a:xfrm>
                <a:off x="9869328" y="3738736"/>
                <a:ext cx="319962" cy="3199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Arc 127"/>
              <p:cNvSpPr>
                <a:spLocks noChangeAspect="1"/>
              </p:cNvSpPr>
              <p:nvPr/>
            </p:nvSpPr>
            <p:spPr>
              <a:xfrm>
                <a:off x="8493789" y="1621161"/>
                <a:ext cx="3088800" cy="3088800"/>
              </a:xfrm>
              <a:prstGeom prst="arc">
                <a:avLst>
                  <a:gd name="adj1" fmla="val 5884690"/>
                  <a:gd name="adj2" fmla="val 7507926"/>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9" name="Arc 128"/>
              <p:cNvSpPr>
                <a:spLocks noChangeAspect="1"/>
              </p:cNvSpPr>
              <p:nvPr/>
            </p:nvSpPr>
            <p:spPr>
              <a:xfrm>
                <a:off x="8880789" y="2008161"/>
                <a:ext cx="2314800" cy="2314800"/>
              </a:xfrm>
              <a:prstGeom prst="arc">
                <a:avLst>
                  <a:gd name="adj1" fmla="val 5421638"/>
                  <a:gd name="adj2" fmla="val 725532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0" name="Straight Connector 129"/>
              <p:cNvCxnSpPr/>
              <p:nvPr/>
            </p:nvCxnSpPr>
            <p:spPr>
              <a:xfrm flipV="1">
                <a:off x="9137747" y="4193549"/>
                <a:ext cx="122756" cy="17367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userDrawn="1"/>
          </p:nvGrpSpPr>
          <p:grpSpPr>
            <a:xfrm>
              <a:off x="8320656" y="1621161"/>
              <a:ext cx="3261933" cy="3088800"/>
              <a:chOff x="8320656" y="1621161"/>
              <a:chExt cx="3261933" cy="3088800"/>
            </a:xfrm>
          </p:grpSpPr>
          <p:sp>
            <p:nvSpPr>
              <p:cNvPr id="106" name="Arc 105"/>
              <p:cNvSpPr>
                <a:spLocks noChangeAspect="1"/>
              </p:cNvSpPr>
              <p:nvPr/>
            </p:nvSpPr>
            <p:spPr>
              <a:xfrm>
                <a:off x="8493789" y="1621161"/>
                <a:ext cx="3088800" cy="3088800"/>
              </a:xfrm>
              <a:prstGeom prst="arc">
                <a:avLst>
                  <a:gd name="adj1" fmla="val 10967521"/>
                  <a:gd name="adj2" fmla="val 13355045"/>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p:cNvSpPr>
                <a:spLocks noChangeAspect="1"/>
              </p:cNvSpPr>
              <p:nvPr/>
            </p:nvSpPr>
            <p:spPr>
              <a:xfrm>
                <a:off x="8880789" y="1995461"/>
                <a:ext cx="2314800" cy="2314800"/>
              </a:xfrm>
              <a:prstGeom prst="arc">
                <a:avLst>
                  <a:gd name="adj1" fmla="val 17293301"/>
                  <a:gd name="adj2" fmla="val 18089368"/>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Oval 107"/>
              <p:cNvSpPr>
                <a:spLocks noChangeAspect="1"/>
              </p:cNvSpPr>
              <p:nvPr/>
            </p:nvSpPr>
            <p:spPr>
              <a:xfrm>
                <a:off x="11048120" y="1909173"/>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a:spLocks noChangeAspect="1"/>
              </p:cNvSpPr>
              <p:nvPr/>
            </p:nvSpPr>
            <p:spPr>
              <a:xfrm>
                <a:off x="10306526" y="1978212"/>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a:spLocks noChangeAspect="1"/>
              </p:cNvSpPr>
              <p:nvPr/>
            </p:nvSpPr>
            <p:spPr>
              <a:xfrm>
                <a:off x="10460796" y="2573542"/>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a:spLocks noChangeAspect="1"/>
              </p:cNvSpPr>
              <p:nvPr/>
            </p:nvSpPr>
            <p:spPr>
              <a:xfrm>
                <a:off x="9513753" y="2391260"/>
                <a:ext cx="319962" cy="319962"/>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a:spLocks noChangeAspect="1"/>
              </p:cNvSpPr>
              <p:nvPr/>
            </p:nvSpPr>
            <p:spPr>
              <a:xfrm>
                <a:off x="8810018" y="1721226"/>
                <a:ext cx="475875" cy="475875"/>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a:spLocks noChangeAspect="1"/>
              </p:cNvSpPr>
              <p:nvPr/>
            </p:nvSpPr>
            <p:spPr>
              <a:xfrm>
                <a:off x="8320656" y="3061820"/>
                <a:ext cx="319962" cy="319962"/>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a:spLocks noChangeAspect="1"/>
              </p:cNvSpPr>
              <p:nvPr/>
            </p:nvSpPr>
            <p:spPr>
              <a:xfrm>
                <a:off x="8807790" y="3143957"/>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a:spLocks noChangeAspect="1"/>
              </p:cNvSpPr>
              <p:nvPr/>
            </p:nvSpPr>
            <p:spPr>
              <a:xfrm>
                <a:off x="10518765" y="3564579"/>
                <a:ext cx="123877" cy="1238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Arc 115"/>
              <p:cNvSpPr>
                <a:spLocks noChangeAspect="1"/>
              </p:cNvSpPr>
              <p:nvPr/>
            </p:nvSpPr>
            <p:spPr>
              <a:xfrm>
                <a:off x="9319535" y="2446907"/>
                <a:ext cx="1437309" cy="1437309"/>
              </a:xfrm>
              <a:prstGeom prst="arc">
                <a:avLst>
                  <a:gd name="adj1" fmla="val 15009850"/>
                  <a:gd name="adj2" fmla="val 2222239"/>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17" name="Straight Connector 116"/>
              <p:cNvCxnSpPr/>
              <p:nvPr/>
            </p:nvCxnSpPr>
            <p:spPr>
              <a:xfrm flipV="1">
                <a:off x="10541332" y="1991785"/>
                <a:ext cx="554398" cy="62846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Oval 117"/>
              <p:cNvSpPr>
                <a:spLocks noChangeAspect="1"/>
              </p:cNvSpPr>
              <p:nvPr/>
            </p:nvSpPr>
            <p:spPr>
              <a:xfrm>
                <a:off x="10567442" y="2072046"/>
                <a:ext cx="475200" cy="4752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p:cNvCxnSpPr/>
              <p:nvPr/>
            </p:nvCxnSpPr>
            <p:spPr>
              <a:xfrm flipH="1" flipV="1">
                <a:off x="9198982" y="2105526"/>
                <a:ext cx="378848" cy="34177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623065" y="3203009"/>
                <a:ext cx="202278" cy="897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userDrawn="1"/>
          </p:nvGrpSpPr>
          <p:grpSpPr>
            <a:xfrm>
              <a:off x="8403102" y="1433848"/>
              <a:ext cx="3222964" cy="3355551"/>
              <a:chOff x="3721849" y="1790426"/>
              <a:chExt cx="3222964" cy="3355551"/>
            </a:xfrm>
          </p:grpSpPr>
          <p:sp>
            <p:nvSpPr>
              <p:cNvPr id="79" name="Oval 78"/>
              <p:cNvSpPr>
                <a:spLocks noChangeAspect="1"/>
              </p:cNvSpPr>
              <p:nvPr/>
            </p:nvSpPr>
            <p:spPr>
              <a:xfrm>
                <a:off x="6255980" y="3384652"/>
                <a:ext cx="475875" cy="475875"/>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a:spLocks noChangeAspect="1"/>
              </p:cNvSpPr>
              <p:nvPr/>
            </p:nvSpPr>
            <p:spPr>
              <a:xfrm>
                <a:off x="3721849" y="3970167"/>
                <a:ext cx="475875" cy="475875"/>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a:spLocks noChangeAspect="1"/>
              </p:cNvSpPr>
              <p:nvPr/>
            </p:nvSpPr>
            <p:spPr>
              <a:xfrm>
                <a:off x="5775574" y="4670102"/>
                <a:ext cx="475875" cy="475875"/>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a:spLocks noChangeAspect="1"/>
              </p:cNvSpPr>
              <p:nvPr/>
            </p:nvSpPr>
            <p:spPr>
              <a:xfrm>
                <a:off x="4771941" y="1790426"/>
                <a:ext cx="475875" cy="475875"/>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a:spLocks noChangeAspect="1"/>
              </p:cNvSpPr>
              <p:nvPr/>
            </p:nvSpPr>
            <p:spPr>
              <a:xfrm>
                <a:off x="4037394" y="2851084"/>
                <a:ext cx="475875" cy="475875"/>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a:spLocks noChangeAspect="1"/>
              </p:cNvSpPr>
              <p:nvPr/>
            </p:nvSpPr>
            <p:spPr>
              <a:xfrm>
                <a:off x="4560140" y="3690546"/>
                <a:ext cx="319962" cy="319962"/>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a:spLocks noChangeAspect="1"/>
              </p:cNvSpPr>
              <p:nvPr/>
            </p:nvSpPr>
            <p:spPr>
              <a:xfrm>
                <a:off x="4633527" y="3184431"/>
                <a:ext cx="123877" cy="123877"/>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a:spLocks noChangeAspect="1"/>
              </p:cNvSpPr>
              <p:nvPr/>
            </p:nvSpPr>
            <p:spPr>
              <a:xfrm>
                <a:off x="5029114" y="2337068"/>
                <a:ext cx="123877" cy="123877"/>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a:spLocks noChangeAspect="1"/>
              </p:cNvSpPr>
              <p:nvPr/>
            </p:nvSpPr>
            <p:spPr>
              <a:xfrm>
                <a:off x="5570600" y="1864201"/>
                <a:ext cx="319962" cy="319962"/>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a:spLocks noChangeAspect="1"/>
              </p:cNvSpPr>
              <p:nvPr/>
            </p:nvSpPr>
            <p:spPr>
              <a:xfrm>
                <a:off x="6606765" y="2747838"/>
                <a:ext cx="319962" cy="319962"/>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a:spLocks noChangeAspect="1"/>
              </p:cNvSpPr>
              <p:nvPr/>
            </p:nvSpPr>
            <p:spPr>
              <a:xfrm>
                <a:off x="6055449" y="4098147"/>
                <a:ext cx="319962" cy="319962"/>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a:spLocks noChangeAspect="1"/>
              </p:cNvSpPr>
              <p:nvPr/>
            </p:nvSpPr>
            <p:spPr>
              <a:xfrm>
                <a:off x="6328780" y="3036924"/>
                <a:ext cx="123877" cy="123877"/>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a:spLocks noChangeAspect="1"/>
              </p:cNvSpPr>
              <p:nvPr/>
            </p:nvSpPr>
            <p:spPr>
              <a:xfrm>
                <a:off x="6820936" y="3586324"/>
                <a:ext cx="123877" cy="123877"/>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a:spLocks noChangeAspect="1"/>
              </p:cNvSpPr>
              <p:nvPr/>
            </p:nvSpPr>
            <p:spPr>
              <a:xfrm>
                <a:off x="6701887" y="4035756"/>
                <a:ext cx="123877" cy="123877"/>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a:spLocks noChangeAspect="1"/>
              </p:cNvSpPr>
              <p:nvPr/>
            </p:nvSpPr>
            <p:spPr>
              <a:xfrm>
                <a:off x="5777955" y="4521935"/>
                <a:ext cx="123877" cy="123877"/>
              </a:xfrm>
              <a:prstGeom prst="ellipse">
                <a:avLst/>
              </a:prstGeom>
              <a:solidFill>
                <a:srgbClr val="4EB97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Arc 93"/>
              <p:cNvSpPr>
                <a:spLocks noChangeAspect="1"/>
              </p:cNvSpPr>
              <p:nvPr/>
            </p:nvSpPr>
            <p:spPr>
              <a:xfrm>
                <a:off x="4199536" y="2361564"/>
                <a:ext cx="2314800" cy="2314800"/>
              </a:xfrm>
              <a:prstGeom prst="arc">
                <a:avLst>
                  <a:gd name="adj1" fmla="val 12710947"/>
                  <a:gd name="adj2" fmla="val 15325865"/>
                </a:avLst>
              </a:prstGeom>
              <a:ln w="38100">
                <a:solidFill>
                  <a:srgbClr val="4EB9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Arc 94"/>
              <p:cNvSpPr>
                <a:spLocks noChangeAspect="1"/>
              </p:cNvSpPr>
              <p:nvPr/>
            </p:nvSpPr>
            <p:spPr>
              <a:xfrm>
                <a:off x="4638282" y="2803485"/>
                <a:ext cx="1437309" cy="1437309"/>
              </a:xfrm>
              <a:prstGeom prst="arc">
                <a:avLst>
                  <a:gd name="adj1" fmla="val 9811283"/>
                  <a:gd name="adj2" fmla="val 11916341"/>
                </a:avLst>
              </a:prstGeom>
              <a:ln w="38100">
                <a:solidFill>
                  <a:srgbClr val="4EB9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6" name="Arc 95"/>
              <p:cNvSpPr>
                <a:spLocks noChangeAspect="1"/>
              </p:cNvSpPr>
              <p:nvPr/>
            </p:nvSpPr>
            <p:spPr>
              <a:xfrm>
                <a:off x="4199536" y="2361564"/>
                <a:ext cx="2314800" cy="2314800"/>
              </a:xfrm>
              <a:prstGeom prst="arc">
                <a:avLst>
                  <a:gd name="adj1" fmla="val 1012484"/>
                  <a:gd name="adj2" fmla="val 3894618"/>
                </a:avLst>
              </a:prstGeom>
              <a:ln w="38100">
                <a:solidFill>
                  <a:srgbClr val="4EB9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7" name="Arc 96"/>
              <p:cNvSpPr>
                <a:spLocks noChangeAspect="1"/>
              </p:cNvSpPr>
              <p:nvPr/>
            </p:nvSpPr>
            <p:spPr>
              <a:xfrm>
                <a:off x="3812536" y="1977739"/>
                <a:ext cx="3088800" cy="3088800"/>
              </a:xfrm>
              <a:prstGeom prst="arc">
                <a:avLst>
                  <a:gd name="adj1" fmla="val 1435825"/>
                  <a:gd name="adj2" fmla="val 3379327"/>
                </a:avLst>
              </a:prstGeom>
              <a:ln w="38100">
                <a:solidFill>
                  <a:srgbClr val="4EB9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 name="Arc 97"/>
              <p:cNvSpPr>
                <a:spLocks noChangeAspect="1"/>
              </p:cNvSpPr>
              <p:nvPr/>
            </p:nvSpPr>
            <p:spPr>
              <a:xfrm>
                <a:off x="3812536" y="1977739"/>
                <a:ext cx="3088800" cy="3088800"/>
              </a:xfrm>
              <a:prstGeom prst="arc">
                <a:avLst>
                  <a:gd name="adj1" fmla="val 20487227"/>
                  <a:gd name="adj2" fmla="val 201219"/>
                </a:avLst>
              </a:prstGeom>
              <a:ln w="38100">
                <a:solidFill>
                  <a:srgbClr val="4EB9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Arc 98"/>
              <p:cNvSpPr>
                <a:spLocks noChangeAspect="1"/>
              </p:cNvSpPr>
              <p:nvPr/>
            </p:nvSpPr>
            <p:spPr>
              <a:xfrm>
                <a:off x="3812536" y="1977739"/>
                <a:ext cx="3088800" cy="3088800"/>
              </a:xfrm>
              <a:prstGeom prst="arc">
                <a:avLst>
                  <a:gd name="adj1" fmla="val 15882519"/>
                  <a:gd name="adj2" fmla="val 16770109"/>
                </a:avLst>
              </a:prstGeom>
              <a:ln w="38100">
                <a:solidFill>
                  <a:srgbClr val="4EB9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0" name="Straight Connector 99"/>
              <p:cNvCxnSpPr/>
              <p:nvPr/>
            </p:nvCxnSpPr>
            <p:spPr>
              <a:xfrm flipH="1">
                <a:off x="4156155" y="3912042"/>
                <a:ext cx="435421" cy="204824"/>
              </a:xfrm>
              <a:prstGeom prst="line">
                <a:avLst/>
              </a:prstGeom>
              <a:ln w="38100">
                <a:solidFill>
                  <a:srgbClr val="4EB97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5857028" y="4623692"/>
                <a:ext cx="49782" cy="83555"/>
              </a:xfrm>
              <a:prstGeom prst="line">
                <a:avLst/>
              </a:prstGeom>
              <a:ln w="38100">
                <a:solidFill>
                  <a:srgbClr val="4EB97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flipV="1">
                <a:off x="6713564" y="3638962"/>
                <a:ext cx="130424" cy="11977"/>
              </a:xfrm>
              <a:prstGeom prst="line">
                <a:avLst/>
              </a:prstGeom>
              <a:ln w="38100">
                <a:solidFill>
                  <a:srgbClr val="4EB97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4490595" y="3169596"/>
                <a:ext cx="157813" cy="55037"/>
              </a:xfrm>
              <a:prstGeom prst="line">
                <a:avLst/>
              </a:prstGeom>
              <a:ln w="38100">
                <a:solidFill>
                  <a:srgbClr val="4EB97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5055289" y="2244699"/>
                <a:ext cx="28450" cy="113971"/>
              </a:xfrm>
              <a:prstGeom prst="line">
                <a:avLst/>
              </a:prstGeom>
              <a:ln w="38100">
                <a:solidFill>
                  <a:srgbClr val="4EB976"/>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418709" y="2965047"/>
                <a:ext cx="229263" cy="121691"/>
              </a:xfrm>
              <a:prstGeom prst="line">
                <a:avLst/>
              </a:prstGeom>
              <a:ln w="38100">
                <a:solidFill>
                  <a:srgbClr val="4EB976"/>
                </a:solidFill>
              </a:ln>
            </p:spPr>
            <p:style>
              <a:lnRef idx="1">
                <a:schemeClr val="accent1"/>
              </a:lnRef>
              <a:fillRef idx="0">
                <a:schemeClr val="accent1"/>
              </a:fillRef>
              <a:effectRef idx="0">
                <a:schemeClr val="accent1"/>
              </a:effectRef>
              <a:fontRef idx="minor">
                <a:schemeClr val="tx1"/>
              </a:fontRef>
            </p:style>
          </p:cxnSp>
        </p:grpSp>
      </p:grpSp>
      <p:pic>
        <p:nvPicPr>
          <p:cNvPr id="133" name="Picture 13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1" y="519448"/>
            <a:ext cx="1872867" cy="582187"/>
          </a:xfrm>
          <a:prstGeom prst="rect">
            <a:avLst/>
          </a:prstGeom>
          <a:noFill/>
          <a:ln>
            <a:noFill/>
          </a:ln>
        </p:spPr>
      </p:pic>
    </p:spTree>
    <p:extLst>
      <p:ext uri="{BB962C8B-B14F-4D97-AF65-F5344CB8AC3E}">
        <p14:creationId xmlns:p14="http://schemas.microsoft.com/office/powerpoint/2010/main" val="40824144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3329" y="235074"/>
            <a:ext cx="11346501" cy="535531"/>
          </a:xfrm>
        </p:spPr>
        <p:txBody>
          <a:bodyPr/>
          <a:lstStyle/>
          <a:p>
            <a:r>
              <a:rPr lang="en-US" dirty="0"/>
              <a:t>Click to edit Master title style</a:t>
            </a:r>
          </a:p>
        </p:txBody>
      </p:sp>
      <p:sp>
        <p:nvSpPr>
          <p:cNvPr id="3" name="Content Placeholder 2"/>
          <p:cNvSpPr>
            <a:spLocks noGrp="1"/>
          </p:cNvSpPr>
          <p:nvPr>
            <p:ph idx="1"/>
          </p:nvPr>
        </p:nvSpPr>
        <p:spPr/>
        <p:txBody>
          <a:bodyPr lIns="0" tIns="0" rIns="0" bIns="0"/>
          <a:lstStyle>
            <a:lvl1pPr marL="226800" indent="-226800">
              <a:lnSpc>
                <a:spcPct val="100000"/>
              </a:lnSpc>
              <a:spcBef>
                <a:spcPts val="600"/>
              </a:spcBef>
              <a:spcAft>
                <a:spcPts val="300"/>
              </a:spcAft>
              <a:buClr>
                <a:schemeClr val="tx2"/>
              </a:buClr>
              <a:defRPr sz="1600"/>
            </a:lvl1pPr>
            <a:lvl2pPr marL="468000" indent="-226800">
              <a:lnSpc>
                <a:spcPct val="100000"/>
              </a:lnSpc>
              <a:spcBef>
                <a:spcPts val="300"/>
              </a:spcBef>
              <a:spcAft>
                <a:spcPts val="300"/>
              </a:spcAft>
              <a:buClr>
                <a:schemeClr val="tx2"/>
              </a:buClr>
              <a:buFont typeface="Wingdings" panose="05000000000000000000" pitchFamily="2" charset="2"/>
              <a:buChar char="§"/>
              <a:defRPr sz="1400"/>
            </a:lvl2pPr>
            <a:lvl3pPr marL="720000" indent="-226800">
              <a:lnSpc>
                <a:spcPct val="100000"/>
              </a:lnSpc>
              <a:spcBef>
                <a:spcPts val="100"/>
              </a:spcBef>
              <a:spcAft>
                <a:spcPts val="100"/>
              </a:spcAft>
              <a:buClr>
                <a:schemeClr val="tx2"/>
              </a:buClr>
              <a:buFont typeface="Courier New" panose="02070309020205020404" pitchFamily="49" charset="0"/>
              <a:buChar char="o"/>
              <a:defRPr sz="1200"/>
            </a:lvl3pPr>
          </a:lstStyle>
          <a:p>
            <a:pPr lvl="0"/>
            <a:r>
              <a:rPr lang="en-US" dirty="0"/>
              <a:t>Click to edit Master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11597089" y="6416684"/>
            <a:ext cx="182742" cy="184666"/>
          </a:xfrm>
          <a:prstGeom prst="rect">
            <a:avLst/>
          </a:prstGeom>
        </p:spPr>
        <p:txBody>
          <a:bodyPr vert="horz" wrap="none" lIns="0" tIns="0" rIns="0" bIns="0" rtlCol="0" anchor="ctr">
            <a:spAutoFit/>
          </a:bodyPr>
          <a:lstStyle>
            <a:lvl1pPr algn="r">
              <a:defRPr sz="1200">
                <a:solidFill>
                  <a:schemeClr val="tx2"/>
                </a:solidFill>
              </a:defRPr>
            </a:lvl1pPr>
          </a:lstStyle>
          <a:p>
            <a:fld id="{941C3A77-83A1-40FD-8EC9-D9E201FEB2EC}" type="slidenum">
              <a:rPr lang="en-US" smtClean="0"/>
              <a:pPr/>
              <a:t>‹#›</a:t>
            </a:fld>
            <a:endParaRPr lang="en-US" dirty="0"/>
          </a:p>
        </p:txBody>
      </p:sp>
      <p:sp>
        <p:nvSpPr>
          <p:cNvPr id="10" name="Text Placeholder 9"/>
          <p:cNvSpPr>
            <a:spLocks noGrp="1"/>
          </p:cNvSpPr>
          <p:nvPr>
            <p:ph type="body" sz="quarter" idx="10"/>
          </p:nvPr>
        </p:nvSpPr>
        <p:spPr>
          <a:xfrm>
            <a:off x="433329" y="925513"/>
            <a:ext cx="11345862" cy="356258"/>
          </a:xfrm>
          <a:prstGeom prst="roundRect">
            <a:avLst/>
          </a:prstGeom>
          <a:solidFill>
            <a:schemeClr val="accent2">
              <a:lumMod val="20000"/>
              <a:lumOff val="80000"/>
            </a:schemeClr>
          </a:solidFill>
        </p:spPr>
        <p:txBody>
          <a:bodyPr lIns="36000" tIns="36000" rIns="36000" bIns="36000">
            <a:spAutoFit/>
          </a:bodyPr>
          <a:lstStyle>
            <a:lvl1pPr marL="0" indent="0" algn="ctr">
              <a:buNone/>
              <a:defRPr sz="1800" i="1">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388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433329" y="235074"/>
            <a:ext cx="11346501" cy="535531"/>
          </a:xfrm>
        </p:spPr>
        <p:txBody>
          <a:bodyPr/>
          <a:lstStyle/>
          <a:p>
            <a:r>
              <a:rPr lang="en-US" dirty="0"/>
              <a:t>Click to edit Master title style</a:t>
            </a:r>
          </a:p>
        </p:txBody>
      </p:sp>
      <p:sp>
        <p:nvSpPr>
          <p:cNvPr id="8" name="Slide Number Placeholder 5"/>
          <p:cNvSpPr>
            <a:spLocks noGrp="1"/>
          </p:cNvSpPr>
          <p:nvPr>
            <p:ph type="sldNum" sz="quarter" idx="4"/>
          </p:nvPr>
        </p:nvSpPr>
        <p:spPr>
          <a:xfrm>
            <a:off x="11597089" y="6416684"/>
            <a:ext cx="182742" cy="184666"/>
          </a:xfrm>
          <a:prstGeom prst="rect">
            <a:avLst/>
          </a:prstGeom>
        </p:spPr>
        <p:txBody>
          <a:bodyPr vert="horz" wrap="none" lIns="0" tIns="0" rIns="0" bIns="0" rtlCol="0" anchor="ctr">
            <a:spAutoFit/>
          </a:bodyPr>
          <a:lstStyle>
            <a:lvl1pPr algn="r">
              <a:defRPr sz="1200">
                <a:solidFill>
                  <a:schemeClr val="tx2"/>
                </a:solidFill>
              </a:defRPr>
            </a:lvl1pPr>
          </a:lstStyle>
          <a:p>
            <a:fld id="{941C3A77-83A1-40FD-8EC9-D9E201FEB2EC}" type="slidenum">
              <a:rPr lang="en-US" smtClean="0"/>
              <a:pPr/>
              <a:t>‹#›</a:t>
            </a:fld>
            <a:endParaRPr lang="en-US" dirty="0"/>
          </a:p>
        </p:txBody>
      </p:sp>
    </p:spTree>
    <p:extLst>
      <p:ext uri="{BB962C8B-B14F-4D97-AF65-F5344CB8AC3E}">
        <p14:creationId xmlns:p14="http://schemas.microsoft.com/office/powerpoint/2010/main" val="121258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2E8AF2-9B93-4803-B0F9-EB22867FD584}"/>
              </a:ext>
            </a:extLst>
          </p:cNvPr>
          <p:cNvSpPr/>
          <p:nvPr userDrawn="1"/>
        </p:nvSpPr>
        <p:spPr>
          <a:xfrm>
            <a:off x="0" y="0"/>
            <a:ext cx="12192000" cy="857250"/>
          </a:xfrm>
          <a:prstGeom prst="rect">
            <a:avLst/>
          </a:prstGeom>
          <a:solidFill>
            <a:srgbClr val="3F4750"/>
          </a:solidFill>
          <a:ln>
            <a:noFill/>
          </a:ln>
          <a:effectLst/>
        </p:spPr>
        <p:style>
          <a:lnRef idx="1">
            <a:schemeClr val="accent1"/>
          </a:lnRef>
          <a:fillRef idx="3">
            <a:schemeClr val="accent1"/>
          </a:fillRef>
          <a:effectRef idx="2">
            <a:schemeClr val="accent1"/>
          </a:effectRef>
          <a:fontRef idx="minor">
            <a:schemeClr val="lt1"/>
          </a:fontRef>
        </p:style>
        <p:txBody>
          <a:bodyPr lIns="26664" tIns="13332" rIns="26664" bIns="13332" rtlCol="0" anchor="ctr"/>
          <a:lstStyle/>
          <a:p>
            <a:pPr algn="l"/>
            <a:endParaRPr lang="en-US" sz="2800" dirty="0">
              <a:solidFill>
                <a:srgbClr val="FFFFFF"/>
              </a:solidFill>
              <a:latin typeface="Arial Black" panose="020B0A04020102020204" pitchFamily="34" charset="0"/>
            </a:endParaRPr>
          </a:p>
        </p:txBody>
      </p:sp>
      <p:sp>
        <p:nvSpPr>
          <p:cNvPr id="4" name="Title 5">
            <a:extLst>
              <a:ext uri="{FF2B5EF4-FFF2-40B4-BE49-F238E27FC236}">
                <a16:creationId xmlns:a16="http://schemas.microsoft.com/office/drawing/2014/main" id="{FF2E33BA-5887-4333-B2A1-1A65E77DF0EB}"/>
              </a:ext>
            </a:extLst>
          </p:cNvPr>
          <p:cNvSpPr>
            <a:spLocks noGrp="1"/>
          </p:cNvSpPr>
          <p:nvPr>
            <p:ph type="title"/>
          </p:nvPr>
        </p:nvSpPr>
        <p:spPr>
          <a:xfrm>
            <a:off x="233263" y="234670"/>
            <a:ext cx="11725484" cy="430887"/>
          </a:xfrm>
        </p:spPr>
        <p:txBody>
          <a:bodyPr/>
          <a:lstStyle>
            <a:lvl1pPr algn="l">
              <a:defRPr sz="2800" b="0">
                <a:solidFill>
                  <a:schemeClr val="bg1"/>
                </a:solidFill>
                <a:latin typeface="+mn-lt"/>
              </a:defRPr>
            </a:lvl1pPr>
          </a:lstStyle>
          <a:p>
            <a:r>
              <a:rPr lang="en-US"/>
              <a:t>Click to edit Master title style</a:t>
            </a:r>
          </a:p>
        </p:txBody>
      </p:sp>
    </p:spTree>
    <p:extLst>
      <p:ext uri="{BB962C8B-B14F-4D97-AF65-F5344CB8AC3E}">
        <p14:creationId xmlns:p14="http://schemas.microsoft.com/office/powerpoint/2010/main" val="319135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bg>
      <p:bgPr>
        <a:gradFill flip="none" rotWithShape="1">
          <a:gsLst>
            <a:gs pos="95000">
              <a:schemeClr val="bg1"/>
            </a:gs>
            <a:gs pos="100000">
              <a:schemeClr val="accent2">
                <a:lumMod val="20000"/>
                <a:lumOff val="8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63923" y="3005593"/>
            <a:ext cx="6327978" cy="846816"/>
          </a:xfrm>
          <a:prstGeom prst="round2DiagRect">
            <a:avLst>
              <a:gd name="adj1" fmla="val 19391"/>
              <a:gd name="adj2" fmla="val 0"/>
            </a:avLst>
          </a:prstGeom>
          <a:solidFill>
            <a:schemeClr val="accent2">
              <a:lumMod val="20000"/>
              <a:lumOff val="80000"/>
            </a:schemeClr>
          </a:solidFill>
        </p:spPr>
        <p:txBody>
          <a:bodyPr anchor="ctr">
            <a:normAutofit/>
          </a:bodyPr>
          <a:lstStyle>
            <a:lvl1pPr marL="0" indent="0" algn="ctr">
              <a:buNone/>
              <a:defRPr sz="3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Exusia’s Client Case Studies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29697" y="405236"/>
            <a:ext cx="1872867" cy="582187"/>
          </a:xfrm>
          <a:prstGeom prst="rect">
            <a:avLst/>
          </a:prstGeom>
          <a:noFill/>
          <a:ln>
            <a:noFill/>
          </a:ln>
        </p:spPr>
      </p:pic>
      <p:grpSp>
        <p:nvGrpSpPr>
          <p:cNvPr id="2" name="Group 77"/>
          <p:cNvGrpSpPr/>
          <p:nvPr userDrawn="1"/>
        </p:nvGrpSpPr>
        <p:grpSpPr>
          <a:xfrm>
            <a:off x="0" y="0"/>
            <a:ext cx="4342294" cy="6858001"/>
            <a:chOff x="-2" y="0"/>
            <a:chExt cx="4342294" cy="6858001"/>
          </a:xfrm>
        </p:grpSpPr>
        <p:sp>
          <p:nvSpPr>
            <p:cNvPr id="77" name="Freeform 76"/>
            <p:cNvSpPr/>
            <p:nvPr userDrawn="1"/>
          </p:nvSpPr>
          <p:spPr>
            <a:xfrm rot="5400000">
              <a:off x="-1257854" y="1257854"/>
              <a:ext cx="6858000" cy="4342292"/>
            </a:xfrm>
            <a:custGeom>
              <a:avLst/>
              <a:gdLst>
                <a:gd name="connsiteX0" fmla="*/ 0 w 6858000"/>
                <a:gd name="connsiteY0" fmla="*/ 4342292 h 4342292"/>
                <a:gd name="connsiteX1" fmla="*/ 0 w 6858000"/>
                <a:gd name="connsiteY1" fmla="*/ 3294076 h 4342292"/>
                <a:gd name="connsiteX2" fmla="*/ 3428999 w 6858000"/>
                <a:gd name="connsiteY2" fmla="*/ 0 h 4342292"/>
                <a:gd name="connsiteX3" fmla="*/ 6858000 w 6858000"/>
                <a:gd name="connsiteY3" fmla="*/ 3294078 h 4342292"/>
                <a:gd name="connsiteX4" fmla="*/ 6858000 w 6858000"/>
                <a:gd name="connsiteY4" fmla="*/ 4342292 h 4342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4342292">
                  <a:moveTo>
                    <a:pt x="0" y="4342292"/>
                  </a:moveTo>
                  <a:lnTo>
                    <a:pt x="0" y="3294076"/>
                  </a:lnTo>
                  <a:lnTo>
                    <a:pt x="3428999" y="0"/>
                  </a:lnTo>
                  <a:lnTo>
                    <a:pt x="6858000" y="3294078"/>
                  </a:lnTo>
                  <a:lnTo>
                    <a:pt x="6858000" y="43422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74"/>
            <p:cNvSpPr/>
            <p:nvPr userDrawn="1"/>
          </p:nvSpPr>
          <p:spPr>
            <a:xfrm rot="5400000">
              <a:off x="-1539180" y="1539181"/>
              <a:ext cx="6858000" cy="3779640"/>
            </a:xfrm>
            <a:custGeom>
              <a:avLst/>
              <a:gdLst>
                <a:gd name="connsiteX0" fmla="*/ 0 w 6858000"/>
                <a:gd name="connsiteY0" fmla="*/ 3779640 h 3779640"/>
                <a:gd name="connsiteX1" fmla="*/ 0 w 6858000"/>
                <a:gd name="connsiteY1" fmla="*/ 3294074 h 3779640"/>
                <a:gd name="connsiteX2" fmla="*/ 3428998 w 6858000"/>
                <a:gd name="connsiteY2" fmla="*/ 0 h 3779640"/>
                <a:gd name="connsiteX3" fmla="*/ 6858000 w 6858000"/>
                <a:gd name="connsiteY3" fmla="*/ 3294078 h 3779640"/>
                <a:gd name="connsiteX4" fmla="*/ 6858000 w 6858000"/>
                <a:gd name="connsiteY4" fmla="*/ 3779640 h 377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3779640">
                  <a:moveTo>
                    <a:pt x="0" y="3779640"/>
                  </a:moveTo>
                  <a:lnTo>
                    <a:pt x="0" y="3294074"/>
                  </a:lnTo>
                  <a:lnTo>
                    <a:pt x="3428998" y="0"/>
                  </a:lnTo>
                  <a:lnTo>
                    <a:pt x="6858000" y="3294078"/>
                  </a:lnTo>
                  <a:lnTo>
                    <a:pt x="6858000" y="3779640"/>
                  </a:lnTo>
                  <a:close/>
                </a:path>
              </a:pathLst>
            </a:custGeom>
            <a:solidFill>
              <a:srgbClr val="2F7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3" name="Freeform 72"/>
            <p:cNvSpPr/>
            <p:nvPr userDrawn="1"/>
          </p:nvSpPr>
          <p:spPr>
            <a:xfrm rot="5400000">
              <a:off x="-1776069" y="1787408"/>
              <a:ext cx="6835318" cy="3283182"/>
            </a:xfrm>
            <a:custGeom>
              <a:avLst/>
              <a:gdLst>
                <a:gd name="connsiteX0" fmla="*/ 0 w 6835318"/>
                <a:gd name="connsiteY0" fmla="*/ 3283182 h 3283182"/>
                <a:gd name="connsiteX1" fmla="*/ 3417659 w 6835318"/>
                <a:gd name="connsiteY1" fmla="*/ 0 h 3283182"/>
                <a:gd name="connsiteX2" fmla="*/ 6835318 w 6835318"/>
                <a:gd name="connsiteY2" fmla="*/ 3283182 h 3283182"/>
              </a:gdLst>
              <a:ahLst/>
              <a:cxnLst>
                <a:cxn ang="0">
                  <a:pos x="connsiteX0" y="connsiteY0"/>
                </a:cxn>
                <a:cxn ang="0">
                  <a:pos x="connsiteX1" y="connsiteY1"/>
                </a:cxn>
                <a:cxn ang="0">
                  <a:pos x="connsiteX2" y="connsiteY2"/>
                </a:cxn>
              </a:cxnLst>
              <a:rect l="l" t="t" r="r" b="b"/>
              <a:pathLst>
                <a:path w="6835318" h="3283182">
                  <a:moveTo>
                    <a:pt x="0" y="3283182"/>
                  </a:moveTo>
                  <a:lnTo>
                    <a:pt x="3417659" y="0"/>
                  </a:lnTo>
                  <a:lnTo>
                    <a:pt x="6835318" y="3283182"/>
                  </a:lnTo>
                  <a:close/>
                </a:path>
              </a:pathLst>
            </a:custGeom>
            <a:solidFill>
              <a:srgbClr val="498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1" name="Freeform 70"/>
            <p:cNvSpPr/>
            <p:nvPr userDrawn="1"/>
          </p:nvSpPr>
          <p:spPr>
            <a:xfrm rot="5400000">
              <a:off x="-1486830" y="2054746"/>
              <a:ext cx="5722165" cy="2748506"/>
            </a:xfrm>
            <a:custGeom>
              <a:avLst/>
              <a:gdLst>
                <a:gd name="connsiteX0" fmla="*/ 0 w 5722165"/>
                <a:gd name="connsiteY0" fmla="*/ 2748506 h 2748506"/>
                <a:gd name="connsiteX1" fmla="*/ 2861082 w 5722165"/>
                <a:gd name="connsiteY1" fmla="*/ 0 h 2748506"/>
                <a:gd name="connsiteX2" fmla="*/ 5722165 w 5722165"/>
                <a:gd name="connsiteY2" fmla="*/ 2748506 h 2748506"/>
              </a:gdLst>
              <a:ahLst/>
              <a:cxnLst>
                <a:cxn ang="0">
                  <a:pos x="connsiteX0" y="connsiteY0"/>
                </a:cxn>
                <a:cxn ang="0">
                  <a:pos x="connsiteX1" y="connsiteY1"/>
                </a:cxn>
                <a:cxn ang="0">
                  <a:pos x="connsiteX2" y="connsiteY2"/>
                </a:cxn>
              </a:cxnLst>
              <a:rect l="l" t="t" r="r" b="b"/>
              <a:pathLst>
                <a:path w="5722165" h="2748506">
                  <a:moveTo>
                    <a:pt x="0" y="2748506"/>
                  </a:moveTo>
                  <a:lnTo>
                    <a:pt x="2861082" y="0"/>
                  </a:lnTo>
                  <a:lnTo>
                    <a:pt x="5722165" y="274850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9" name="Freeform 68"/>
            <p:cNvSpPr/>
            <p:nvPr userDrawn="1"/>
          </p:nvSpPr>
          <p:spPr>
            <a:xfrm rot="5400000">
              <a:off x="-1187445" y="2331461"/>
              <a:ext cx="4569964" cy="2195074"/>
            </a:xfrm>
            <a:custGeom>
              <a:avLst/>
              <a:gdLst>
                <a:gd name="connsiteX0" fmla="*/ 0 w 4569964"/>
                <a:gd name="connsiteY0" fmla="*/ 2195074 h 2195074"/>
                <a:gd name="connsiteX1" fmla="*/ 2284982 w 4569964"/>
                <a:gd name="connsiteY1" fmla="*/ 0 h 2195074"/>
                <a:gd name="connsiteX2" fmla="*/ 4569964 w 4569964"/>
                <a:gd name="connsiteY2" fmla="*/ 2195074 h 2195074"/>
              </a:gdLst>
              <a:ahLst/>
              <a:cxnLst>
                <a:cxn ang="0">
                  <a:pos x="connsiteX0" y="connsiteY0"/>
                </a:cxn>
                <a:cxn ang="0">
                  <a:pos x="connsiteX1" y="connsiteY1"/>
                </a:cxn>
                <a:cxn ang="0">
                  <a:pos x="connsiteX2" y="connsiteY2"/>
                </a:cxn>
              </a:cxnLst>
              <a:rect l="l" t="t" r="r" b="b"/>
              <a:pathLst>
                <a:path w="4569964" h="2195074">
                  <a:moveTo>
                    <a:pt x="0" y="2195074"/>
                  </a:moveTo>
                  <a:lnTo>
                    <a:pt x="2284982" y="0"/>
                  </a:lnTo>
                  <a:lnTo>
                    <a:pt x="4569964" y="2195074"/>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7" name="Freeform 66"/>
            <p:cNvSpPr/>
            <p:nvPr userDrawn="1"/>
          </p:nvSpPr>
          <p:spPr>
            <a:xfrm rot="5400000">
              <a:off x="-905370" y="2592180"/>
              <a:ext cx="3484374" cy="1673637"/>
            </a:xfrm>
            <a:custGeom>
              <a:avLst/>
              <a:gdLst>
                <a:gd name="connsiteX0" fmla="*/ 0 w 3484374"/>
                <a:gd name="connsiteY0" fmla="*/ 1673637 h 1673637"/>
                <a:gd name="connsiteX1" fmla="*/ 1742187 w 3484374"/>
                <a:gd name="connsiteY1" fmla="*/ 0 h 1673637"/>
                <a:gd name="connsiteX2" fmla="*/ 3484374 w 3484374"/>
                <a:gd name="connsiteY2" fmla="*/ 1673637 h 1673637"/>
              </a:gdLst>
              <a:ahLst/>
              <a:cxnLst>
                <a:cxn ang="0">
                  <a:pos x="connsiteX0" y="connsiteY0"/>
                </a:cxn>
                <a:cxn ang="0">
                  <a:pos x="connsiteX1" y="connsiteY1"/>
                </a:cxn>
                <a:cxn ang="0">
                  <a:pos x="connsiteX2" y="connsiteY2"/>
                </a:cxn>
              </a:cxnLst>
              <a:rect l="l" t="t" r="r" b="b"/>
              <a:pathLst>
                <a:path w="3484374" h="1673637">
                  <a:moveTo>
                    <a:pt x="0" y="1673637"/>
                  </a:moveTo>
                  <a:lnTo>
                    <a:pt x="1742187" y="0"/>
                  </a:lnTo>
                  <a:lnTo>
                    <a:pt x="3484374" y="167363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5" name="Freeform 64"/>
            <p:cNvSpPr/>
            <p:nvPr userDrawn="1"/>
          </p:nvSpPr>
          <p:spPr>
            <a:xfrm rot="5400000">
              <a:off x="-620983" y="2855035"/>
              <a:ext cx="2389892" cy="1147928"/>
            </a:xfrm>
            <a:custGeom>
              <a:avLst/>
              <a:gdLst>
                <a:gd name="connsiteX0" fmla="*/ 0 w 2389892"/>
                <a:gd name="connsiteY0" fmla="*/ 1147928 h 1147928"/>
                <a:gd name="connsiteX1" fmla="*/ 1194945 w 2389892"/>
                <a:gd name="connsiteY1" fmla="*/ 0 h 1147928"/>
                <a:gd name="connsiteX2" fmla="*/ 2389892 w 2389892"/>
                <a:gd name="connsiteY2" fmla="*/ 1147928 h 1147928"/>
              </a:gdLst>
              <a:ahLst/>
              <a:cxnLst>
                <a:cxn ang="0">
                  <a:pos x="connsiteX0" y="connsiteY0"/>
                </a:cxn>
                <a:cxn ang="0">
                  <a:pos x="connsiteX1" y="connsiteY1"/>
                </a:cxn>
                <a:cxn ang="0">
                  <a:pos x="connsiteX2" y="connsiteY2"/>
                </a:cxn>
              </a:cxnLst>
              <a:rect l="l" t="t" r="r" b="b"/>
              <a:pathLst>
                <a:path w="2389892" h="1147928">
                  <a:moveTo>
                    <a:pt x="0" y="1147928"/>
                  </a:moveTo>
                  <a:lnTo>
                    <a:pt x="1194945" y="0"/>
                  </a:lnTo>
                  <a:lnTo>
                    <a:pt x="2389892" y="1147928"/>
                  </a:lnTo>
                  <a:close/>
                </a:path>
              </a:pathLst>
            </a:custGeom>
            <a:solidFill>
              <a:srgbClr val="E6EF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3" name="Freeform 62"/>
            <p:cNvSpPr/>
            <p:nvPr userDrawn="1"/>
          </p:nvSpPr>
          <p:spPr>
            <a:xfrm rot="5400000">
              <a:off x="-348634" y="3106762"/>
              <a:ext cx="1341743" cy="644475"/>
            </a:xfrm>
            <a:custGeom>
              <a:avLst/>
              <a:gdLst>
                <a:gd name="connsiteX0" fmla="*/ 0 w 1341743"/>
                <a:gd name="connsiteY0" fmla="*/ 644475 h 644475"/>
                <a:gd name="connsiteX1" fmla="*/ 670871 w 1341743"/>
                <a:gd name="connsiteY1" fmla="*/ 0 h 644475"/>
                <a:gd name="connsiteX2" fmla="*/ 1341743 w 1341743"/>
                <a:gd name="connsiteY2" fmla="*/ 644475 h 644475"/>
              </a:gdLst>
              <a:ahLst/>
              <a:cxnLst>
                <a:cxn ang="0">
                  <a:pos x="connsiteX0" y="connsiteY0"/>
                </a:cxn>
                <a:cxn ang="0">
                  <a:pos x="connsiteX1" y="connsiteY1"/>
                </a:cxn>
                <a:cxn ang="0">
                  <a:pos x="connsiteX2" y="connsiteY2"/>
                </a:cxn>
              </a:cxnLst>
              <a:rect l="l" t="t" r="r" b="b"/>
              <a:pathLst>
                <a:path w="1341743" h="644475">
                  <a:moveTo>
                    <a:pt x="0" y="644475"/>
                  </a:moveTo>
                  <a:lnTo>
                    <a:pt x="670871" y="0"/>
                  </a:lnTo>
                  <a:lnTo>
                    <a:pt x="1341743" y="6444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5" name="Slide Number Placeholder 5"/>
          <p:cNvSpPr>
            <a:spLocks noGrp="1"/>
          </p:cNvSpPr>
          <p:nvPr>
            <p:ph type="sldNum" sz="quarter" idx="4"/>
          </p:nvPr>
        </p:nvSpPr>
        <p:spPr>
          <a:xfrm>
            <a:off x="11597089" y="6416684"/>
            <a:ext cx="182742" cy="184666"/>
          </a:xfrm>
          <a:prstGeom prst="rect">
            <a:avLst/>
          </a:prstGeom>
        </p:spPr>
        <p:txBody>
          <a:bodyPr vert="horz" wrap="none" lIns="0" tIns="0" rIns="0" bIns="0" rtlCol="0" anchor="ctr">
            <a:spAutoFit/>
          </a:bodyPr>
          <a:lstStyle>
            <a:lvl1pPr algn="r">
              <a:defRPr sz="1200">
                <a:solidFill>
                  <a:schemeClr val="tx2"/>
                </a:solidFill>
              </a:defRPr>
            </a:lvl1pPr>
          </a:lstStyle>
          <a:p>
            <a:fld id="{941C3A77-83A1-40FD-8EC9-D9E201FEB2EC}" type="slidenum">
              <a:rPr lang="en-US" smtClean="0"/>
              <a:pPr/>
              <a:t>‹#›</a:t>
            </a:fld>
            <a:endParaRPr lang="en-US" dirty="0"/>
          </a:p>
        </p:txBody>
      </p:sp>
    </p:spTree>
    <p:extLst>
      <p:ext uri="{BB962C8B-B14F-4D97-AF65-F5344CB8AC3E}">
        <p14:creationId xmlns:p14="http://schemas.microsoft.com/office/powerpoint/2010/main" val="13876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329" y="235074"/>
            <a:ext cx="11346501" cy="535531"/>
          </a:xfrm>
          <a:prstGeom prst="rect">
            <a:avLst/>
          </a:prstGeom>
        </p:spPr>
        <p:txBody>
          <a:bodyPr vert="horz" lIns="0" tIns="45720" rIns="0" bIns="45720" rtlCol="0" anchor="ctr">
            <a:spAutoFit/>
          </a:bodyPr>
          <a:lstStyle/>
          <a:p>
            <a:r>
              <a:rPr lang="en-US" dirty="0"/>
              <a:t>Click to edit Master title style</a:t>
            </a:r>
          </a:p>
        </p:txBody>
      </p:sp>
      <p:sp>
        <p:nvSpPr>
          <p:cNvPr id="3" name="Text Placeholder 2"/>
          <p:cNvSpPr>
            <a:spLocks noGrp="1"/>
          </p:cNvSpPr>
          <p:nvPr>
            <p:ph type="body" idx="1"/>
          </p:nvPr>
        </p:nvSpPr>
        <p:spPr>
          <a:xfrm>
            <a:off x="433329" y="1478756"/>
            <a:ext cx="11346501" cy="4351338"/>
          </a:xfrm>
          <a:prstGeom prst="rect">
            <a:avLst/>
          </a:prstGeom>
        </p:spPr>
        <p:txBody>
          <a:bodyPr vert="horz" lIns="0" tIns="0" rIns="0" bIns="0" rtlCol="0">
            <a:normAutofit/>
          </a:bodyPr>
          <a:lstStyle/>
          <a:p>
            <a:pPr marL="226800" lvl="0" indent="-226800">
              <a:lnSpc>
                <a:spcPct val="100000"/>
              </a:lnSpc>
              <a:spcBef>
                <a:spcPts val="600"/>
              </a:spcBef>
              <a:spcAft>
                <a:spcPts val="300"/>
              </a:spcAft>
              <a:buClr>
                <a:schemeClr val="tx2"/>
              </a:buClr>
            </a:pPr>
            <a:r>
              <a:rPr lang="en-US" dirty="0"/>
              <a:t>Click to edit Master text styles</a:t>
            </a:r>
          </a:p>
          <a:p>
            <a:pPr marL="468000" lvl="1" indent="-226800">
              <a:lnSpc>
                <a:spcPct val="100000"/>
              </a:lnSpc>
              <a:spcBef>
                <a:spcPts val="300"/>
              </a:spcBef>
              <a:spcAft>
                <a:spcPts val="300"/>
              </a:spcAft>
              <a:buClr>
                <a:schemeClr val="tx2"/>
              </a:buClr>
              <a:buFont typeface="Wingdings" panose="05000000000000000000" pitchFamily="2" charset="2"/>
              <a:buChar char="§"/>
            </a:pPr>
            <a:r>
              <a:rPr lang="en-US" dirty="0"/>
              <a:t>Second level</a:t>
            </a:r>
          </a:p>
          <a:p>
            <a:pPr marL="720000" lvl="2" indent="-226800">
              <a:lnSpc>
                <a:spcPct val="100000"/>
              </a:lnSpc>
              <a:spcBef>
                <a:spcPts val="100"/>
              </a:spcBef>
              <a:spcAft>
                <a:spcPts val="100"/>
              </a:spcAft>
              <a:buClr>
                <a:schemeClr val="tx2"/>
              </a:buClr>
              <a:buFont typeface="Courier New" panose="02070309020205020404" pitchFamily="49" charset="0"/>
              <a:buChar char="o"/>
            </a:pPr>
            <a:r>
              <a:rPr lang="en-US" dirty="0"/>
              <a:t>Third level</a:t>
            </a:r>
          </a:p>
        </p:txBody>
      </p:sp>
      <p:sp>
        <p:nvSpPr>
          <p:cNvPr id="6" name="Slide Number Placeholder 5"/>
          <p:cNvSpPr>
            <a:spLocks noGrp="1"/>
          </p:cNvSpPr>
          <p:nvPr>
            <p:ph type="sldNum" sz="quarter" idx="4"/>
          </p:nvPr>
        </p:nvSpPr>
        <p:spPr>
          <a:xfrm>
            <a:off x="11629149" y="6486744"/>
            <a:ext cx="150682" cy="153888"/>
          </a:xfrm>
          <a:prstGeom prst="rect">
            <a:avLst/>
          </a:prstGeom>
        </p:spPr>
        <p:txBody>
          <a:bodyPr vert="horz" wrap="none" lIns="0" tIns="0" rIns="0" bIns="0" rtlCol="0" anchor="ctr">
            <a:spAutoFit/>
          </a:bodyPr>
          <a:lstStyle>
            <a:lvl1pPr algn="r">
              <a:defRPr sz="1000">
                <a:solidFill>
                  <a:schemeClr val="tx2"/>
                </a:solidFill>
              </a:defRPr>
            </a:lvl1pPr>
          </a:lstStyle>
          <a:p>
            <a:fld id="{941C3A77-83A1-40FD-8EC9-D9E201FEB2EC}" type="slidenum">
              <a:rPr lang="en-US" smtClean="0"/>
              <a:pPr/>
              <a:t>‹#›</a:t>
            </a:fld>
            <a:endParaRPr lang="en-US" dirty="0"/>
          </a:p>
        </p:txBody>
      </p:sp>
      <p:grpSp>
        <p:nvGrpSpPr>
          <p:cNvPr id="10" name="Group 9"/>
          <p:cNvGrpSpPr/>
          <p:nvPr userDrawn="1"/>
        </p:nvGrpSpPr>
        <p:grpSpPr>
          <a:xfrm>
            <a:off x="433330" y="804495"/>
            <a:ext cx="11347200" cy="45720"/>
            <a:chOff x="609600" y="1041400"/>
            <a:chExt cx="10972800" cy="45720"/>
          </a:xfrm>
        </p:grpSpPr>
        <p:sp>
          <p:nvSpPr>
            <p:cNvPr id="7" name="Pentagon 6"/>
            <p:cNvSpPr/>
            <p:nvPr userDrawn="1"/>
          </p:nvSpPr>
          <p:spPr>
            <a:xfrm>
              <a:off x="609600" y="1041400"/>
              <a:ext cx="8216900" cy="457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hevron 7"/>
            <p:cNvSpPr/>
            <p:nvPr userDrawn="1"/>
          </p:nvSpPr>
          <p:spPr>
            <a:xfrm>
              <a:off x="8826500" y="1041400"/>
              <a:ext cx="1221389" cy="4572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hevron 8"/>
            <p:cNvSpPr/>
            <p:nvPr userDrawn="1"/>
          </p:nvSpPr>
          <p:spPr>
            <a:xfrm>
              <a:off x="10047888" y="1041400"/>
              <a:ext cx="1534512" cy="4572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33330" y="6192520"/>
            <a:ext cx="1441555" cy="448112"/>
          </a:xfrm>
          <a:prstGeom prst="rect">
            <a:avLst/>
          </a:prstGeom>
          <a:noFill/>
          <a:ln>
            <a:noFill/>
          </a:ln>
        </p:spPr>
      </p:pic>
      <p:sp>
        <p:nvSpPr>
          <p:cNvPr id="14" name="Rectangle 13"/>
          <p:cNvSpPr/>
          <p:nvPr userDrawn="1"/>
        </p:nvSpPr>
        <p:spPr>
          <a:xfrm>
            <a:off x="4247064" y="6486744"/>
            <a:ext cx="3751027" cy="153888"/>
          </a:xfrm>
          <a:prstGeom prst="rect">
            <a:avLst/>
          </a:prstGeom>
        </p:spPr>
        <p:txBody>
          <a:bodyPr wrap="none" lIns="0" tIns="0" rIns="0" bIns="0">
            <a:spAutoFit/>
          </a:bodyPr>
          <a:lstStyle/>
          <a:p>
            <a:r>
              <a:rPr lang="en-US" sz="1000" dirty="0">
                <a:solidFill>
                  <a:srgbClr val="376092"/>
                </a:solidFill>
                <a:latin typeface="+mj-lt"/>
                <a:ea typeface="Calibri" panose="020F0502020204030204" pitchFamily="34" charset="0"/>
                <a:cs typeface="Helvetica" panose="020B0604020202020204" pitchFamily="34" charset="0"/>
              </a:rPr>
              <a:t>Confidential and Proprietary to Exusia, Inc. Copyright © 2020 Exusia, Inc.</a:t>
            </a:r>
          </a:p>
        </p:txBody>
      </p:sp>
    </p:spTree>
    <p:extLst>
      <p:ext uri="{BB962C8B-B14F-4D97-AF65-F5344CB8AC3E}">
        <p14:creationId xmlns:p14="http://schemas.microsoft.com/office/powerpoint/2010/main" val="371443600"/>
      </p:ext>
    </p:extLst>
  </p:cSld>
  <p:clrMap bg1="lt1" tx1="dk1" bg2="lt2" tx2="dk2" accent1="accent1" accent2="accent2" accent3="accent3" accent4="accent4" accent5="accent5" accent6="accent6" hlink="hlink" folHlink="folHlink"/>
  <p:sldLayoutIdLst>
    <p:sldLayoutId id="2147483671" r:id="rId1"/>
    <p:sldLayoutId id="2147483668" r:id="rId2"/>
    <p:sldLayoutId id="2147483673" r:id="rId3"/>
    <p:sldLayoutId id="2147483675" r:id="rId4"/>
    <p:sldLayoutId id="2147483674" r:id="rId5"/>
    <p:sldLayoutId id="2147483676" r:id="rId6"/>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16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2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7.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image" Target="../media/image10.png"/><Relationship Id="rId21" Type="http://schemas.openxmlformats.org/officeDocument/2006/relationships/image" Target="../media/image31.wmf"/><Relationship Id="rId7" Type="http://schemas.openxmlformats.org/officeDocument/2006/relationships/image" Target="../media/image24.wmf"/><Relationship Id="rId12" Type="http://schemas.openxmlformats.org/officeDocument/2006/relationships/oleObject" Target="../embeddings/oleObject5.bin"/><Relationship Id="rId17" Type="http://schemas.openxmlformats.org/officeDocument/2006/relationships/image" Target="../media/image29.wmf"/><Relationship Id="rId25" Type="http://schemas.openxmlformats.org/officeDocument/2006/relationships/image" Target="../media/image33.wmf"/><Relationship Id="rId33" Type="http://schemas.openxmlformats.org/officeDocument/2006/relationships/image" Target="../media/image37.wmf"/><Relationship Id="rId2" Type="http://schemas.openxmlformats.org/officeDocument/2006/relationships/slideLayout" Target="../slideLayouts/slideLayout3.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3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6.wmf"/><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image" Target="../media/image23.wmf"/><Relationship Id="rId15" Type="http://schemas.openxmlformats.org/officeDocument/2006/relationships/image" Target="../media/image28.wmf"/><Relationship Id="rId23" Type="http://schemas.openxmlformats.org/officeDocument/2006/relationships/image" Target="../media/image32.w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30.wmf"/><Relationship Id="rId31" Type="http://schemas.openxmlformats.org/officeDocument/2006/relationships/image" Target="../media/image36.wmf"/><Relationship Id="rId4" Type="http://schemas.openxmlformats.org/officeDocument/2006/relationships/oleObject" Target="../embeddings/oleObject1.bin"/><Relationship Id="rId9" Type="http://schemas.openxmlformats.org/officeDocument/2006/relationships/image" Target="../media/image25.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34.wmf"/><Relationship Id="rId30"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51.png"/><Relationship Id="rId3" Type="http://schemas.openxmlformats.org/officeDocument/2006/relationships/image" Target="../media/image10.png"/><Relationship Id="rId7" Type="http://schemas.openxmlformats.org/officeDocument/2006/relationships/oleObject" Target="../embeddings/oleObject16.bin"/><Relationship Id="rId12" Type="http://schemas.openxmlformats.org/officeDocument/2006/relationships/image" Target="../media/image46.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50.png"/><Relationship Id="rId11" Type="http://schemas.openxmlformats.org/officeDocument/2006/relationships/oleObject" Target="../embeddings/oleObject18.bin"/><Relationship Id="rId5" Type="http://schemas.openxmlformats.org/officeDocument/2006/relationships/image" Target="../media/image49.png"/><Relationship Id="rId15" Type="http://schemas.openxmlformats.org/officeDocument/2006/relationships/image" Target="../media/image47.wmf"/><Relationship Id="rId10" Type="http://schemas.openxmlformats.org/officeDocument/2006/relationships/image" Target="../media/image45.wmf"/><Relationship Id="rId4" Type="http://schemas.openxmlformats.org/officeDocument/2006/relationships/image" Target="../media/image48.png"/><Relationship Id="rId9" Type="http://schemas.openxmlformats.org/officeDocument/2006/relationships/oleObject" Target="../embeddings/oleObject17.bin"/><Relationship Id="rId1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329" y="3250736"/>
            <a:ext cx="6437734" cy="1125436"/>
          </a:xfrm>
        </p:spPr>
        <p:txBody>
          <a:bodyPr/>
          <a:lstStyle/>
          <a:p>
            <a:r>
              <a:rPr lang="en-US" sz="2400" dirty="0"/>
              <a:t>Freight Data Warehouse (FXFDW) </a:t>
            </a:r>
            <a:r>
              <a:rPr lang="en-US" sz="2400" dirty="0" smtClean="0"/>
              <a:t>– </a:t>
            </a:r>
          </a:p>
          <a:p>
            <a:r>
              <a:rPr lang="en-US" sz="2400" dirty="0" smtClean="0"/>
              <a:t>Informatica CDC Code Automation for DB2 to JMS Publishing</a:t>
            </a:r>
          </a:p>
        </p:txBody>
      </p:sp>
      <p:sp>
        <p:nvSpPr>
          <p:cNvPr id="9" name="Content Placeholder 8"/>
          <p:cNvSpPr>
            <a:spLocks noGrp="1"/>
          </p:cNvSpPr>
          <p:nvPr>
            <p:ph sz="quarter" idx="11"/>
          </p:nvPr>
        </p:nvSpPr>
        <p:spPr>
          <a:xfrm>
            <a:off x="433330" y="6300110"/>
            <a:ext cx="9144000" cy="225703"/>
          </a:xfrm>
        </p:spPr>
        <p:txBody>
          <a:bodyPr/>
          <a:lstStyle/>
          <a:p>
            <a:pPr marL="0" indent="0">
              <a:buNone/>
            </a:pPr>
            <a:r>
              <a:rPr lang="en-US" dirty="0" smtClean="0"/>
              <a:t>June 01, 2021</a:t>
            </a:r>
            <a:endParaRPr lang="en-US" dirty="0">
              <a:solidFill>
                <a:schemeClr val="accent1"/>
              </a:solidFill>
            </a:endParaRPr>
          </a:p>
        </p:txBody>
      </p:sp>
      <p:pic>
        <p:nvPicPr>
          <p:cNvPr id="4" name="Picture 3">
            <a:extLst>
              <a:ext uri="{FF2B5EF4-FFF2-40B4-BE49-F238E27FC236}">
                <a16:creationId xmlns:a16="http://schemas.microsoft.com/office/drawing/2014/main" id="{56E42A08-5F41-A949-BEDD-76B89183C668}"/>
              </a:ext>
            </a:extLst>
          </p:cNvPr>
          <p:cNvPicPr>
            <a:picLocks noChangeAspect="1"/>
          </p:cNvPicPr>
          <p:nvPr/>
        </p:nvPicPr>
        <p:blipFill>
          <a:blip r:embed="rId3"/>
          <a:stretch>
            <a:fillRect/>
          </a:stretch>
        </p:blipFill>
        <p:spPr>
          <a:xfrm>
            <a:off x="416078" y="2649291"/>
            <a:ext cx="1923291" cy="617876"/>
          </a:xfrm>
          <a:prstGeom prst="rect">
            <a:avLst/>
          </a:prstGeom>
        </p:spPr>
      </p:pic>
    </p:spTree>
    <p:extLst>
      <p:ext uri="{BB962C8B-B14F-4D97-AF65-F5344CB8AC3E}">
        <p14:creationId xmlns:p14="http://schemas.microsoft.com/office/powerpoint/2010/main" val="1824288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5678478"/>
          </a:xfrm>
          <a:prstGeom prst="rect">
            <a:avLst/>
          </a:prstGeom>
          <a:noFill/>
          <a:ln>
            <a:noFill/>
          </a:ln>
        </p:spPr>
        <p:txBody>
          <a:bodyPr wrap="square" rtlCol="0">
            <a:spAutoFit/>
          </a:bodyPr>
          <a:lstStyle/>
          <a:p>
            <a:pPr marL="285750" lvl="2" indent="-285750">
              <a:buBlip>
                <a:blip r:embed="rId2"/>
              </a:buBlip>
            </a:pPr>
            <a:r>
              <a:rPr lang="en-US" sz="1100" dirty="0" smtClean="0"/>
              <a:t>Mapping 1 : mpg_auto_load_DB2_tables_metadata_to_flatfile</a:t>
            </a:r>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285750" lvl="2" indent="-285750">
              <a:buBlip>
                <a:blip r:embed="rId2"/>
              </a:buBlip>
            </a:pPr>
            <a:endParaRPr lang="en-US" sz="1100" dirty="0" smtClean="0"/>
          </a:p>
          <a:p>
            <a:pPr marL="285750" lvl="2" indent="-285750">
              <a:buBlip>
                <a:blip r:embed="rId2"/>
              </a:buBlip>
            </a:pPr>
            <a:r>
              <a:rPr lang="en-US" sz="1100" dirty="0" smtClean="0"/>
              <a:t>Input File</a:t>
            </a:r>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r>
              <a:rPr lang="en-US" sz="1100" dirty="0"/>
              <a:t>Parameter Controls</a:t>
            </a:r>
          </a:p>
          <a:p>
            <a:pPr marL="1200150" lvl="2" indent="-285750">
              <a:buFont typeface="Wingdings" panose="05000000000000000000" pitchFamily="2" charset="2"/>
              <a:buChar char="§"/>
            </a:pPr>
            <a:r>
              <a:rPr lang="en-US" sz="1100" i="1" dirty="0"/>
              <a:t>Parameter File Name : $</a:t>
            </a:r>
            <a:r>
              <a:rPr lang="en-US" sz="1100" i="1" dirty="0" err="1"/>
              <a:t>PMSourceFileDir</a:t>
            </a:r>
            <a:r>
              <a:rPr lang="en-US" sz="1100" i="1" dirty="0"/>
              <a:t>\PWX_DEV_AUTOMATION\PRM\</a:t>
            </a:r>
            <a:r>
              <a:rPr lang="en-US" sz="1100" i="1" dirty="0" err="1"/>
              <a:t>infa_workflow_gen_cdc.prm</a:t>
            </a:r>
            <a:endParaRPr lang="en-US" sz="1100" i="1" dirty="0"/>
          </a:p>
          <a:p>
            <a:pPr marL="1200150" lvl="2" indent="-285750">
              <a:buFont typeface="Wingdings" panose="05000000000000000000" pitchFamily="2" charset="2"/>
              <a:buChar char="§"/>
            </a:pPr>
            <a:r>
              <a:rPr lang="en-US" sz="1100" i="1" dirty="0"/>
              <a:t>$</a:t>
            </a:r>
            <a:r>
              <a:rPr lang="en-US" sz="1100" i="1" dirty="0" err="1"/>
              <a:t>InputFileTABLE_GROUPS</a:t>
            </a:r>
            <a:r>
              <a:rPr lang="en-US" sz="1100" i="1" dirty="0"/>
              <a:t>  - Name of the Input File as defined in </a:t>
            </a:r>
            <a:r>
              <a:rPr lang="en-US" sz="1100" i="1" dirty="0" err="1"/>
              <a:t>Paramter</a:t>
            </a:r>
            <a:r>
              <a:rPr lang="en-US" sz="1100" i="1" dirty="0"/>
              <a:t> file </a:t>
            </a:r>
          </a:p>
          <a:p>
            <a:pPr marL="1200150" lvl="2" indent="-285750">
              <a:buFont typeface="Wingdings" panose="05000000000000000000" pitchFamily="2" charset="2"/>
              <a:buChar char="§"/>
            </a:pPr>
            <a:r>
              <a:rPr lang="en-US" sz="1100" i="1" dirty="0"/>
              <a:t>$</a:t>
            </a:r>
            <a:r>
              <a:rPr lang="en-US" sz="1100" i="1" dirty="0" err="1"/>
              <a:t>OutputFileTABLE_METADATA</a:t>
            </a:r>
            <a:r>
              <a:rPr lang="en-US" sz="1100" i="1" dirty="0"/>
              <a:t>   - Name of the Output File as defined in parameter file (Input for Session2)</a:t>
            </a:r>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lvl="2"/>
            <a:endParaRPr lang="en-US" sz="1100" i="1" dirty="0" smtClean="0"/>
          </a:p>
        </p:txBody>
      </p:sp>
      <p:sp>
        <p:nvSpPr>
          <p:cNvPr id="8"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Mapping Overview - mpg_auto_load_DB2_tables_metadata_to_flatfile </a:t>
            </a:r>
            <a:endParaRPr lang="en-US" dirty="0"/>
          </a:p>
        </p:txBody>
      </p:sp>
      <p:pic>
        <p:nvPicPr>
          <p:cNvPr id="4" name="Picture 3"/>
          <p:cNvPicPr>
            <a:picLocks noChangeAspect="1"/>
          </p:cNvPicPr>
          <p:nvPr/>
        </p:nvPicPr>
        <p:blipFill>
          <a:blip r:embed="rId3"/>
          <a:stretch>
            <a:fillRect/>
          </a:stretch>
        </p:blipFill>
        <p:spPr>
          <a:xfrm>
            <a:off x="823564" y="1489086"/>
            <a:ext cx="5772150" cy="781050"/>
          </a:xfrm>
          <a:prstGeom prst="rect">
            <a:avLst/>
          </a:prstGeom>
        </p:spPr>
      </p:pic>
      <p:pic>
        <p:nvPicPr>
          <p:cNvPr id="7" name="Picture 6"/>
          <p:cNvPicPr>
            <a:picLocks noChangeAspect="1"/>
          </p:cNvPicPr>
          <p:nvPr/>
        </p:nvPicPr>
        <p:blipFill>
          <a:blip r:embed="rId4"/>
          <a:stretch>
            <a:fillRect/>
          </a:stretch>
        </p:blipFill>
        <p:spPr>
          <a:xfrm>
            <a:off x="365982" y="2820164"/>
            <a:ext cx="11674281" cy="2195164"/>
          </a:xfrm>
          <a:prstGeom prst="rect">
            <a:avLst/>
          </a:prstGeom>
        </p:spPr>
      </p:pic>
    </p:spTree>
    <p:extLst>
      <p:ext uri="{BB962C8B-B14F-4D97-AF65-F5344CB8AC3E}">
        <p14:creationId xmlns:p14="http://schemas.microsoft.com/office/powerpoint/2010/main" val="4069631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1954381"/>
          </a:xfrm>
          <a:prstGeom prst="rect">
            <a:avLst/>
          </a:prstGeom>
          <a:noFill/>
          <a:ln>
            <a:noFill/>
          </a:ln>
        </p:spPr>
        <p:txBody>
          <a:bodyPr wrap="square" rtlCol="0">
            <a:spAutoFit/>
          </a:bodyPr>
          <a:lstStyle/>
          <a:p>
            <a:pPr marL="1200150" lvl="2" indent="-285750">
              <a:buFont typeface="Wingdings" panose="05000000000000000000" pitchFamily="2" charset="2"/>
              <a:buChar char="§"/>
            </a:pPr>
            <a:endParaRPr lang="en-US" sz="1100" i="1" dirty="0" smtClean="0"/>
          </a:p>
          <a:p>
            <a:pPr marL="285750" lvl="2" indent="-285750">
              <a:buBlip>
                <a:blip r:embed="rId2"/>
              </a:buBlip>
            </a:pPr>
            <a:r>
              <a:rPr lang="en-US" sz="1100" dirty="0" smtClean="0"/>
              <a:t>Output File</a:t>
            </a:r>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marL="285750" lvl="2" indent="-285750">
              <a:buBlip>
                <a:blip r:embed="rId2"/>
              </a:buBlip>
            </a:pPr>
            <a:endParaRPr lang="en-US" sz="1100" dirty="0"/>
          </a:p>
          <a:p>
            <a:pPr marL="285750" lvl="2" indent="-285750">
              <a:buBlip>
                <a:blip r:embed="rId2"/>
              </a:buBlip>
            </a:pPr>
            <a:endParaRPr lang="en-US" sz="1100" dirty="0" smtClean="0"/>
          </a:p>
          <a:p>
            <a:pPr lvl="2"/>
            <a:endParaRPr lang="en-US" sz="1100" i="1" dirty="0" smtClean="0"/>
          </a:p>
        </p:txBody>
      </p:sp>
      <p:sp>
        <p:nvSpPr>
          <p:cNvPr id="8"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Mapping Overview - mpg_auto_load_DB2_tables_metadata_to_flatfile </a:t>
            </a:r>
            <a:endParaRPr lang="en-US" dirty="0"/>
          </a:p>
        </p:txBody>
      </p:sp>
      <p:pic>
        <p:nvPicPr>
          <p:cNvPr id="2" name="Picture 1"/>
          <p:cNvPicPr>
            <a:picLocks noChangeAspect="1"/>
          </p:cNvPicPr>
          <p:nvPr/>
        </p:nvPicPr>
        <p:blipFill>
          <a:blip r:embed="rId3"/>
          <a:stretch>
            <a:fillRect/>
          </a:stretch>
        </p:blipFill>
        <p:spPr>
          <a:xfrm>
            <a:off x="754798" y="1646200"/>
            <a:ext cx="10191750" cy="3543300"/>
          </a:xfrm>
          <a:prstGeom prst="rect">
            <a:avLst/>
          </a:prstGeom>
        </p:spPr>
      </p:pic>
    </p:spTree>
    <p:extLst>
      <p:ext uri="{BB962C8B-B14F-4D97-AF65-F5344CB8AC3E}">
        <p14:creationId xmlns:p14="http://schemas.microsoft.com/office/powerpoint/2010/main" val="2899983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endParaRPr lang="en-US" sz="2000" dirty="0" smtClean="0">
              <a:solidFill>
                <a:schemeClr val="tx2">
                  <a:lumMod val="75000"/>
                </a:schemeClr>
              </a:solidFill>
            </a:endParaRPr>
          </a:p>
        </p:txBody>
      </p:sp>
      <p:sp>
        <p:nvSpPr>
          <p:cNvPr id="19" name="TextBox 18">
            <a:extLst>
              <a:ext uri="{FF2B5EF4-FFF2-40B4-BE49-F238E27FC236}">
                <a16:creationId xmlns:a16="http://schemas.microsoft.com/office/drawing/2014/main" id="{385E2DBC-D1E5-3F45-A64C-AE98A57F183E}"/>
              </a:ext>
            </a:extLst>
          </p:cNvPr>
          <p:cNvSpPr txBox="1"/>
          <p:nvPr/>
        </p:nvSpPr>
        <p:spPr>
          <a:xfrm>
            <a:off x="450988" y="1225266"/>
            <a:ext cx="11252486" cy="3477875"/>
          </a:xfrm>
          <a:prstGeom prst="rect">
            <a:avLst/>
          </a:prstGeom>
          <a:noFill/>
          <a:ln>
            <a:noFill/>
          </a:ln>
        </p:spPr>
        <p:txBody>
          <a:bodyPr wrap="square" rtlCol="0">
            <a:spAutoFit/>
          </a:bodyPr>
          <a:lstStyle/>
          <a:p>
            <a:pPr marL="285750" lvl="2" indent="-285750">
              <a:buBlip>
                <a:blip r:embed="rId2"/>
              </a:buBlip>
            </a:pPr>
            <a:r>
              <a:rPr lang="en-US" sz="1100" dirty="0" smtClean="0"/>
              <a:t>Mapping 2 </a:t>
            </a:r>
            <a:r>
              <a:rPr lang="en-US" sz="1100" dirty="0"/>
              <a:t>: mpg_auto_generate_InformaticaCode_XSDs</a:t>
            </a:r>
            <a:endParaRPr lang="en-US" sz="1100"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285750" lvl="2" indent="-285750">
              <a:buBlip>
                <a:blip r:embed="rId2"/>
              </a:buBlip>
            </a:pPr>
            <a:endParaRPr lang="en-US" sz="1100"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p:txBody>
      </p:sp>
      <p:sp>
        <p:nvSpPr>
          <p:cNvPr id="10"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Mapping Overview - mpg_auto_generate_InformaticaCode_XSDs </a:t>
            </a:r>
            <a:endParaRPr lang="en-US" dirty="0"/>
          </a:p>
        </p:txBody>
      </p:sp>
      <p:pic>
        <p:nvPicPr>
          <p:cNvPr id="2" name="Picture 1"/>
          <p:cNvPicPr>
            <a:picLocks noChangeAspect="1"/>
          </p:cNvPicPr>
          <p:nvPr/>
        </p:nvPicPr>
        <p:blipFill>
          <a:blip r:embed="rId3"/>
          <a:stretch>
            <a:fillRect/>
          </a:stretch>
        </p:blipFill>
        <p:spPr>
          <a:xfrm>
            <a:off x="720648" y="1556293"/>
            <a:ext cx="6025839" cy="4250660"/>
          </a:xfrm>
          <a:prstGeom prst="rect">
            <a:avLst/>
          </a:prstGeom>
        </p:spPr>
      </p:pic>
    </p:spTree>
    <p:extLst>
      <p:ext uri="{BB962C8B-B14F-4D97-AF65-F5344CB8AC3E}">
        <p14:creationId xmlns:p14="http://schemas.microsoft.com/office/powerpoint/2010/main" val="2093019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endParaRPr lang="en-US" sz="2000" dirty="0" smtClean="0">
              <a:solidFill>
                <a:schemeClr val="tx2">
                  <a:lumMod val="75000"/>
                </a:schemeClr>
              </a:solidFill>
            </a:endParaRPr>
          </a:p>
        </p:txBody>
      </p:sp>
      <p:sp>
        <p:nvSpPr>
          <p:cNvPr id="19" name="TextBox 18">
            <a:extLst>
              <a:ext uri="{FF2B5EF4-FFF2-40B4-BE49-F238E27FC236}">
                <a16:creationId xmlns:a16="http://schemas.microsoft.com/office/drawing/2014/main" id="{385E2DBC-D1E5-3F45-A64C-AE98A57F183E}"/>
              </a:ext>
            </a:extLst>
          </p:cNvPr>
          <p:cNvSpPr txBox="1"/>
          <p:nvPr/>
        </p:nvSpPr>
        <p:spPr>
          <a:xfrm>
            <a:off x="450988" y="1225266"/>
            <a:ext cx="11252486" cy="5339923"/>
          </a:xfrm>
          <a:prstGeom prst="rect">
            <a:avLst/>
          </a:prstGeom>
          <a:noFill/>
          <a:ln>
            <a:noFill/>
          </a:ln>
        </p:spPr>
        <p:txBody>
          <a:bodyPr wrap="square" rtlCol="0">
            <a:spAutoFit/>
          </a:bodyPr>
          <a:lstStyle/>
          <a:p>
            <a:pPr marL="285750" lvl="2" indent="-285750">
              <a:buBlip>
                <a:blip r:embed="rId3"/>
              </a:buBlip>
            </a:pPr>
            <a:r>
              <a:rPr lang="en-US" sz="1100" b="1" dirty="0" smtClean="0"/>
              <a:t>Input  and Parameter Files for Code Generation Utility                          Output </a:t>
            </a:r>
            <a:r>
              <a:rPr lang="en-US" sz="1100" b="1" dirty="0"/>
              <a:t>File for XSD </a:t>
            </a:r>
            <a:r>
              <a:rPr lang="en-US" sz="1100" b="1" dirty="0" smtClean="0"/>
              <a:t>Targets (  Each table)                                              </a:t>
            </a:r>
            <a:r>
              <a:rPr lang="en-US" sz="1100" b="1" dirty="0"/>
              <a:t>Output </a:t>
            </a:r>
            <a:r>
              <a:rPr lang="en-US" sz="1100" b="1" dirty="0" smtClean="0"/>
              <a:t>Files </a:t>
            </a:r>
            <a:r>
              <a:rPr lang="en-US" sz="1100" b="1" dirty="0"/>
              <a:t>for </a:t>
            </a:r>
            <a:r>
              <a:rPr lang="en-US" sz="1100" b="1" dirty="0" smtClean="0"/>
              <a:t>Parameters (Each Environment)</a:t>
            </a:r>
            <a:endParaRPr lang="en-US" sz="1100" b="1" dirty="0"/>
          </a:p>
          <a:p>
            <a:pPr marL="0" lvl="2"/>
            <a:endParaRPr lang="en-US" sz="1100" b="1" dirty="0" smtClean="0"/>
          </a:p>
          <a:p>
            <a:pPr marL="285750" lvl="2" indent="-285750">
              <a:buBlip>
                <a:blip r:embed="rId3"/>
              </a:buBlip>
            </a:pPr>
            <a:endParaRPr lang="en-US" sz="1100" dirty="0"/>
          </a:p>
          <a:p>
            <a:pPr marL="285750" lvl="2" indent="-285750">
              <a:buBlip>
                <a:blip r:embed="rId3"/>
              </a:buBlip>
            </a:pPr>
            <a:endParaRPr lang="en-US" sz="1100" dirty="0" smtClean="0"/>
          </a:p>
          <a:p>
            <a:pPr marL="285750" lvl="2" indent="-285750">
              <a:buBlip>
                <a:blip r:embed="rId3"/>
              </a:buBlip>
            </a:pPr>
            <a:endParaRPr lang="en-US" sz="1100" dirty="0"/>
          </a:p>
          <a:p>
            <a:pPr marL="285750" lvl="2" indent="-285750">
              <a:buBlip>
                <a:blip r:embed="rId3"/>
              </a:buBlip>
            </a:pPr>
            <a:endParaRPr lang="en-US" sz="1100" dirty="0" smtClean="0"/>
          </a:p>
          <a:p>
            <a:pPr marL="285750" lvl="2" indent="-285750">
              <a:buBlip>
                <a:blip r:embed="rId3"/>
              </a:buBlip>
            </a:pPr>
            <a:r>
              <a:rPr lang="en-US" sz="1100" b="1" dirty="0" smtClean="0"/>
              <a:t>Output File for Automation Code (Each Group)</a:t>
            </a:r>
            <a:endParaRPr lang="en-US" sz="1100" b="1" dirty="0"/>
          </a:p>
          <a:p>
            <a:pPr marL="285750" lvl="2" indent="-285750">
              <a:buBlip>
                <a:blip r:embed="rId3"/>
              </a:buBlip>
            </a:pPr>
            <a:endParaRPr lang="en-US" sz="1100" dirty="0" smtClean="0"/>
          </a:p>
          <a:p>
            <a:pPr marL="285750" lvl="2" indent="-285750">
              <a:buBlip>
                <a:blip r:embed="rId3"/>
              </a:buBlip>
            </a:pPr>
            <a:endParaRPr lang="en-US" sz="1100" dirty="0"/>
          </a:p>
          <a:p>
            <a:pPr marL="285750" lvl="2" indent="-285750">
              <a:buBlip>
                <a:blip r:embed="rId3"/>
              </a:buBlip>
            </a:pPr>
            <a:endParaRPr lang="en-US" sz="1100" dirty="0" smtClean="0"/>
          </a:p>
          <a:p>
            <a:pPr marL="285750" lvl="2" indent="-285750">
              <a:buBlip>
                <a:blip r:embed="rId3"/>
              </a:buBlip>
            </a:pPr>
            <a:endParaRPr lang="en-US" sz="1100" dirty="0"/>
          </a:p>
          <a:p>
            <a:pPr marL="1200150" lvl="2" indent="-285750">
              <a:buFont typeface="Wingdings" panose="05000000000000000000" pitchFamily="2" charset="2"/>
              <a:buChar char="§"/>
            </a:pPr>
            <a:endParaRPr lang="en-US" sz="1100" i="1" dirty="0" smtClean="0"/>
          </a:p>
          <a:p>
            <a:pPr marL="285750" lvl="2" indent="-285750">
              <a:buBlip>
                <a:blip r:embed="rId3"/>
              </a:buBlip>
            </a:pPr>
            <a:r>
              <a:rPr lang="en-US" sz="1100" b="1" dirty="0" smtClean="0"/>
              <a:t>Parameter Controls</a:t>
            </a:r>
          </a:p>
          <a:p>
            <a:pPr marL="742950" lvl="1" indent="-285750">
              <a:buFont typeface="Wingdings" panose="05000000000000000000" pitchFamily="2" charset="2"/>
              <a:buChar char="§"/>
            </a:pPr>
            <a:r>
              <a:rPr lang="en-US" sz="1100" i="1" dirty="0" smtClean="0"/>
              <a:t>$</a:t>
            </a:r>
            <a:r>
              <a:rPr lang="en-US" sz="1100" i="1" dirty="0" err="1" smtClean="0"/>
              <a:t>InputFileTABLE_METADATA</a:t>
            </a:r>
            <a:r>
              <a:rPr lang="en-US" sz="1100" i="1" dirty="0" smtClean="0"/>
              <a:t> – Name of the Input file as defined in parameter file (Output of Session1)</a:t>
            </a:r>
          </a:p>
          <a:p>
            <a:pPr marL="742950" lvl="1" indent="-285750">
              <a:buFont typeface="Wingdings" panose="05000000000000000000" pitchFamily="2" charset="2"/>
              <a:buChar char="§"/>
            </a:pPr>
            <a:r>
              <a:rPr lang="en-US" sz="1100" i="1" dirty="0" smtClean="0"/>
              <a:t>$$MAPPING_PREFIX – Mapping name prefix for all mappings created with this automation procedure</a:t>
            </a:r>
          </a:p>
          <a:p>
            <a:pPr marL="742950" lvl="1" indent="-285750">
              <a:buFont typeface="Wingdings" panose="05000000000000000000" pitchFamily="2" charset="2"/>
              <a:buChar char="§"/>
            </a:pPr>
            <a:r>
              <a:rPr lang="en-US" sz="1100" i="1" dirty="0"/>
              <a:t>$$</a:t>
            </a:r>
            <a:r>
              <a:rPr lang="en-US" sz="1100" i="1" dirty="0" smtClean="0"/>
              <a:t>WF_PARAMETER_FILE  -- Workflow Parameter File Name which need to be used for all workflows</a:t>
            </a:r>
          </a:p>
          <a:p>
            <a:pPr marL="742950" lvl="1" indent="-285750">
              <a:buFont typeface="Wingdings" panose="05000000000000000000" pitchFamily="2" charset="2"/>
              <a:buChar char="§"/>
            </a:pPr>
            <a:r>
              <a:rPr lang="en-US" sz="1100" i="1" dirty="0"/>
              <a:t>$$</a:t>
            </a:r>
            <a:r>
              <a:rPr lang="en-US" sz="1100" i="1" dirty="0" smtClean="0"/>
              <a:t>XML_FILE_NAME – Code generation file prefix name (Appended with system timestamp to avoid overwriting of older files)</a:t>
            </a:r>
          </a:p>
          <a:p>
            <a:pPr marL="742950" lvl="1" indent="-285750">
              <a:buFont typeface="Wingdings" panose="05000000000000000000" pitchFamily="2" charset="2"/>
              <a:buChar char="§"/>
            </a:pPr>
            <a:r>
              <a:rPr lang="en-US" sz="1100" i="1" dirty="0"/>
              <a:t>$$</a:t>
            </a:r>
            <a:r>
              <a:rPr lang="en-US" sz="1100" i="1" dirty="0" smtClean="0"/>
              <a:t>FOLDER_NAME  --  Default  registered Folder Name of the code </a:t>
            </a:r>
          </a:p>
          <a:p>
            <a:pPr marL="742950" lvl="1" indent="-285750">
              <a:buFont typeface="Wingdings" panose="05000000000000000000" pitchFamily="2" charset="2"/>
              <a:buChar char="§"/>
            </a:pPr>
            <a:r>
              <a:rPr lang="en-US" sz="1100" i="1" dirty="0"/>
              <a:t>$$</a:t>
            </a:r>
            <a:r>
              <a:rPr lang="en-US" sz="1100" i="1" dirty="0" smtClean="0"/>
              <a:t>TARGET_NAME --  JMS Target Name  which needs to be created</a:t>
            </a:r>
          </a:p>
          <a:p>
            <a:pPr marL="742950" lvl="1" indent="-285750">
              <a:buFont typeface="Wingdings" panose="05000000000000000000" pitchFamily="2" charset="2"/>
              <a:buChar char="§"/>
            </a:pPr>
            <a:r>
              <a:rPr lang="en-US" sz="1100" i="1" dirty="0"/>
              <a:t>$$ENVIRONMENT1 to $$</a:t>
            </a:r>
            <a:r>
              <a:rPr lang="en-US" sz="1100" i="1" dirty="0" smtClean="0"/>
              <a:t>ENVIRONMENT7  -- Environment Names for which the workflow copies are created</a:t>
            </a:r>
          </a:p>
          <a:p>
            <a:pPr marL="742950" lvl="1" indent="-285750">
              <a:buFont typeface="Wingdings" panose="05000000000000000000" pitchFamily="2" charset="2"/>
              <a:buChar char="§"/>
            </a:pPr>
            <a:r>
              <a:rPr lang="en-US" sz="1100" i="1" dirty="0"/>
              <a:t>$$</a:t>
            </a:r>
            <a:r>
              <a:rPr lang="en-US" sz="1100" i="1" dirty="0" err="1" smtClean="0"/>
              <a:t>AppConnectionSource</a:t>
            </a:r>
            <a:r>
              <a:rPr lang="en-US" sz="1100" i="1" dirty="0"/>
              <a:t> </a:t>
            </a:r>
            <a:r>
              <a:rPr lang="en-US" sz="1100" i="1" dirty="0" smtClean="0"/>
              <a:t>– DB2 Source connection prefix name (suffixed with _Environment name)  -- Make sure this connection already exists with all environments  (L1 – L6,PROD)</a:t>
            </a:r>
            <a:endParaRPr lang="en-US" sz="1100" i="1" dirty="0"/>
          </a:p>
          <a:p>
            <a:pPr marL="742950" lvl="1" indent="-285750">
              <a:buFont typeface="Wingdings" panose="05000000000000000000" pitchFamily="2" charset="2"/>
              <a:buChar char="§"/>
            </a:pPr>
            <a:r>
              <a:rPr lang="en-US" sz="1100" i="1" dirty="0"/>
              <a:t>$$</a:t>
            </a:r>
            <a:r>
              <a:rPr lang="en-US" sz="1100" i="1" dirty="0" err="1" smtClean="0"/>
              <a:t>AppConnectionTarget</a:t>
            </a:r>
            <a:r>
              <a:rPr lang="en-US" sz="1100" i="1" dirty="0" smtClean="0"/>
              <a:t>-- JMS Target connection prefix name </a:t>
            </a:r>
            <a:r>
              <a:rPr lang="en-US" sz="1100" i="1" dirty="0"/>
              <a:t> (suffixed with </a:t>
            </a:r>
            <a:r>
              <a:rPr lang="en-US" sz="1100" i="1" dirty="0" smtClean="0"/>
              <a:t>_Environment </a:t>
            </a:r>
            <a:r>
              <a:rPr lang="en-US" sz="1100" i="1" dirty="0"/>
              <a:t>name) )  -- Make </a:t>
            </a:r>
            <a:r>
              <a:rPr lang="en-US" sz="1100" i="1" dirty="0" smtClean="0"/>
              <a:t>sure </a:t>
            </a:r>
            <a:r>
              <a:rPr lang="en-US" sz="1100" i="1" dirty="0"/>
              <a:t>this connection already exists with all </a:t>
            </a:r>
            <a:r>
              <a:rPr lang="en-US" sz="1100" i="1" dirty="0" smtClean="0"/>
              <a:t>environments </a:t>
            </a:r>
            <a:r>
              <a:rPr lang="en-US" sz="1100" i="1" dirty="0"/>
              <a:t> (L1 – L6,PROD</a:t>
            </a:r>
            <a:r>
              <a:rPr lang="en-US" sz="1100" i="1" dirty="0" smtClean="0"/>
              <a:t>)</a:t>
            </a:r>
          </a:p>
          <a:p>
            <a:pPr marL="742950" lvl="1" indent="-285750">
              <a:buFont typeface="Wingdings" panose="05000000000000000000" pitchFamily="2" charset="2"/>
              <a:buChar char="§"/>
            </a:pPr>
            <a:r>
              <a:rPr lang="en-US" sz="1100" i="1" dirty="0"/>
              <a:t>$$</a:t>
            </a:r>
            <a:r>
              <a:rPr lang="en-US" sz="1100" i="1" dirty="0" err="1" smtClean="0"/>
              <a:t>AppConnectionJNDI</a:t>
            </a:r>
            <a:r>
              <a:rPr lang="en-US" sz="1100" i="1" dirty="0" smtClean="0"/>
              <a:t>--JNDI connection for target  </a:t>
            </a:r>
            <a:r>
              <a:rPr lang="en-US" sz="1100" i="1" dirty="0"/>
              <a:t>-- Make sure </a:t>
            </a:r>
            <a:r>
              <a:rPr lang="en-US" sz="1100" i="1" dirty="0" smtClean="0"/>
              <a:t>this connection already exists</a:t>
            </a:r>
            <a:endParaRPr lang="en-US" sz="1100" i="1" dirty="0"/>
          </a:p>
          <a:p>
            <a:pPr marL="742950" lvl="1" indent="-285750">
              <a:buFont typeface="Wingdings" panose="05000000000000000000" pitchFamily="2" charset="2"/>
              <a:buChar char="§"/>
            </a:pPr>
            <a:r>
              <a:rPr lang="en-US" sz="1100" i="1" dirty="0" smtClean="0"/>
              <a:t>$$ </a:t>
            </a:r>
            <a:r>
              <a:rPr lang="en-US" sz="1100" i="1" dirty="0"/>
              <a:t>ParamTargetSchema_E1 to $$ </a:t>
            </a:r>
            <a:r>
              <a:rPr lang="en-US" sz="1100" i="1" dirty="0" smtClean="0"/>
              <a:t>ParamTargetSchema_E7  </a:t>
            </a:r>
            <a:r>
              <a:rPr lang="en-US" sz="1100" i="1" dirty="0"/>
              <a:t>-- </a:t>
            </a:r>
            <a:r>
              <a:rPr lang="en-US" sz="1100" i="1" dirty="0" smtClean="0"/>
              <a:t>Target </a:t>
            </a:r>
            <a:r>
              <a:rPr lang="en-US" sz="1100" i="1" dirty="0" err="1" smtClean="0"/>
              <a:t>Schena</a:t>
            </a:r>
            <a:r>
              <a:rPr lang="en-US" sz="1100" i="1" dirty="0" smtClean="0"/>
              <a:t> names for respective environments</a:t>
            </a:r>
          </a:p>
          <a:p>
            <a:pPr marL="742950" lvl="1" indent="-285750">
              <a:buFont typeface="Wingdings" panose="05000000000000000000" pitchFamily="2" charset="2"/>
              <a:buChar char="§"/>
            </a:pPr>
            <a:r>
              <a:rPr lang="en-US" sz="1100" i="1" dirty="0" smtClean="0"/>
              <a:t>$$</a:t>
            </a:r>
            <a:r>
              <a:rPr lang="en-US" sz="1100" i="1" dirty="0" err="1" smtClean="0"/>
              <a:t>OutputFileINVALID_TABLES</a:t>
            </a:r>
            <a:r>
              <a:rPr lang="en-US" sz="1100" i="1" dirty="0" smtClean="0"/>
              <a:t>– Invalid tables list file loaded with non existing tables in the referenced database</a:t>
            </a:r>
            <a:endParaRPr lang="en-US" sz="1100" i="1" dirty="0"/>
          </a:p>
          <a:p>
            <a:pPr lvl="1"/>
            <a:r>
              <a:rPr lang="en-US" sz="1100" i="1" dirty="0" smtClean="0"/>
              <a:t>Here &lt;$$XML_FILE_NAME&gt; _&lt;GROUP_NAME&gt;_&lt;TIMESTAMP&gt;.XML is the Informatica Code generated file for respective group which will further need to be used to import the corresponding mappings, sessions &amp; workflows. </a:t>
            </a:r>
          </a:p>
          <a:p>
            <a:pPr lvl="1"/>
            <a:r>
              <a:rPr lang="en-US" sz="1100" i="1" dirty="0" smtClean="0"/>
              <a:t>XSD_DATA file will be generating the XSD structure for each table in the required location. The mappings are created based on Input grouping and will have a </a:t>
            </a:r>
            <a:r>
              <a:rPr lang="en-US" sz="1100" i="1" dirty="0"/>
              <a:t>separate mapping </a:t>
            </a:r>
            <a:endParaRPr lang="en-US" sz="1100" i="1" dirty="0" smtClean="0"/>
          </a:p>
          <a:p>
            <a:pPr lvl="1"/>
            <a:r>
              <a:rPr lang="en-US" sz="1100" i="1" dirty="0" smtClean="0"/>
              <a:t>(mpg_</a:t>
            </a:r>
            <a:r>
              <a:rPr lang="en-US" sz="1100" i="1" dirty="0"/>
              <a:t> </a:t>
            </a:r>
            <a:r>
              <a:rPr lang="en-US" sz="1100" b="1" i="1" dirty="0"/>
              <a:t>$$MAPPING_PREFIX </a:t>
            </a:r>
            <a:r>
              <a:rPr lang="en-US" sz="1100" i="1" dirty="0" smtClean="0"/>
              <a:t>_</a:t>
            </a:r>
            <a:r>
              <a:rPr lang="en-US" sz="1100" b="1" i="1" dirty="0" smtClean="0"/>
              <a:t>GROUPNAME</a:t>
            </a:r>
            <a:r>
              <a:rPr lang="en-US" sz="1100" i="1" dirty="0" smtClean="0"/>
              <a:t>)  for each group with corresponding table pipelines. </a:t>
            </a:r>
          </a:p>
          <a:p>
            <a:pPr marL="1200150" lvl="2" indent="-285750">
              <a:buFont typeface="Wingdings" panose="05000000000000000000" pitchFamily="2" charset="2"/>
              <a:buChar char="§"/>
            </a:pPr>
            <a:endParaRPr lang="en-US" sz="1100" i="1" dirty="0"/>
          </a:p>
        </p:txBody>
      </p:sp>
      <p:sp>
        <p:nvSpPr>
          <p:cNvPr id="10"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Mapping Overview - mpg_auto_generate_InformaticaCode_XSDs </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251787182"/>
              </p:ext>
            </p:extLst>
          </p:nvPr>
        </p:nvGraphicFramePr>
        <p:xfrm>
          <a:off x="732264" y="1551478"/>
          <a:ext cx="914400" cy="714375"/>
        </p:xfrm>
        <a:graphic>
          <a:graphicData uri="http://schemas.openxmlformats.org/presentationml/2006/ole">
            <mc:AlternateContent xmlns:mc="http://schemas.openxmlformats.org/markup-compatibility/2006">
              <mc:Choice xmlns:v="urn:schemas-microsoft-com:vml" Requires="v">
                <p:oleObj spid="_x0000_s5759" name="Packager Shell Object" showAsIcon="1" r:id="rId4" imgW="914400" imgH="714240" progId="Package">
                  <p:embed/>
                </p:oleObj>
              </mc:Choice>
              <mc:Fallback>
                <p:oleObj name="Packager Shell Object" showAsIcon="1" r:id="rId4" imgW="914400" imgH="714240" progId="Package">
                  <p:embed/>
                  <p:pic>
                    <p:nvPicPr>
                      <p:cNvPr id="0" name=""/>
                      <p:cNvPicPr/>
                      <p:nvPr/>
                    </p:nvPicPr>
                    <p:blipFill>
                      <a:blip r:embed="rId5"/>
                      <a:stretch>
                        <a:fillRect/>
                      </a:stretch>
                    </p:blipFill>
                    <p:spPr>
                      <a:xfrm>
                        <a:off x="732264" y="1551478"/>
                        <a:ext cx="914400" cy="7143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932521006"/>
              </p:ext>
            </p:extLst>
          </p:nvPr>
        </p:nvGraphicFramePr>
        <p:xfrm>
          <a:off x="1780013" y="1551478"/>
          <a:ext cx="914400" cy="714375"/>
        </p:xfrm>
        <a:graphic>
          <a:graphicData uri="http://schemas.openxmlformats.org/presentationml/2006/ole">
            <mc:AlternateContent xmlns:mc="http://schemas.openxmlformats.org/markup-compatibility/2006">
              <mc:Choice xmlns:v="urn:schemas-microsoft-com:vml" Requires="v">
                <p:oleObj spid="_x0000_s5760" name="Packager Shell Object" showAsIcon="1" r:id="rId6" imgW="914400" imgH="714240" progId="Package">
                  <p:embed/>
                </p:oleObj>
              </mc:Choice>
              <mc:Fallback>
                <p:oleObj name="Packager Shell Object" showAsIcon="1" r:id="rId6" imgW="914400" imgH="714240" progId="Package">
                  <p:embed/>
                  <p:pic>
                    <p:nvPicPr>
                      <p:cNvPr id="0" name=""/>
                      <p:cNvPicPr/>
                      <p:nvPr/>
                    </p:nvPicPr>
                    <p:blipFill>
                      <a:blip r:embed="rId7"/>
                      <a:stretch>
                        <a:fillRect/>
                      </a:stretch>
                    </p:blipFill>
                    <p:spPr>
                      <a:xfrm>
                        <a:off x="1780013" y="1551478"/>
                        <a:ext cx="914400" cy="7143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01734893"/>
              </p:ext>
            </p:extLst>
          </p:nvPr>
        </p:nvGraphicFramePr>
        <p:xfrm>
          <a:off x="4572585" y="1616565"/>
          <a:ext cx="1344612" cy="649288"/>
        </p:xfrm>
        <a:graphic>
          <a:graphicData uri="http://schemas.openxmlformats.org/presentationml/2006/ole">
            <mc:AlternateContent xmlns:mc="http://schemas.openxmlformats.org/markup-compatibility/2006">
              <mc:Choice xmlns:v="urn:schemas-microsoft-com:vml" Requires="v">
                <p:oleObj spid="_x0000_s5761" name="Packager Shell Object" showAsIcon="1" r:id="rId8" imgW="1345320" imgH="648720" progId="Package">
                  <p:embed/>
                </p:oleObj>
              </mc:Choice>
              <mc:Fallback>
                <p:oleObj name="Packager Shell Object" showAsIcon="1" r:id="rId8" imgW="1345320" imgH="648720" progId="Package">
                  <p:embed/>
                  <p:pic>
                    <p:nvPicPr>
                      <p:cNvPr id="0" name=""/>
                      <p:cNvPicPr/>
                      <p:nvPr/>
                    </p:nvPicPr>
                    <p:blipFill>
                      <a:blip r:embed="rId9"/>
                      <a:stretch>
                        <a:fillRect/>
                      </a:stretch>
                    </p:blipFill>
                    <p:spPr>
                      <a:xfrm>
                        <a:off x="4572585" y="1616565"/>
                        <a:ext cx="1344612" cy="6492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88178428"/>
              </p:ext>
            </p:extLst>
          </p:nvPr>
        </p:nvGraphicFramePr>
        <p:xfrm>
          <a:off x="5870085" y="1581609"/>
          <a:ext cx="1839912" cy="649288"/>
        </p:xfrm>
        <a:graphic>
          <a:graphicData uri="http://schemas.openxmlformats.org/presentationml/2006/ole">
            <mc:AlternateContent xmlns:mc="http://schemas.openxmlformats.org/markup-compatibility/2006">
              <mc:Choice xmlns:v="urn:schemas-microsoft-com:vml" Requires="v">
                <p:oleObj spid="_x0000_s5762" name="Packager Shell Object" showAsIcon="1" r:id="rId10" imgW="1839960" imgH="648720" progId="Package">
                  <p:embed/>
                </p:oleObj>
              </mc:Choice>
              <mc:Fallback>
                <p:oleObj name="Packager Shell Object" showAsIcon="1" r:id="rId10" imgW="1839960" imgH="648720" progId="Package">
                  <p:embed/>
                  <p:pic>
                    <p:nvPicPr>
                      <p:cNvPr id="0" name=""/>
                      <p:cNvPicPr/>
                      <p:nvPr/>
                    </p:nvPicPr>
                    <p:blipFill>
                      <a:blip r:embed="rId11"/>
                      <a:stretch>
                        <a:fillRect/>
                      </a:stretch>
                    </p:blipFill>
                    <p:spPr>
                      <a:xfrm>
                        <a:off x="5870085" y="1581609"/>
                        <a:ext cx="1839912" cy="6492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42230821"/>
              </p:ext>
            </p:extLst>
          </p:nvPr>
        </p:nvGraphicFramePr>
        <p:xfrm>
          <a:off x="4610685" y="2421303"/>
          <a:ext cx="1268412" cy="649288"/>
        </p:xfrm>
        <a:graphic>
          <a:graphicData uri="http://schemas.openxmlformats.org/presentationml/2006/ole">
            <mc:AlternateContent xmlns:mc="http://schemas.openxmlformats.org/markup-compatibility/2006">
              <mc:Choice xmlns:v="urn:schemas-microsoft-com:vml" Requires="v">
                <p:oleObj spid="_x0000_s5763" name="Packager Shell Object" showAsIcon="1" r:id="rId12" imgW="1269000" imgH="648720" progId="Package">
                  <p:embed/>
                </p:oleObj>
              </mc:Choice>
              <mc:Fallback>
                <p:oleObj name="Packager Shell Object" showAsIcon="1" r:id="rId12" imgW="1269000" imgH="648720" progId="Package">
                  <p:embed/>
                  <p:pic>
                    <p:nvPicPr>
                      <p:cNvPr id="0" name=""/>
                      <p:cNvPicPr/>
                      <p:nvPr/>
                    </p:nvPicPr>
                    <p:blipFill>
                      <a:blip r:embed="rId13"/>
                      <a:stretch>
                        <a:fillRect/>
                      </a:stretch>
                    </p:blipFill>
                    <p:spPr>
                      <a:xfrm>
                        <a:off x="4610685" y="2421303"/>
                        <a:ext cx="1268412" cy="649288"/>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583806204"/>
              </p:ext>
            </p:extLst>
          </p:nvPr>
        </p:nvGraphicFramePr>
        <p:xfrm>
          <a:off x="5992274" y="2334824"/>
          <a:ext cx="1789112" cy="649287"/>
        </p:xfrm>
        <a:graphic>
          <a:graphicData uri="http://schemas.openxmlformats.org/presentationml/2006/ole">
            <mc:AlternateContent xmlns:mc="http://schemas.openxmlformats.org/markup-compatibility/2006">
              <mc:Choice xmlns:v="urn:schemas-microsoft-com:vml" Requires="v">
                <p:oleObj spid="_x0000_s5764" name="Packager Shell Object" showAsIcon="1" r:id="rId14" imgW="1789200" imgH="648720" progId="Package">
                  <p:embed/>
                </p:oleObj>
              </mc:Choice>
              <mc:Fallback>
                <p:oleObj name="Packager Shell Object" showAsIcon="1" r:id="rId14" imgW="1789200" imgH="648720" progId="Package">
                  <p:embed/>
                  <p:pic>
                    <p:nvPicPr>
                      <p:cNvPr id="0" name=""/>
                      <p:cNvPicPr/>
                      <p:nvPr/>
                    </p:nvPicPr>
                    <p:blipFill>
                      <a:blip r:embed="rId15"/>
                      <a:stretch>
                        <a:fillRect/>
                      </a:stretch>
                    </p:blipFill>
                    <p:spPr>
                      <a:xfrm>
                        <a:off x="5992274" y="2334824"/>
                        <a:ext cx="1789112" cy="64928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604632428"/>
              </p:ext>
            </p:extLst>
          </p:nvPr>
        </p:nvGraphicFramePr>
        <p:xfrm>
          <a:off x="148206" y="2498905"/>
          <a:ext cx="2449512" cy="649288"/>
        </p:xfrm>
        <a:graphic>
          <a:graphicData uri="http://schemas.openxmlformats.org/presentationml/2006/ole">
            <mc:AlternateContent xmlns:mc="http://schemas.openxmlformats.org/markup-compatibility/2006">
              <mc:Choice xmlns:v="urn:schemas-microsoft-com:vml" Requires="v">
                <p:oleObj spid="_x0000_s5765" name="Packager Shell Object" showAsIcon="1" r:id="rId16" imgW="2449080" imgH="648720" progId="Package">
                  <p:embed/>
                </p:oleObj>
              </mc:Choice>
              <mc:Fallback>
                <p:oleObj name="Packager Shell Object" showAsIcon="1" r:id="rId16" imgW="2449080" imgH="648720" progId="Package">
                  <p:embed/>
                  <p:pic>
                    <p:nvPicPr>
                      <p:cNvPr id="0" name=""/>
                      <p:cNvPicPr/>
                      <p:nvPr/>
                    </p:nvPicPr>
                    <p:blipFill>
                      <a:blip r:embed="rId17"/>
                      <a:stretch>
                        <a:fillRect/>
                      </a:stretch>
                    </p:blipFill>
                    <p:spPr>
                      <a:xfrm>
                        <a:off x="148206" y="2498905"/>
                        <a:ext cx="2449512" cy="64928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55003980"/>
              </p:ext>
            </p:extLst>
          </p:nvPr>
        </p:nvGraphicFramePr>
        <p:xfrm>
          <a:off x="2237213" y="2498905"/>
          <a:ext cx="2449512" cy="649288"/>
        </p:xfrm>
        <a:graphic>
          <a:graphicData uri="http://schemas.openxmlformats.org/presentationml/2006/ole">
            <mc:AlternateContent xmlns:mc="http://schemas.openxmlformats.org/markup-compatibility/2006">
              <mc:Choice xmlns:v="urn:schemas-microsoft-com:vml" Requires="v">
                <p:oleObj spid="_x0000_s5766" name="Packager Shell Object" showAsIcon="1" r:id="rId18" imgW="2449080" imgH="648720" progId="Package">
                  <p:embed/>
                </p:oleObj>
              </mc:Choice>
              <mc:Fallback>
                <p:oleObj name="Packager Shell Object" showAsIcon="1" r:id="rId18" imgW="2449080" imgH="648720" progId="Package">
                  <p:embed/>
                  <p:pic>
                    <p:nvPicPr>
                      <p:cNvPr id="0" name=""/>
                      <p:cNvPicPr/>
                      <p:nvPr/>
                    </p:nvPicPr>
                    <p:blipFill>
                      <a:blip r:embed="rId19"/>
                      <a:stretch>
                        <a:fillRect/>
                      </a:stretch>
                    </p:blipFill>
                    <p:spPr>
                      <a:xfrm>
                        <a:off x="2237213" y="2498905"/>
                        <a:ext cx="2449512" cy="64928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910868761"/>
              </p:ext>
            </p:extLst>
          </p:nvPr>
        </p:nvGraphicFramePr>
        <p:xfrm>
          <a:off x="9788683" y="1525253"/>
          <a:ext cx="2500313" cy="649287"/>
        </p:xfrm>
        <a:graphic>
          <a:graphicData uri="http://schemas.openxmlformats.org/presentationml/2006/ole">
            <mc:AlternateContent xmlns:mc="http://schemas.openxmlformats.org/markup-compatibility/2006">
              <mc:Choice xmlns:v="urn:schemas-microsoft-com:vml" Requires="v">
                <p:oleObj spid="_x0000_s5767" name="Packager Shell Object" showAsIcon="1" r:id="rId20" imgW="2499840" imgH="648720" progId="Package">
                  <p:embed/>
                </p:oleObj>
              </mc:Choice>
              <mc:Fallback>
                <p:oleObj name="Packager Shell Object" showAsIcon="1" r:id="rId20" imgW="2499840" imgH="648720" progId="Package">
                  <p:embed/>
                  <p:pic>
                    <p:nvPicPr>
                      <p:cNvPr id="0" name=""/>
                      <p:cNvPicPr/>
                      <p:nvPr/>
                    </p:nvPicPr>
                    <p:blipFill>
                      <a:blip r:embed="rId21"/>
                      <a:stretch>
                        <a:fillRect/>
                      </a:stretch>
                    </p:blipFill>
                    <p:spPr>
                      <a:xfrm>
                        <a:off x="9788683" y="1525253"/>
                        <a:ext cx="2500313" cy="6492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15701641"/>
              </p:ext>
            </p:extLst>
          </p:nvPr>
        </p:nvGraphicFramePr>
        <p:xfrm>
          <a:off x="7560179" y="2223753"/>
          <a:ext cx="2500313" cy="649287"/>
        </p:xfrm>
        <a:graphic>
          <a:graphicData uri="http://schemas.openxmlformats.org/presentationml/2006/ole">
            <mc:AlternateContent xmlns:mc="http://schemas.openxmlformats.org/markup-compatibility/2006">
              <mc:Choice xmlns:v="urn:schemas-microsoft-com:vml" Requires="v">
                <p:oleObj spid="_x0000_s5768" name="Packager Shell Object" showAsIcon="1" r:id="rId22" imgW="2499840" imgH="648720" progId="Package">
                  <p:embed/>
                </p:oleObj>
              </mc:Choice>
              <mc:Fallback>
                <p:oleObj name="Packager Shell Object" showAsIcon="1" r:id="rId22" imgW="2499840" imgH="648720" progId="Package">
                  <p:embed/>
                  <p:pic>
                    <p:nvPicPr>
                      <p:cNvPr id="0" name=""/>
                      <p:cNvPicPr/>
                      <p:nvPr/>
                    </p:nvPicPr>
                    <p:blipFill>
                      <a:blip r:embed="rId23"/>
                      <a:stretch>
                        <a:fillRect/>
                      </a:stretch>
                    </p:blipFill>
                    <p:spPr>
                      <a:xfrm>
                        <a:off x="7560179" y="2223753"/>
                        <a:ext cx="2500313" cy="64928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0002607"/>
              </p:ext>
            </p:extLst>
          </p:nvPr>
        </p:nvGraphicFramePr>
        <p:xfrm>
          <a:off x="9787943" y="2195790"/>
          <a:ext cx="2500313" cy="649287"/>
        </p:xfrm>
        <a:graphic>
          <a:graphicData uri="http://schemas.openxmlformats.org/presentationml/2006/ole">
            <mc:AlternateContent xmlns:mc="http://schemas.openxmlformats.org/markup-compatibility/2006">
              <mc:Choice xmlns:v="urn:schemas-microsoft-com:vml" Requires="v">
                <p:oleObj spid="_x0000_s5769" name="Packager Shell Object" showAsIcon="1" r:id="rId24" imgW="2499840" imgH="648720" progId="Package">
                  <p:embed/>
                </p:oleObj>
              </mc:Choice>
              <mc:Fallback>
                <p:oleObj name="Packager Shell Object" showAsIcon="1" r:id="rId24" imgW="2499840" imgH="648720" progId="Package">
                  <p:embed/>
                  <p:pic>
                    <p:nvPicPr>
                      <p:cNvPr id="0" name=""/>
                      <p:cNvPicPr/>
                      <p:nvPr/>
                    </p:nvPicPr>
                    <p:blipFill>
                      <a:blip r:embed="rId25"/>
                      <a:stretch>
                        <a:fillRect/>
                      </a:stretch>
                    </p:blipFill>
                    <p:spPr>
                      <a:xfrm>
                        <a:off x="9787943" y="2195790"/>
                        <a:ext cx="2500313" cy="64928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89692213"/>
              </p:ext>
            </p:extLst>
          </p:nvPr>
        </p:nvGraphicFramePr>
        <p:xfrm>
          <a:off x="7596265" y="2941617"/>
          <a:ext cx="2500313" cy="649287"/>
        </p:xfrm>
        <a:graphic>
          <a:graphicData uri="http://schemas.openxmlformats.org/presentationml/2006/ole">
            <mc:AlternateContent xmlns:mc="http://schemas.openxmlformats.org/markup-compatibility/2006">
              <mc:Choice xmlns:v="urn:schemas-microsoft-com:vml" Requires="v">
                <p:oleObj spid="_x0000_s5770" name="Packager Shell Object" showAsIcon="1" r:id="rId26" imgW="2499840" imgH="648720" progId="Package">
                  <p:embed/>
                </p:oleObj>
              </mc:Choice>
              <mc:Fallback>
                <p:oleObj name="Packager Shell Object" showAsIcon="1" r:id="rId26" imgW="2499840" imgH="648720" progId="Package">
                  <p:embed/>
                  <p:pic>
                    <p:nvPicPr>
                      <p:cNvPr id="0" name=""/>
                      <p:cNvPicPr/>
                      <p:nvPr/>
                    </p:nvPicPr>
                    <p:blipFill>
                      <a:blip r:embed="rId27"/>
                      <a:stretch>
                        <a:fillRect/>
                      </a:stretch>
                    </p:blipFill>
                    <p:spPr>
                      <a:xfrm>
                        <a:off x="7596265" y="2941617"/>
                        <a:ext cx="2500313" cy="64928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78213852"/>
              </p:ext>
            </p:extLst>
          </p:nvPr>
        </p:nvGraphicFramePr>
        <p:xfrm>
          <a:off x="9819195" y="2930925"/>
          <a:ext cx="2500313" cy="649287"/>
        </p:xfrm>
        <a:graphic>
          <a:graphicData uri="http://schemas.openxmlformats.org/presentationml/2006/ole">
            <mc:AlternateContent xmlns:mc="http://schemas.openxmlformats.org/markup-compatibility/2006">
              <mc:Choice xmlns:v="urn:schemas-microsoft-com:vml" Requires="v">
                <p:oleObj spid="_x0000_s5771" name="Packager Shell Object" showAsIcon="1" r:id="rId28" imgW="2499840" imgH="648720" progId="Package">
                  <p:embed/>
                </p:oleObj>
              </mc:Choice>
              <mc:Fallback>
                <p:oleObj name="Packager Shell Object" showAsIcon="1" r:id="rId28" imgW="2499840" imgH="648720" progId="Package">
                  <p:embed/>
                  <p:pic>
                    <p:nvPicPr>
                      <p:cNvPr id="0" name=""/>
                      <p:cNvPicPr/>
                      <p:nvPr/>
                    </p:nvPicPr>
                    <p:blipFill>
                      <a:blip r:embed="rId29"/>
                      <a:stretch>
                        <a:fillRect/>
                      </a:stretch>
                    </p:blipFill>
                    <p:spPr>
                      <a:xfrm>
                        <a:off x="9819195" y="2930925"/>
                        <a:ext cx="2500313" cy="64928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67318347"/>
              </p:ext>
            </p:extLst>
          </p:nvPr>
        </p:nvGraphicFramePr>
        <p:xfrm>
          <a:off x="8676985" y="3745184"/>
          <a:ext cx="2767013" cy="649287"/>
        </p:xfrm>
        <a:graphic>
          <a:graphicData uri="http://schemas.openxmlformats.org/presentationml/2006/ole">
            <mc:AlternateContent xmlns:mc="http://schemas.openxmlformats.org/markup-compatibility/2006">
              <mc:Choice xmlns:v="urn:schemas-microsoft-com:vml" Requires="v">
                <p:oleObj spid="_x0000_s5772" name="Packager Shell Object" showAsIcon="1" r:id="rId30" imgW="2766600" imgH="648720" progId="Package">
                  <p:embed/>
                </p:oleObj>
              </mc:Choice>
              <mc:Fallback>
                <p:oleObj name="Packager Shell Object" showAsIcon="1" r:id="rId30" imgW="2766600" imgH="648720" progId="Package">
                  <p:embed/>
                  <p:pic>
                    <p:nvPicPr>
                      <p:cNvPr id="0" name=""/>
                      <p:cNvPicPr/>
                      <p:nvPr/>
                    </p:nvPicPr>
                    <p:blipFill>
                      <a:blip r:embed="rId31"/>
                      <a:stretch>
                        <a:fillRect/>
                      </a:stretch>
                    </p:blipFill>
                    <p:spPr>
                      <a:xfrm>
                        <a:off x="8676985" y="3745184"/>
                        <a:ext cx="2767013" cy="649287"/>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21086794"/>
              </p:ext>
            </p:extLst>
          </p:nvPr>
        </p:nvGraphicFramePr>
        <p:xfrm>
          <a:off x="7560179" y="1515538"/>
          <a:ext cx="2500313" cy="649287"/>
        </p:xfrm>
        <a:graphic>
          <a:graphicData uri="http://schemas.openxmlformats.org/presentationml/2006/ole">
            <mc:AlternateContent xmlns:mc="http://schemas.openxmlformats.org/markup-compatibility/2006">
              <mc:Choice xmlns:v="urn:schemas-microsoft-com:vml" Requires="v">
                <p:oleObj spid="_x0000_s5773" name="Packager Shell Object" showAsIcon="1" r:id="rId32" imgW="2499840" imgH="648720" progId="Package">
                  <p:embed/>
                </p:oleObj>
              </mc:Choice>
              <mc:Fallback>
                <p:oleObj name="Packager Shell Object" showAsIcon="1" r:id="rId32" imgW="2499840" imgH="648720" progId="Package">
                  <p:embed/>
                  <p:pic>
                    <p:nvPicPr>
                      <p:cNvPr id="0" name=""/>
                      <p:cNvPicPr/>
                      <p:nvPr/>
                    </p:nvPicPr>
                    <p:blipFill>
                      <a:blip r:embed="rId33"/>
                      <a:stretch>
                        <a:fillRect/>
                      </a:stretch>
                    </p:blipFill>
                    <p:spPr>
                      <a:xfrm>
                        <a:off x="7560179" y="1515538"/>
                        <a:ext cx="2500313" cy="649287"/>
                      </a:xfrm>
                      <a:prstGeom prst="rect">
                        <a:avLst/>
                      </a:prstGeom>
                    </p:spPr>
                  </p:pic>
                </p:oleObj>
              </mc:Fallback>
            </mc:AlternateContent>
          </a:graphicData>
        </a:graphic>
      </p:graphicFrame>
    </p:spTree>
    <p:extLst>
      <p:ext uri="{BB962C8B-B14F-4D97-AF65-F5344CB8AC3E}">
        <p14:creationId xmlns:p14="http://schemas.microsoft.com/office/powerpoint/2010/main" val="95311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5720" y="1690365"/>
            <a:ext cx="10115550" cy="3952875"/>
          </a:xfrm>
          <a:prstGeom prst="rect">
            <a:avLst/>
          </a:prstGeom>
        </p:spPr>
      </p:pic>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5509200"/>
          </a:xfrm>
          <a:prstGeom prst="rect">
            <a:avLst/>
          </a:prstGeom>
          <a:noFill/>
          <a:ln>
            <a:noFill/>
          </a:ln>
        </p:spPr>
        <p:txBody>
          <a:bodyPr wrap="square" rtlCol="0">
            <a:spAutoFit/>
          </a:bodyPr>
          <a:lstStyle/>
          <a:p>
            <a:pPr marL="285750" lvl="2" indent="-285750">
              <a:buBlip>
                <a:blip r:embed="rId3"/>
              </a:buBlip>
            </a:pPr>
            <a:r>
              <a:rPr lang="en-US" sz="1100" dirty="0" smtClean="0"/>
              <a:t>There are two sessions manages overall code generation Utility process and will write the code  into XML file with corresponding XSD files for all targets and parameter files for all environments.</a:t>
            </a:r>
          </a:p>
          <a:p>
            <a:pPr marL="285750" lvl="2" indent="-285750">
              <a:buBlip>
                <a:blip r:embed="rId3"/>
              </a:buBlip>
            </a:pPr>
            <a:endParaRPr lang="en-US" sz="1100"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lvl="2"/>
            <a:endParaRPr lang="en-US" sz="1100" i="1" dirty="0" smtClean="0"/>
          </a:p>
          <a:p>
            <a:pPr marL="1200150" lvl="2" indent="-285750">
              <a:buFont typeface="Wingdings" panose="05000000000000000000" pitchFamily="2" charset="2"/>
              <a:buChar char="§"/>
            </a:pPr>
            <a:endParaRPr lang="en-US" sz="1100" i="1" dirty="0"/>
          </a:p>
          <a:p>
            <a:pPr marL="0" lvl="2"/>
            <a:endParaRPr lang="en-US" sz="1100" dirty="0" smtClean="0"/>
          </a:p>
          <a:p>
            <a:pPr marL="285750" lvl="2" indent="-285750">
              <a:buBlip>
                <a:blip r:embed="rId3"/>
              </a:buBlip>
            </a:pPr>
            <a:endParaRPr lang="en-US" sz="1100" dirty="0" smtClean="0"/>
          </a:p>
          <a:p>
            <a:pPr marL="285750" lvl="2" indent="-285750">
              <a:buBlip>
                <a:blip r:embed="rId3"/>
              </a:buBlip>
            </a:pPr>
            <a:r>
              <a:rPr lang="en-US" sz="1100" dirty="0" smtClean="0"/>
              <a:t>Parameter File Controls</a:t>
            </a:r>
          </a:p>
          <a:p>
            <a:pPr marL="285750" lvl="2" indent="-285750">
              <a:buBlip>
                <a:blip r:embed="rId3"/>
              </a:buBlip>
            </a:pPr>
            <a:endParaRPr lang="en-US" sz="1100" dirty="0" smtClean="0"/>
          </a:p>
          <a:p>
            <a:pPr marL="285750" lvl="2" indent="-285750">
              <a:buBlip>
                <a:blip r:embed="rId3"/>
              </a:buBlip>
            </a:pPr>
            <a:endParaRPr lang="en-US" sz="1100" dirty="0"/>
          </a:p>
          <a:p>
            <a:pPr marL="285750" lvl="2" indent="-285750">
              <a:buBlip>
                <a:blip r:embed="rId3"/>
              </a:buBlip>
            </a:pPr>
            <a:endParaRPr lang="en-US" sz="1100" dirty="0" smtClean="0"/>
          </a:p>
          <a:p>
            <a:pPr marL="285750" lvl="2" indent="-285750">
              <a:buBlip>
                <a:blip r:embed="rId3"/>
              </a:buBlip>
            </a:pPr>
            <a:endParaRPr lang="en-US" sz="1100"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p:txBody>
      </p:sp>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8"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Workflow Overview - </a:t>
            </a:r>
            <a:r>
              <a:rPr lang="en-US" dirty="0" err="1"/>
              <a:t>wf_mpg_auto_generate_InformaticaCode_XSDs</a:t>
            </a:r>
            <a:endParaRPr lang="en-US" dirty="0"/>
          </a:p>
        </p:txBody>
      </p:sp>
      <p:pic>
        <p:nvPicPr>
          <p:cNvPr id="5" name="Picture 4"/>
          <p:cNvPicPr>
            <a:picLocks noChangeAspect="1"/>
          </p:cNvPicPr>
          <p:nvPr/>
        </p:nvPicPr>
        <p:blipFill>
          <a:blip r:embed="rId4"/>
          <a:stretch>
            <a:fillRect/>
          </a:stretch>
        </p:blipFill>
        <p:spPr>
          <a:xfrm>
            <a:off x="3144179" y="1690365"/>
            <a:ext cx="3401587" cy="1138548"/>
          </a:xfrm>
          <a:prstGeom prst="rect">
            <a:avLst/>
          </a:prstGeom>
        </p:spPr>
      </p:pic>
    </p:spTree>
    <p:extLst>
      <p:ext uri="{BB962C8B-B14F-4D97-AF65-F5344CB8AC3E}">
        <p14:creationId xmlns:p14="http://schemas.microsoft.com/office/powerpoint/2010/main" val="219634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25587" y="1237033"/>
            <a:ext cx="11252486" cy="3985706"/>
          </a:xfrm>
          <a:prstGeom prst="rect">
            <a:avLst/>
          </a:prstGeom>
          <a:noFill/>
          <a:ln>
            <a:noFill/>
          </a:ln>
        </p:spPr>
        <p:txBody>
          <a:bodyPr wrap="square" rtlCol="0">
            <a:spAutoFit/>
          </a:bodyPr>
          <a:lstStyle/>
          <a:p>
            <a:r>
              <a:rPr lang="en-US" sz="1100" b="1" dirty="0" smtClean="0">
                <a:solidFill>
                  <a:schemeClr val="tx2">
                    <a:lumMod val="75000"/>
                  </a:schemeClr>
                </a:solidFill>
              </a:rPr>
              <a:t>Import Procedure to replicate the objects from XML file</a:t>
            </a:r>
          </a:p>
          <a:p>
            <a:endParaRPr lang="en-US" sz="1100" b="1" dirty="0">
              <a:solidFill>
                <a:schemeClr val="tx2">
                  <a:lumMod val="75000"/>
                </a:schemeClr>
              </a:solidFill>
            </a:endParaRPr>
          </a:p>
          <a:p>
            <a:pPr marL="742950" lvl="1" indent="-285750">
              <a:buBlip>
                <a:blip r:embed="rId2"/>
              </a:buBlip>
            </a:pPr>
            <a:r>
              <a:rPr lang="en-US" sz="1100" dirty="0" smtClean="0"/>
              <a:t>Copy the XML files named &lt;$$XML_FILE_NAME&gt;_&lt;GROUP_NAME&gt;_YYYYMMDDHH24MISS.XML parameter from Shared </a:t>
            </a:r>
            <a:r>
              <a:rPr lang="en-US" sz="1100" dirty="0"/>
              <a:t>drive (/</a:t>
            </a:r>
            <a:r>
              <a:rPr lang="en-US" sz="1100" dirty="0" smtClean="0"/>
              <a:t>opt/</a:t>
            </a:r>
            <a:r>
              <a:rPr lang="en-US" sz="1100" dirty="0" err="1" smtClean="0"/>
              <a:t>informatica</a:t>
            </a:r>
            <a:r>
              <a:rPr lang="en-US" sz="1100" dirty="0" smtClean="0"/>
              <a:t>/shares/</a:t>
            </a:r>
            <a:r>
              <a:rPr lang="en-US" sz="1100" dirty="0" err="1" smtClean="0"/>
              <a:t>tmp_ifa</a:t>
            </a:r>
            <a:r>
              <a:rPr lang="en-US" sz="1100" dirty="0" smtClean="0"/>
              <a:t>/</a:t>
            </a:r>
            <a:r>
              <a:rPr lang="en-US" sz="1100" dirty="0" err="1" smtClean="0"/>
              <a:t>SharedJobs</a:t>
            </a:r>
            <a:r>
              <a:rPr lang="en-US" sz="1100" dirty="0" smtClean="0"/>
              <a:t>/</a:t>
            </a:r>
            <a:r>
              <a:rPr lang="en-US" sz="1100" dirty="0" err="1" smtClean="0"/>
              <a:t>SrcFiles</a:t>
            </a:r>
            <a:r>
              <a:rPr lang="en-US" sz="1100" dirty="0" smtClean="0"/>
              <a:t>/PWX_DEV_AUTOMATIO/CODE) into local drive</a:t>
            </a:r>
          </a:p>
          <a:p>
            <a:pPr marL="742950" lvl="1" indent="-285750">
              <a:buBlip>
                <a:blip r:embed="rId2"/>
              </a:buBlip>
            </a:pPr>
            <a:r>
              <a:rPr lang="en-US" sz="1100" dirty="0" smtClean="0"/>
              <a:t>Pick each Group Code XML file and repeat below steps for each file.</a:t>
            </a:r>
          </a:p>
          <a:p>
            <a:pPr marL="742950" lvl="1" indent="-285750">
              <a:buBlip>
                <a:blip r:embed="rId2"/>
              </a:buBlip>
            </a:pPr>
            <a:r>
              <a:rPr lang="en-US" sz="1100" dirty="0" smtClean="0"/>
              <a:t>Open the Repository Manager tool and connect to the required folder in the repository and ensure the user have write privileges to import</a:t>
            </a:r>
          </a:p>
          <a:p>
            <a:pPr marL="742950" lvl="1" indent="-285750">
              <a:buBlip>
                <a:blip r:embed="rId2"/>
              </a:buBlip>
            </a:pPr>
            <a:r>
              <a:rPr lang="en-US" sz="1100" dirty="0" smtClean="0"/>
              <a:t>Select Repository -&gt; Import Objects and choose the copied XML file and click next to see all available Informatica Objects (Sources, Targets,  Reusable Transformations, Sessions, Workflows) and proceed with next step</a:t>
            </a:r>
          </a:p>
          <a:p>
            <a:pPr marL="742950" lvl="1" indent="-285750">
              <a:buBlip>
                <a:blip r:embed="rId2"/>
              </a:buBlip>
            </a:pPr>
            <a:r>
              <a:rPr lang="en-US" sz="1100" dirty="0" smtClean="0"/>
              <a:t>Select and add the Informatica objects which need to be imported  and proceed with next step</a:t>
            </a:r>
          </a:p>
          <a:p>
            <a:pPr marL="742950" lvl="1" indent="-285750">
              <a:buBlip>
                <a:blip r:embed="rId2"/>
              </a:buBlip>
            </a:pPr>
            <a:r>
              <a:rPr lang="en-US" sz="1100" dirty="0" smtClean="0"/>
              <a:t>Choose the destination folder where the code need to be migrated and proceed with next step</a:t>
            </a:r>
          </a:p>
          <a:p>
            <a:pPr marL="742950" lvl="1" indent="-285750">
              <a:buBlip>
                <a:blip r:embed="rId2"/>
              </a:buBlip>
            </a:pPr>
            <a:r>
              <a:rPr lang="en-US" sz="1100" dirty="0" smtClean="0"/>
              <a:t>Enable Check-in option and give comments for code import and proceed with next step</a:t>
            </a:r>
          </a:p>
          <a:p>
            <a:pPr marL="742950" lvl="1" indent="-285750">
              <a:buBlip>
                <a:blip r:embed="rId2"/>
              </a:buBlip>
            </a:pPr>
            <a:r>
              <a:rPr lang="en-US" sz="1100" dirty="0" smtClean="0"/>
              <a:t>Skip the Rules step and proceed with next step</a:t>
            </a:r>
          </a:p>
          <a:p>
            <a:pPr marL="742950" lvl="1" indent="-285750">
              <a:buBlip>
                <a:blip r:embed="rId2"/>
              </a:buBlip>
            </a:pPr>
            <a:r>
              <a:rPr lang="en-US" sz="1100" dirty="0" smtClean="0"/>
              <a:t>Resolve all the conflicts with Rename/Replace/Skip option and proceed with next step</a:t>
            </a:r>
          </a:p>
          <a:p>
            <a:pPr marL="742950" lvl="1" indent="-285750">
              <a:buBlip>
                <a:blip r:embed="rId2"/>
              </a:buBlip>
            </a:pPr>
            <a:r>
              <a:rPr lang="en-US" sz="1100" dirty="0" smtClean="0"/>
              <a:t>Click on Finish to start the Import and ensure all the selected objects are imported and checked in without any issues</a:t>
            </a:r>
          </a:p>
          <a:p>
            <a:pPr marL="742950" lvl="1" indent="-285750">
              <a:buBlip>
                <a:blip r:embed="rId2"/>
              </a:buBlip>
            </a:pPr>
            <a:endParaRPr lang="en-US" sz="1100" dirty="0"/>
          </a:p>
          <a:p>
            <a:pPr lvl="1"/>
            <a:r>
              <a:rPr lang="en-US" sz="1100" dirty="0" smtClean="0"/>
              <a:t>	</a:t>
            </a:r>
            <a:endParaRPr lang="en-US" sz="1100" dirty="0"/>
          </a:p>
          <a:p>
            <a:r>
              <a:rPr lang="en-US" sz="1100" b="1" dirty="0" smtClean="0">
                <a:solidFill>
                  <a:schemeClr val="tx2">
                    <a:lumMod val="75000"/>
                  </a:schemeClr>
                </a:solidFill>
              </a:rPr>
              <a:t>Validation of Imported Objects</a:t>
            </a:r>
          </a:p>
          <a:p>
            <a:endParaRPr lang="en-US" sz="1100" b="1" dirty="0">
              <a:solidFill>
                <a:schemeClr val="tx2">
                  <a:lumMod val="75000"/>
                </a:schemeClr>
              </a:solidFill>
            </a:endParaRPr>
          </a:p>
          <a:p>
            <a:pPr marL="742950" lvl="1" indent="-285750">
              <a:buBlip>
                <a:blip r:embed="rId2"/>
              </a:buBlip>
            </a:pPr>
            <a:r>
              <a:rPr lang="en-US" sz="1100" dirty="0" smtClean="0"/>
              <a:t>Open the Designer and connect to the designated folder and ensure the imported objects are valid</a:t>
            </a:r>
          </a:p>
          <a:p>
            <a:pPr marL="742950" lvl="1" indent="-285750">
              <a:buBlip>
                <a:blip r:embed="rId2"/>
              </a:buBlip>
            </a:pPr>
            <a:r>
              <a:rPr lang="en-US" sz="1100" dirty="0"/>
              <a:t>Open the </a:t>
            </a:r>
            <a:r>
              <a:rPr lang="en-US" sz="1100" dirty="0" smtClean="0"/>
              <a:t>Workflow Manager </a:t>
            </a:r>
            <a:r>
              <a:rPr lang="en-US" sz="1100" dirty="0"/>
              <a:t>and </a:t>
            </a:r>
            <a:r>
              <a:rPr lang="en-US" sz="1100" dirty="0" smtClean="0"/>
              <a:t>connect </a:t>
            </a:r>
            <a:r>
              <a:rPr lang="en-US" sz="1100" dirty="0"/>
              <a:t>to the designated folder and ensure the imported objects are </a:t>
            </a:r>
            <a:r>
              <a:rPr lang="en-US" sz="1100" dirty="0" smtClean="0"/>
              <a:t>valid</a:t>
            </a:r>
          </a:p>
          <a:p>
            <a:pPr marL="742950" lvl="1" indent="-285750">
              <a:buBlip>
                <a:blip r:embed="rId2"/>
              </a:buBlip>
            </a:pPr>
            <a:r>
              <a:rPr lang="en-US" sz="1100" dirty="0" smtClean="0"/>
              <a:t>Run and test the workflows randomly to ensure there are no issues</a:t>
            </a:r>
          </a:p>
          <a:p>
            <a:pPr marL="742950" lvl="1" indent="-285750">
              <a:buBlip>
                <a:blip r:embed="rId2"/>
              </a:buBlip>
            </a:pPr>
            <a:endParaRPr lang="en-US" sz="1100" dirty="0" smtClean="0"/>
          </a:p>
          <a:p>
            <a:pPr marL="742950" lvl="1" indent="-285750"/>
            <a:endParaRPr lang="en-US" sz="1100" dirty="0"/>
          </a:p>
        </p:txBody>
      </p:sp>
      <p:sp>
        <p:nvSpPr>
          <p:cNvPr id="4"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Importing generated objects</a:t>
            </a:r>
            <a:endParaRPr lang="en-US" dirty="0"/>
          </a:p>
        </p:txBody>
      </p:sp>
    </p:spTree>
    <p:extLst>
      <p:ext uri="{BB962C8B-B14F-4D97-AF65-F5344CB8AC3E}">
        <p14:creationId xmlns:p14="http://schemas.microsoft.com/office/powerpoint/2010/main" val="972508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5" y="1245500"/>
            <a:ext cx="10000390" cy="5170646"/>
          </a:xfrm>
          <a:prstGeom prst="rect">
            <a:avLst/>
          </a:prstGeom>
          <a:noFill/>
          <a:ln>
            <a:noFill/>
          </a:ln>
        </p:spPr>
        <p:txBody>
          <a:bodyPr wrap="square" rtlCol="0">
            <a:spAutoFit/>
          </a:bodyPr>
          <a:lstStyle/>
          <a:p>
            <a:endParaRPr lang="en-US" sz="1100" dirty="0"/>
          </a:p>
          <a:p>
            <a:pPr marL="285750" indent="-285750">
              <a:buBlip>
                <a:blip r:embed="rId2"/>
              </a:buBlip>
            </a:pPr>
            <a:r>
              <a:rPr lang="en-US" sz="1100" dirty="0" smtClean="0"/>
              <a:t>Code development effort is drastically reduced and stays the same (Less than an hour) for any number of new tables  whether it is one or many as compared to the current approach that needs up to 2 hours for each mapping</a:t>
            </a:r>
          </a:p>
          <a:p>
            <a:pPr marL="285750" indent="-285750">
              <a:buBlip>
                <a:blip r:embed="rId2"/>
              </a:buBlip>
            </a:pPr>
            <a:endParaRPr lang="en-US" sz="1100" dirty="0" smtClean="0"/>
          </a:p>
          <a:p>
            <a:pPr marL="285750" indent="-285750">
              <a:buBlip>
                <a:blip r:embed="rId2"/>
              </a:buBlip>
            </a:pPr>
            <a:r>
              <a:rPr lang="en-US" sz="1100" dirty="0" smtClean="0"/>
              <a:t>The utility can handle customizations in the existing design as needed</a:t>
            </a:r>
          </a:p>
          <a:p>
            <a:pPr marL="285750" indent="-285750">
              <a:buBlip>
                <a:blip r:embed="rId2"/>
              </a:buBlip>
            </a:pPr>
            <a:endParaRPr lang="en-US" sz="1100" dirty="0" smtClean="0"/>
          </a:p>
          <a:p>
            <a:pPr marL="285750" indent="-285750">
              <a:buBlip>
                <a:blip r:embed="rId2"/>
              </a:buBlip>
            </a:pPr>
            <a:r>
              <a:rPr lang="en-US" sz="1100" dirty="0" smtClean="0"/>
              <a:t>Any future enhancements like adding/removing auditing columns or any functionality changes in the design or table structure changes  would be simple to implement provided the team owning this utility gets a good understanding of the utility code and what necessary changes are needed to regenerate the code and overwrite them</a:t>
            </a:r>
          </a:p>
          <a:p>
            <a:pPr marL="285750" indent="-285750"/>
            <a:endParaRPr lang="en-US" sz="1100" dirty="0" smtClean="0"/>
          </a:p>
          <a:p>
            <a:pPr marL="285750" indent="-285750">
              <a:buBlip>
                <a:blip r:embed="rId2"/>
              </a:buBlip>
            </a:pPr>
            <a:r>
              <a:rPr lang="en-US" sz="1100" dirty="0" smtClean="0"/>
              <a:t>With the input file taking a list of tables for code generation and parameter files controlling the most common dynamic elements like Folder Name, Connections, Mapping Name, Target Name, etc., this Utility provides an easy/convenient way to manage changes</a:t>
            </a:r>
          </a:p>
          <a:p>
            <a:pPr marL="285750" indent="-285750">
              <a:buBlip>
                <a:blip r:embed="rId2"/>
              </a:buBlip>
            </a:pPr>
            <a:endParaRPr lang="en-US" sz="1100" dirty="0" smtClean="0"/>
          </a:p>
          <a:p>
            <a:pPr marL="285750" indent="-285750">
              <a:buBlip>
                <a:blip r:embed="rId2"/>
              </a:buBlip>
            </a:pPr>
            <a:r>
              <a:rPr lang="en-US" sz="1100" dirty="0" smtClean="0"/>
              <a:t>XSD files to specify JMS message structure for each table is created </a:t>
            </a:r>
            <a:r>
              <a:rPr lang="en-US" sz="1100" dirty="0"/>
              <a:t>automatically  (Manual effort is avoided)</a:t>
            </a:r>
            <a:endParaRPr lang="en-US" sz="1100" dirty="0" smtClean="0"/>
          </a:p>
          <a:p>
            <a:pPr marL="285750" indent="-285750">
              <a:buBlip>
                <a:blip r:embed="rId2"/>
              </a:buBlip>
            </a:pPr>
            <a:endParaRPr lang="en-US" sz="1100" dirty="0" smtClean="0"/>
          </a:p>
          <a:p>
            <a:pPr marL="285750" indent="-285750">
              <a:buBlip>
                <a:blip r:embed="rId2"/>
              </a:buBlip>
            </a:pPr>
            <a:r>
              <a:rPr lang="en-US" sz="1100" dirty="0" smtClean="0"/>
              <a:t>Parameter file is automatically updated with necessary parameters (Manual effort is avoided)</a:t>
            </a:r>
            <a:endParaRPr lang="en-US" sz="1100" dirty="0"/>
          </a:p>
          <a:p>
            <a:pPr lvl="1" algn="just"/>
            <a:endParaRPr lang="en-US" sz="1100" dirty="0" smtClean="0"/>
          </a:p>
          <a:p>
            <a:pPr marL="742950" lvl="1" indent="-285750" algn="just">
              <a:buBlip>
                <a:blip r:embed="rId2"/>
              </a:buBlip>
            </a:pPr>
            <a:endParaRPr lang="en-US" sz="1100" dirty="0"/>
          </a:p>
          <a:p>
            <a:pPr marL="742950" lvl="1" indent="-285750" algn="just">
              <a:buBlip>
                <a:blip r:embed="rId2"/>
              </a:buBlip>
            </a:pPr>
            <a:endParaRPr lang="en-US" sz="1100" dirty="0"/>
          </a:p>
          <a:p>
            <a:pPr lvl="2" algn="just"/>
            <a:endParaRPr lang="en-US" sz="1100" i="1" dirty="0"/>
          </a:p>
          <a:p>
            <a:pPr marL="1200150" lvl="2" indent="-285750" algn="just">
              <a:buFont typeface="Wingdings" panose="05000000000000000000" pitchFamily="2" charset="2"/>
              <a:buChar char="§"/>
            </a:pPr>
            <a:endParaRPr lang="en-US" sz="1100" i="1" dirty="0" smtClean="0"/>
          </a:p>
          <a:p>
            <a:pPr marL="1200150" lvl="2" indent="-285750" algn="just">
              <a:buFont typeface="Wingdings" panose="05000000000000000000" pitchFamily="2" charset="2"/>
              <a:buChar char="§"/>
            </a:pPr>
            <a:endParaRPr lang="en-US" sz="1100" i="1" dirty="0"/>
          </a:p>
          <a:p>
            <a:pPr marL="1200150" lvl="2" indent="-285750" algn="just">
              <a:buFont typeface="Wingdings" panose="05000000000000000000" pitchFamily="2" charset="2"/>
              <a:buChar char="§"/>
            </a:pPr>
            <a:endParaRPr lang="en-US" sz="1100" i="1" dirty="0" smtClean="0"/>
          </a:p>
          <a:p>
            <a:pPr marL="1200150" lvl="2" indent="-285750" algn="just">
              <a:buFont typeface="Wingdings" panose="05000000000000000000" pitchFamily="2" charset="2"/>
              <a:buChar char="§"/>
            </a:pPr>
            <a:endParaRPr lang="en-US" sz="1100" i="1" dirty="0"/>
          </a:p>
          <a:p>
            <a:pPr marL="1200150" lvl="2" indent="-285750" algn="just">
              <a:buFont typeface="Wingdings" panose="05000000000000000000" pitchFamily="2" charset="2"/>
              <a:buChar char="§"/>
            </a:pPr>
            <a:endParaRPr lang="en-US" sz="1100" i="1" dirty="0" smtClean="0"/>
          </a:p>
          <a:p>
            <a:pPr marL="1200150" lvl="2" indent="-285750" algn="just">
              <a:buFont typeface="Wingdings" panose="05000000000000000000" pitchFamily="2" charset="2"/>
              <a:buChar char="§"/>
            </a:pPr>
            <a:endParaRPr lang="en-US" sz="1100" i="1" dirty="0" smtClean="0"/>
          </a:p>
          <a:p>
            <a:pPr marL="1200150" lvl="2" indent="-285750" algn="just">
              <a:buFont typeface="Wingdings" panose="05000000000000000000" pitchFamily="2" charset="2"/>
              <a:buChar char="§"/>
            </a:pPr>
            <a:endParaRPr lang="en-US" sz="1100" i="1" dirty="0"/>
          </a:p>
          <a:p>
            <a:pPr marL="1200150" lvl="2" indent="-285750" algn="just">
              <a:buFont typeface="Wingdings" panose="05000000000000000000" pitchFamily="2" charset="2"/>
              <a:buChar char="§"/>
            </a:pPr>
            <a:endParaRPr lang="en-US" sz="1100" i="1" dirty="0" smtClean="0"/>
          </a:p>
          <a:p>
            <a:pPr marL="1200150" lvl="2" indent="-285750" algn="just">
              <a:buFont typeface="Wingdings" panose="05000000000000000000" pitchFamily="2" charset="2"/>
              <a:buChar char="§"/>
            </a:pPr>
            <a:endParaRPr lang="en-US" sz="1100" i="1" dirty="0"/>
          </a:p>
          <a:p>
            <a:pPr marL="1200150" lvl="2" indent="-285750" algn="just">
              <a:buFont typeface="Wingdings" panose="05000000000000000000" pitchFamily="2" charset="2"/>
              <a:buChar char="§"/>
            </a:pPr>
            <a:endParaRPr lang="en-US" sz="1100" i="1" dirty="0" smtClean="0"/>
          </a:p>
          <a:p>
            <a:pPr lvl="2" algn="just"/>
            <a:endParaRPr lang="en-US" sz="1100" i="1" dirty="0" smtClean="0"/>
          </a:p>
        </p:txBody>
      </p:sp>
      <p:sp>
        <p:nvSpPr>
          <p:cNvPr id="4"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Benefits</a:t>
            </a:r>
            <a:endParaRPr lang="en-US" dirty="0"/>
          </a:p>
        </p:txBody>
      </p:sp>
    </p:spTree>
    <p:extLst>
      <p:ext uri="{BB962C8B-B14F-4D97-AF65-F5344CB8AC3E}">
        <p14:creationId xmlns:p14="http://schemas.microsoft.com/office/powerpoint/2010/main" val="4253250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Generated Artifacts, Inputs and Outputs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6524863"/>
          </a:xfrm>
          <a:prstGeom prst="rect">
            <a:avLst/>
          </a:prstGeom>
          <a:noFill/>
          <a:ln>
            <a:noFill/>
          </a:ln>
        </p:spPr>
        <p:txBody>
          <a:bodyPr wrap="square" rtlCol="0">
            <a:spAutoFit/>
          </a:bodyPr>
          <a:lstStyle/>
          <a:p>
            <a:pPr marL="285750" indent="-285750">
              <a:buBlip>
                <a:blip r:embed="rId2"/>
              </a:buBlip>
            </a:pPr>
            <a:r>
              <a:rPr lang="en-US" sz="1100" dirty="0" smtClean="0"/>
              <a:t>One </a:t>
            </a:r>
            <a:r>
              <a:rPr lang="en-US" sz="1100" dirty="0"/>
              <a:t>mapping and session is created for each group  based on the number of tables being included  with 7 workflows for each session as displayed </a:t>
            </a:r>
            <a:r>
              <a:rPr lang="en-US" sz="1100" dirty="0" smtClean="0"/>
              <a:t>below</a:t>
            </a:r>
          </a:p>
          <a:p>
            <a:pPr marL="285750" indent="-285750">
              <a:buBlip>
                <a:blip r:embed="rId2"/>
              </a:buBlip>
            </a:pPr>
            <a:r>
              <a:rPr lang="en-US" sz="1100" dirty="0"/>
              <a:t>Input Parameters and </a:t>
            </a:r>
            <a:r>
              <a:rPr lang="en-US" sz="1100" dirty="0" smtClean="0"/>
              <a:t>default values</a:t>
            </a:r>
            <a:endParaRPr lang="en-US" sz="1100" dirty="0"/>
          </a:p>
          <a:p>
            <a:pPr marL="742950" lvl="1" indent="-285750">
              <a:buFont typeface="Wingdings" panose="05000000000000000000" pitchFamily="2" charset="2"/>
              <a:buChar char="§"/>
            </a:pPr>
            <a:r>
              <a:rPr lang="en-US" sz="1100" i="1" dirty="0"/>
              <a:t>$$</a:t>
            </a:r>
            <a:r>
              <a:rPr lang="en-US" sz="1100" i="1" dirty="0" smtClean="0"/>
              <a:t>MAPPING_PREFIX </a:t>
            </a:r>
            <a:r>
              <a:rPr lang="en-US" sz="1100" i="1" dirty="0" smtClean="0">
                <a:sym typeface="Wingdings" panose="05000000000000000000" pitchFamily="2" charset="2"/>
              </a:rPr>
              <a:t> </a:t>
            </a:r>
            <a:r>
              <a:rPr lang="en-US" sz="1100" i="1" dirty="0" smtClean="0"/>
              <a:t> mpg_DB2ZOS_TO_JMS</a:t>
            </a:r>
            <a:endParaRPr lang="en-US" sz="1100" i="1" dirty="0"/>
          </a:p>
          <a:p>
            <a:pPr marL="742950" lvl="1" indent="-285750">
              <a:buFont typeface="Wingdings" panose="05000000000000000000" pitchFamily="2" charset="2"/>
              <a:buChar char="§"/>
            </a:pPr>
            <a:r>
              <a:rPr lang="en-US" sz="1100" i="1" dirty="0"/>
              <a:t>$$WF_PARAMETER_FILE  </a:t>
            </a:r>
            <a:r>
              <a:rPr lang="en-US" sz="1100" i="1" dirty="0" smtClean="0">
                <a:sym typeface="Wingdings" panose="05000000000000000000" pitchFamily="2" charset="2"/>
              </a:rPr>
              <a:t> </a:t>
            </a:r>
            <a:r>
              <a:rPr lang="en-US" sz="1100" i="1" dirty="0"/>
              <a:t>CDC_JMS_PARAMETERS </a:t>
            </a:r>
            <a:endParaRPr lang="en-US" sz="1100" i="1" dirty="0" smtClean="0"/>
          </a:p>
          <a:p>
            <a:pPr marL="742950" lvl="1" indent="-285750">
              <a:buFont typeface="Wingdings" panose="05000000000000000000" pitchFamily="2" charset="2"/>
              <a:buChar char="§"/>
            </a:pPr>
            <a:r>
              <a:rPr lang="en-US" sz="1100" i="1" dirty="0" smtClean="0"/>
              <a:t>$$</a:t>
            </a:r>
            <a:r>
              <a:rPr lang="en-US" sz="1100" i="1" dirty="0"/>
              <a:t>FOLDER_NAME  </a:t>
            </a:r>
            <a:r>
              <a:rPr lang="en-US" sz="1100" i="1" dirty="0" smtClean="0">
                <a:sym typeface="Wingdings" panose="05000000000000000000" pitchFamily="2" charset="2"/>
              </a:rPr>
              <a:t></a:t>
            </a:r>
            <a:r>
              <a:rPr lang="en-US" sz="1100" i="1" dirty="0" smtClean="0"/>
              <a:t> DB2CDC </a:t>
            </a:r>
            <a:endParaRPr lang="en-US" sz="1100" i="1" dirty="0"/>
          </a:p>
          <a:p>
            <a:pPr marL="742950" lvl="1" indent="-285750">
              <a:buFont typeface="Wingdings" panose="05000000000000000000" pitchFamily="2" charset="2"/>
              <a:buChar char="§"/>
            </a:pPr>
            <a:r>
              <a:rPr lang="en-US" sz="1100" i="1" dirty="0"/>
              <a:t>$$TARGET_NAME </a:t>
            </a:r>
            <a:r>
              <a:rPr lang="en-US" sz="1100" i="1" dirty="0" smtClean="0">
                <a:sym typeface="Wingdings" panose="05000000000000000000" pitchFamily="2" charset="2"/>
              </a:rPr>
              <a:t> </a:t>
            </a:r>
            <a:r>
              <a:rPr lang="en-US" sz="1100" i="1" dirty="0" smtClean="0"/>
              <a:t> JMS</a:t>
            </a:r>
            <a:endParaRPr lang="en-US" sz="1100" i="1" dirty="0"/>
          </a:p>
          <a:p>
            <a:pPr marL="742950" lvl="1" indent="-285750">
              <a:buFont typeface="Wingdings" panose="05000000000000000000" pitchFamily="2" charset="2"/>
              <a:buChar char="§"/>
            </a:pPr>
            <a:r>
              <a:rPr lang="en-US" sz="1100" i="1" dirty="0"/>
              <a:t>$$ENVIRONMENT1 </a:t>
            </a:r>
            <a:r>
              <a:rPr lang="en-US" sz="1100" i="1" dirty="0" smtClean="0">
                <a:sym typeface="Wingdings" panose="05000000000000000000" pitchFamily="2" charset="2"/>
              </a:rPr>
              <a:t> L1     </a:t>
            </a:r>
            <a:r>
              <a:rPr lang="en-US" sz="1100" i="1" dirty="0" smtClean="0"/>
              <a:t>$$ENVIRONMENT2 </a:t>
            </a:r>
            <a:r>
              <a:rPr lang="en-US" sz="1100" i="1" dirty="0">
                <a:sym typeface="Wingdings" panose="05000000000000000000" pitchFamily="2" charset="2"/>
              </a:rPr>
              <a:t> </a:t>
            </a:r>
            <a:r>
              <a:rPr lang="en-US" sz="1100" i="1" dirty="0" smtClean="0">
                <a:sym typeface="Wingdings" panose="05000000000000000000" pitchFamily="2" charset="2"/>
              </a:rPr>
              <a:t>L2    ………   </a:t>
            </a:r>
            <a:r>
              <a:rPr lang="en-US" sz="1100" i="1" dirty="0" smtClean="0"/>
              <a:t>$$ENVIRONMENT6 </a:t>
            </a:r>
            <a:r>
              <a:rPr lang="en-US" sz="1100" i="1" dirty="0">
                <a:sym typeface="Wingdings" panose="05000000000000000000" pitchFamily="2" charset="2"/>
              </a:rPr>
              <a:t> </a:t>
            </a:r>
            <a:r>
              <a:rPr lang="en-US" sz="1100" i="1" dirty="0" smtClean="0">
                <a:sym typeface="Wingdings" panose="05000000000000000000" pitchFamily="2" charset="2"/>
              </a:rPr>
              <a:t>L6    </a:t>
            </a:r>
            <a:r>
              <a:rPr lang="en-US" sz="1100" i="1" dirty="0" smtClean="0"/>
              <a:t>$$ENVIRONMENT7 </a:t>
            </a:r>
            <a:r>
              <a:rPr lang="en-US" sz="1100" i="1" dirty="0">
                <a:sym typeface="Wingdings" panose="05000000000000000000" pitchFamily="2" charset="2"/>
              </a:rPr>
              <a:t> </a:t>
            </a:r>
            <a:r>
              <a:rPr lang="en-US" sz="1100" i="1" dirty="0" smtClean="0">
                <a:sym typeface="Wingdings" panose="05000000000000000000" pitchFamily="2" charset="2"/>
              </a:rPr>
              <a:t>PROD</a:t>
            </a:r>
            <a:endParaRPr lang="en-US" sz="1100" dirty="0"/>
          </a:p>
          <a:p>
            <a:pPr lvl="1"/>
            <a:endParaRPr lang="en-US" sz="1100" dirty="0" smtClean="0"/>
          </a:p>
          <a:p>
            <a:pPr marL="285750" indent="-285750">
              <a:buBlip>
                <a:blip r:embed="rId2"/>
              </a:buBlip>
            </a:pPr>
            <a:r>
              <a:rPr lang="en-US" sz="1100" dirty="0" smtClean="0"/>
              <a:t>Input File and grouping options</a:t>
            </a:r>
          </a:p>
          <a:p>
            <a:pPr marL="742950" lvl="1" indent="-285750">
              <a:buBlip>
                <a:blip r:embed="rId2"/>
              </a:buBlip>
            </a:pPr>
            <a:endParaRPr lang="en-US" sz="1100" dirty="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a:p>
          <a:p>
            <a:pPr lvl="2"/>
            <a:endParaRPr lang="en-US" sz="1100" dirty="0"/>
          </a:p>
          <a:p>
            <a:pPr lvl="1"/>
            <a:r>
              <a:rPr lang="en-US" sz="1100" dirty="0" smtClean="0"/>
              <a:t>As shown above if there are three tables supplied with AF_CALENDAR, EQUIPMENT under GROUP1 and TFMTB051 under GROUP2, Automation will be creating the XML with two mappings as mpg_DB2ZOS_TO_JMS_GROUP1  with two pipelines and mpg_DB2ZOS_TO_JMS_GROUP2  </a:t>
            </a:r>
            <a:r>
              <a:rPr lang="en-US" sz="1100" dirty="0"/>
              <a:t>with </a:t>
            </a:r>
            <a:r>
              <a:rPr lang="en-US" sz="1100" dirty="0" smtClean="0"/>
              <a:t>one pipeline</a:t>
            </a:r>
          </a:p>
          <a:p>
            <a:pPr lvl="1"/>
            <a:endParaRPr lang="en-US" sz="1100" dirty="0"/>
          </a:p>
          <a:p>
            <a:pPr marL="285750" indent="-285750">
              <a:buBlip>
                <a:blip r:embed="rId2"/>
              </a:buBlip>
            </a:pPr>
            <a:r>
              <a:rPr lang="en-US" sz="1100" dirty="0" smtClean="0"/>
              <a:t>Sources, Target, User Defined Functions &amp;  Reusable Transformations</a:t>
            </a:r>
          </a:p>
          <a:p>
            <a:pPr lvl="1"/>
            <a:endParaRPr lang="en-US" sz="1100" dirty="0"/>
          </a:p>
          <a:p>
            <a:pPr lvl="1"/>
            <a:endParaRPr lang="en-US" sz="1100" dirty="0" smtClean="0"/>
          </a:p>
          <a:p>
            <a:pPr lvl="2"/>
            <a:endParaRPr lang="en-US" sz="1100" dirty="0" smtClean="0"/>
          </a:p>
          <a:p>
            <a:pPr marL="742950" lvl="1" indent="-285750">
              <a:buBlip>
                <a:blip r:embed="rId2"/>
              </a:buBlip>
            </a:pPr>
            <a:endParaRPr lang="en-US" sz="1100" dirty="0" smtClean="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lvl="2"/>
            <a:endParaRPr lang="en-US" sz="1100" i="1" dirty="0" smtClean="0"/>
          </a:p>
        </p:txBody>
      </p:sp>
      <p:sp>
        <p:nvSpPr>
          <p:cNvPr id="9"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Sample Input and Output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78658363"/>
              </p:ext>
            </p:extLst>
          </p:nvPr>
        </p:nvGraphicFramePr>
        <p:xfrm>
          <a:off x="963806" y="2847278"/>
          <a:ext cx="2146300" cy="762000"/>
        </p:xfrm>
        <a:graphic>
          <a:graphicData uri="http://schemas.openxmlformats.org/drawingml/2006/table">
            <a:tbl>
              <a:tblPr>
                <a:tableStyleId>{5C22544A-7EE6-4342-B048-85BDC9FD1C3A}</a:tableStyleId>
              </a:tblPr>
              <a:tblGrid>
                <a:gridCol w="1092144">
                  <a:extLst>
                    <a:ext uri="{9D8B030D-6E8A-4147-A177-3AD203B41FA5}">
                      <a16:colId xmlns:a16="http://schemas.microsoft.com/office/drawing/2014/main" val="2822817005"/>
                    </a:ext>
                  </a:extLst>
                </a:gridCol>
                <a:gridCol w="1054156">
                  <a:extLst>
                    <a:ext uri="{9D8B030D-6E8A-4147-A177-3AD203B41FA5}">
                      <a16:colId xmlns:a16="http://schemas.microsoft.com/office/drawing/2014/main" val="4162224554"/>
                    </a:ext>
                  </a:extLst>
                </a:gridCol>
              </a:tblGrid>
              <a:tr h="190500">
                <a:tc>
                  <a:txBody>
                    <a:bodyPr/>
                    <a:lstStyle/>
                    <a:p>
                      <a:pPr algn="l" fontAlgn="b"/>
                      <a:r>
                        <a:rPr lang="en-US" sz="1100" u="none" strike="noStrike">
                          <a:effectLst/>
                        </a:rPr>
                        <a:t>TABLE_NAME</a:t>
                      </a:r>
                      <a:endParaRPr lang="en-US" sz="1100" b="0" i="0" u="none" strike="noStrike">
                        <a:solidFill>
                          <a:srgbClr val="0061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GROUP_NAME</a:t>
                      </a:r>
                      <a:endParaRPr lang="en-US" sz="1100" b="0" i="0" u="none" strike="noStrike">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1229453"/>
                  </a:ext>
                </a:extLst>
              </a:tr>
              <a:tr h="190500">
                <a:tc>
                  <a:txBody>
                    <a:bodyPr/>
                    <a:lstStyle/>
                    <a:p>
                      <a:pPr algn="l" fontAlgn="b"/>
                      <a:r>
                        <a:rPr lang="en-US" sz="1100" u="none" strike="noStrike" dirty="0">
                          <a:effectLst/>
                        </a:rPr>
                        <a:t>AF_CALENDAR</a:t>
                      </a:r>
                      <a:endParaRPr lang="en-US" sz="1100" b="0" i="0" u="none" strike="noStrike" dirty="0">
                        <a:solidFill>
                          <a:srgbClr val="9C65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GROUP1</a:t>
                      </a:r>
                      <a:endParaRPr lang="en-US" sz="1100" b="0" i="0" u="none" strike="noStrike">
                        <a:solidFill>
                          <a:srgbClr val="9C65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5348364"/>
                  </a:ext>
                </a:extLst>
              </a:tr>
              <a:tr h="190500">
                <a:tc>
                  <a:txBody>
                    <a:bodyPr/>
                    <a:lstStyle/>
                    <a:p>
                      <a:pPr algn="l" fontAlgn="b"/>
                      <a:r>
                        <a:rPr lang="en-US" sz="1100" u="none" strike="noStrike">
                          <a:effectLst/>
                        </a:rPr>
                        <a:t>EQUIPMENT</a:t>
                      </a:r>
                      <a:endParaRPr lang="en-US" sz="1100" b="0" i="0" u="none" strike="noStrike">
                        <a:solidFill>
                          <a:srgbClr val="9C65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GROUP1</a:t>
                      </a:r>
                      <a:endParaRPr lang="en-US" sz="1100" b="0" i="0" u="none" strike="noStrike">
                        <a:solidFill>
                          <a:srgbClr val="9C65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5648804"/>
                  </a:ext>
                </a:extLst>
              </a:tr>
              <a:tr h="190500">
                <a:tc>
                  <a:txBody>
                    <a:bodyPr/>
                    <a:lstStyle/>
                    <a:p>
                      <a:pPr algn="l" fontAlgn="b"/>
                      <a:r>
                        <a:rPr lang="en-US" sz="1100" u="none" strike="noStrike">
                          <a:effectLst/>
                        </a:rPr>
                        <a:t>TFMTB051</a:t>
                      </a:r>
                      <a:endParaRPr lang="en-US" sz="1100" b="0" i="0" u="none" strike="noStrike">
                        <a:solidFill>
                          <a:srgbClr val="3F3F76"/>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GROUP2</a:t>
                      </a:r>
                      <a:endParaRPr lang="en-US" sz="1100" b="0" i="0" u="none" strike="noStrike" dirty="0">
                        <a:solidFill>
                          <a:srgbClr val="3F3F7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6810005"/>
                  </a:ext>
                </a:extLst>
              </a:tr>
            </a:tbl>
          </a:graphicData>
        </a:graphic>
      </p:graphicFrame>
      <p:pic>
        <p:nvPicPr>
          <p:cNvPr id="8" name="Picture 7"/>
          <p:cNvPicPr>
            <a:picLocks noChangeAspect="1"/>
          </p:cNvPicPr>
          <p:nvPr/>
        </p:nvPicPr>
        <p:blipFill>
          <a:blip r:embed="rId3"/>
          <a:stretch>
            <a:fillRect/>
          </a:stretch>
        </p:blipFill>
        <p:spPr>
          <a:xfrm>
            <a:off x="698746" y="4458581"/>
            <a:ext cx="2181225" cy="752475"/>
          </a:xfrm>
          <a:prstGeom prst="rect">
            <a:avLst/>
          </a:prstGeom>
        </p:spPr>
      </p:pic>
      <p:pic>
        <p:nvPicPr>
          <p:cNvPr id="10" name="Picture 9"/>
          <p:cNvPicPr>
            <a:picLocks noChangeAspect="1"/>
          </p:cNvPicPr>
          <p:nvPr/>
        </p:nvPicPr>
        <p:blipFill>
          <a:blip r:embed="rId4"/>
          <a:stretch>
            <a:fillRect/>
          </a:stretch>
        </p:blipFill>
        <p:spPr>
          <a:xfrm>
            <a:off x="3042999" y="4539543"/>
            <a:ext cx="1400175" cy="295275"/>
          </a:xfrm>
          <a:prstGeom prst="rect">
            <a:avLst/>
          </a:prstGeom>
        </p:spPr>
      </p:pic>
      <p:pic>
        <p:nvPicPr>
          <p:cNvPr id="11" name="Picture 10"/>
          <p:cNvPicPr>
            <a:picLocks noChangeAspect="1"/>
          </p:cNvPicPr>
          <p:nvPr/>
        </p:nvPicPr>
        <p:blipFill>
          <a:blip r:embed="rId5"/>
          <a:stretch>
            <a:fillRect/>
          </a:stretch>
        </p:blipFill>
        <p:spPr>
          <a:xfrm>
            <a:off x="5165064" y="4458581"/>
            <a:ext cx="2533650" cy="628650"/>
          </a:xfrm>
          <a:prstGeom prst="rect">
            <a:avLst/>
          </a:prstGeom>
        </p:spPr>
      </p:pic>
      <p:pic>
        <p:nvPicPr>
          <p:cNvPr id="12" name="Picture 11"/>
          <p:cNvPicPr>
            <a:picLocks noChangeAspect="1"/>
          </p:cNvPicPr>
          <p:nvPr/>
        </p:nvPicPr>
        <p:blipFill>
          <a:blip r:embed="rId6"/>
          <a:stretch>
            <a:fillRect/>
          </a:stretch>
        </p:blipFill>
        <p:spPr>
          <a:xfrm>
            <a:off x="8196844" y="4458581"/>
            <a:ext cx="2533650" cy="323850"/>
          </a:xfrm>
          <a:prstGeom prst="rect">
            <a:avLst/>
          </a:prstGeom>
        </p:spPr>
      </p:pic>
    </p:spTree>
    <p:extLst>
      <p:ext uri="{BB962C8B-B14F-4D97-AF65-F5344CB8AC3E}">
        <p14:creationId xmlns:p14="http://schemas.microsoft.com/office/powerpoint/2010/main" val="3841619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Generated Artifacts, Inputs and Outputs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5001369"/>
          </a:xfrm>
          <a:prstGeom prst="rect">
            <a:avLst/>
          </a:prstGeom>
          <a:noFill/>
          <a:ln>
            <a:noFill/>
          </a:ln>
        </p:spPr>
        <p:txBody>
          <a:bodyPr wrap="square" rtlCol="0">
            <a:spAutoFit/>
          </a:bodyPr>
          <a:lstStyle/>
          <a:p>
            <a:pPr marL="285750" indent="-285750">
              <a:buBlip>
                <a:blip r:embed="rId3"/>
              </a:buBlip>
            </a:pPr>
            <a:r>
              <a:rPr lang="en-US" sz="1100" dirty="0" smtClean="0"/>
              <a:t>Mapping Pattern, JMS Target  and Audit Columns</a:t>
            </a:r>
          </a:p>
          <a:p>
            <a:pPr lvl="2"/>
            <a:r>
              <a:rPr lang="en-US" sz="1100" b="1" dirty="0" smtClean="0"/>
              <a:t>                                            mpg_DB2ZOS_TO_JMS_GROUP1                                                                                                Audit Columns                                                                XSD Files</a:t>
            </a:r>
            <a:endParaRPr lang="en-US" sz="1100" b="1" dirty="0"/>
          </a:p>
          <a:p>
            <a:pPr lvl="1"/>
            <a:endParaRPr lang="en-US" sz="1100" dirty="0" smtClean="0"/>
          </a:p>
          <a:p>
            <a:pPr lvl="2"/>
            <a:endParaRPr lang="en-US" sz="1100" dirty="0" smtClean="0"/>
          </a:p>
          <a:p>
            <a:pPr marL="742950" lvl="1" indent="-285750">
              <a:buBlip>
                <a:blip r:embed="rId3"/>
              </a:buBlip>
            </a:pPr>
            <a:endParaRPr lang="en-US" sz="1100" dirty="0" smtClean="0"/>
          </a:p>
          <a:p>
            <a:pPr marL="742950" lvl="1" indent="-285750">
              <a:buBlip>
                <a:blip r:embed="rId3"/>
              </a:buBlip>
            </a:pPr>
            <a:endParaRPr lang="en-US" sz="1100" dirty="0" smtClean="0"/>
          </a:p>
          <a:p>
            <a:pPr marL="742950" lvl="1" indent="-285750">
              <a:buBlip>
                <a:blip r:embed="rId3"/>
              </a:buBlip>
            </a:pPr>
            <a:endParaRPr lang="en-US" sz="1100" dirty="0"/>
          </a:p>
          <a:p>
            <a:pPr marL="742950" lvl="1" indent="-285750">
              <a:buBlip>
                <a:blip r:embed="rId3"/>
              </a:buBlip>
            </a:pPr>
            <a:endParaRPr lang="en-US" sz="1100" dirty="0"/>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r>
              <a:rPr lang="en-US" sz="1100" i="1" dirty="0" smtClean="0"/>
              <a:t>                                                                                                                                                                                                    </a:t>
            </a:r>
          </a:p>
          <a:p>
            <a:pPr marL="1200150" lvl="2" indent="-285750">
              <a:buFont typeface="Wingdings" panose="05000000000000000000" pitchFamily="2" charset="2"/>
              <a:buChar char="§"/>
            </a:pPr>
            <a:endParaRPr lang="en-US" sz="1100" i="1" dirty="0"/>
          </a:p>
          <a:p>
            <a:pPr lvl="2"/>
            <a:r>
              <a:rPr lang="en-US" sz="1100" b="1" i="1" dirty="0" smtClean="0"/>
              <a:t>                                                                                                                                                                                     JMS Target and Header Information                                   Parameter File</a:t>
            </a:r>
          </a:p>
          <a:p>
            <a:pPr marL="1200150" lvl="2" indent="-285750">
              <a:buFont typeface="Wingdings" panose="05000000000000000000" pitchFamily="2" charset="2"/>
              <a:buChar char="§"/>
            </a:pPr>
            <a:endParaRPr lang="en-US" sz="1100" i="1" dirty="0"/>
          </a:p>
          <a:p>
            <a:pPr lvl="2"/>
            <a:r>
              <a:rPr lang="en-US" sz="1100" b="1" dirty="0" smtClean="0"/>
              <a:t>                       mpg_DB2ZOS_TO_JMS_GROUP2   </a:t>
            </a:r>
            <a:endParaRPr lang="en-US" sz="1100" b="1" dirty="0"/>
          </a:p>
          <a:p>
            <a:pPr lvl="2"/>
            <a:endParaRPr lang="en-US" sz="1100" i="1" dirty="0" smtClean="0"/>
          </a:p>
          <a:p>
            <a:pPr lvl="2"/>
            <a:endParaRPr lang="en-US" sz="1100" i="1" dirty="0" smtClean="0"/>
          </a:p>
          <a:p>
            <a:pPr lvl="2"/>
            <a:endParaRPr lang="en-US" sz="1100" i="1" dirty="0" smtClean="0"/>
          </a:p>
          <a:p>
            <a:pPr lvl="2"/>
            <a:endParaRPr lang="en-US" sz="1100" i="1" dirty="0" smtClean="0"/>
          </a:p>
          <a:p>
            <a:pPr lvl="2"/>
            <a:endParaRPr lang="en-US" sz="1100" i="1" dirty="0" smtClean="0"/>
          </a:p>
          <a:p>
            <a:pPr lvl="2"/>
            <a:endParaRPr lang="en-US" sz="1100" i="1" dirty="0" smtClean="0"/>
          </a:p>
          <a:p>
            <a:pPr lvl="2"/>
            <a:endParaRPr lang="en-US" sz="1100" i="1" dirty="0" smtClean="0"/>
          </a:p>
          <a:p>
            <a:pPr lvl="2"/>
            <a:endParaRPr lang="en-US" sz="1100" i="1" dirty="0" smtClean="0"/>
          </a:p>
          <a:p>
            <a:pPr lvl="2"/>
            <a:endParaRPr lang="en-US" sz="1100" i="1" dirty="0" smtClean="0"/>
          </a:p>
          <a:p>
            <a:pPr lvl="2"/>
            <a:endParaRPr lang="en-US" sz="1100" i="1" dirty="0" smtClean="0"/>
          </a:p>
        </p:txBody>
      </p:sp>
      <p:sp>
        <p:nvSpPr>
          <p:cNvPr id="13"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Generated Output - Mapping</a:t>
            </a:r>
            <a:endParaRPr lang="en-US" dirty="0"/>
          </a:p>
        </p:txBody>
      </p:sp>
      <p:pic>
        <p:nvPicPr>
          <p:cNvPr id="4" name="Picture 3"/>
          <p:cNvPicPr>
            <a:picLocks noChangeAspect="1"/>
          </p:cNvPicPr>
          <p:nvPr/>
        </p:nvPicPr>
        <p:blipFill>
          <a:blip r:embed="rId4"/>
          <a:stretch>
            <a:fillRect/>
          </a:stretch>
        </p:blipFill>
        <p:spPr>
          <a:xfrm>
            <a:off x="604146" y="1723524"/>
            <a:ext cx="6155835" cy="2125416"/>
          </a:xfrm>
          <a:prstGeom prst="rect">
            <a:avLst/>
          </a:prstGeom>
        </p:spPr>
      </p:pic>
      <p:pic>
        <p:nvPicPr>
          <p:cNvPr id="6" name="Picture 5"/>
          <p:cNvPicPr>
            <a:picLocks noChangeAspect="1"/>
          </p:cNvPicPr>
          <p:nvPr/>
        </p:nvPicPr>
        <p:blipFill>
          <a:blip r:embed="rId5"/>
          <a:stretch>
            <a:fillRect/>
          </a:stretch>
        </p:blipFill>
        <p:spPr>
          <a:xfrm>
            <a:off x="589747" y="4616281"/>
            <a:ext cx="5666388" cy="1539228"/>
          </a:xfrm>
          <a:prstGeom prst="rect">
            <a:avLst/>
          </a:prstGeom>
        </p:spPr>
      </p:pic>
      <p:pic>
        <p:nvPicPr>
          <p:cNvPr id="7" name="Picture 6"/>
          <p:cNvPicPr>
            <a:picLocks noChangeAspect="1"/>
          </p:cNvPicPr>
          <p:nvPr/>
        </p:nvPicPr>
        <p:blipFill>
          <a:blip r:embed="rId6"/>
          <a:stretch>
            <a:fillRect/>
          </a:stretch>
        </p:blipFill>
        <p:spPr>
          <a:xfrm>
            <a:off x="7185660" y="1897557"/>
            <a:ext cx="2438400" cy="1638300"/>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1445318934"/>
              </p:ext>
            </p:extLst>
          </p:nvPr>
        </p:nvGraphicFramePr>
        <p:xfrm>
          <a:off x="10362824" y="2303661"/>
          <a:ext cx="1268413" cy="649287"/>
        </p:xfrm>
        <a:graphic>
          <a:graphicData uri="http://schemas.openxmlformats.org/presentationml/2006/ole">
            <mc:AlternateContent xmlns:mc="http://schemas.openxmlformats.org/markup-compatibility/2006">
              <mc:Choice xmlns:v="urn:schemas-microsoft-com:vml" Requires="v">
                <p:oleObj spid="_x0000_s4389" name="Packager Shell Object" showAsIcon="1" r:id="rId7" imgW="1269000" imgH="648720" progId="Package">
                  <p:embed/>
                </p:oleObj>
              </mc:Choice>
              <mc:Fallback>
                <p:oleObj name="Packager Shell Object" showAsIcon="1" r:id="rId7" imgW="1269000" imgH="648720" progId="Package">
                  <p:embed/>
                  <p:pic>
                    <p:nvPicPr>
                      <p:cNvPr id="0" name=""/>
                      <p:cNvPicPr/>
                      <p:nvPr/>
                    </p:nvPicPr>
                    <p:blipFill>
                      <a:blip r:embed="rId8"/>
                      <a:stretch>
                        <a:fillRect/>
                      </a:stretch>
                    </p:blipFill>
                    <p:spPr>
                      <a:xfrm>
                        <a:off x="10362824" y="2303661"/>
                        <a:ext cx="1268413" cy="649287"/>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854154309"/>
              </p:ext>
            </p:extLst>
          </p:nvPr>
        </p:nvGraphicFramePr>
        <p:xfrm>
          <a:off x="10266939" y="1651444"/>
          <a:ext cx="1484313" cy="649287"/>
        </p:xfrm>
        <a:graphic>
          <a:graphicData uri="http://schemas.openxmlformats.org/presentationml/2006/ole">
            <mc:AlternateContent xmlns:mc="http://schemas.openxmlformats.org/markup-compatibility/2006">
              <mc:Choice xmlns:v="urn:schemas-microsoft-com:vml" Requires="v">
                <p:oleObj spid="_x0000_s4390" name="Packager Shell Object" showAsIcon="1" r:id="rId9" imgW="1484640" imgH="648720" progId="Package">
                  <p:embed/>
                </p:oleObj>
              </mc:Choice>
              <mc:Fallback>
                <p:oleObj name="Packager Shell Object" showAsIcon="1" r:id="rId9" imgW="1484640" imgH="648720" progId="Package">
                  <p:embed/>
                  <p:pic>
                    <p:nvPicPr>
                      <p:cNvPr id="0" name=""/>
                      <p:cNvPicPr/>
                      <p:nvPr/>
                    </p:nvPicPr>
                    <p:blipFill>
                      <a:blip r:embed="rId10"/>
                      <a:stretch>
                        <a:fillRect/>
                      </a:stretch>
                    </p:blipFill>
                    <p:spPr>
                      <a:xfrm>
                        <a:off x="10266939" y="1651444"/>
                        <a:ext cx="1484313" cy="64928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242777918"/>
              </p:ext>
            </p:extLst>
          </p:nvPr>
        </p:nvGraphicFramePr>
        <p:xfrm>
          <a:off x="10418539" y="2985695"/>
          <a:ext cx="1143000" cy="649287"/>
        </p:xfrm>
        <a:graphic>
          <a:graphicData uri="http://schemas.openxmlformats.org/presentationml/2006/ole">
            <mc:AlternateContent xmlns:mc="http://schemas.openxmlformats.org/markup-compatibility/2006">
              <mc:Choice xmlns:v="urn:schemas-microsoft-com:vml" Requires="v">
                <p:oleObj spid="_x0000_s4391" name="Packager Shell Object" showAsIcon="1" r:id="rId11" imgW="1142280" imgH="648720" progId="Package">
                  <p:embed/>
                </p:oleObj>
              </mc:Choice>
              <mc:Fallback>
                <p:oleObj name="Packager Shell Object" showAsIcon="1" r:id="rId11" imgW="1142280" imgH="648720" progId="Package">
                  <p:embed/>
                  <p:pic>
                    <p:nvPicPr>
                      <p:cNvPr id="0" name=""/>
                      <p:cNvPicPr/>
                      <p:nvPr/>
                    </p:nvPicPr>
                    <p:blipFill>
                      <a:blip r:embed="rId12"/>
                      <a:stretch>
                        <a:fillRect/>
                      </a:stretch>
                    </p:blipFill>
                    <p:spPr>
                      <a:xfrm>
                        <a:off x="10418539" y="2985695"/>
                        <a:ext cx="1143000" cy="649287"/>
                      </a:xfrm>
                      <a:prstGeom prst="rect">
                        <a:avLst/>
                      </a:prstGeom>
                    </p:spPr>
                  </p:pic>
                </p:oleObj>
              </mc:Fallback>
            </mc:AlternateContent>
          </a:graphicData>
        </a:graphic>
      </p:graphicFrame>
      <p:pic>
        <p:nvPicPr>
          <p:cNvPr id="2" name="Picture 1"/>
          <p:cNvPicPr>
            <a:picLocks noChangeAspect="1"/>
          </p:cNvPicPr>
          <p:nvPr/>
        </p:nvPicPr>
        <p:blipFill>
          <a:blip r:embed="rId13"/>
          <a:stretch>
            <a:fillRect/>
          </a:stretch>
        </p:blipFill>
        <p:spPr>
          <a:xfrm>
            <a:off x="6455888" y="4187914"/>
            <a:ext cx="3267075" cy="202882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705443423"/>
              </p:ext>
            </p:extLst>
          </p:nvPr>
        </p:nvGraphicFramePr>
        <p:xfrm>
          <a:off x="9722963" y="4275265"/>
          <a:ext cx="2500313" cy="649287"/>
        </p:xfrm>
        <a:graphic>
          <a:graphicData uri="http://schemas.openxmlformats.org/presentationml/2006/ole">
            <mc:AlternateContent xmlns:mc="http://schemas.openxmlformats.org/markup-compatibility/2006">
              <mc:Choice xmlns:v="urn:schemas-microsoft-com:vml" Requires="v">
                <p:oleObj spid="_x0000_s4392" name="Packager Shell Object" showAsIcon="1" r:id="rId14" imgW="2499840" imgH="648720" progId="Package">
                  <p:embed/>
                </p:oleObj>
              </mc:Choice>
              <mc:Fallback>
                <p:oleObj name="Packager Shell Object" showAsIcon="1" r:id="rId14" imgW="2499840" imgH="648720" progId="Package">
                  <p:embed/>
                  <p:pic>
                    <p:nvPicPr>
                      <p:cNvPr id="0" name=""/>
                      <p:cNvPicPr/>
                      <p:nvPr/>
                    </p:nvPicPr>
                    <p:blipFill>
                      <a:blip r:embed="rId15"/>
                      <a:stretch>
                        <a:fillRect/>
                      </a:stretch>
                    </p:blipFill>
                    <p:spPr>
                      <a:xfrm>
                        <a:off x="9722963" y="4275265"/>
                        <a:ext cx="2500313" cy="649287"/>
                      </a:xfrm>
                      <a:prstGeom prst="rect">
                        <a:avLst/>
                      </a:prstGeom>
                    </p:spPr>
                  </p:pic>
                </p:oleObj>
              </mc:Fallback>
            </mc:AlternateContent>
          </a:graphicData>
        </a:graphic>
      </p:graphicFrame>
    </p:spTree>
    <p:extLst>
      <p:ext uri="{BB962C8B-B14F-4D97-AF65-F5344CB8AC3E}">
        <p14:creationId xmlns:p14="http://schemas.microsoft.com/office/powerpoint/2010/main" val="2291671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Generated Artifacts, Inputs and Outputs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5339923"/>
          </a:xfrm>
          <a:prstGeom prst="rect">
            <a:avLst/>
          </a:prstGeom>
          <a:noFill/>
          <a:ln>
            <a:noFill/>
          </a:ln>
        </p:spPr>
        <p:txBody>
          <a:bodyPr wrap="square" rtlCol="0">
            <a:spAutoFit/>
          </a:bodyPr>
          <a:lstStyle/>
          <a:p>
            <a:pPr marL="285750" indent="-285750">
              <a:buBlip>
                <a:blip r:embed="rId2"/>
              </a:buBlip>
            </a:pPr>
            <a:r>
              <a:rPr lang="en-US" sz="1100" dirty="0" smtClean="0"/>
              <a:t>Reusable Sessions &amp; Tasks</a:t>
            </a:r>
          </a:p>
          <a:p>
            <a:pPr marL="742950" lvl="1" indent="-285750">
              <a:buBlip>
                <a:blip r:embed="rId2"/>
              </a:buBlip>
            </a:pPr>
            <a:endParaRPr lang="en-US" sz="1100" dirty="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smtClean="0"/>
          </a:p>
          <a:p>
            <a:pPr marL="285750" indent="-285750">
              <a:buBlip>
                <a:blip r:embed="rId2"/>
              </a:buBlip>
            </a:pPr>
            <a:r>
              <a:rPr lang="en-US" sz="1100" dirty="0" smtClean="0"/>
              <a:t>Workflows with copies for all environments</a:t>
            </a:r>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lvl="2"/>
            <a:r>
              <a:rPr lang="en-US" sz="1100" i="1" dirty="0" smtClean="0"/>
              <a:t>                                                                                                                                                                                                    </a:t>
            </a:r>
          </a:p>
          <a:p>
            <a:pPr marL="1200150" lvl="2" indent="-285750">
              <a:buFont typeface="Wingdings" panose="05000000000000000000" pitchFamily="2" charset="2"/>
              <a:buChar char="§"/>
            </a:pPr>
            <a:endParaRPr lang="en-US" sz="1100" i="1" dirty="0"/>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lvl="2"/>
            <a:r>
              <a:rPr lang="en-US" sz="1100" i="1" dirty="0" smtClean="0"/>
              <a:t>                              </a:t>
            </a:r>
          </a:p>
          <a:p>
            <a:pPr lvl="2"/>
            <a:endParaRPr lang="en-US" sz="1100" i="1" dirty="0" smtClean="0"/>
          </a:p>
        </p:txBody>
      </p:sp>
      <p:sp>
        <p:nvSpPr>
          <p:cNvPr id="10"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Generated Output - Workflows</a:t>
            </a:r>
            <a:endParaRPr lang="en-US" dirty="0"/>
          </a:p>
        </p:txBody>
      </p:sp>
      <p:pic>
        <p:nvPicPr>
          <p:cNvPr id="8" name="Picture 7"/>
          <p:cNvPicPr>
            <a:picLocks noChangeAspect="1"/>
          </p:cNvPicPr>
          <p:nvPr/>
        </p:nvPicPr>
        <p:blipFill>
          <a:blip r:embed="rId3"/>
          <a:stretch>
            <a:fillRect/>
          </a:stretch>
        </p:blipFill>
        <p:spPr>
          <a:xfrm>
            <a:off x="865171" y="1592129"/>
            <a:ext cx="2609850" cy="1095375"/>
          </a:xfrm>
          <a:prstGeom prst="rect">
            <a:avLst/>
          </a:prstGeom>
        </p:spPr>
      </p:pic>
      <p:pic>
        <p:nvPicPr>
          <p:cNvPr id="11" name="Picture 10"/>
          <p:cNvPicPr>
            <a:picLocks noChangeAspect="1"/>
          </p:cNvPicPr>
          <p:nvPr/>
        </p:nvPicPr>
        <p:blipFill>
          <a:blip r:embed="rId4"/>
          <a:stretch>
            <a:fillRect/>
          </a:stretch>
        </p:blipFill>
        <p:spPr>
          <a:xfrm>
            <a:off x="865171" y="3034133"/>
            <a:ext cx="2990850" cy="2295525"/>
          </a:xfrm>
          <a:prstGeom prst="rect">
            <a:avLst/>
          </a:prstGeom>
        </p:spPr>
      </p:pic>
      <p:pic>
        <p:nvPicPr>
          <p:cNvPr id="12" name="Picture 11"/>
          <p:cNvPicPr>
            <a:picLocks noChangeAspect="1"/>
          </p:cNvPicPr>
          <p:nvPr/>
        </p:nvPicPr>
        <p:blipFill>
          <a:blip r:embed="rId5"/>
          <a:stretch>
            <a:fillRect/>
          </a:stretch>
        </p:blipFill>
        <p:spPr>
          <a:xfrm>
            <a:off x="4253715" y="1254898"/>
            <a:ext cx="2076450" cy="457200"/>
          </a:xfrm>
          <a:prstGeom prst="rect">
            <a:avLst/>
          </a:prstGeom>
        </p:spPr>
      </p:pic>
      <p:pic>
        <p:nvPicPr>
          <p:cNvPr id="13" name="Picture 12"/>
          <p:cNvPicPr>
            <a:picLocks noChangeAspect="1"/>
          </p:cNvPicPr>
          <p:nvPr/>
        </p:nvPicPr>
        <p:blipFill>
          <a:blip r:embed="rId6"/>
          <a:stretch>
            <a:fillRect/>
          </a:stretch>
        </p:blipFill>
        <p:spPr>
          <a:xfrm>
            <a:off x="7609272" y="1325508"/>
            <a:ext cx="3943350" cy="209550"/>
          </a:xfrm>
          <a:prstGeom prst="rect">
            <a:avLst/>
          </a:prstGeom>
        </p:spPr>
      </p:pic>
      <p:pic>
        <p:nvPicPr>
          <p:cNvPr id="2" name="Picture 1"/>
          <p:cNvPicPr>
            <a:picLocks noChangeAspect="1"/>
          </p:cNvPicPr>
          <p:nvPr/>
        </p:nvPicPr>
        <p:blipFill>
          <a:blip r:embed="rId7"/>
          <a:stretch>
            <a:fillRect/>
          </a:stretch>
        </p:blipFill>
        <p:spPr>
          <a:xfrm>
            <a:off x="4261738" y="1767308"/>
            <a:ext cx="3181350" cy="1266825"/>
          </a:xfrm>
          <a:prstGeom prst="rect">
            <a:avLst/>
          </a:prstGeom>
        </p:spPr>
      </p:pic>
      <p:pic>
        <p:nvPicPr>
          <p:cNvPr id="3" name="Picture 2"/>
          <p:cNvPicPr>
            <a:picLocks noChangeAspect="1"/>
          </p:cNvPicPr>
          <p:nvPr/>
        </p:nvPicPr>
        <p:blipFill>
          <a:blip r:embed="rId8"/>
          <a:stretch>
            <a:fillRect/>
          </a:stretch>
        </p:blipFill>
        <p:spPr>
          <a:xfrm>
            <a:off x="4253715" y="3212514"/>
            <a:ext cx="3419475" cy="609600"/>
          </a:xfrm>
          <a:prstGeom prst="rect">
            <a:avLst/>
          </a:prstGeom>
        </p:spPr>
      </p:pic>
      <p:pic>
        <p:nvPicPr>
          <p:cNvPr id="4" name="Picture 3"/>
          <p:cNvPicPr>
            <a:picLocks noChangeAspect="1"/>
          </p:cNvPicPr>
          <p:nvPr/>
        </p:nvPicPr>
        <p:blipFill>
          <a:blip r:embed="rId9"/>
          <a:stretch>
            <a:fillRect/>
          </a:stretch>
        </p:blipFill>
        <p:spPr>
          <a:xfrm>
            <a:off x="7747384" y="1914874"/>
            <a:ext cx="3667125" cy="1133475"/>
          </a:xfrm>
          <a:prstGeom prst="rect">
            <a:avLst/>
          </a:prstGeom>
        </p:spPr>
      </p:pic>
      <p:pic>
        <p:nvPicPr>
          <p:cNvPr id="5" name="Picture 4"/>
          <p:cNvPicPr>
            <a:picLocks noChangeAspect="1"/>
          </p:cNvPicPr>
          <p:nvPr/>
        </p:nvPicPr>
        <p:blipFill>
          <a:blip r:embed="rId10"/>
          <a:stretch>
            <a:fillRect/>
          </a:stretch>
        </p:blipFill>
        <p:spPr>
          <a:xfrm>
            <a:off x="4253715" y="4000495"/>
            <a:ext cx="6896100" cy="1657350"/>
          </a:xfrm>
          <a:prstGeom prst="rect">
            <a:avLst/>
          </a:prstGeom>
        </p:spPr>
      </p:pic>
    </p:spTree>
    <p:extLst>
      <p:ext uri="{BB962C8B-B14F-4D97-AF65-F5344CB8AC3E}">
        <p14:creationId xmlns:p14="http://schemas.microsoft.com/office/powerpoint/2010/main" val="33612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29" y="235074"/>
            <a:ext cx="11346501" cy="535531"/>
          </a:xfrm>
        </p:spPr>
        <p:txBody>
          <a:bodyPr/>
          <a:lstStyle/>
          <a:p>
            <a:r>
              <a:rPr lang="en-US" dirty="0" smtClean="0">
                <a:solidFill>
                  <a:schemeClr val="tx2">
                    <a:lumMod val="75000"/>
                  </a:schemeClr>
                </a:solidFill>
              </a:rPr>
              <a:t>Contents</a:t>
            </a:r>
            <a:endParaRPr lang="en-US" dirty="0">
              <a:solidFill>
                <a:schemeClr val="tx2">
                  <a:lumMod val="75000"/>
                </a:schemeClr>
              </a:solidFill>
            </a:endParaRPr>
          </a:p>
        </p:txBody>
      </p:sp>
      <p:sp>
        <p:nvSpPr>
          <p:cNvPr id="4" name="Slide Number Placeholder 3"/>
          <p:cNvSpPr>
            <a:spLocks noGrp="1"/>
          </p:cNvSpPr>
          <p:nvPr>
            <p:ph type="sldNum" sz="quarter" idx="4"/>
          </p:nvPr>
        </p:nvSpPr>
        <p:spPr/>
        <p:txBody>
          <a:bodyPr/>
          <a:lstStyle/>
          <a:p>
            <a:fld id="{941C3A77-83A1-40FD-8EC9-D9E201FEB2EC}" type="slidenum">
              <a:rPr lang="en-US" smtClean="0">
                <a:solidFill>
                  <a:srgbClr val="2560A9"/>
                </a:solidFill>
              </a:rPr>
              <a:pPr/>
              <a:t>2</a:t>
            </a:fld>
            <a:endParaRPr lang="en-US" dirty="0">
              <a:solidFill>
                <a:srgbClr val="2560A9"/>
              </a:solidFill>
            </a:endParaRPr>
          </a:p>
        </p:txBody>
      </p:sp>
      <p:sp>
        <p:nvSpPr>
          <p:cNvPr id="7" name="Rectangle 6"/>
          <p:cNvSpPr/>
          <p:nvPr/>
        </p:nvSpPr>
        <p:spPr>
          <a:xfrm>
            <a:off x="429147" y="992935"/>
            <a:ext cx="5394815" cy="5001369"/>
          </a:xfrm>
          <a:prstGeom prst="rect">
            <a:avLst/>
          </a:prstGeom>
        </p:spPr>
        <p:txBody>
          <a:bodyPr wrap="square">
            <a:spAutoFit/>
          </a:bodyPr>
          <a:lstStyle/>
          <a:p>
            <a:pPr marL="285750" indent="-285750">
              <a:buBlip>
                <a:blip r:embed="rId2"/>
              </a:buBlip>
            </a:pPr>
            <a:r>
              <a:rPr lang="en-US" sz="1100" b="1" dirty="0" smtClean="0">
                <a:solidFill>
                  <a:srgbClr val="201F1E"/>
                </a:solidFill>
                <a:latin typeface="Calibri" panose="020F0502020204030204" pitchFamily="34" charset="0"/>
              </a:rPr>
              <a:t>Current DB2 to JMS Publishing Process</a:t>
            </a:r>
          </a:p>
          <a:p>
            <a:pPr marL="742950" lvl="1" indent="-285750">
              <a:buClr>
                <a:srgbClr val="7030A0"/>
              </a:buClr>
              <a:buFont typeface="Wingdings" pitchFamily="2" charset="2"/>
              <a:buChar char="§"/>
            </a:pPr>
            <a:endParaRPr lang="en-US" sz="1100" dirty="0" smtClean="0">
              <a:solidFill>
                <a:srgbClr val="201F1E"/>
              </a:solidFill>
              <a:latin typeface="Calibri" panose="020F0502020204030204" pitchFamily="34" charset="0"/>
            </a:endParaRP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Process Flow Diagram</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Process Flow Description</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Informatica PowerCenter Mapping Patterns</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Steps to publish data for a new DB2 table to JMS</a:t>
            </a:r>
          </a:p>
          <a:p>
            <a:pPr marL="742950" lvl="1" indent="-285750">
              <a:buClr>
                <a:srgbClr val="7030A0"/>
              </a:buClr>
              <a:buFont typeface="Wingdings" pitchFamily="2" charset="2"/>
              <a:buChar char="§"/>
            </a:pPr>
            <a:endParaRPr lang="en-US" sz="1100" dirty="0" smtClean="0">
              <a:solidFill>
                <a:srgbClr val="201F1E"/>
              </a:solidFill>
              <a:latin typeface="Calibri" panose="020F0502020204030204" pitchFamily="34" charset="0"/>
            </a:endParaRPr>
          </a:p>
          <a:p>
            <a:pPr marL="285750" indent="-285750">
              <a:buBlip>
                <a:blip r:embed="rId2"/>
              </a:buBlip>
            </a:pPr>
            <a:r>
              <a:rPr lang="en-US" sz="1100" b="1" dirty="0" smtClean="0">
                <a:solidFill>
                  <a:srgbClr val="201F1E"/>
                </a:solidFill>
                <a:latin typeface="Calibri" panose="020F0502020204030204" pitchFamily="34" charset="0"/>
              </a:rPr>
              <a:t>Challenges with Current DB2 to JMS Publishing Process</a:t>
            </a:r>
          </a:p>
          <a:p>
            <a:pPr marL="742950" lvl="1" indent="-285750">
              <a:buClr>
                <a:srgbClr val="7030A0"/>
              </a:buClr>
              <a:buFont typeface="Wingdings" pitchFamily="2" charset="2"/>
              <a:buChar char="§"/>
            </a:pPr>
            <a:endParaRPr lang="en-US" sz="1100" dirty="0" smtClean="0">
              <a:solidFill>
                <a:srgbClr val="201F1E"/>
              </a:solidFill>
              <a:latin typeface="Calibri" panose="020F0502020204030204" pitchFamily="34" charset="0"/>
            </a:endParaRPr>
          </a:p>
          <a:p>
            <a:pPr marL="742950" lvl="1" indent="-285750">
              <a:buClr>
                <a:srgbClr val="7030A0"/>
              </a:buClr>
              <a:buFont typeface="Wingdings" pitchFamily="2" charset="2"/>
              <a:buChar char="§"/>
            </a:pPr>
            <a:r>
              <a:rPr lang="en-US" sz="1100" dirty="0" smtClean="0"/>
              <a:t>Challenges with current process</a:t>
            </a:r>
          </a:p>
          <a:p>
            <a:pPr marL="742950" lvl="1" indent="-285750">
              <a:buClr>
                <a:srgbClr val="7030A0"/>
              </a:buClr>
              <a:buFont typeface="Wingdings" pitchFamily="2" charset="2"/>
              <a:buChar char="§"/>
            </a:pPr>
            <a:r>
              <a:rPr lang="en-US" sz="1100" dirty="0" smtClean="0"/>
              <a:t>Solution</a:t>
            </a:r>
          </a:p>
          <a:p>
            <a:pPr marL="742950" lvl="1" indent="-285750">
              <a:buClr>
                <a:srgbClr val="7030A0"/>
              </a:buClr>
              <a:buFont typeface="Wingdings" pitchFamily="2" charset="2"/>
              <a:buChar char="§"/>
            </a:pPr>
            <a:endParaRPr lang="en-US" sz="1100" b="1" dirty="0" smtClean="0">
              <a:solidFill>
                <a:srgbClr val="201F1E"/>
              </a:solidFill>
              <a:latin typeface="Calibri" panose="020F0502020204030204" pitchFamily="34" charset="0"/>
            </a:endParaRPr>
          </a:p>
          <a:p>
            <a:pPr marL="285750" indent="-285750">
              <a:buBlip>
                <a:blip r:embed="rId2"/>
              </a:buBlip>
            </a:pPr>
            <a:r>
              <a:rPr lang="en-US" sz="1100" b="1" dirty="0" smtClean="0">
                <a:solidFill>
                  <a:srgbClr val="201F1E"/>
                </a:solidFill>
                <a:latin typeface="Calibri" panose="020F0502020204030204" pitchFamily="34" charset="0"/>
              </a:rPr>
              <a:t>Informatica Code Generation Utility</a:t>
            </a:r>
          </a:p>
          <a:p>
            <a:pPr marL="742950" lvl="1" indent="-285750">
              <a:buClr>
                <a:srgbClr val="7030A0"/>
              </a:buClr>
              <a:buFont typeface="Wingdings" pitchFamily="2" charset="2"/>
              <a:buChar char="§"/>
            </a:pPr>
            <a:endParaRPr lang="en-US" sz="1100" dirty="0" smtClean="0">
              <a:solidFill>
                <a:srgbClr val="201F1E"/>
              </a:solidFill>
              <a:latin typeface="Calibri" panose="020F0502020204030204" pitchFamily="34" charset="0"/>
            </a:endParaRP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Overview</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Prerequisites and Steps</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Mapping Overview - mpg_auto_load_DB2_tables_metadata_to_flatfile </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Mapping Overview - </a:t>
            </a:r>
            <a:r>
              <a:rPr lang="en-US" sz="1100" dirty="0" err="1" smtClean="0">
                <a:solidFill>
                  <a:srgbClr val="201F1E"/>
                </a:solidFill>
                <a:latin typeface="Calibri" panose="020F0502020204030204" pitchFamily="34" charset="0"/>
              </a:rPr>
              <a:t>mpg_auto_generate_InformaticaCode_XSDs</a:t>
            </a:r>
            <a:r>
              <a:rPr lang="en-US" sz="1100" dirty="0" smtClean="0">
                <a:solidFill>
                  <a:srgbClr val="201F1E"/>
                </a:solidFill>
                <a:latin typeface="Calibri" panose="020F0502020204030204" pitchFamily="34" charset="0"/>
              </a:rPr>
              <a:t> </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Workflow Overview </a:t>
            </a:r>
            <a:r>
              <a:rPr lang="en-US" sz="1100" dirty="0">
                <a:solidFill>
                  <a:srgbClr val="201F1E"/>
                </a:solidFill>
                <a:latin typeface="Calibri" panose="020F0502020204030204" pitchFamily="34" charset="0"/>
              </a:rPr>
              <a:t>- </a:t>
            </a:r>
            <a:r>
              <a:rPr lang="en-US" sz="1100" dirty="0" err="1">
                <a:solidFill>
                  <a:srgbClr val="201F1E"/>
                </a:solidFill>
                <a:latin typeface="Calibri" panose="020F0502020204030204" pitchFamily="34" charset="0"/>
              </a:rPr>
              <a:t>wf_mpg_auto_generate_InformaticaCode_XSDs</a:t>
            </a:r>
            <a:endParaRPr lang="en-US" sz="1100" dirty="0" smtClean="0">
              <a:solidFill>
                <a:srgbClr val="201F1E"/>
              </a:solidFill>
              <a:latin typeface="Calibri" panose="020F0502020204030204" pitchFamily="34" charset="0"/>
            </a:endParaRP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Importing generated objects</a:t>
            </a:r>
          </a:p>
          <a:p>
            <a:pPr marL="742950" lvl="1" indent="-285750">
              <a:buClr>
                <a:srgbClr val="7030A0"/>
              </a:buClr>
              <a:buFont typeface="Wingdings" pitchFamily="2" charset="2"/>
              <a:buChar char="§"/>
            </a:pPr>
            <a:r>
              <a:rPr lang="en-US" sz="1100" dirty="0" smtClean="0">
                <a:solidFill>
                  <a:srgbClr val="201F1E"/>
                </a:solidFill>
                <a:latin typeface="Calibri" panose="020F0502020204030204" pitchFamily="34" charset="0"/>
              </a:rPr>
              <a:t>Benefits</a:t>
            </a:r>
          </a:p>
          <a:p>
            <a:pPr marL="742950" lvl="1" indent="-285750">
              <a:buClr>
                <a:srgbClr val="7030A0"/>
              </a:buClr>
              <a:buFont typeface="Wingdings" pitchFamily="2" charset="2"/>
              <a:buChar char="§"/>
            </a:pPr>
            <a:endParaRPr lang="en-US" sz="1100" dirty="0">
              <a:solidFill>
                <a:srgbClr val="201F1E"/>
              </a:solidFill>
              <a:latin typeface="Calibri" panose="020F0502020204030204" pitchFamily="34" charset="0"/>
            </a:endParaRPr>
          </a:p>
          <a:p>
            <a:pPr marL="285750" indent="-285750">
              <a:buBlip>
                <a:blip r:embed="rId2"/>
              </a:buBlip>
            </a:pPr>
            <a:r>
              <a:rPr lang="en-US" sz="1100" b="1" dirty="0" smtClean="0">
                <a:solidFill>
                  <a:srgbClr val="201F1E"/>
                </a:solidFill>
                <a:latin typeface="Calibri" panose="020F0502020204030204" pitchFamily="34" charset="0"/>
              </a:rPr>
              <a:t>Generated Artifacts, Inputs and Outputs</a:t>
            </a:r>
          </a:p>
          <a:p>
            <a:pPr marL="742950" lvl="1" indent="-285750">
              <a:buClr>
                <a:srgbClr val="7030A0"/>
              </a:buClr>
              <a:buFont typeface="Wingdings" pitchFamily="2" charset="2"/>
              <a:buChar char="§"/>
            </a:pPr>
            <a:endParaRPr lang="en-US" sz="1100" dirty="0" smtClean="0">
              <a:solidFill>
                <a:srgbClr val="201F1E"/>
              </a:solidFill>
              <a:latin typeface="Calibri" panose="020F0502020204030204" pitchFamily="34" charset="0"/>
            </a:endParaRPr>
          </a:p>
          <a:p>
            <a:pPr marL="742950" lvl="1" indent="-285750">
              <a:buClr>
                <a:srgbClr val="7030A0"/>
              </a:buClr>
              <a:buFont typeface="Wingdings" pitchFamily="2" charset="2"/>
              <a:buChar char="§"/>
            </a:pPr>
            <a:r>
              <a:rPr lang="en-US" sz="1100" dirty="0" smtClean="0"/>
              <a:t>Sample Input and Output</a:t>
            </a:r>
          </a:p>
          <a:p>
            <a:pPr marL="742950" lvl="1" indent="-285750">
              <a:buClr>
                <a:srgbClr val="7030A0"/>
              </a:buClr>
              <a:buFont typeface="Wingdings" pitchFamily="2" charset="2"/>
              <a:buChar char="§"/>
            </a:pPr>
            <a:r>
              <a:rPr lang="en-US" sz="1100" dirty="0" smtClean="0"/>
              <a:t>Generated Output - Mapping</a:t>
            </a:r>
          </a:p>
          <a:p>
            <a:pPr marL="742950" lvl="1" indent="-285750">
              <a:buClr>
                <a:srgbClr val="7030A0"/>
              </a:buClr>
              <a:buFont typeface="Wingdings" pitchFamily="2" charset="2"/>
              <a:buChar char="§"/>
            </a:pPr>
            <a:r>
              <a:rPr lang="en-US" sz="1100" dirty="0" smtClean="0"/>
              <a:t>Generated Output - Workflows</a:t>
            </a:r>
          </a:p>
          <a:p>
            <a:pPr marL="742950" lvl="1" indent="-285750">
              <a:buClr>
                <a:srgbClr val="7030A0"/>
              </a:buClr>
              <a:buFont typeface="Wingdings" pitchFamily="2" charset="2"/>
              <a:buChar char="§"/>
            </a:pPr>
            <a:r>
              <a:rPr lang="en-US" sz="1100" dirty="0" smtClean="0"/>
              <a:t>Generated Output – XSD </a:t>
            </a:r>
            <a:r>
              <a:rPr lang="en-US" sz="1100" dirty="0" smtClean="0"/>
              <a:t>Files</a:t>
            </a:r>
          </a:p>
          <a:p>
            <a:pPr marL="742950" lvl="1" indent="-285750">
              <a:buClr>
                <a:srgbClr val="7030A0"/>
              </a:buClr>
              <a:buFont typeface="Wingdings" pitchFamily="2" charset="2"/>
              <a:buChar char="§"/>
            </a:pPr>
            <a:r>
              <a:rPr lang="en-US" sz="1100" dirty="0"/>
              <a:t>Generated Output – </a:t>
            </a:r>
            <a:r>
              <a:rPr lang="en-US" sz="1100" dirty="0" smtClean="0"/>
              <a:t>Parameter Files</a:t>
            </a:r>
            <a:endParaRPr lang="en-US" sz="1100" dirty="0"/>
          </a:p>
        </p:txBody>
      </p:sp>
      <p:sp>
        <p:nvSpPr>
          <p:cNvPr id="10" name="Rectangle 9"/>
          <p:cNvSpPr/>
          <p:nvPr/>
        </p:nvSpPr>
        <p:spPr>
          <a:xfrm>
            <a:off x="6736292" y="1001479"/>
            <a:ext cx="4697828" cy="1107996"/>
          </a:xfrm>
          <a:prstGeom prst="rect">
            <a:avLst/>
          </a:prstGeom>
        </p:spPr>
        <p:txBody>
          <a:bodyPr wrap="square">
            <a:spAutoFit/>
          </a:bodyPr>
          <a:lstStyle/>
          <a:p>
            <a:pPr marL="742950" lvl="1" indent="-285750">
              <a:buBlip>
                <a:blip r:embed="rId2"/>
              </a:buBlip>
            </a:pPr>
            <a:endParaRPr lang="en-US" sz="1100" dirty="0">
              <a:solidFill>
                <a:srgbClr val="201F1E"/>
              </a:solidFill>
              <a:latin typeface="Calibri" panose="020F0502020204030204" pitchFamily="34" charset="0"/>
            </a:endParaRPr>
          </a:p>
          <a:p>
            <a:pPr marL="742950" lvl="1" indent="-285750">
              <a:buBlip>
                <a:blip r:embed="rId2"/>
              </a:buBlip>
            </a:pPr>
            <a:endParaRPr lang="en-US" sz="1100" dirty="0">
              <a:solidFill>
                <a:srgbClr val="201F1E"/>
              </a:solidFill>
              <a:latin typeface="Calibri" panose="020F0502020204030204" pitchFamily="34" charset="0"/>
            </a:endParaRPr>
          </a:p>
          <a:p>
            <a:pPr marL="742950" lvl="1" indent="-285750">
              <a:buBlip>
                <a:blip r:embed="rId2"/>
              </a:buBlip>
            </a:pPr>
            <a:endParaRPr lang="en-US" sz="1100" dirty="0">
              <a:solidFill>
                <a:srgbClr val="201F1E"/>
              </a:solidFill>
              <a:latin typeface="Calibri" panose="020F0502020204030204" pitchFamily="34" charset="0"/>
            </a:endParaRPr>
          </a:p>
          <a:p>
            <a:pPr marL="742950" lvl="1" indent="-285750">
              <a:buBlip>
                <a:blip r:embed="rId2"/>
              </a:buBlip>
            </a:pPr>
            <a:endParaRPr lang="en-US" sz="1100" dirty="0">
              <a:solidFill>
                <a:srgbClr val="201F1E"/>
              </a:solidFill>
              <a:latin typeface="Calibri" panose="020F0502020204030204" pitchFamily="34" charset="0"/>
            </a:endParaRPr>
          </a:p>
          <a:p>
            <a:pPr marL="742950" lvl="1" indent="-285750">
              <a:buBlip>
                <a:blip r:embed="rId2"/>
              </a:buBlip>
            </a:pPr>
            <a:endParaRPr lang="en-US" sz="1100" dirty="0">
              <a:solidFill>
                <a:srgbClr val="201F1E"/>
              </a:solidFill>
              <a:latin typeface="Calibri" panose="020F0502020204030204" pitchFamily="34" charset="0"/>
            </a:endParaRPr>
          </a:p>
          <a:p>
            <a:pPr marL="742950" lvl="1" indent="-285750">
              <a:buBlip>
                <a:blip r:embed="rId2"/>
              </a:buBlip>
            </a:pPr>
            <a:endParaRPr lang="en-US" sz="1100" dirty="0">
              <a:solidFill>
                <a:srgbClr val="201F1E"/>
              </a:solidFill>
              <a:latin typeface="Calibri" panose="020F0502020204030204" pitchFamily="34" charset="0"/>
            </a:endParaRPr>
          </a:p>
        </p:txBody>
      </p:sp>
    </p:spTree>
    <p:extLst>
      <p:ext uri="{BB962C8B-B14F-4D97-AF65-F5344CB8AC3E}">
        <p14:creationId xmlns:p14="http://schemas.microsoft.com/office/powerpoint/2010/main" val="1394893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Generated Artifacts, Inputs and Outputs</a:t>
            </a:r>
            <a:endParaRPr lang="en-US" sz="2000" dirty="0" smtClean="0">
              <a:solidFill>
                <a:schemeClr val="tx2">
                  <a:lumMod val="75000"/>
                </a:schemeClr>
              </a:solidFill>
            </a:endParaRP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7371249"/>
          </a:xfrm>
          <a:prstGeom prst="rect">
            <a:avLst/>
          </a:prstGeom>
          <a:noFill/>
          <a:ln>
            <a:noFill/>
          </a:ln>
        </p:spPr>
        <p:txBody>
          <a:bodyPr wrap="square" rtlCol="0">
            <a:spAutoFit/>
          </a:bodyPr>
          <a:lstStyle/>
          <a:p>
            <a:r>
              <a:rPr lang="en-US" sz="1100" b="1" dirty="0" smtClean="0">
                <a:solidFill>
                  <a:schemeClr val="tx2">
                    <a:lumMod val="75000"/>
                  </a:schemeClr>
                </a:solidFill>
              </a:rPr>
              <a:t>Workflow Scheduling</a:t>
            </a:r>
          </a:p>
          <a:p>
            <a:pPr marL="742950" lvl="1" indent="-285750">
              <a:buBlip>
                <a:blip r:embed="rId2"/>
              </a:buBlip>
            </a:pPr>
            <a:r>
              <a:rPr lang="en-US" sz="1100" dirty="0" smtClean="0"/>
              <a:t>Currently all the workflows created/imported are not scheduled and will run only when it is executed manually. However, if we want the workflows to run continuously or scheduled, the automation code can be enhanced to include the schedule as needed.</a:t>
            </a:r>
          </a:p>
          <a:p>
            <a:pPr lvl="1"/>
            <a:endParaRPr lang="en-US" sz="1100" dirty="0" smtClean="0"/>
          </a:p>
          <a:p>
            <a:r>
              <a:rPr lang="en-US" sz="1100" b="1" dirty="0" smtClean="0">
                <a:solidFill>
                  <a:schemeClr val="tx2">
                    <a:lumMod val="75000"/>
                  </a:schemeClr>
                </a:solidFill>
              </a:rPr>
              <a:t>Parameter Files </a:t>
            </a:r>
            <a:endParaRPr lang="en-US" sz="1100" b="1" dirty="0">
              <a:solidFill>
                <a:schemeClr val="tx2">
                  <a:lumMod val="75000"/>
                </a:schemeClr>
              </a:solidFill>
            </a:endParaRPr>
          </a:p>
          <a:p>
            <a:pPr marL="742950" lvl="1" indent="-285750">
              <a:buBlip>
                <a:blip r:embed="rId2"/>
              </a:buBlip>
            </a:pPr>
            <a:r>
              <a:rPr lang="en-US" sz="1100" dirty="0" smtClean="0"/>
              <a:t>All the Parameter files creation is automated. This process creates one separate parameter file for each environment.</a:t>
            </a:r>
          </a:p>
          <a:p>
            <a:pPr lvl="1"/>
            <a:endParaRPr lang="en-US" sz="1100" dirty="0" smtClean="0"/>
          </a:p>
          <a:p>
            <a:pPr marL="742950" lvl="1" indent="-285750">
              <a:buBlip>
                <a:blip r:embed="rId2"/>
              </a:buBlip>
            </a:pPr>
            <a:endParaRPr lang="en-US" sz="1100" dirty="0"/>
          </a:p>
          <a:p>
            <a:r>
              <a:rPr lang="en-US" sz="1100" b="1" dirty="0" smtClean="0">
                <a:solidFill>
                  <a:schemeClr val="tx2">
                    <a:lumMod val="75000"/>
                  </a:schemeClr>
                </a:solidFill>
              </a:rPr>
              <a:t>Naming Conventions for Informatica Objects</a:t>
            </a:r>
            <a:endParaRPr lang="en-US" sz="1100" b="1" dirty="0">
              <a:solidFill>
                <a:schemeClr val="tx2">
                  <a:lumMod val="75000"/>
                </a:schemeClr>
              </a:solidFill>
            </a:endParaRPr>
          </a:p>
          <a:p>
            <a:pPr marL="742950" lvl="1" indent="-285750">
              <a:buBlip>
                <a:blip r:embed="rId2"/>
              </a:buBlip>
            </a:pPr>
            <a:r>
              <a:rPr lang="en-US" sz="1100" dirty="0" smtClean="0"/>
              <a:t>Workflow Name              </a:t>
            </a:r>
            <a:r>
              <a:rPr lang="en-US" sz="1100" dirty="0" smtClean="0">
                <a:sym typeface="Wingdings" panose="05000000000000000000" pitchFamily="2" charset="2"/>
              </a:rPr>
              <a:t> 	</a:t>
            </a:r>
            <a:r>
              <a:rPr lang="en-US" sz="1100" dirty="0" err="1" smtClean="0">
                <a:sym typeface="Wingdings" panose="05000000000000000000" pitchFamily="2" charset="2"/>
              </a:rPr>
              <a:t>wkf</a:t>
            </a:r>
            <a:r>
              <a:rPr lang="en-US" sz="1100" dirty="0" smtClean="0">
                <a:sym typeface="Wingdings" panose="05000000000000000000" pitchFamily="2" charset="2"/>
              </a:rPr>
              <a:t>_&lt;Mapping Name</a:t>
            </a:r>
            <a:r>
              <a:rPr lang="en-US" sz="1100" dirty="0">
                <a:sym typeface="Wingdings" panose="05000000000000000000" pitchFamily="2" charset="2"/>
              </a:rPr>
              <a:t>&gt;_&lt;$$ENVIRONMENT No&gt;</a:t>
            </a:r>
            <a:endParaRPr lang="en-US" sz="1100" dirty="0" smtClean="0">
              <a:sym typeface="Wingdings" panose="05000000000000000000" pitchFamily="2" charset="2"/>
            </a:endParaRPr>
          </a:p>
          <a:p>
            <a:pPr marL="742950" lvl="1" indent="-285750">
              <a:buBlip>
                <a:blip r:embed="rId2"/>
              </a:buBlip>
            </a:pPr>
            <a:r>
              <a:rPr lang="en-US" sz="1100" dirty="0" smtClean="0">
                <a:sym typeface="Wingdings" panose="05000000000000000000" pitchFamily="2" charset="2"/>
              </a:rPr>
              <a:t>Session Name                     	s_&lt;</a:t>
            </a:r>
            <a:r>
              <a:rPr lang="en-US" sz="1100" dirty="0">
                <a:sym typeface="Wingdings" panose="05000000000000000000" pitchFamily="2" charset="2"/>
              </a:rPr>
              <a:t>Mapping Name&gt;_&lt;$$ENVIRONMENT No&gt;</a:t>
            </a:r>
          </a:p>
          <a:p>
            <a:pPr marL="742950" lvl="1" indent="-285750">
              <a:buBlip>
                <a:blip r:embed="rId2"/>
              </a:buBlip>
            </a:pPr>
            <a:r>
              <a:rPr lang="en-US" sz="1100" dirty="0" smtClean="0"/>
              <a:t>Mapping Name                 </a:t>
            </a:r>
            <a:r>
              <a:rPr lang="en-US" sz="1100" dirty="0" smtClean="0">
                <a:sym typeface="Wingdings" panose="05000000000000000000" pitchFamily="2" charset="2"/>
              </a:rPr>
              <a:t> 	&lt;$$</a:t>
            </a:r>
            <a:r>
              <a:rPr lang="en-US" sz="1100" dirty="0">
                <a:sym typeface="Wingdings" panose="05000000000000000000" pitchFamily="2" charset="2"/>
              </a:rPr>
              <a:t>MAPPING_PREFIX&gt;_&lt;</a:t>
            </a:r>
            <a:r>
              <a:rPr lang="en-US" sz="1100" dirty="0" smtClean="0">
                <a:sym typeface="Wingdings" panose="05000000000000000000" pitchFamily="2" charset="2"/>
              </a:rPr>
              <a:t>GROUP_NAME&gt;</a:t>
            </a:r>
          </a:p>
          <a:p>
            <a:pPr marL="742950" lvl="1" indent="-285750">
              <a:buBlip>
                <a:blip r:embed="rId2"/>
              </a:buBlip>
            </a:pPr>
            <a:r>
              <a:rPr lang="en-US" sz="1100" dirty="0">
                <a:sym typeface="Wingdings" panose="05000000000000000000" pitchFamily="2" charset="2"/>
              </a:rPr>
              <a:t>Source Name      </a:t>
            </a:r>
            <a:r>
              <a:rPr lang="en-US" sz="1100" dirty="0" smtClean="0">
                <a:sym typeface="Wingdings" panose="05000000000000000000" pitchFamily="2" charset="2"/>
              </a:rPr>
              <a:t>                	&lt;TABLE_NAME&gt;</a:t>
            </a:r>
          </a:p>
          <a:p>
            <a:pPr marL="742950" lvl="1" indent="-285750">
              <a:buBlip>
                <a:blip r:embed="rId2"/>
              </a:buBlip>
            </a:pPr>
            <a:r>
              <a:rPr lang="en-US" sz="1100" dirty="0" smtClean="0">
                <a:sym typeface="Wingdings" panose="05000000000000000000" pitchFamily="2" charset="2"/>
              </a:rPr>
              <a:t>JMS Target </a:t>
            </a:r>
            <a:r>
              <a:rPr lang="en-US" sz="1100" dirty="0">
                <a:sym typeface="Wingdings" panose="05000000000000000000" pitchFamily="2" charset="2"/>
              </a:rPr>
              <a:t>Name  </a:t>
            </a:r>
            <a:r>
              <a:rPr lang="en-US" sz="1100" dirty="0" smtClean="0">
                <a:sym typeface="Wingdings" panose="05000000000000000000" pitchFamily="2" charset="2"/>
              </a:rPr>
              <a:t>             	&lt;$$</a:t>
            </a:r>
            <a:r>
              <a:rPr lang="en-US" sz="1100" dirty="0">
                <a:sym typeface="Wingdings" panose="05000000000000000000" pitchFamily="2" charset="2"/>
              </a:rPr>
              <a:t>TARGET_NAME</a:t>
            </a:r>
            <a:r>
              <a:rPr lang="en-US" sz="1100" dirty="0" smtClean="0">
                <a:sym typeface="Wingdings" panose="05000000000000000000" pitchFamily="2" charset="2"/>
              </a:rPr>
              <a:t>&gt;</a:t>
            </a:r>
          </a:p>
          <a:p>
            <a:pPr marL="742950" lvl="1" indent="-285750">
              <a:buBlip>
                <a:blip r:embed="rId2"/>
              </a:buBlip>
            </a:pPr>
            <a:r>
              <a:rPr lang="en-US" sz="1100" dirty="0" smtClean="0">
                <a:sym typeface="Wingdings" panose="05000000000000000000" pitchFamily="2" charset="2"/>
              </a:rPr>
              <a:t>Parameter </a:t>
            </a:r>
            <a:r>
              <a:rPr lang="en-US" sz="1100" dirty="0">
                <a:sym typeface="Wingdings" panose="05000000000000000000" pitchFamily="2" charset="2"/>
              </a:rPr>
              <a:t>File Name                      &lt; $$WF_PARAMETER_FILE&gt;_ </a:t>
            </a:r>
            <a:r>
              <a:rPr lang="en-US" sz="1100" dirty="0" smtClean="0">
                <a:sym typeface="Wingdings" panose="05000000000000000000" pitchFamily="2" charset="2"/>
              </a:rPr>
              <a:t>&lt;$$ENVIRONMENT No&gt;.</a:t>
            </a:r>
            <a:r>
              <a:rPr lang="en-US" sz="1100" dirty="0" err="1" smtClean="0">
                <a:sym typeface="Wingdings" panose="05000000000000000000" pitchFamily="2" charset="2"/>
              </a:rPr>
              <a:t>prm</a:t>
            </a:r>
            <a:endParaRPr lang="en-US" sz="1100" dirty="0" smtClean="0">
              <a:sym typeface="Wingdings" panose="05000000000000000000" pitchFamily="2" charset="2"/>
            </a:endParaRPr>
          </a:p>
          <a:p>
            <a:pPr marL="742950" lvl="1" indent="-285750">
              <a:buBlip>
                <a:blip r:embed="rId2"/>
              </a:buBlip>
            </a:pPr>
            <a:r>
              <a:rPr lang="en-US" sz="1100" dirty="0" smtClean="0">
                <a:sym typeface="Wingdings" panose="05000000000000000000" pitchFamily="2" charset="2"/>
              </a:rPr>
              <a:t>Informatica </a:t>
            </a:r>
            <a:r>
              <a:rPr lang="en-US" sz="1100" dirty="0" err="1" smtClean="0">
                <a:sym typeface="Wingdings" panose="05000000000000000000" pitchFamily="2" charset="2"/>
              </a:rPr>
              <a:t>CodeFile</a:t>
            </a:r>
            <a:r>
              <a:rPr lang="en-US" sz="1100" dirty="0">
                <a:sym typeface="Wingdings" panose="05000000000000000000" pitchFamily="2" charset="2"/>
              </a:rPr>
              <a:t>                       </a:t>
            </a:r>
            <a:r>
              <a:rPr lang="en-US" sz="1100" i="1" dirty="0">
                <a:sym typeface="Wingdings" panose="05000000000000000000" pitchFamily="2" charset="2"/>
              </a:rPr>
              <a:t>$$</a:t>
            </a:r>
            <a:r>
              <a:rPr lang="en-US" sz="1100" i="1" dirty="0" smtClean="0">
                <a:sym typeface="Wingdings" panose="05000000000000000000" pitchFamily="2" charset="2"/>
              </a:rPr>
              <a:t>XML_FILE_NAME</a:t>
            </a:r>
            <a:r>
              <a:rPr lang="en-US" sz="1100" dirty="0" smtClean="0">
                <a:sym typeface="Wingdings" panose="05000000000000000000" pitchFamily="2" charset="2"/>
              </a:rPr>
              <a:t>_&lt;GROUP_NAME&gt;_YYYYMMDDHH24MISS.XML</a:t>
            </a:r>
          </a:p>
          <a:p>
            <a:pPr marL="742950" lvl="1" indent="-285750">
              <a:buBlip>
                <a:blip r:embed="rId2"/>
              </a:buBlip>
            </a:pPr>
            <a:r>
              <a:rPr lang="en-US" sz="1100" dirty="0" err="1" smtClean="0">
                <a:sym typeface="Wingdings" panose="05000000000000000000" pitchFamily="2" charset="2"/>
              </a:rPr>
              <a:t>XSDFile</a:t>
            </a:r>
            <a:r>
              <a:rPr lang="en-US" sz="1100" dirty="0" smtClean="0">
                <a:sym typeface="Wingdings" panose="05000000000000000000" pitchFamily="2" charset="2"/>
              </a:rPr>
              <a:t>                                </a:t>
            </a:r>
            <a:r>
              <a:rPr lang="en-US" sz="1100" dirty="0">
                <a:sym typeface="Wingdings" panose="05000000000000000000" pitchFamily="2" charset="2"/>
              </a:rPr>
              <a:t>               </a:t>
            </a:r>
            <a:r>
              <a:rPr lang="en-US" sz="1100" dirty="0" smtClean="0">
                <a:sym typeface="Wingdings" panose="05000000000000000000" pitchFamily="2" charset="2"/>
              </a:rPr>
              <a:t>&lt;</a:t>
            </a:r>
            <a:r>
              <a:rPr lang="en-US" sz="1100" i="1" dirty="0" smtClean="0">
                <a:sym typeface="Wingdings" panose="05000000000000000000" pitchFamily="2" charset="2"/>
              </a:rPr>
              <a:t>TARGET_NAME</a:t>
            </a:r>
            <a:r>
              <a:rPr lang="en-US" sz="1100" dirty="0" smtClean="0">
                <a:sym typeface="Wingdings" panose="05000000000000000000" pitchFamily="2" charset="2"/>
              </a:rPr>
              <a:t>&gt;.</a:t>
            </a:r>
            <a:r>
              <a:rPr lang="en-US" sz="1100" dirty="0" err="1" smtClean="0">
                <a:sym typeface="Wingdings" panose="05000000000000000000" pitchFamily="2" charset="2"/>
              </a:rPr>
              <a:t>xsd</a:t>
            </a:r>
            <a:endParaRPr lang="en-US" sz="1100" dirty="0">
              <a:sym typeface="Wingdings" panose="05000000000000000000" pitchFamily="2" charset="2"/>
            </a:endParaRPr>
          </a:p>
          <a:p>
            <a:pPr marL="742950" lvl="1" indent="-285750">
              <a:buBlip>
                <a:blip r:embed="rId2"/>
              </a:buBlip>
            </a:pPr>
            <a:endParaRPr lang="en-US" sz="1100" dirty="0"/>
          </a:p>
          <a:p>
            <a:pPr lvl="1"/>
            <a:endParaRPr lang="en-US" sz="1100" dirty="0" smtClean="0"/>
          </a:p>
          <a:p>
            <a:pPr marL="742950" lvl="1" indent="-285750">
              <a:buBlip>
                <a:blip r:embed="rId2"/>
              </a:buBlip>
            </a:pPr>
            <a:endParaRPr lang="en-US" sz="1100" dirty="0"/>
          </a:p>
          <a:p>
            <a:pPr marL="742950" lvl="1" indent="-285750">
              <a:buBlip>
                <a:blip r:embed="rId2"/>
              </a:buBlip>
            </a:pPr>
            <a:endParaRPr lang="en-US" sz="1100" dirty="0"/>
          </a:p>
          <a:p>
            <a:pPr lvl="1"/>
            <a:endParaRPr lang="en-US" sz="1100" dirty="0"/>
          </a:p>
          <a:p>
            <a:pPr lvl="1"/>
            <a:endParaRPr lang="en-US" sz="1100" dirty="0" smtClean="0"/>
          </a:p>
          <a:p>
            <a:pPr lvl="1"/>
            <a:endParaRPr lang="en-US" sz="1100" dirty="0"/>
          </a:p>
          <a:p>
            <a:pPr lvl="1"/>
            <a:endParaRPr lang="en-US" sz="1100" dirty="0" smtClean="0"/>
          </a:p>
          <a:p>
            <a:pPr lvl="2"/>
            <a:endParaRPr lang="en-US" sz="1100" dirty="0" smtClean="0"/>
          </a:p>
          <a:p>
            <a:pPr marL="742950" lvl="1" indent="-285750">
              <a:buBlip>
                <a:blip r:embed="rId2"/>
              </a:buBlip>
            </a:pPr>
            <a:endParaRPr lang="en-US" sz="1100" dirty="0" smtClean="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lvl="2"/>
            <a:endParaRPr lang="en-US" sz="1100" i="1" dirty="0" smtClean="0"/>
          </a:p>
        </p:txBody>
      </p:sp>
      <p:sp>
        <p:nvSpPr>
          <p:cNvPr id="4"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Generated Output – Workflows (contd …)</a:t>
            </a:r>
            <a:endParaRPr lang="en-US" dirty="0"/>
          </a:p>
        </p:txBody>
      </p:sp>
    </p:spTree>
    <p:extLst>
      <p:ext uri="{BB962C8B-B14F-4D97-AF65-F5344CB8AC3E}">
        <p14:creationId xmlns:p14="http://schemas.microsoft.com/office/powerpoint/2010/main" val="312760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Generated Artifacts, Inputs and Outputs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5509200"/>
          </a:xfrm>
          <a:prstGeom prst="rect">
            <a:avLst/>
          </a:prstGeom>
          <a:noFill/>
          <a:ln>
            <a:noFill/>
          </a:ln>
        </p:spPr>
        <p:txBody>
          <a:bodyPr wrap="square" rtlCol="0">
            <a:spAutoFit/>
          </a:bodyPr>
          <a:lstStyle/>
          <a:p>
            <a:pPr marL="285750" indent="-285750"/>
            <a:r>
              <a:rPr lang="en-US" sz="1100" dirty="0" smtClean="0"/>
              <a:t>For every table to be published, a new XSD file is created </a:t>
            </a:r>
            <a:r>
              <a:rPr lang="en-US" sz="1100" dirty="0"/>
              <a:t>in </a:t>
            </a:r>
            <a:r>
              <a:rPr lang="en-US" sz="1100" b="1" dirty="0"/>
              <a:t>opt/informatica/shares/tmp_ifa/SharedJobs/TgtFiles</a:t>
            </a:r>
            <a:r>
              <a:rPr lang="en-US" sz="1100" b="1" dirty="0" smtClean="0"/>
              <a:t>/</a:t>
            </a:r>
            <a:r>
              <a:rPr lang="en-US" sz="1100" dirty="0" smtClean="0"/>
              <a:t> folder with all columns of input table along with Audit columns</a:t>
            </a:r>
          </a:p>
          <a:p>
            <a:pPr marL="285750" indent="-285750">
              <a:buBlip>
                <a:blip r:embed="rId2"/>
              </a:buBlip>
            </a:pPr>
            <a:endParaRPr lang="en-US" sz="1100" dirty="0" smtClean="0"/>
          </a:p>
          <a:p>
            <a:r>
              <a:rPr lang="en-US" sz="1100" b="1" dirty="0"/>
              <a:t> </a:t>
            </a:r>
            <a:r>
              <a:rPr lang="en-US" sz="1100" b="1" dirty="0" smtClean="0"/>
              <a:t> DB2 Source Table (ABOL_CARTON_SCAN)                                                                                                              Output XSD File(AF_CALENDAR.XSD)</a:t>
            </a:r>
          </a:p>
          <a:p>
            <a:pPr marL="742950" lvl="1" indent="-285750">
              <a:buBlip>
                <a:blip r:embed="rId2"/>
              </a:buBlip>
            </a:pPr>
            <a:endParaRPr lang="en-US" sz="1100" dirty="0"/>
          </a:p>
          <a:p>
            <a:pPr marL="742950" lvl="1" indent="-285750">
              <a:buBlip>
                <a:blip r:embed="rId2"/>
              </a:buBlip>
            </a:pPr>
            <a:endParaRPr lang="en-US" sz="1100" dirty="0"/>
          </a:p>
          <a:p>
            <a:pPr lvl="1"/>
            <a:endParaRPr lang="en-US" sz="1100" dirty="0"/>
          </a:p>
          <a:p>
            <a:pPr lvl="1"/>
            <a:endParaRPr lang="en-US" sz="1100" dirty="0" smtClean="0"/>
          </a:p>
          <a:p>
            <a:pPr lvl="1"/>
            <a:endParaRPr lang="en-US" sz="1100" dirty="0"/>
          </a:p>
          <a:p>
            <a:pPr lvl="1"/>
            <a:endParaRPr lang="en-US" sz="1100" dirty="0" smtClean="0"/>
          </a:p>
          <a:p>
            <a:pPr lvl="2"/>
            <a:endParaRPr lang="en-US" sz="1100" dirty="0" smtClean="0"/>
          </a:p>
          <a:p>
            <a:pPr marL="742950" lvl="1" indent="-285750">
              <a:buBlip>
                <a:blip r:embed="rId2"/>
              </a:buBlip>
            </a:pPr>
            <a:endParaRPr lang="en-US" sz="1100" dirty="0" smtClean="0"/>
          </a:p>
          <a:p>
            <a:pPr marL="742950" lvl="1" indent="-285750">
              <a:buBlip>
                <a:blip r:embed="rId2"/>
              </a:buBlip>
            </a:pPr>
            <a:endParaRPr lang="en-US" sz="1100" dirty="0" smtClean="0"/>
          </a:p>
          <a:p>
            <a:pPr marL="742950" lvl="1" indent="-285750">
              <a:buBlip>
                <a:blip r:embed="rId2"/>
              </a:buBlip>
            </a:pPr>
            <a:endParaRPr lang="en-US" sz="1100" dirty="0"/>
          </a:p>
          <a:p>
            <a:pPr marL="742950" lvl="1" indent="-285750">
              <a:buBlip>
                <a:blip r:embed="rId2"/>
              </a:buBlip>
            </a:pPr>
            <a:endParaRPr lang="en-US" sz="1100" dirty="0"/>
          </a:p>
          <a:p>
            <a:pPr lvl="2"/>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smtClean="0"/>
          </a:p>
          <a:p>
            <a:pPr marL="1200150" lvl="2" indent="-285750">
              <a:buFont typeface="Wingdings" panose="05000000000000000000" pitchFamily="2" charset="2"/>
              <a:buChar char="§"/>
            </a:pPr>
            <a:endParaRPr lang="en-US" sz="1100" i="1" dirty="0"/>
          </a:p>
          <a:p>
            <a:pPr marL="1200150" lvl="2" indent="-285750">
              <a:buFont typeface="Wingdings" panose="05000000000000000000" pitchFamily="2" charset="2"/>
              <a:buChar char="§"/>
            </a:pPr>
            <a:endParaRPr lang="en-US" sz="1100" i="1" dirty="0" smtClean="0"/>
          </a:p>
          <a:p>
            <a:pPr marL="1200150" lvl="2" indent="-285750"/>
            <a:endParaRPr lang="en-US" sz="1100" i="1" dirty="0"/>
          </a:p>
          <a:p>
            <a:pPr marL="1200150" lvl="2" indent="-285750"/>
            <a:endParaRPr lang="en-US" sz="1100" i="1" dirty="0" smtClean="0"/>
          </a:p>
          <a:p>
            <a:pPr marL="1200150" lvl="2" indent="-285750"/>
            <a:endParaRPr lang="en-US" sz="1100" i="1" dirty="0" smtClean="0"/>
          </a:p>
          <a:p>
            <a:pPr marL="1200150" lvl="2" indent="-285750"/>
            <a:endParaRPr lang="en-US" sz="1100" i="1" dirty="0" smtClean="0"/>
          </a:p>
          <a:p>
            <a:pPr marL="1200150" lvl="2" indent="-285750"/>
            <a:endParaRPr lang="en-US" sz="1100" i="1" dirty="0" smtClean="0"/>
          </a:p>
          <a:p>
            <a:pPr marL="1200150" lvl="2" indent="-285750"/>
            <a:endParaRPr lang="en-US" sz="1100" i="1" dirty="0" smtClean="0"/>
          </a:p>
          <a:p>
            <a:pPr marL="1200150" lvl="2" indent="-285750"/>
            <a:endParaRPr lang="en-US" sz="1100" i="1" dirty="0" smtClean="0"/>
          </a:p>
          <a:p>
            <a:pPr lvl="2"/>
            <a:endParaRPr lang="en-US" sz="1100" i="1" dirty="0" smtClean="0"/>
          </a:p>
        </p:txBody>
      </p:sp>
      <p:sp>
        <p:nvSpPr>
          <p:cNvPr id="6"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Generated Output – XSD Files</a:t>
            </a:r>
            <a:endParaRPr lang="en-US" dirty="0"/>
          </a:p>
        </p:txBody>
      </p:sp>
      <p:pic>
        <p:nvPicPr>
          <p:cNvPr id="3" name="Picture 2"/>
          <p:cNvPicPr>
            <a:picLocks noChangeAspect="1"/>
          </p:cNvPicPr>
          <p:nvPr/>
        </p:nvPicPr>
        <p:blipFill>
          <a:blip r:embed="rId3"/>
          <a:stretch>
            <a:fillRect/>
          </a:stretch>
        </p:blipFill>
        <p:spPr>
          <a:xfrm>
            <a:off x="653275" y="1856446"/>
            <a:ext cx="2209800" cy="2609850"/>
          </a:xfrm>
          <a:prstGeom prst="rect">
            <a:avLst/>
          </a:prstGeom>
        </p:spPr>
      </p:pic>
      <p:pic>
        <p:nvPicPr>
          <p:cNvPr id="4" name="Picture 3"/>
          <p:cNvPicPr>
            <a:picLocks noChangeAspect="1"/>
          </p:cNvPicPr>
          <p:nvPr/>
        </p:nvPicPr>
        <p:blipFill>
          <a:blip r:embed="rId4"/>
          <a:stretch>
            <a:fillRect/>
          </a:stretch>
        </p:blipFill>
        <p:spPr>
          <a:xfrm>
            <a:off x="4913855" y="1856446"/>
            <a:ext cx="6334125" cy="4562475"/>
          </a:xfrm>
          <a:prstGeom prst="rect">
            <a:avLst/>
          </a:prstGeom>
        </p:spPr>
      </p:pic>
    </p:spTree>
    <p:extLst>
      <p:ext uri="{BB962C8B-B14F-4D97-AF65-F5344CB8AC3E}">
        <p14:creationId xmlns:p14="http://schemas.microsoft.com/office/powerpoint/2010/main" val="186679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Generated Artifacts, Inputs and Outputs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4662815"/>
          </a:xfrm>
          <a:prstGeom prst="rect">
            <a:avLst/>
          </a:prstGeom>
          <a:noFill/>
          <a:ln>
            <a:noFill/>
          </a:ln>
        </p:spPr>
        <p:txBody>
          <a:bodyPr wrap="square" rtlCol="0">
            <a:spAutoFit/>
          </a:bodyPr>
          <a:lstStyle/>
          <a:p>
            <a:pPr marL="285750" indent="-285750"/>
            <a:r>
              <a:rPr lang="en-US" sz="1100" dirty="0" smtClean="0"/>
              <a:t>For every </a:t>
            </a:r>
            <a:r>
              <a:rPr lang="en-US" sz="1100" dirty="0" smtClean="0"/>
              <a:t>environment, there will be separate Parameter file generated for each environment as follows.</a:t>
            </a:r>
          </a:p>
          <a:p>
            <a:pPr marL="285750" indent="-285750"/>
            <a:endParaRPr lang="en-US" sz="1100" dirty="0" smtClean="0"/>
          </a:p>
          <a:p>
            <a:pPr indent="-285750" algn="just"/>
            <a:r>
              <a:rPr lang="en-US" sz="1100" b="1" dirty="0" smtClean="0"/>
              <a:t>CDC_JMS_PARAMETERS_L1.prm : </a:t>
            </a:r>
            <a:r>
              <a:rPr lang="en-US" sz="1100" dirty="0" smtClean="0"/>
              <a:t>This file will be used as parameter file for all L1 workflows with sources </a:t>
            </a:r>
            <a:r>
              <a:rPr lang="en-US" sz="1100" dirty="0"/>
              <a:t>pointed to </a:t>
            </a:r>
            <a:r>
              <a:rPr lang="en-US" sz="1100" dirty="0" smtClean="0"/>
              <a:t>CDC_SEFS_O_L1(DB2</a:t>
            </a:r>
            <a:r>
              <a:rPr lang="en-US" sz="1100" dirty="0"/>
              <a:t>) of </a:t>
            </a:r>
            <a:r>
              <a:rPr lang="en-US" sz="1100" dirty="0" smtClean="0"/>
              <a:t>CR_NAME_L1 registration names  and targets </a:t>
            </a:r>
            <a:r>
              <a:rPr lang="en-US" sz="1100" dirty="0"/>
              <a:t>pointed to </a:t>
            </a:r>
            <a:r>
              <a:rPr lang="en-US" sz="1100" dirty="0" smtClean="0"/>
              <a:t>FDFR_CDC_DW_L1(JMS) connections </a:t>
            </a:r>
            <a:endParaRPr lang="en-US" sz="1100" dirty="0"/>
          </a:p>
          <a:p>
            <a:pPr indent="-285750"/>
            <a:r>
              <a:rPr lang="en-US" sz="1100" b="1" dirty="0" smtClean="0"/>
              <a:t>CDC_JMS_PARAMETERS_L2.prm </a:t>
            </a:r>
            <a:r>
              <a:rPr lang="en-US" sz="1100" b="1" dirty="0"/>
              <a:t>: </a:t>
            </a:r>
            <a:r>
              <a:rPr lang="en-US" sz="1100" dirty="0"/>
              <a:t>This file will be used as parameter file for all </a:t>
            </a:r>
            <a:r>
              <a:rPr lang="en-US" sz="1100" dirty="0" smtClean="0"/>
              <a:t>L2 </a:t>
            </a:r>
            <a:r>
              <a:rPr lang="en-US" sz="1100" dirty="0"/>
              <a:t>workflows with sources pointed to </a:t>
            </a:r>
            <a:r>
              <a:rPr lang="en-US" sz="1100" dirty="0" smtClean="0"/>
              <a:t>CDC_SEFS_O_L2(DB2</a:t>
            </a:r>
            <a:r>
              <a:rPr lang="en-US" sz="1100" dirty="0"/>
              <a:t>) of </a:t>
            </a:r>
            <a:r>
              <a:rPr lang="en-US" sz="1100" dirty="0" smtClean="0"/>
              <a:t>CR_NAME_L2 </a:t>
            </a:r>
            <a:r>
              <a:rPr lang="en-US" sz="1100" dirty="0"/>
              <a:t>registration names  and targets pointed to </a:t>
            </a:r>
            <a:r>
              <a:rPr lang="en-US" sz="1100" dirty="0" smtClean="0"/>
              <a:t>FDFR_CDC_DW_L2(JMS</a:t>
            </a:r>
            <a:r>
              <a:rPr lang="en-US" sz="1100" dirty="0"/>
              <a:t>) connections </a:t>
            </a:r>
          </a:p>
          <a:p>
            <a:pPr indent="-285750"/>
            <a:r>
              <a:rPr lang="en-US" sz="1100" b="1" dirty="0" smtClean="0"/>
              <a:t>CDC_JMS_PARAMETERS_L3.prm </a:t>
            </a:r>
            <a:r>
              <a:rPr lang="en-US" sz="1100" b="1" dirty="0"/>
              <a:t>: </a:t>
            </a:r>
            <a:r>
              <a:rPr lang="en-US" sz="1100" dirty="0"/>
              <a:t>This file will be used as parameter file for all </a:t>
            </a:r>
            <a:r>
              <a:rPr lang="en-US" sz="1100" dirty="0" smtClean="0"/>
              <a:t>L3 </a:t>
            </a:r>
            <a:r>
              <a:rPr lang="en-US" sz="1100" dirty="0"/>
              <a:t>workflows with sources pointed to </a:t>
            </a:r>
            <a:r>
              <a:rPr lang="en-US" sz="1100" dirty="0" smtClean="0"/>
              <a:t>CDC_SEFS_O_L3(DB2</a:t>
            </a:r>
            <a:r>
              <a:rPr lang="en-US" sz="1100" dirty="0"/>
              <a:t>) of </a:t>
            </a:r>
            <a:r>
              <a:rPr lang="en-US" sz="1100" dirty="0" smtClean="0"/>
              <a:t>CR_NAME_L3 </a:t>
            </a:r>
            <a:r>
              <a:rPr lang="en-US" sz="1100" dirty="0"/>
              <a:t>registration names  and targets </a:t>
            </a:r>
            <a:r>
              <a:rPr lang="en-US" sz="1100" dirty="0"/>
              <a:t>pointed</a:t>
            </a:r>
            <a:r>
              <a:rPr lang="en-US" sz="1100" dirty="0"/>
              <a:t> to </a:t>
            </a:r>
            <a:r>
              <a:rPr lang="en-US" sz="1100" dirty="0" smtClean="0"/>
              <a:t>FDFR_CDC_DW_L3(JMS</a:t>
            </a:r>
            <a:r>
              <a:rPr lang="en-US" sz="1100" dirty="0"/>
              <a:t>) connections </a:t>
            </a:r>
          </a:p>
          <a:p>
            <a:pPr indent="-285750"/>
            <a:r>
              <a:rPr lang="en-US" sz="1100" b="1" dirty="0" smtClean="0"/>
              <a:t>CDC_JMS_PARAMETERS_L5.prm </a:t>
            </a:r>
            <a:r>
              <a:rPr lang="en-US" sz="1100" b="1" dirty="0"/>
              <a:t>: </a:t>
            </a:r>
            <a:r>
              <a:rPr lang="en-US" sz="1100" dirty="0"/>
              <a:t>This file will be used as parameter file for all </a:t>
            </a:r>
            <a:r>
              <a:rPr lang="en-US" sz="1100" dirty="0" smtClean="0"/>
              <a:t>L5 </a:t>
            </a:r>
            <a:r>
              <a:rPr lang="en-US" sz="1100" dirty="0"/>
              <a:t>workflows with sources pointed to </a:t>
            </a:r>
            <a:r>
              <a:rPr lang="en-US" sz="1100" dirty="0" smtClean="0"/>
              <a:t>CDC_SEFS_O_L5(DB2</a:t>
            </a:r>
            <a:r>
              <a:rPr lang="en-US" sz="1100" dirty="0"/>
              <a:t>) of </a:t>
            </a:r>
            <a:r>
              <a:rPr lang="en-US" sz="1100" dirty="0" smtClean="0"/>
              <a:t>CR_NAME_L5 </a:t>
            </a:r>
            <a:r>
              <a:rPr lang="en-US" sz="1100" dirty="0"/>
              <a:t>registration names  and targets pointed to </a:t>
            </a:r>
            <a:r>
              <a:rPr lang="en-US" sz="1100" dirty="0" smtClean="0"/>
              <a:t>FDFR_CDC_DW_L5(JMS</a:t>
            </a:r>
            <a:r>
              <a:rPr lang="en-US" sz="1100" dirty="0"/>
              <a:t>) connections </a:t>
            </a:r>
          </a:p>
          <a:p>
            <a:pPr indent="-285750"/>
            <a:r>
              <a:rPr lang="en-US" sz="1100" b="1" dirty="0" smtClean="0"/>
              <a:t>CDC_JMS_PARAMETERS_L6.prm </a:t>
            </a:r>
            <a:r>
              <a:rPr lang="en-US" sz="1100" b="1" dirty="0"/>
              <a:t>: </a:t>
            </a:r>
            <a:r>
              <a:rPr lang="en-US" sz="1100" dirty="0"/>
              <a:t>This file will be used as parameter file for all </a:t>
            </a:r>
            <a:r>
              <a:rPr lang="en-US" sz="1100" dirty="0" smtClean="0"/>
              <a:t>L6 </a:t>
            </a:r>
            <a:r>
              <a:rPr lang="en-US" sz="1100" dirty="0"/>
              <a:t>workflows with sources pointed to </a:t>
            </a:r>
            <a:r>
              <a:rPr lang="en-US" sz="1100" dirty="0" smtClean="0"/>
              <a:t>CDC_SEFS_O_PROD(DB2</a:t>
            </a:r>
            <a:r>
              <a:rPr lang="en-US" sz="1100" dirty="0"/>
              <a:t>) of </a:t>
            </a:r>
            <a:r>
              <a:rPr lang="en-US" sz="1100" dirty="0" smtClean="0"/>
              <a:t>CR_NAME_PROD </a:t>
            </a:r>
            <a:r>
              <a:rPr lang="en-US" sz="1100" dirty="0"/>
              <a:t>registration names  and targets pointed to </a:t>
            </a:r>
            <a:r>
              <a:rPr lang="en-US" sz="1100" dirty="0" smtClean="0"/>
              <a:t>FDFR_CDC_DW_L6(JMS</a:t>
            </a:r>
            <a:r>
              <a:rPr lang="en-US" sz="1100" dirty="0"/>
              <a:t>) </a:t>
            </a:r>
            <a:r>
              <a:rPr lang="en-US" sz="1100" dirty="0" smtClean="0"/>
              <a:t>connections. Here the Source connections are pointed to PROD as we need to test the L6 JMS Load with Prod source data</a:t>
            </a:r>
          </a:p>
          <a:p>
            <a:pPr indent="-285750"/>
            <a:r>
              <a:rPr lang="en-US" sz="1100" b="1" dirty="0" smtClean="0"/>
              <a:t>CDC_JMS_PARAMETERS_L4.prm </a:t>
            </a:r>
            <a:r>
              <a:rPr lang="en-US" sz="1100" b="1" dirty="0"/>
              <a:t>: </a:t>
            </a:r>
            <a:r>
              <a:rPr lang="en-US" sz="1100" dirty="0"/>
              <a:t>This file will be used as parameter file for all L4 workflows with sources pointed to </a:t>
            </a:r>
            <a:r>
              <a:rPr lang="en-US" sz="1100" dirty="0" smtClean="0"/>
              <a:t>CDC_SEFS_O_PROD (DB2</a:t>
            </a:r>
            <a:r>
              <a:rPr lang="en-US" sz="1100" dirty="0"/>
              <a:t>) of </a:t>
            </a:r>
            <a:r>
              <a:rPr lang="en-US" sz="1100" dirty="0" smtClean="0"/>
              <a:t>CR_NAME_PROD </a:t>
            </a:r>
            <a:r>
              <a:rPr lang="en-US" sz="1100" dirty="0"/>
              <a:t>registration names  and targets pointed to </a:t>
            </a:r>
            <a:r>
              <a:rPr lang="en-US" sz="1100" dirty="0" smtClean="0"/>
              <a:t>FDFR_CDC_DW_L4_(01-05) (JMS</a:t>
            </a:r>
            <a:r>
              <a:rPr lang="en-US" sz="1100" dirty="0"/>
              <a:t>) </a:t>
            </a:r>
            <a:r>
              <a:rPr lang="en-US" sz="1100" dirty="0" smtClean="0"/>
              <a:t>connections where the JMS connections are varied from 01 to 05 depending on the Queue/GROUP number  as follows</a:t>
            </a:r>
          </a:p>
          <a:p>
            <a:pPr indent="-285750"/>
            <a:r>
              <a:rPr lang="en-US" sz="1100" dirty="0" smtClean="0"/>
              <a:t>GROUP1, GROUP11 will be processed into Q001 and GROUP2, GROUP12   will </a:t>
            </a:r>
            <a:r>
              <a:rPr lang="en-US" sz="1100" dirty="0"/>
              <a:t>be processed into </a:t>
            </a:r>
            <a:r>
              <a:rPr lang="en-US" sz="1100" dirty="0" smtClean="0"/>
              <a:t>Q002  which uses FDFR_CDC_DW_L4_01 connections pointed to Instance/Server 01</a:t>
            </a:r>
          </a:p>
          <a:p>
            <a:pPr indent="-285750"/>
            <a:r>
              <a:rPr lang="en-US" sz="1100" dirty="0" smtClean="0"/>
              <a:t>GROUP3, GROUP13 </a:t>
            </a:r>
            <a:r>
              <a:rPr lang="en-US" sz="1100" dirty="0"/>
              <a:t>will be processed into </a:t>
            </a:r>
            <a:r>
              <a:rPr lang="en-US" sz="1100" dirty="0" smtClean="0"/>
              <a:t>Q003 </a:t>
            </a:r>
            <a:r>
              <a:rPr lang="en-US" sz="1100" dirty="0"/>
              <a:t>and </a:t>
            </a:r>
            <a:r>
              <a:rPr lang="en-US" sz="1100" dirty="0" smtClean="0"/>
              <a:t>GROUP4, GROUP14   will </a:t>
            </a:r>
            <a:r>
              <a:rPr lang="en-US" sz="1100" dirty="0"/>
              <a:t>be processed into </a:t>
            </a:r>
            <a:r>
              <a:rPr lang="en-US" sz="1100" dirty="0" smtClean="0"/>
              <a:t>Q004  </a:t>
            </a:r>
            <a:r>
              <a:rPr lang="en-US" sz="1100" dirty="0"/>
              <a:t>which uses </a:t>
            </a:r>
            <a:r>
              <a:rPr lang="en-US" sz="1100" dirty="0" smtClean="0"/>
              <a:t>FDFR_CDC_DW_L4_02 </a:t>
            </a:r>
            <a:r>
              <a:rPr lang="en-US" sz="1100" dirty="0"/>
              <a:t>connections pointed to Instance/Server </a:t>
            </a:r>
            <a:r>
              <a:rPr lang="en-US" sz="1100" dirty="0" smtClean="0"/>
              <a:t>02</a:t>
            </a:r>
            <a:endParaRPr lang="en-US" sz="1100" dirty="0"/>
          </a:p>
          <a:p>
            <a:pPr indent="-285750"/>
            <a:r>
              <a:rPr lang="en-US" sz="1100" dirty="0" smtClean="0"/>
              <a:t>GROUP5, GROUP15 </a:t>
            </a:r>
            <a:r>
              <a:rPr lang="en-US" sz="1100" dirty="0"/>
              <a:t>will be processed into </a:t>
            </a:r>
            <a:r>
              <a:rPr lang="en-US" sz="1100" dirty="0" smtClean="0"/>
              <a:t>Q005 </a:t>
            </a:r>
            <a:r>
              <a:rPr lang="en-US" sz="1100" dirty="0"/>
              <a:t>and </a:t>
            </a:r>
            <a:r>
              <a:rPr lang="en-US" sz="1100" dirty="0" smtClean="0"/>
              <a:t>GROUP6, GROUP16   </a:t>
            </a:r>
            <a:r>
              <a:rPr lang="en-US" sz="1100" dirty="0"/>
              <a:t>will be processed into </a:t>
            </a:r>
            <a:r>
              <a:rPr lang="en-US" sz="1100" dirty="0" smtClean="0"/>
              <a:t>Q006  </a:t>
            </a:r>
            <a:r>
              <a:rPr lang="en-US" sz="1100" dirty="0"/>
              <a:t>which uses </a:t>
            </a:r>
            <a:r>
              <a:rPr lang="en-US" sz="1100" dirty="0" smtClean="0"/>
              <a:t>FDFR_CDC_DW_L4_03 </a:t>
            </a:r>
            <a:r>
              <a:rPr lang="en-US" sz="1100" dirty="0"/>
              <a:t>connections pointed to Instance/Server </a:t>
            </a:r>
            <a:r>
              <a:rPr lang="en-US" sz="1100" dirty="0" smtClean="0"/>
              <a:t>03</a:t>
            </a:r>
            <a:endParaRPr lang="en-US" sz="1100" dirty="0"/>
          </a:p>
          <a:p>
            <a:pPr indent="-285750"/>
            <a:r>
              <a:rPr lang="en-US" sz="1100" dirty="0" smtClean="0"/>
              <a:t>GROUP7, GROUP17 </a:t>
            </a:r>
            <a:r>
              <a:rPr lang="en-US" sz="1100" dirty="0"/>
              <a:t>will be processed into </a:t>
            </a:r>
            <a:r>
              <a:rPr lang="en-US" sz="1100" dirty="0" smtClean="0"/>
              <a:t>Q007 </a:t>
            </a:r>
            <a:r>
              <a:rPr lang="en-US" sz="1100" dirty="0"/>
              <a:t>and </a:t>
            </a:r>
            <a:r>
              <a:rPr lang="en-US" sz="1100" dirty="0" smtClean="0"/>
              <a:t>GROUP8, GROUP18   will </a:t>
            </a:r>
            <a:r>
              <a:rPr lang="en-US" sz="1100" dirty="0"/>
              <a:t>be processed into </a:t>
            </a:r>
            <a:r>
              <a:rPr lang="en-US" sz="1100" dirty="0" smtClean="0"/>
              <a:t>Q008  </a:t>
            </a:r>
            <a:r>
              <a:rPr lang="en-US" sz="1100" dirty="0"/>
              <a:t>which uses </a:t>
            </a:r>
            <a:r>
              <a:rPr lang="en-US" sz="1100" dirty="0" smtClean="0"/>
              <a:t>FDFR_CDC_DW_L4_04 </a:t>
            </a:r>
            <a:r>
              <a:rPr lang="en-US" sz="1100" dirty="0"/>
              <a:t>connections pointed to Instance/Server </a:t>
            </a:r>
            <a:r>
              <a:rPr lang="en-US" sz="1100" dirty="0" smtClean="0"/>
              <a:t>04</a:t>
            </a:r>
            <a:endParaRPr lang="en-US" sz="1100" dirty="0"/>
          </a:p>
          <a:p>
            <a:pPr indent="-285750"/>
            <a:r>
              <a:rPr lang="en-US" sz="1100" dirty="0" smtClean="0"/>
              <a:t>GROUP9, GROUP19 </a:t>
            </a:r>
            <a:r>
              <a:rPr lang="en-US" sz="1100" dirty="0"/>
              <a:t>will be processed into </a:t>
            </a:r>
            <a:r>
              <a:rPr lang="en-US" sz="1100" dirty="0" smtClean="0"/>
              <a:t>Q009 </a:t>
            </a:r>
            <a:r>
              <a:rPr lang="en-US" sz="1100" dirty="0"/>
              <a:t>and </a:t>
            </a:r>
            <a:r>
              <a:rPr lang="en-US" sz="1100" dirty="0" smtClean="0"/>
              <a:t>GROUP10, GROUP20 </a:t>
            </a:r>
            <a:r>
              <a:rPr lang="en-US" sz="1100" dirty="0"/>
              <a:t>will be processed into </a:t>
            </a:r>
            <a:r>
              <a:rPr lang="en-US" sz="1100" dirty="0" smtClean="0"/>
              <a:t>Q010  </a:t>
            </a:r>
            <a:r>
              <a:rPr lang="en-US" sz="1100" dirty="0"/>
              <a:t>which uses </a:t>
            </a:r>
            <a:r>
              <a:rPr lang="en-US" sz="1100" dirty="0" smtClean="0"/>
              <a:t>FDFR_CDC_DW_L4_05 </a:t>
            </a:r>
            <a:r>
              <a:rPr lang="en-US" sz="1100" dirty="0"/>
              <a:t>connections pointed to Instance/Server </a:t>
            </a:r>
            <a:r>
              <a:rPr lang="en-US" sz="1100" dirty="0" smtClean="0"/>
              <a:t>05</a:t>
            </a:r>
            <a:endParaRPr lang="en-US" sz="1100" dirty="0"/>
          </a:p>
          <a:p>
            <a:pPr indent="-285750"/>
            <a:r>
              <a:rPr lang="en-US" sz="1100" b="1" dirty="0" err="1" smtClean="0"/>
              <a:t>CDC_JMS_PARAMETERS_PROD.prm</a:t>
            </a:r>
            <a:r>
              <a:rPr lang="en-US" sz="1100" b="1" dirty="0" smtClean="0"/>
              <a:t> </a:t>
            </a:r>
            <a:r>
              <a:rPr lang="en-US" sz="1100" b="1" dirty="0"/>
              <a:t>: </a:t>
            </a:r>
            <a:r>
              <a:rPr lang="en-US" sz="1100" dirty="0"/>
              <a:t>This file will be used as parameter file for all L4 workflows with sources pointed to CDC_SEFS_O_PROD (DB2) of </a:t>
            </a:r>
            <a:r>
              <a:rPr lang="en-US" sz="1100" dirty="0" smtClean="0"/>
              <a:t>CR_NAME_</a:t>
            </a:r>
            <a:r>
              <a:rPr lang="en-US" sz="1100" dirty="0"/>
              <a:t>PROD</a:t>
            </a:r>
            <a:r>
              <a:rPr lang="en-US" sz="1100" dirty="0" smtClean="0"/>
              <a:t> </a:t>
            </a:r>
            <a:r>
              <a:rPr lang="en-US" sz="1100" dirty="0"/>
              <a:t>registration names  and targets pointed to </a:t>
            </a:r>
            <a:r>
              <a:rPr lang="en-US" sz="1100" dirty="0" smtClean="0"/>
              <a:t>FDFR_CDC_DW_</a:t>
            </a:r>
            <a:r>
              <a:rPr lang="en-US" sz="1100" dirty="0"/>
              <a:t>PROD</a:t>
            </a:r>
            <a:r>
              <a:rPr lang="en-US" sz="1100" dirty="0" smtClean="0"/>
              <a:t>_(</a:t>
            </a:r>
            <a:r>
              <a:rPr lang="en-US" sz="1100" dirty="0"/>
              <a:t>01-05) (JMS) connections where the JMS connections are varied from 01 to 05 depending on the Queue/GROUP number  as follows</a:t>
            </a:r>
          </a:p>
          <a:p>
            <a:pPr indent="-285750"/>
            <a:r>
              <a:rPr lang="en-US" sz="1100" dirty="0"/>
              <a:t>GROUP1, GROUP11 will be processed into Q001 and GROUP2, GROUP12   will be processed into Q002  which uses </a:t>
            </a:r>
            <a:r>
              <a:rPr lang="en-US" sz="1100" dirty="0" smtClean="0"/>
              <a:t>FDFR_CDC_DW_</a:t>
            </a:r>
            <a:r>
              <a:rPr lang="en-US" sz="1100" dirty="0"/>
              <a:t>PROD</a:t>
            </a:r>
            <a:r>
              <a:rPr lang="en-US" sz="1100" dirty="0" smtClean="0"/>
              <a:t>_01 </a:t>
            </a:r>
            <a:r>
              <a:rPr lang="en-US" sz="1100" dirty="0"/>
              <a:t>connections pointed to Instance/Server 01</a:t>
            </a:r>
          </a:p>
          <a:p>
            <a:pPr indent="-285750"/>
            <a:r>
              <a:rPr lang="en-US" sz="1100" dirty="0"/>
              <a:t>GROUP3, GROUP13 will be processed into Q003 and GROUP4, GROUP14   will be processed into Q004  which uses </a:t>
            </a:r>
            <a:r>
              <a:rPr lang="en-US" sz="1100" dirty="0" smtClean="0"/>
              <a:t>FDFR_CDC_DW_</a:t>
            </a:r>
            <a:r>
              <a:rPr lang="en-US" sz="1100" dirty="0"/>
              <a:t>PROD</a:t>
            </a:r>
            <a:r>
              <a:rPr lang="en-US" sz="1100" dirty="0" smtClean="0"/>
              <a:t>_02 </a:t>
            </a:r>
            <a:r>
              <a:rPr lang="en-US" sz="1100" dirty="0"/>
              <a:t>connections pointed to Instance/Server 02</a:t>
            </a:r>
          </a:p>
          <a:p>
            <a:pPr indent="-285750"/>
            <a:r>
              <a:rPr lang="en-US" sz="1100" dirty="0"/>
              <a:t>GROUP5, GROUP15 will be processed into Q005 and GROUP6, GROUP16   will be processed into Q006  which uses </a:t>
            </a:r>
            <a:r>
              <a:rPr lang="en-US" sz="1100" dirty="0" smtClean="0"/>
              <a:t>FDFR_CDC_DW_</a:t>
            </a:r>
            <a:r>
              <a:rPr lang="en-US" sz="1100" dirty="0"/>
              <a:t>PROD</a:t>
            </a:r>
            <a:r>
              <a:rPr lang="en-US" sz="1100" dirty="0" smtClean="0"/>
              <a:t>_03 </a:t>
            </a:r>
            <a:r>
              <a:rPr lang="en-US" sz="1100" dirty="0"/>
              <a:t>connections pointed to Instance/Server 03</a:t>
            </a:r>
          </a:p>
          <a:p>
            <a:pPr indent="-285750"/>
            <a:r>
              <a:rPr lang="en-US" sz="1100" dirty="0"/>
              <a:t>GROUP7, GROUP17 will be processed into Q007 and GROUP8, GROUP18   will be processed into Q008  which uses </a:t>
            </a:r>
            <a:r>
              <a:rPr lang="en-US" sz="1100" dirty="0" smtClean="0"/>
              <a:t>FDFR_CDC_DW_</a:t>
            </a:r>
            <a:r>
              <a:rPr lang="en-US" sz="1100" dirty="0"/>
              <a:t>PROD</a:t>
            </a:r>
            <a:r>
              <a:rPr lang="en-US" sz="1100" dirty="0" smtClean="0"/>
              <a:t>_04 </a:t>
            </a:r>
            <a:r>
              <a:rPr lang="en-US" sz="1100" dirty="0"/>
              <a:t>connections pointed to Instance/Server 04</a:t>
            </a:r>
          </a:p>
          <a:p>
            <a:pPr indent="-285750"/>
            <a:r>
              <a:rPr lang="en-US" sz="1100" dirty="0"/>
              <a:t>GROUP9, GROUP19 will be processed into Q009 and GROUP10, GROUP20 will be processed into Q010  which uses </a:t>
            </a:r>
            <a:r>
              <a:rPr lang="en-US" sz="1100" dirty="0" smtClean="0"/>
              <a:t>FDFR_CDC_DW_PROD_05 </a:t>
            </a:r>
            <a:r>
              <a:rPr lang="en-US" sz="1100" dirty="0"/>
              <a:t>connections pointed to Instance/Server 05</a:t>
            </a:r>
            <a:endParaRPr lang="en-US" sz="1100" dirty="0"/>
          </a:p>
        </p:txBody>
      </p:sp>
      <p:sp>
        <p:nvSpPr>
          <p:cNvPr id="6"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Generated Output – </a:t>
            </a:r>
            <a:r>
              <a:rPr lang="en-US" dirty="0" smtClean="0"/>
              <a:t>Parameter Files</a:t>
            </a:r>
            <a:endParaRPr lang="en-US" dirty="0"/>
          </a:p>
        </p:txBody>
      </p:sp>
    </p:spTree>
    <p:extLst>
      <p:ext uri="{BB962C8B-B14F-4D97-AF65-F5344CB8AC3E}">
        <p14:creationId xmlns:p14="http://schemas.microsoft.com/office/powerpoint/2010/main" val="542729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Thank You</a:t>
            </a:r>
          </a:p>
        </p:txBody>
      </p:sp>
      <p:sp>
        <p:nvSpPr>
          <p:cNvPr id="12" name="Slide Number Placeholder 11"/>
          <p:cNvSpPr>
            <a:spLocks noGrp="1"/>
          </p:cNvSpPr>
          <p:nvPr>
            <p:ph type="sldNum" sz="quarter" idx="4"/>
          </p:nvPr>
        </p:nvSpPr>
        <p:spPr>
          <a:xfrm>
            <a:off x="11638767" y="6416684"/>
            <a:ext cx="141064" cy="184666"/>
          </a:xfrm>
        </p:spPr>
        <p:txBody>
          <a:bodyPr/>
          <a:lstStyle/>
          <a:p>
            <a:r>
              <a:rPr lang="en-US" dirty="0" smtClean="0"/>
              <a:t>    </a:t>
            </a:r>
            <a:endParaRPr lang="en-US" dirty="0"/>
          </a:p>
        </p:txBody>
      </p:sp>
    </p:spTree>
    <p:extLst>
      <p:ext uri="{BB962C8B-B14F-4D97-AF65-F5344CB8AC3E}">
        <p14:creationId xmlns:p14="http://schemas.microsoft.com/office/powerpoint/2010/main" val="193147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Current DB2 to JMS Publishing Process</a:t>
            </a:r>
          </a:p>
        </p:txBody>
      </p:sp>
      <p:sp>
        <p:nvSpPr>
          <p:cNvPr id="10"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Process Flow Diagram</a:t>
            </a:r>
            <a:endParaRPr lang="en-US" dirty="0"/>
          </a:p>
        </p:txBody>
      </p:sp>
      <p:sp>
        <p:nvSpPr>
          <p:cNvPr id="11" name="Flowchart: Magnetic Disk 10"/>
          <p:cNvSpPr/>
          <p:nvPr/>
        </p:nvSpPr>
        <p:spPr>
          <a:xfrm>
            <a:off x="541866" y="2412996"/>
            <a:ext cx="905933" cy="60113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DB2</a:t>
            </a:r>
          </a:p>
          <a:p>
            <a:pPr algn="ctr"/>
            <a:r>
              <a:rPr lang="en-US" sz="1000" dirty="0" smtClean="0">
                <a:solidFill>
                  <a:schemeClr val="tx1"/>
                </a:solidFill>
              </a:rPr>
              <a:t>Database</a:t>
            </a:r>
            <a:endParaRPr lang="en-US" sz="1000" dirty="0">
              <a:solidFill>
                <a:schemeClr val="tx1"/>
              </a:solidFill>
            </a:endParaRPr>
          </a:p>
        </p:txBody>
      </p:sp>
      <p:sp>
        <p:nvSpPr>
          <p:cNvPr id="13" name="Rectangle 12"/>
          <p:cNvSpPr/>
          <p:nvPr/>
        </p:nvSpPr>
        <p:spPr>
          <a:xfrm>
            <a:off x="1871133" y="2362197"/>
            <a:ext cx="1041406" cy="71119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Informatica </a:t>
            </a:r>
          </a:p>
          <a:p>
            <a:pPr algn="ctr"/>
            <a:r>
              <a:rPr lang="en-US" sz="1000" dirty="0" smtClean="0">
                <a:solidFill>
                  <a:schemeClr val="tx1"/>
                </a:solidFill>
              </a:rPr>
              <a:t>PowerExchange CDC </a:t>
            </a:r>
            <a:endParaRPr lang="en-US" sz="1000" dirty="0"/>
          </a:p>
        </p:txBody>
      </p:sp>
      <p:cxnSp>
        <p:nvCxnSpPr>
          <p:cNvPr id="15" name="Straight Arrow Connector 14"/>
          <p:cNvCxnSpPr>
            <a:stCxn id="11" idx="4"/>
            <a:endCxn id="13" idx="1"/>
          </p:cNvCxnSpPr>
          <p:nvPr/>
        </p:nvCxnSpPr>
        <p:spPr>
          <a:xfrm>
            <a:off x="1447799" y="2713563"/>
            <a:ext cx="423334" cy="4234"/>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471340" y="2370664"/>
            <a:ext cx="1024473" cy="69426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Informatica </a:t>
            </a:r>
          </a:p>
          <a:p>
            <a:pPr algn="ctr"/>
            <a:r>
              <a:rPr lang="en-US" sz="1000" dirty="0" smtClean="0">
                <a:solidFill>
                  <a:schemeClr val="tx1"/>
                </a:solidFill>
              </a:rPr>
              <a:t>PowerCenter Mappings </a:t>
            </a:r>
            <a:endParaRPr lang="en-US" sz="1000" dirty="0"/>
          </a:p>
        </p:txBody>
      </p:sp>
      <p:cxnSp>
        <p:nvCxnSpPr>
          <p:cNvPr id="18" name="Straight Arrow Connector 17"/>
          <p:cNvCxnSpPr>
            <a:stCxn id="13" idx="3"/>
            <a:endCxn id="17" idx="1"/>
          </p:cNvCxnSpPr>
          <p:nvPr/>
        </p:nvCxnSpPr>
        <p:spPr>
          <a:xfrm>
            <a:off x="2912539" y="2717797"/>
            <a:ext cx="558801"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Flowchart: Direct Access Storage 22"/>
          <p:cNvSpPr/>
          <p:nvPr/>
        </p:nvSpPr>
        <p:spPr>
          <a:xfrm>
            <a:off x="5071545" y="2489200"/>
            <a:ext cx="922867" cy="465666"/>
          </a:xfrm>
          <a:prstGeom prst="flowChartMagneticDrum">
            <a:avLst/>
          </a:prstGeom>
          <a:solidFill>
            <a:srgbClr val="FFF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JMS Topic</a:t>
            </a:r>
            <a:endParaRPr lang="en-US" sz="1000" dirty="0">
              <a:solidFill>
                <a:schemeClr val="tx1"/>
              </a:solidFill>
            </a:endParaRPr>
          </a:p>
        </p:txBody>
      </p:sp>
      <p:sp>
        <p:nvSpPr>
          <p:cNvPr id="24" name="Flowchart: Direct Access Storage 23"/>
          <p:cNvSpPr/>
          <p:nvPr/>
        </p:nvSpPr>
        <p:spPr>
          <a:xfrm>
            <a:off x="7924839" y="1303864"/>
            <a:ext cx="1354666" cy="465666"/>
          </a:xfrm>
          <a:prstGeom prst="flowChartMagneticDrum">
            <a:avLst/>
          </a:prstGeom>
          <a:solidFill>
            <a:srgbClr val="FFF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JMS</a:t>
            </a:r>
          </a:p>
          <a:p>
            <a:pPr algn="ctr"/>
            <a:r>
              <a:rPr lang="en-US" sz="1000" dirty="0" smtClean="0">
                <a:solidFill>
                  <a:schemeClr val="tx1"/>
                </a:solidFill>
              </a:rPr>
              <a:t>Queue 1</a:t>
            </a:r>
            <a:endParaRPr lang="en-US" sz="1000" dirty="0">
              <a:solidFill>
                <a:schemeClr val="tx1"/>
              </a:solidFill>
            </a:endParaRPr>
          </a:p>
        </p:txBody>
      </p:sp>
      <p:sp>
        <p:nvSpPr>
          <p:cNvPr id="25" name="Parallelogram 24"/>
          <p:cNvSpPr/>
          <p:nvPr/>
        </p:nvSpPr>
        <p:spPr>
          <a:xfrm>
            <a:off x="6375410" y="2438398"/>
            <a:ext cx="914400" cy="575734"/>
          </a:xfrm>
          <a:prstGeom prst="parallelogram">
            <a:avLst/>
          </a:prstGeom>
          <a:solidFill>
            <a:srgbClr val="FFDE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Bridging Rules</a:t>
            </a:r>
            <a:endParaRPr lang="en-US" sz="1000" dirty="0">
              <a:solidFill>
                <a:schemeClr val="tx1"/>
              </a:solidFill>
            </a:endParaRPr>
          </a:p>
        </p:txBody>
      </p:sp>
      <p:sp>
        <p:nvSpPr>
          <p:cNvPr id="27" name="Rectangle 26"/>
          <p:cNvSpPr/>
          <p:nvPr/>
        </p:nvSpPr>
        <p:spPr>
          <a:xfrm>
            <a:off x="9973785" y="1236132"/>
            <a:ext cx="982134" cy="6011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FXFDW </a:t>
            </a:r>
          </a:p>
          <a:p>
            <a:pPr algn="ctr"/>
            <a:r>
              <a:rPr lang="en-US" sz="1000" dirty="0" smtClean="0">
                <a:solidFill>
                  <a:schemeClr val="tx1"/>
                </a:solidFill>
              </a:rPr>
              <a:t>Informatica </a:t>
            </a:r>
          </a:p>
          <a:p>
            <a:pPr algn="ctr"/>
            <a:r>
              <a:rPr lang="en-US" sz="1000" dirty="0" smtClean="0">
                <a:solidFill>
                  <a:schemeClr val="tx1"/>
                </a:solidFill>
              </a:rPr>
              <a:t>Ingestion Jobs </a:t>
            </a:r>
            <a:endParaRPr lang="en-US" sz="1000" dirty="0"/>
          </a:p>
        </p:txBody>
      </p:sp>
      <p:sp>
        <p:nvSpPr>
          <p:cNvPr id="28" name="Rectangle 27"/>
          <p:cNvSpPr/>
          <p:nvPr/>
        </p:nvSpPr>
        <p:spPr>
          <a:xfrm>
            <a:off x="9922976" y="3191933"/>
            <a:ext cx="999067" cy="660399"/>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FXFDW </a:t>
            </a:r>
          </a:p>
          <a:p>
            <a:pPr algn="ctr"/>
            <a:r>
              <a:rPr lang="en-US" sz="1000" dirty="0" smtClean="0">
                <a:solidFill>
                  <a:schemeClr val="tx1"/>
                </a:solidFill>
              </a:rPr>
              <a:t>Ab Initio </a:t>
            </a:r>
          </a:p>
          <a:p>
            <a:pPr algn="ctr"/>
            <a:r>
              <a:rPr lang="en-US" sz="1000" dirty="0" smtClean="0">
                <a:solidFill>
                  <a:schemeClr val="tx1"/>
                </a:solidFill>
              </a:rPr>
              <a:t>Ingestion Jobs </a:t>
            </a:r>
            <a:endParaRPr lang="en-US" sz="1000" dirty="0"/>
          </a:p>
        </p:txBody>
      </p:sp>
      <p:cxnSp>
        <p:nvCxnSpPr>
          <p:cNvPr id="34" name="Straight Arrow Connector 33"/>
          <p:cNvCxnSpPr>
            <a:stCxn id="17" idx="3"/>
            <a:endCxn id="23" idx="1"/>
          </p:cNvCxnSpPr>
          <p:nvPr/>
        </p:nvCxnSpPr>
        <p:spPr>
          <a:xfrm>
            <a:off x="4495813" y="2717797"/>
            <a:ext cx="575732" cy="4236"/>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3" idx="4"/>
            <a:endCxn id="25" idx="5"/>
          </p:cNvCxnSpPr>
          <p:nvPr/>
        </p:nvCxnSpPr>
        <p:spPr>
          <a:xfrm>
            <a:off x="5994412" y="2722033"/>
            <a:ext cx="452965" cy="4232"/>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7" name="Flowchart: Direct Access Storage 46"/>
          <p:cNvSpPr/>
          <p:nvPr/>
        </p:nvSpPr>
        <p:spPr>
          <a:xfrm>
            <a:off x="7941776" y="2057398"/>
            <a:ext cx="1354666" cy="465666"/>
          </a:xfrm>
          <a:prstGeom prst="flowChartMagneticDrum">
            <a:avLst/>
          </a:prstGeom>
          <a:solidFill>
            <a:srgbClr val="FFF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JMS</a:t>
            </a:r>
          </a:p>
          <a:p>
            <a:pPr algn="ctr"/>
            <a:r>
              <a:rPr lang="en-US" sz="1000" dirty="0" smtClean="0">
                <a:solidFill>
                  <a:schemeClr val="tx1"/>
                </a:solidFill>
              </a:rPr>
              <a:t>Queue 2</a:t>
            </a:r>
            <a:endParaRPr lang="en-US" sz="1000" dirty="0">
              <a:solidFill>
                <a:schemeClr val="tx1"/>
              </a:solidFill>
            </a:endParaRPr>
          </a:p>
        </p:txBody>
      </p:sp>
      <p:sp>
        <p:nvSpPr>
          <p:cNvPr id="48" name="Flowchart: Direct Access Storage 47"/>
          <p:cNvSpPr/>
          <p:nvPr/>
        </p:nvSpPr>
        <p:spPr>
          <a:xfrm>
            <a:off x="7941776" y="3285064"/>
            <a:ext cx="1354666" cy="465666"/>
          </a:xfrm>
          <a:prstGeom prst="flowChartMagneticDrum">
            <a:avLst/>
          </a:prstGeom>
          <a:solidFill>
            <a:srgbClr val="FFF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JMS</a:t>
            </a:r>
          </a:p>
          <a:p>
            <a:pPr algn="ctr"/>
            <a:r>
              <a:rPr lang="en-US" sz="1000" dirty="0" smtClean="0">
                <a:solidFill>
                  <a:schemeClr val="tx1"/>
                </a:solidFill>
              </a:rPr>
              <a:t>Queue N</a:t>
            </a:r>
            <a:endParaRPr lang="en-US" sz="1000" dirty="0">
              <a:solidFill>
                <a:schemeClr val="tx1"/>
              </a:solidFill>
            </a:endParaRPr>
          </a:p>
        </p:txBody>
      </p:sp>
      <p:cxnSp>
        <p:nvCxnSpPr>
          <p:cNvPr id="49" name="Straight Arrow Connector 48"/>
          <p:cNvCxnSpPr>
            <a:stCxn id="25" idx="2"/>
            <a:endCxn id="24" idx="1"/>
          </p:cNvCxnSpPr>
          <p:nvPr/>
        </p:nvCxnSpPr>
        <p:spPr>
          <a:xfrm flipV="1">
            <a:off x="7217843" y="1536697"/>
            <a:ext cx="706996" cy="1189568"/>
          </a:xfrm>
          <a:prstGeom prst="bentConnector3">
            <a:avLst>
              <a:gd name="adj1" fmla="val 50000"/>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5" idx="2"/>
            <a:endCxn id="47" idx="1"/>
          </p:cNvCxnSpPr>
          <p:nvPr/>
        </p:nvCxnSpPr>
        <p:spPr>
          <a:xfrm flipV="1">
            <a:off x="7217843" y="2290231"/>
            <a:ext cx="723933" cy="436034"/>
          </a:xfrm>
          <a:prstGeom prst="bentConnector3">
            <a:avLst>
              <a:gd name="adj1" fmla="val 50000"/>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2"/>
            <a:endCxn id="48" idx="1"/>
          </p:cNvCxnSpPr>
          <p:nvPr/>
        </p:nvCxnSpPr>
        <p:spPr>
          <a:xfrm>
            <a:off x="7217843" y="2726265"/>
            <a:ext cx="723933" cy="791632"/>
          </a:xfrm>
          <a:prstGeom prst="bentConnector3">
            <a:avLst>
              <a:gd name="adj1" fmla="val 50000"/>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24" idx="4"/>
            <a:endCxn id="27" idx="1"/>
          </p:cNvCxnSpPr>
          <p:nvPr/>
        </p:nvCxnSpPr>
        <p:spPr>
          <a:xfrm>
            <a:off x="9279505" y="1536697"/>
            <a:ext cx="694280" cy="2"/>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48" idx="4"/>
            <a:endCxn id="28" idx="1"/>
          </p:cNvCxnSpPr>
          <p:nvPr/>
        </p:nvCxnSpPr>
        <p:spPr>
          <a:xfrm>
            <a:off x="9296442" y="3517897"/>
            <a:ext cx="626534" cy="4236"/>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8517506" y="2633131"/>
            <a:ext cx="8467" cy="584200"/>
          </a:xfrm>
          <a:prstGeom prst="line">
            <a:avLst/>
          </a:prstGeom>
          <a:ln w="127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385E2DBC-D1E5-3F45-A64C-AE98A57F183E}"/>
              </a:ext>
            </a:extLst>
          </p:cNvPr>
          <p:cNvSpPr txBox="1"/>
          <p:nvPr/>
        </p:nvSpPr>
        <p:spPr>
          <a:xfrm>
            <a:off x="510253" y="3989498"/>
            <a:ext cx="11252486" cy="2123658"/>
          </a:xfrm>
          <a:prstGeom prst="rect">
            <a:avLst/>
          </a:prstGeom>
          <a:noFill/>
          <a:ln>
            <a:noFill/>
          </a:ln>
        </p:spPr>
        <p:txBody>
          <a:bodyPr wrap="square" rtlCol="0">
            <a:spAutoFit/>
          </a:bodyPr>
          <a:lstStyle/>
          <a:p>
            <a:r>
              <a:rPr lang="en-US" sz="1100" b="1" dirty="0" smtClean="0">
                <a:solidFill>
                  <a:schemeClr val="tx2">
                    <a:lumMod val="75000"/>
                  </a:schemeClr>
                </a:solidFill>
              </a:rPr>
              <a:t>Process Flow Description:</a:t>
            </a:r>
          </a:p>
          <a:p>
            <a:endParaRPr lang="en-US" sz="1100" b="1" dirty="0" smtClean="0">
              <a:solidFill>
                <a:schemeClr val="tx2">
                  <a:lumMod val="75000"/>
                </a:schemeClr>
              </a:solidFill>
            </a:endParaRPr>
          </a:p>
          <a:p>
            <a:pPr marL="285750" indent="-285750">
              <a:buBlip>
                <a:blip r:embed="rId2"/>
              </a:buBlip>
            </a:pPr>
            <a:r>
              <a:rPr lang="en-US" sz="1100" dirty="0" smtClean="0"/>
              <a:t>Informatica PowerExchange CDC – Create Capture Registration:</a:t>
            </a:r>
          </a:p>
          <a:p>
            <a:pPr marL="742950" lvl="1" indent="-285750">
              <a:buFont typeface="Wingdings" pitchFamily="2" charset="2"/>
              <a:buChar char="§"/>
            </a:pPr>
            <a:r>
              <a:rPr lang="en-US" sz="1100" dirty="0" smtClean="0"/>
              <a:t>For each DB2 table for which data needs to be published,  we create a Capture Registration which will enable PowerExchange to read the change data for that table (through DB2 logs) and create an extraction map for the table. This is done manually </a:t>
            </a:r>
          </a:p>
          <a:p>
            <a:pPr marL="285750" indent="-285750">
              <a:buBlip>
                <a:blip r:embed="rId2"/>
              </a:buBlip>
            </a:pPr>
            <a:r>
              <a:rPr lang="en-US" sz="1100" dirty="0" smtClean="0"/>
              <a:t>Informatica PowerCenter – Create Mapping:</a:t>
            </a:r>
          </a:p>
          <a:p>
            <a:pPr marL="742950" lvl="1" indent="-285750">
              <a:buFont typeface="Wingdings" pitchFamily="2" charset="2"/>
              <a:buChar char="§"/>
            </a:pPr>
            <a:r>
              <a:rPr lang="en-US" sz="1100" dirty="0" smtClean="0"/>
              <a:t>For each DB2 table for which data needs to be published,  we create an Informatica Mapping that would extract changed data for the table in conjunction with PowerExchange and publish changed records as JMS messages to a JMS topic. This is done manually </a:t>
            </a:r>
          </a:p>
          <a:p>
            <a:pPr marL="285750" indent="-285750">
              <a:buBlip>
                <a:blip r:embed="rId2"/>
              </a:buBlip>
            </a:pPr>
            <a:r>
              <a:rPr lang="en-US" sz="1100" dirty="0" smtClean="0"/>
              <a:t>JMS Topic to Queues Bridging Rules:</a:t>
            </a:r>
          </a:p>
          <a:p>
            <a:pPr marL="742950" lvl="1" indent="-285750">
              <a:buFont typeface="Wingdings" pitchFamily="2" charset="2"/>
              <a:buChar char="§"/>
            </a:pPr>
            <a:r>
              <a:rPr lang="en-US" sz="1100" dirty="0" smtClean="0"/>
              <a:t>The published messages are routed from the JMS topics to the queues based on the bridging rules. One time set up required to implement the bridging rules</a:t>
            </a:r>
          </a:p>
          <a:p>
            <a:pPr marL="285750" indent="-285750">
              <a:buBlip>
                <a:blip r:embed="rId2"/>
              </a:buBlip>
            </a:pPr>
            <a:r>
              <a:rPr lang="en-US" sz="1100" dirty="0" smtClean="0"/>
              <a:t>Read from JMS Queues:</a:t>
            </a:r>
          </a:p>
          <a:p>
            <a:pPr marL="742950" lvl="1" indent="-285750">
              <a:buFont typeface="Wingdings" pitchFamily="2" charset="2"/>
              <a:buChar char="§"/>
            </a:pPr>
            <a:r>
              <a:rPr lang="en-US" sz="1100" dirty="0" smtClean="0"/>
              <a:t>Once the JMS messages are available in the JMS Queues, Informatica and Ab Initio Ingestion jobs read the messages (changes records) and ingest them into the FXF Data warehouse</a:t>
            </a:r>
          </a:p>
        </p:txBody>
      </p:sp>
    </p:spTree>
    <p:extLst>
      <p:ext uri="{BB962C8B-B14F-4D97-AF65-F5344CB8AC3E}">
        <p14:creationId xmlns:p14="http://schemas.microsoft.com/office/powerpoint/2010/main" val="4123943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Current DB2 to JMS Publishing Process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17120" y="1227338"/>
            <a:ext cx="11334613" cy="5339923"/>
          </a:xfrm>
          <a:prstGeom prst="rect">
            <a:avLst/>
          </a:prstGeom>
          <a:noFill/>
          <a:ln>
            <a:noFill/>
          </a:ln>
        </p:spPr>
        <p:txBody>
          <a:bodyPr wrap="square" rtlCol="0">
            <a:spAutoFit/>
          </a:bodyPr>
          <a:lstStyle/>
          <a:p>
            <a:pPr marL="285750" indent="-285750"/>
            <a:r>
              <a:rPr lang="en-US" sz="1100" dirty="0" smtClean="0"/>
              <a:t>Currently, we have the Informatica Mappings  to read changed data from PowerExchange and publish to JMS topics created using 2 patterns:</a:t>
            </a:r>
          </a:p>
          <a:p>
            <a:pPr marL="742950" lvl="1" indent="-285750">
              <a:buBlip>
                <a:blip r:embed="rId2"/>
              </a:buBlip>
            </a:pPr>
            <a:r>
              <a:rPr lang="en-US" sz="1100" dirty="0" smtClean="0"/>
              <a:t>Pattern 1 - Used in mpg_db2_SEFS_other_to_JMS, mpg_db2_SEFS_ship_to_JMS, mpg_db2_SEFS_ship_base_to_JMS mappings for few tables</a:t>
            </a:r>
          </a:p>
          <a:p>
            <a:pPr marL="742950" lvl="1" indent="-285750">
              <a:buBlip>
                <a:blip r:embed="rId2"/>
              </a:buBlip>
            </a:pPr>
            <a:r>
              <a:rPr lang="en-US" sz="1100" dirty="0" smtClean="0"/>
              <a:t>Pattern 2 - Used in almost 90% of the JMS mapping pipelines</a:t>
            </a:r>
          </a:p>
          <a:p>
            <a:pPr marL="742950" lvl="1" indent="-285750"/>
            <a:endParaRPr lang="en-US" sz="1100" dirty="0" smtClean="0">
              <a:solidFill>
                <a:schemeClr val="tx2">
                  <a:lumMod val="75000"/>
                </a:schemeClr>
              </a:solidFill>
            </a:endParaRPr>
          </a:p>
          <a:p>
            <a:pPr marL="285750" indent="-285750"/>
            <a:r>
              <a:rPr lang="en-US" sz="1100" b="1" dirty="0" smtClean="0">
                <a:solidFill>
                  <a:schemeClr val="tx2">
                    <a:lumMod val="75000"/>
                  </a:schemeClr>
                </a:solidFill>
              </a:rPr>
              <a:t>Pattern 1  - Used </a:t>
            </a:r>
            <a:r>
              <a:rPr lang="en-US" sz="1100" b="1" dirty="0">
                <a:solidFill>
                  <a:schemeClr val="tx2">
                    <a:lumMod val="75000"/>
                  </a:schemeClr>
                </a:solidFill>
              </a:rPr>
              <a:t>in mpg_db2_SEFS_other_to_JMS, </a:t>
            </a:r>
            <a:r>
              <a:rPr lang="en-US" sz="1100" b="1" dirty="0" smtClean="0">
                <a:solidFill>
                  <a:schemeClr val="tx2">
                    <a:lumMod val="75000"/>
                  </a:schemeClr>
                </a:solidFill>
              </a:rPr>
              <a:t>mpg_db2_SEFS_ship_to_JMS</a:t>
            </a:r>
            <a:r>
              <a:rPr lang="en-US" sz="1100" b="1" dirty="0">
                <a:solidFill>
                  <a:schemeClr val="tx2">
                    <a:lumMod val="75000"/>
                  </a:schemeClr>
                </a:solidFill>
              </a:rPr>
              <a:t>, mpg_db2_SEFS_ship_base_to_JMS </a:t>
            </a:r>
            <a:r>
              <a:rPr lang="en-US" sz="1100" b="1" dirty="0" smtClean="0">
                <a:solidFill>
                  <a:schemeClr val="tx2">
                    <a:lumMod val="75000"/>
                  </a:schemeClr>
                </a:solidFill>
              </a:rPr>
              <a:t>mappings for few tables</a:t>
            </a:r>
            <a:endParaRPr lang="en-US" sz="1100" b="1" dirty="0">
              <a:solidFill>
                <a:schemeClr val="tx2">
                  <a:lumMod val="75000"/>
                </a:schemeClr>
              </a:solidFill>
            </a:endParaRPr>
          </a:p>
          <a:p>
            <a:pPr marL="742950" lvl="1" indent="-285750">
              <a:buBlip>
                <a:blip r:embed="rId2"/>
              </a:buBlip>
            </a:pPr>
            <a:r>
              <a:rPr lang="en-US" sz="1100" dirty="0" smtClean="0"/>
              <a:t>This Pattern has a </a:t>
            </a:r>
            <a:r>
              <a:rPr lang="en-US" sz="1100" dirty="0" err="1" smtClean="0"/>
              <a:t>mapplet</a:t>
            </a:r>
            <a:r>
              <a:rPr lang="en-US" sz="1100" dirty="0" smtClean="0"/>
              <a:t> which involves time zone offset lookup. However, the lookup values are not used in the  mapping.</a:t>
            </a:r>
          </a:p>
          <a:p>
            <a:pPr marL="742950" lvl="1" indent="-285750">
              <a:buBlip>
                <a:blip r:embed="rId2"/>
              </a:buBlip>
            </a:pPr>
            <a:r>
              <a:rPr lang="en-US" sz="1100" dirty="0" smtClean="0"/>
              <a:t>When we lookup at the overall logic, this pattern also will be more or less doing the same as pattern2 without lookup</a:t>
            </a:r>
          </a:p>
          <a:p>
            <a:pPr marL="742950" lvl="1" indent="-285750">
              <a:buBlip>
                <a:blip r:embed="rId2"/>
              </a:buBlip>
            </a:pPr>
            <a:r>
              <a:rPr lang="en-US" sz="1100" dirty="0" smtClean="0"/>
              <a:t>Using the same reusable sequence (SEQ_NBR)</a:t>
            </a:r>
          </a:p>
          <a:p>
            <a:pPr marL="742950" lvl="1" indent="-285750">
              <a:buBlip>
                <a:blip r:embed="rId2"/>
              </a:buBlip>
            </a:pPr>
            <a:endParaRPr lang="en-US" sz="1100" dirty="0"/>
          </a:p>
          <a:p>
            <a:pPr marL="285750" indent="-285750"/>
            <a:endParaRPr lang="en-US" sz="1100" b="1" dirty="0" smtClean="0">
              <a:solidFill>
                <a:schemeClr val="tx2">
                  <a:lumMod val="75000"/>
                </a:schemeClr>
              </a:solidFill>
            </a:endParaRPr>
          </a:p>
          <a:p>
            <a:pPr marL="285750" indent="-285750"/>
            <a:endParaRPr lang="en-US" sz="1100" b="1" dirty="0">
              <a:solidFill>
                <a:schemeClr val="tx2">
                  <a:lumMod val="75000"/>
                </a:schemeClr>
              </a:solidFill>
            </a:endParaRPr>
          </a:p>
          <a:p>
            <a:pPr marL="285750" indent="-285750"/>
            <a:endParaRPr lang="en-US" sz="1100" b="1" dirty="0" smtClean="0">
              <a:solidFill>
                <a:schemeClr val="tx2">
                  <a:lumMod val="75000"/>
                </a:schemeClr>
              </a:solidFill>
            </a:endParaRPr>
          </a:p>
          <a:p>
            <a:pPr marL="285750" indent="-285750"/>
            <a:endParaRPr lang="en-US" sz="1100" b="1" dirty="0">
              <a:solidFill>
                <a:schemeClr val="tx2">
                  <a:lumMod val="75000"/>
                </a:schemeClr>
              </a:solidFill>
            </a:endParaRPr>
          </a:p>
          <a:p>
            <a:pPr marL="285750" indent="-285750"/>
            <a:endParaRPr lang="en-US" sz="1100" b="1" dirty="0" smtClean="0">
              <a:solidFill>
                <a:schemeClr val="tx2">
                  <a:lumMod val="75000"/>
                </a:schemeClr>
              </a:solidFill>
            </a:endParaRPr>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p:txBody>
      </p:sp>
      <p:pic>
        <p:nvPicPr>
          <p:cNvPr id="7" name="Picture 6"/>
          <p:cNvPicPr>
            <a:picLocks noChangeAspect="1"/>
          </p:cNvPicPr>
          <p:nvPr/>
        </p:nvPicPr>
        <p:blipFill>
          <a:blip r:embed="rId3"/>
          <a:stretch>
            <a:fillRect/>
          </a:stretch>
        </p:blipFill>
        <p:spPr>
          <a:xfrm>
            <a:off x="532223" y="2723428"/>
            <a:ext cx="6469970" cy="1041775"/>
          </a:xfrm>
          <a:prstGeom prst="rect">
            <a:avLst/>
          </a:prstGeom>
        </p:spPr>
      </p:pic>
      <p:pic>
        <p:nvPicPr>
          <p:cNvPr id="8" name="Content Placeholder 8"/>
          <p:cNvPicPr>
            <a:picLocks noGrp="1" noChangeAspect="1"/>
          </p:cNvPicPr>
          <p:nvPr>
            <p:ph idx="1"/>
          </p:nvPr>
        </p:nvPicPr>
        <p:blipFill>
          <a:blip r:embed="rId4"/>
          <a:stretch>
            <a:fillRect/>
          </a:stretch>
        </p:blipFill>
        <p:spPr>
          <a:xfrm>
            <a:off x="532223" y="3857561"/>
            <a:ext cx="3609975" cy="2314575"/>
          </a:xfrm>
          <a:prstGeom prst="rect">
            <a:avLst/>
          </a:prstGeom>
        </p:spPr>
      </p:pic>
      <p:pic>
        <p:nvPicPr>
          <p:cNvPr id="6" name="Picture 5"/>
          <p:cNvPicPr>
            <a:picLocks noChangeAspect="1"/>
          </p:cNvPicPr>
          <p:nvPr/>
        </p:nvPicPr>
        <p:blipFill>
          <a:blip r:embed="rId5"/>
          <a:stretch>
            <a:fillRect/>
          </a:stretch>
        </p:blipFill>
        <p:spPr>
          <a:xfrm>
            <a:off x="7431721" y="2723356"/>
            <a:ext cx="3629025" cy="2552700"/>
          </a:xfrm>
          <a:prstGeom prst="rect">
            <a:avLst/>
          </a:prstGeom>
        </p:spPr>
      </p:pic>
      <p:sp>
        <p:nvSpPr>
          <p:cNvPr id="9"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Informatica PowerCenter Mapping Patterns</a:t>
            </a:r>
            <a:endParaRPr lang="en-US" dirty="0"/>
          </a:p>
        </p:txBody>
      </p:sp>
    </p:spTree>
    <p:extLst>
      <p:ext uri="{BB962C8B-B14F-4D97-AF65-F5344CB8AC3E}">
        <p14:creationId xmlns:p14="http://schemas.microsoft.com/office/powerpoint/2010/main" val="4123943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Current DB2 to JMS Publishing Process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4832092"/>
          </a:xfrm>
          <a:prstGeom prst="rect">
            <a:avLst/>
          </a:prstGeom>
          <a:noFill/>
          <a:ln>
            <a:noFill/>
          </a:ln>
        </p:spPr>
        <p:txBody>
          <a:bodyPr wrap="square" rtlCol="0">
            <a:spAutoFit/>
          </a:bodyPr>
          <a:lstStyle/>
          <a:p>
            <a:pPr marL="285750" indent="-285750"/>
            <a:r>
              <a:rPr lang="en-US" sz="1100" b="1" dirty="0" smtClean="0">
                <a:solidFill>
                  <a:schemeClr val="tx2">
                    <a:lumMod val="75000"/>
                  </a:schemeClr>
                </a:solidFill>
              </a:rPr>
              <a:t>Pattern 2 - Used in almost 90% of the JMS mappings</a:t>
            </a:r>
          </a:p>
          <a:p>
            <a:pPr marL="742950" lvl="1" indent="-285750">
              <a:buBlip>
                <a:blip r:embed="rId2"/>
              </a:buBlip>
            </a:pPr>
            <a:r>
              <a:rPr lang="en-US" sz="1100" dirty="0" smtClean="0"/>
              <a:t>Most of the existing mappings are using this pattern and reusable sequence generator (SEQ_NBR) is used for XML key. </a:t>
            </a:r>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endParaRPr lang="en-US" sz="1100" dirty="0"/>
          </a:p>
          <a:p>
            <a:endParaRPr lang="en-US" sz="1100" b="1" dirty="0" smtClean="0">
              <a:solidFill>
                <a:schemeClr val="tx2">
                  <a:lumMod val="75000"/>
                </a:schemeClr>
              </a:solidFill>
            </a:endParaRPr>
          </a:p>
          <a:p>
            <a:r>
              <a:rPr lang="en-US" sz="1100" b="1" dirty="0" smtClean="0">
                <a:solidFill>
                  <a:schemeClr val="tx2">
                    <a:lumMod val="75000"/>
                  </a:schemeClr>
                </a:solidFill>
              </a:rPr>
              <a:t>Audit columns in current design</a:t>
            </a:r>
            <a:endParaRPr lang="en-US" sz="1100" b="1" dirty="0">
              <a:solidFill>
                <a:schemeClr val="tx2">
                  <a:lumMod val="75000"/>
                </a:schemeClr>
              </a:solidFill>
            </a:endParaRPr>
          </a:p>
          <a:p>
            <a:pPr marL="742950" lvl="1" indent="-285750">
              <a:buBlip>
                <a:blip r:embed="rId2"/>
              </a:buBlip>
            </a:pPr>
            <a:r>
              <a:rPr lang="en-US" sz="1100" dirty="0" smtClean="0"/>
              <a:t>Both patterns have only two columns (DB_LOAD_TSP &amp; LOAD_SEQ_NBR) in the current design</a:t>
            </a:r>
          </a:p>
          <a:p>
            <a:pPr marL="742950" lvl="1" indent="-285750">
              <a:buBlip>
                <a:blip r:embed="rId2"/>
              </a:buBlip>
            </a:pPr>
            <a:r>
              <a:rPr lang="en-US" sz="1100" dirty="0" smtClean="0"/>
              <a:t>AS per the new requirements , DB_LOAD_TSP need to be renamed as INFA_PRCS_TMSTP and three new columns </a:t>
            </a:r>
          </a:p>
          <a:p>
            <a:pPr marL="742950" lvl="1" indent="-285750">
              <a:buBlip>
                <a:blip r:embed="rId2"/>
              </a:buBlip>
            </a:pPr>
            <a:r>
              <a:rPr lang="en-US" sz="1100" dirty="0" smtClean="0"/>
              <a:t>DTL__CAPXACTION, DTL__CAPXUSER and DTL__CAPXTIMESTAMP need to be added in all existing mappings</a:t>
            </a:r>
          </a:p>
          <a:p>
            <a:pPr marL="742950" lvl="1" indent="-285750">
              <a:buBlip>
                <a:blip r:embed="rId2"/>
              </a:buBlip>
            </a:pPr>
            <a:r>
              <a:rPr lang="en-US" sz="1100" dirty="0" smtClean="0"/>
              <a:t>Since this pattern is used for most of the existing tables and is recommended  for the new tables with few </a:t>
            </a:r>
          </a:p>
          <a:p>
            <a:pPr marL="742950" lvl="1" indent="-285750"/>
            <a:r>
              <a:rPr lang="en-US" sz="1100" dirty="0" smtClean="0"/>
              <a:t>         additional audit columns, this would be the go forward approach</a:t>
            </a:r>
          </a:p>
          <a:p>
            <a:pPr lvl="1"/>
            <a:endParaRPr lang="en-US" sz="1100" dirty="0" smtClean="0"/>
          </a:p>
          <a:p>
            <a:r>
              <a:rPr lang="en-US" sz="1100" b="1" dirty="0" smtClean="0">
                <a:solidFill>
                  <a:schemeClr val="tx2">
                    <a:lumMod val="75000"/>
                  </a:schemeClr>
                </a:solidFill>
              </a:rPr>
              <a:t>  Existing Design Audit Columns                              New Design Audit Columns</a:t>
            </a:r>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a:p>
            <a:pPr lvl="1"/>
            <a:endParaRPr lang="en-US" sz="1100" dirty="0" smtClean="0"/>
          </a:p>
        </p:txBody>
      </p:sp>
      <p:pic>
        <p:nvPicPr>
          <p:cNvPr id="4" name="Picture 3"/>
          <p:cNvPicPr>
            <a:picLocks noChangeAspect="1"/>
          </p:cNvPicPr>
          <p:nvPr/>
        </p:nvPicPr>
        <p:blipFill>
          <a:blip r:embed="rId3"/>
          <a:stretch>
            <a:fillRect/>
          </a:stretch>
        </p:blipFill>
        <p:spPr>
          <a:xfrm>
            <a:off x="570220" y="1868507"/>
            <a:ext cx="6532447" cy="1309589"/>
          </a:xfrm>
          <a:prstGeom prst="rect">
            <a:avLst/>
          </a:prstGeom>
        </p:spPr>
      </p:pic>
      <p:pic>
        <p:nvPicPr>
          <p:cNvPr id="5" name="Picture 4"/>
          <p:cNvPicPr>
            <a:picLocks noChangeAspect="1"/>
          </p:cNvPicPr>
          <p:nvPr/>
        </p:nvPicPr>
        <p:blipFill>
          <a:blip r:embed="rId4"/>
          <a:stretch>
            <a:fillRect/>
          </a:stretch>
        </p:blipFill>
        <p:spPr>
          <a:xfrm>
            <a:off x="570220" y="4846679"/>
            <a:ext cx="2286000" cy="1028700"/>
          </a:xfrm>
          <a:prstGeom prst="rect">
            <a:avLst/>
          </a:prstGeom>
        </p:spPr>
      </p:pic>
      <p:pic>
        <p:nvPicPr>
          <p:cNvPr id="7" name="Picture 6"/>
          <p:cNvPicPr>
            <a:picLocks noChangeAspect="1"/>
          </p:cNvPicPr>
          <p:nvPr/>
        </p:nvPicPr>
        <p:blipFill>
          <a:blip r:embed="rId5"/>
          <a:stretch>
            <a:fillRect/>
          </a:stretch>
        </p:blipFill>
        <p:spPr>
          <a:xfrm>
            <a:off x="7856913" y="1830701"/>
            <a:ext cx="3901052" cy="2847109"/>
          </a:xfrm>
          <a:prstGeom prst="rect">
            <a:avLst/>
          </a:prstGeom>
        </p:spPr>
      </p:pic>
      <p:pic>
        <p:nvPicPr>
          <p:cNvPr id="2" name="Picture 1"/>
          <p:cNvPicPr>
            <a:picLocks noChangeAspect="1"/>
          </p:cNvPicPr>
          <p:nvPr/>
        </p:nvPicPr>
        <p:blipFill>
          <a:blip r:embed="rId6"/>
          <a:stretch>
            <a:fillRect/>
          </a:stretch>
        </p:blipFill>
        <p:spPr>
          <a:xfrm>
            <a:off x="3273222" y="4754315"/>
            <a:ext cx="2667000" cy="1171575"/>
          </a:xfrm>
          <a:prstGeom prst="rect">
            <a:avLst/>
          </a:prstGeom>
        </p:spPr>
      </p:pic>
      <p:sp>
        <p:nvSpPr>
          <p:cNvPr id="8"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Informatica PowerCenter Mapping Patterns (contd …)</a:t>
            </a:r>
            <a:endParaRPr lang="en-US" dirty="0"/>
          </a:p>
        </p:txBody>
      </p:sp>
    </p:spTree>
    <p:extLst>
      <p:ext uri="{BB962C8B-B14F-4D97-AF65-F5344CB8AC3E}">
        <p14:creationId xmlns:p14="http://schemas.microsoft.com/office/powerpoint/2010/main" val="380584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Current DB2 to JMS Publishing Process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178594"/>
            <a:ext cx="11252486" cy="2970044"/>
          </a:xfrm>
          <a:prstGeom prst="rect">
            <a:avLst/>
          </a:prstGeom>
          <a:noFill/>
          <a:ln>
            <a:noFill/>
          </a:ln>
        </p:spPr>
        <p:txBody>
          <a:bodyPr wrap="square" rtlCol="0">
            <a:spAutoFit/>
          </a:bodyPr>
          <a:lstStyle/>
          <a:p>
            <a:pPr marL="742950" lvl="1" indent="-285750">
              <a:buBlip>
                <a:blip r:embed="rId2"/>
              </a:buBlip>
            </a:pPr>
            <a:endParaRPr lang="en-US" sz="1100" dirty="0" smtClean="0"/>
          </a:p>
          <a:p>
            <a:pPr marL="285750" indent="-285750">
              <a:buBlip>
                <a:blip r:embed="rId2"/>
              </a:buBlip>
            </a:pPr>
            <a:r>
              <a:rPr lang="en-US" sz="1100" dirty="0" smtClean="0"/>
              <a:t>Create Informatica PowerExchange Capture Registration</a:t>
            </a:r>
          </a:p>
          <a:p>
            <a:pPr marL="285750" indent="-285750">
              <a:buBlip>
                <a:blip r:embed="rId2"/>
              </a:buBlip>
            </a:pPr>
            <a:endParaRPr lang="en-US" sz="1100" dirty="0" smtClean="0"/>
          </a:p>
          <a:p>
            <a:pPr marL="285750" indent="-285750">
              <a:buBlip>
                <a:blip r:embed="rId2"/>
              </a:buBlip>
            </a:pPr>
            <a:r>
              <a:rPr lang="en-US" sz="1100" dirty="0" smtClean="0"/>
              <a:t>Import Source and Target in Informatica PowerCenter</a:t>
            </a:r>
          </a:p>
          <a:p>
            <a:pPr marL="285750" indent="-285750">
              <a:buBlip>
                <a:blip r:embed="rId2"/>
              </a:buBlip>
            </a:pPr>
            <a:endParaRPr lang="en-US" sz="1100" dirty="0" smtClean="0"/>
          </a:p>
          <a:p>
            <a:pPr marL="285750" indent="-285750">
              <a:buBlip>
                <a:blip r:embed="rId2"/>
              </a:buBlip>
            </a:pPr>
            <a:r>
              <a:rPr lang="en-US" sz="1100" dirty="0" smtClean="0"/>
              <a:t>Import XSD </a:t>
            </a:r>
          </a:p>
          <a:p>
            <a:pPr marL="285750" indent="-285750">
              <a:buBlip>
                <a:blip r:embed="rId2"/>
              </a:buBlip>
            </a:pPr>
            <a:endParaRPr lang="en-US" sz="1100" dirty="0" smtClean="0"/>
          </a:p>
          <a:p>
            <a:pPr marL="285750" indent="-285750">
              <a:buBlip>
                <a:blip r:embed="rId2"/>
              </a:buBlip>
            </a:pPr>
            <a:r>
              <a:rPr lang="en-US" sz="1100" dirty="0" smtClean="0"/>
              <a:t>Create Mapping with Source, Target &amp; transformations.</a:t>
            </a:r>
          </a:p>
          <a:p>
            <a:pPr marL="285750" indent="-285750">
              <a:buBlip>
                <a:blip r:embed="rId2"/>
              </a:buBlip>
            </a:pPr>
            <a:endParaRPr lang="en-US" sz="1100" dirty="0" smtClean="0"/>
          </a:p>
          <a:p>
            <a:pPr marL="285750" indent="-285750">
              <a:buBlip>
                <a:blip r:embed="rId2"/>
              </a:buBlip>
            </a:pPr>
            <a:r>
              <a:rPr lang="en-US" sz="1100" dirty="0" smtClean="0"/>
              <a:t>Create session and workflow instances for all environments ( 7 Workflows for 7 Environments)</a:t>
            </a:r>
          </a:p>
          <a:p>
            <a:pPr marL="285750" indent="-285750">
              <a:buBlip>
                <a:blip r:embed="rId2"/>
              </a:buBlip>
            </a:pPr>
            <a:endParaRPr lang="en-US" sz="1100" dirty="0" smtClean="0"/>
          </a:p>
          <a:p>
            <a:pPr marL="285750" indent="-285750">
              <a:buBlip>
                <a:blip r:embed="rId2"/>
              </a:buBlip>
            </a:pPr>
            <a:r>
              <a:rPr lang="en-US" sz="1100" dirty="0" smtClean="0"/>
              <a:t>Add the Parameter information for all new session instances</a:t>
            </a:r>
          </a:p>
          <a:p>
            <a:pPr marL="285750" indent="-285750">
              <a:buBlip>
                <a:blip r:embed="rId2"/>
              </a:buBlip>
            </a:pPr>
            <a:endParaRPr lang="en-US" sz="1100" dirty="0" smtClean="0"/>
          </a:p>
          <a:p>
            <a:pPr marL="285750" indent="-285750">
              <a:buBlip>
                <a:blip r:embed="rId2"/>
              </a:buBlip>
            </a:pPr>
            <a:r>
              <a:rPr lang="en-US" sz="1100" dirty="0" smtClean="0"/>
              <a:t>Unit Testing and Code migration to higher environments</a:t>
            </a:r>
          </a:p>
          <a:p>
            <a:pPr marL="742950" lvl="1" indent="-285750">
              <a:buBlip>
                <a:blip r:embed="rId2"/>
              </a:buBlip>
            </a:pPr>
            <a:endParaRPr lang="en-US" sz="1100" dirty="0"/>
          </a:p>
          <a:p>
            <a:pPr marL="742950" lvl="1" indent="-285750">
              <a:buBlip>
                <a:blip r:embed="rId2"/>
              </a:buBlip>
            </a:pPr>
            <a:endParaRPr lang="en-US" sz="1100" dirty="0" smtClean="0"/>
          </a:p>
          <a:p>
            <a:pPr marL="742950" lvl="1" indent="-285750">
              <a:buBlip>
                <a:blip r:embed="rId2"/>
              </a:buBlip>
            </a:pPr>
            <a:endParaRPr lang="en-US" sz="1100" dirty="0" smtClean="0"/>
          </a:p>
        </p:txBody>
      </p:sp>
      <p:sp>
        <p:nvSpPr>
          <p:cNvPr id="4"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Steps to publish data for a new DB2 table to JMS</a:t>
            </a:r>
            <a:endParaRPr lang="en-US" dirty="0"/>
          </a:p>
        </p:txBody>
      </p:sp>
    </p:spTree>
    <p:extLst>
      <p:ext uri="{BB962C8B-B14F-4D97-AF65-F5344CB8AC3E}">
        <p14:creationId xmlns:p14="http://schemas.microsoft.com/office/powerpoint/2010/main" val="2171634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a:solidFill>
                  <a:schemeClr val="tx2">
                    <a:lumMod val="75000"/>
                  </a:schemeClr>
                </a:solidFill>
              </a:rPr>
              <a:t>Challenges </a:t>
            </a:r>
            <a:r>
              <a:rPr lang="en-US" dirty="0" smtClean="0">
                <a:solidFill>
                  <a:schemeClr val="tx2">
                    <a:lumMod val="75000"/>
                  </a:schemeClr>
                </a:solidFill>
              </a:rPr>
              <a:t>with Current DB2 to JMS Publishing Process</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76387" y="1364861"/>
            <a:ext cx="11252486" cy="2292935"/>
          </a:xfrm>
          <a:prstGeom prst="rect">
            <a:avLst/>
          </a:prstGeom>
          <a:noFill/>
          <a:ln>
            <a:noFill/>
          </a:ln>
        </p:spPr>
        <p:txBody>
          <a:bodyPr wrap="square" rtlCol="0">
            <a:spAutoFit/>
          </a:bodyPr>
          <a:lstStyle/>
          <a:p>
            <a:pPr marL="285750" indent="-285750">
              <a:buBlip>
                <a:blip r:embed="rId2"/>
              </a:buBlip>
            </a:pPr>
            <a:r>
              <a:rPr lang="en-US" sz="1100" dirty="0" smtClean="0"/>
              <a:t>Mappings, Sessions and Workflows need to be created manually for each new table. </a:t>
            </a:r>
          </a:p>
          <a:p>
            <a:pPr marL="285750" indent="-285750">
              <a:buBlip>
                <a:blip r:embed="rId2"/>
              </a:buBlip>
            </a:pPr>
            <a:endParaRPr lang="en-US" sz="1100" dirty="0" smtClean="0"/>
          </a:p>
          <a:p>
            <a:pPr marL="285750" indent="-285750">
              <a:buBlip>
                <a:blip r:embed="rId2"/>
              </a:buBlip>
            </a:pPr>
            <a:r>
              <a:rPr lang="en-US" sz="1100" dirty="0" smtClean="0"/>
              <a:t>With the requirement to publish DB2 data for 300 new tables (and many more to come in future), this will become a massive manual effort. </a:t>
            </a:r>
          </a:p>
          <a:p>
            <a:pPr marL="285750" indent="-285750"/>
            <a:r>
              <a:rPr lang="en-US" sz="1100" dirty="0" smtClean="0"/>
              <a:t>	Considering manual effort of creating the mapping is around 2-3 hours for each table, the total effort would be 900 man hours with the current approach!</a:t>
            </a:r>
          </a:p>
          <a:p>
            <a:pPr marL="285750" indent="-285750">
              <a:buBlip>
                <a:blip r:embed="rId2"/>
              </a:buBlip>
            </a:pPr>
            <a:endParaRPr lang="en-US" sz="1100" dirty="0" smtClean="0"/>
          </a:p>
          <a:p>
            <a:pPr marL="285750" indent="-285750">
              <a:buBlip>
                <a:blip r:embed="rId2"/>
              </a:buBlip>
            </a:pPr>
            <a:r>
              <a:rPr lang="en-US" sz="1100" dirty="0" smtClean="0"/>
              <a:t>Any changes in the design for existing mappings like adding or removing Audit columns, logic changes, etc will be expensive.</a:t>
            </a:r>
          </a:p>
          <a:p>
            <a:pPr marL="285750" indent="-285750">
              <a:buBlip>
                <a:blip r:embed="rId2"/>
              </a:buBlip>
            </a:pPr>
            <a:endParaRPr lang="en-US" sz="1100" dirty="0" smtClean="0"/>
          </a:p>
          <a:p>
            <a:pPr marL="285750" indent="-285750">
              <a:buBlip>
                <a:blip r:embed="rId2"/>
              </a:buBlip>
            </a:pPr>
            <a:r>
              <a:rPr lang="en-US" sz="1100" dirty="0" smtClean="0"/>
              <a:t>Creating/modifying the  parameter files for newly added tables is expensive</a:t>
            </a:r>
          </a:p>
          <a:p>
            <a:pPr marL="285750" indent="-285750">
              <a:buBlip>
                <a:blip r:embed="rId2"/>
              </a:buBlip>
            </a:pPr>
            <a:endParaRPr lang="en-US" sz="1100" dirty="0" smtClean="0"/>
          </a:p>
          <a:p>
            <a:pPr marL="285750" indent="-285750">
              <a:buBlip>
                <a:blip r:embed="rId2"/>
              </a:buBlip>
            </a:pPr>
            <a:r>
              <a:rPr lang="en-US" sz="1100" dirty="0" smtClean="0"/>
              <a:t>XSD structures specifying the structure of published JMS messages need to be created/modified manually for all new or updated DB2 tables</a:t>
            </a:r>
          </a:p>
          <a:p>
            <a:pPr marL="285750" indent="-285750">
              <a:buBlip>
                <a:blip r:embed="rId2"/>
              </a:buBlip>
            </a:pPr>
            <a:endParaRPr lang="en-US" sz="1100" dirty="0" smtClean="0"/>
          </a:p>
          <a:p>
            <a:pPr marL="285750" indent="-285750">
              <a:buBlip>
                <a:blip r:embed="rId2"/>
              </a:buBlip>
            </a:pPr>
            <a:r>
              <a:rPr lang="en-US" sz="1100" dirty="0" smtClean="0"/>
              <a:t>Multiple Workflow instances for all 7 environments(L1 through L6 and PROD) need to be created manually</a:t>
            </a:r>
          </a:p>
          <a:p>
            <a:pPr marL="1200150" lvl="2" indent="-285750">
              <a:buFont typeface="Wingdings" pitchFamily="2" charset="2"/>
              <a:buChar char="§"/>
            </a:pPr>
            <a:endParaRPr lang="en-US" sz="1100" dirty="0" smtClean="0"/>
          </a:p>
        </p:txBody>
      </p:sp>
      <p:sp>
        <p:nvSpPr>
          <p:cNvPr id="4"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Challenges with current process</a:t>
            </a:r>
            <a:endParaRPr lang="en-US" dirty="0"/>
          </a:p>
        </p:txBody>
      </p:sp>
      <p:sp>
        <p:nvSpPr>
          <p:cNvPr id="5" name="TextBox 4">
            <a:extLst>
              <a:ext uri="{FF2B5EF4-FFF2-40B4-BE49-F238E27FC236}">
                <a16:creationId xmlns:a16="http://schemas.microsoft.com/office/drawing/2014/main" id="{385E2DBC-D1E5-3F45-A64C-AE98A57F183E}"/>
              </a:ext>
            </a:extLst>
          </p:cNvPr>
          <p:cNvSpPr txBox="1"/>
          <p:nvPr/>
        </p:nvSpPr>
        <p:spPr>
          <a:xfrm>
            <a:off x="476386" y="4294328"/>
            <a:ext cx="11252486" cy="1615827"/>
          </a:xfrm>
          <a:prstGeom prst="rect">
            <a:avLst/>
          </a:prstGeom>
          <a:noFill/>
          <a:ln>
            <a:noFill/>
          </a:ln>
        </p:spPr>
        <p:txBody>
          <a:bodyPr wrap="square" rtlCol="0">
            <a:spAutoFit/>
          </a:bodyPr>
          <a:lstStyle/>
          <a:p>
            <a:pPr marL="285750" indent="-285750">
              <a:buBlip>
                <a:blip r:embed="rId2"/>
              </a:buBlip>
            </a:pPr>
            <a:r>
              <a:rPr lang="en-US" sz="1100" dirty="0" smtClean="0"/>
              <a:t>Create an automated Code Generation Utility using Informatica that would automatically create that following artifacts based on provided configuration information:</a:t>
            </a:r>
          </a:p>
          <a:p>
            <a:pPr marL="742950" lvl="1" indent="-285750">
              <a:buFont typeface="Wingdings" pitchFamily="2" charset="2"/>
              <a:buChar char="§"/>
            </a:pPr>
            <a:endParaRPr lang="en-US" sz="1100" dirty="0" smtClean="0"/>
          </a:p>
          <a:p>
            <a:pPr marL="742950" lvl="1" indent="-285750">
              <a:buFont typeface="Wingdings" pitchFamily="2" charset="2"/>
              <a:buChar char="§"/>
            </a:pPr>
            <a:r>
              <a:rPr lang="en-US" sz="1100" dirty="0" smtClean="0"/>
              <a:t>Create the required Informatica Mapping that would extract changed data for the table in conjunction with PowerExchange and publish changed records as JMS messages to a JMS topic.</a:t>
            </a:r>
          </a:p>
          <a:p>
            <a:pPr marL="742950" lvl="1" indent="-285750">
              <a:buFont typeface="Wingdings" pitchFamily="2" charset="2"/>
              <a:buChar char="§"/>
            </a:pPr>
            <a:endParaRPr lang="en-US" sz="1100" dirty="0" smtClean="0"/>
          </a:p>
          <a:p>
            <a:pPr marL="742950" lvl="1" indent="-285750">
              <a:buFont typeface="Wingdings" pitchFamily="2" charset="2"/>
              <a:buChar char="§"/>
            </a:pPr>
            <a:r>
              <a:rPr lang="en-US" sz="1100" dirty="0" smtClean="0"/>
              <a:t>Create the required Sessions and Workflows</a:t>
            </a:r>
          </a:p>
          <a:p>
            <a:pPr marL="742950" lvl="1" indent="-285750">
              <a:buFont typeface="Wingdings" pitchFamily="2" charset="2"/>
              <a:buChar char="§"/>
            </a:pPr>
            <a:endParaRPr lang="en-US" sz="1100" dirty="0" smtClean="0"/>
          </a:p>
          <a:p>
            <a:pPr marL="742950" lvl="1" indent="-285750">
              <a:buFont typeface="Wingdings" pitchFamily="2" charset="2"/>
              <a:buChar char="§"/>
            </a:pPr>
            <a:r>
              <a:rPr lang="en-US" sz="1100" dirty="0" smtClean="0"/>
              <a:t>Create the required XSD structures that specify the structure of published JMS messages </a:t>
            </a:r>
          </a:p>
          <a:p>
            <a:pPr marL="1200150" lvl="2" indent="-285750">
              <a:buFont typeface="Wingdings" pitchFamily="2" charset="2"/>
              <a:buChar char="§"/>
            </a:pPr>
            <a:endParaRPr lang="en-US" sz="1100" dirty="0" smtClean="0"/>
          </a:p>
        </p:txBody>
      </p:sp>
      <p:sp>
        <p:nvSpPr>
          <p:cNvPr id="6" name="Text Placeholder 4">
            <a:extLst>
              <a:ext uri="{FF2B5EF4-FFF2-40B4-BE49-F238E27FC236}">
                <a16:creationId xmlns:a16="http://schemas.microsoft.com/office/drawing/2014/main" id="{8B1C9F04-803B-CA42-882E-BD20CA7EF4D2}"/>
              </a:ext>
            </a:extLst>
          </p:cNvPr>
          <p:cNvSpPr txBox="1">
            <a:spLocks/>
          </p:cNvSpPr>
          <p:nvPr/>
        </p:nvSpPr>
        <p:spPr>
          <a:xfrm>
            <a:off x="484128" y="39464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Solution</a:t>
            </a:r>
            <a:endParaRPr lang="en-US" dirty="0"/>
          </a:p>
        </p:txBody>
      </p:sp>
    </p:spTree>
    <p:extLst>
      <p:ext uri="{BB962C8B-B14F-4D97-AF65-F5344CB8AC3E}">
        <p14:creationId xmlns:p14="http://schemas.microsoft.com/office/powerpoint/2010/main" val="2352792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3647152"/>
          </a:xfrm>
          <a:prstGeom prst="rect">
            <a:avLst/>
          </a:prstGeom>
          <a:noFill/>
          <a:ln>
            <a:noFill/>
          </a:ln>
        </p:spPr>
        <p:txBody>
          <a:bodyPr wrap="square" rtlCol="0">
            <a:spAutoFit/>
          </a:bodyPr>
          <a:lstStyle/>
          <a:p>
            <a:pPr marL="285750" indent="-285750">
              <a:buBlip>
                <a:blip r:embed="rId2"/>
              </a:buBlip>
            </a:pPr>
            <a:r>
              <a:rPr lang="en-US" sz="1100" dirty="0" smtClean="0"/>
              <a:t>The Code Generation Utility would create the Informatica Mapping that would extract changed data for a table in conjunction with PowerExchange and publish changed records as JMS messages to a JMS topic</a:t>
            </a:r>
          </a:p>
          <a:p>
            <a:pPr marL="285750" indent="-285750">
              <a:buBlip>
                <a:blip r:embed="rId2"/>
              </a:buBlip>
            </a:pPr>
            <a:endParaRPr lang="en-US" sz="1100" dirty="0" smtClean="0"/>
          </a:p>
          <a:p>
            <a:pPr marL="285750" indent="-285750">
              <a:buBlip>
                <a:blip r:embed="rId2"/>
              </a:buBlip>
            </a:pPr>
            <a:r>
              <a:rPr lang="en-US" sz="1100" dirty="0" smtClean="0"/>
              <a:t>The created mapping will have predefined components to perform data extraction and publishing .</a:t>
            </a:r>
          </a:p>
          <a:p>
            <a:pPr marL="285750" indent="-285750">
              <a:buBlip>
                <a:blip r:embed="rId2"/>
              </a:buBlip>
            </a:pPr>
            <a:endParaRPr lang="en-US" sz="1100" dirty="0" smtClean="0"/>
          </a:p>
          <a:p>
            <a:pPr marL="285750" indent="-285750">
              <a:buBlip>
                <a:blip r:embed="rId2"/>
              </a:buBlip>
            </a:pPr>
            <a:r>
              <a:rPr lang="en-US" sz="1100" dirty="0" smtClean="0"/>
              <a:t>Will need minimal development effort. All we need is to add the list of tables in a file and run the utility. </a:t>
            </a:r>
          </a:p>
          <a:p>
            <a:pPr marL="285750" indent="-285750">
              <a:buBlip>
                <a:blip r:embed="rId2"/>
              </a:buBlip>
            </a:pPr>
            <a:endParaRPr lang="en-US" sz="1100" dirty="0" smtClean="0"/>
          </a:p>
          <a:p>
            <a:pPr marL="285750" indent="-285750">
              <a:buBlip>
                <a:blip r:embed="rId2"/>
              </a:buBlip>
            </a:pPr>
            <a:r>
              <a:rPr lang="en-US" sz="1100" dirty="0" smtClean="0"/>
              <a:t>Most of the manual time consuming development process is automated. The only manual activities would be some post automation activities like place the code (mappings) in the repository.</a:t>
            </a:r>
          </a:p>
          <a:p>
            <a:pPr marL="285750" indent="-285750">
              <a:buBlip>
                <a:blip r:embed="rId2"/>
              </a:buBlip>
            </a:pPr>
            <a:endParaRPr lang="en-US" sz="1100" dirty="0" smtClean="0"/>
          </a:p>
          <a:p>
            <a:pPr marL="285750" indent="-285750">
              <a:buBlip>
                <a:blip r:embed="rId2"/>
              </a:buBlip>
            </a:pPr>
            <a:r>
              <a:rPr lang="en-US" sz="1100" dirty="0" smtClean="0"/>
              <a:t>With this automation approach, irrespective of the number of source tables, whole development of Informatica code (mappings) can be completed in just one hour as compared to the current approach which might take up to approximately 900 hours for 300 tables </a:t>
            </a:r>
          </a:p>
          <a:p>
            <a:pPr marL="285750" indent="-285750">
              <a:buBlip>
                <a:blip r:embed="rId2"/>
              </a:buBlip>
            </a:pPr>
            <a:endParaRPr lang="en-US" sz="1100" dirty="0"/>
          </a:p>
          <a:p>
            <a:pPr marL="285750" indent="-285750">
              <a:buBlip>
                <a:blip r:embed="rId2"/>
              </a:buBlip>
            </a:pPr>
            <a:r>
              <a:rPr lang="en-US" sz="1100" dirty="0" smtClean="0"/>
              <a:t>The Code Generation Utility will create mappings based on the Mapping Pattern 2 that was detailed in previous slides </a:t>
            </a:r>
          </a:p>
          <a:p>
            <a:pPr marL="285750" indent="-285750">
              <a:buBlip>
                <a:blip r:embed="rId2"/>
              </a:buBlip>
            </a:pPr>
            <a:endParaRPr lang="en-US" sz="1100" dirty="0" smtClean="0"/>
          </a:p>
          <a:p>
            <a:pPr marL="285750" indent="-285750">
              <a:buBlip>
                <a:blip r:embed="rId2"/>
              </a:buBlip>
            </a:pPr>
            <a:r>
              <a:rPr lang="en-US" sz="1100" dirty="0" smtClean="0"/>
              <a:t>Code generation utility is available in PWX_DEV_AUTOMATION folder with all necessary objects involved in the entire automation process. The utility has 2 main mappings:</a:t>
            </a:r>
          </a:p>
          <a:p>
            <a:pPr marL="285750" indent="-285750">
              <a:buBlip>
                <a:blip r:embed="rId2"/>
              </a:buBlip>
            </a:pPr>
            <a:endParaRPr lang="en-US" sz="1100" dirty="0" smtClean="0"/>
          </a:p>
          <a:p>
            <a:pPr marL="742950" lvl="1" indent="-285750">
              <a:buFont typeface="Wingdings" pitchFamily="2" charset="2"/>
              <a:buChar char="§"/>
            </a:pPr>
            <a:r>
              <a:rPr lang="en-US" sz="1100" i="1" dirty="0" smtClean="0"/>
              <a:t>Mapping 1 : mpg_auto_load_DB2_tables_metadata_to_flatfile</a:t>
            </a:r>
          </a:p>
          <a:p>
            <a:pPr marL="742950" lvl="1" indent="-285750">
              <a:buFont typeface="Wingdings" pitchFamily="2" charset="2"/>
              <a:buChar char="§"/>
            </a:pPr>
            <a:endParaRPr lang="en-US" sz="1100" i="1" dirty="0" smtClean="0"/>
          </a:p>
          <a:p>
            <a:pPr marL="742950" lvl="1" indent="-285750">
              <a:buFont typeface="Wingdings" pitchFamily="2" charset="2"/>
              <a:buChar char="§"/>
            </a:pPr>
            <a:r>
              <a:rPr lang="en-US" sz="1100" i="1" dirty="0" smtClean="0"/>
              <a:t>Mapping 2 : mpg_auto_generate_InformaticaCode_XSDs</a:t>
            </a:r>
          </a:p>
          <a:p>
            <a:pPr marL="742950" lvl="1" indent="-285750">
              <a:buFont typeface="Wingdings" pitchFamily="2" charset="2"/>
              <a:buChar char="§"/>
            </a:pPr>
            <a:endParaRPr lang="en-US" sz="1100" dirty="0" smtClean="0"/>
          </a:p>
          <a:p>
            <a:endParaRPr lang="en-US" sz="1100" dirty="0">
              <a:solidFill>
                <a:schemeClr val="tx2">
                  <a:lumMod val="75000"/>
                </a:schemeClr>
              </a:solidFill>
            </a:endParaRPr>
          </a:p>
        </p:txBody>
      </p:sp>
      <p:sp>
        <p:nvSpPr>
          <p:cNvPr id="5"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Overview</a:t>
            </a:r>
            <a:endParaRPr lang="en-US" dirty="0"/>
          </a:p>
        </p:txBody>
      </p:sp>
    </p:spTree>
    <p:extLst>
      <p:ext uri="{BB962C8B-B14F-4D97-AF65-F5344CB8AC3E}">
        <p14:creationId xmlns:p14="http://schemas.microsoft.com/office/powerpoint/2010/main" val="2712631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p:txBody>
          <a:bodyPr/>
          <a:lstStyle/>
          <a:p>
            <a:r>
              <a:rPr lang="en-US" dirty="0" smtClean="0">
                <a:solidFill>
                  <a:schemeClr val="tx2">
                    <a:lumMod val="75000"/>
                  </a:schemeClr>
                </a:solidFill>
              </a:rPr>
              <a:t>Informatica Code Generation Utility</a:t>
            </a:r>
          </a:p>
        </p:txBody>
      </p:sp>
      <p:sp>
        <p:nvSpPr>
          <p:cNvPr id="19" name="TextBox 18">
            <a:extLst>
              <a:ext uri="{FF2B5EF4-FFF2-40B4-BE49-F238E27FC236}">
                <a16:creationId xmlns:a16="http://schemas.microsoft.com/office/drawing/2014/main" id="{385E2DBC-D1E5-3F45-A64C-AE98A57F183E}"/>
              </a:ext>
            </a:extLst>
          </p:cNvPr>
          <p:cNvSpPr txBox="1"/>
          <p:nvPr/>
        </p:nvSpPr>
        <p:spPr>
          <a:xfrm>
            <a:off x="459454" y="1245500"/>
            <a:ext cx="11252486" cy="4662815"/>
          </a:xfrm>
          <a:prstGeom prst="rect">
            <a:avLst/>
          </a:prstGeom>
          <a:noFill/>
          <a:ln>
            <a:noFill/>
          </a:ln>
        </p:spPr>
        <p:txBody>
          <a:bodyPr wrap="square" rtlCol="0">
            <a:spAutoFit/>
          </a:bodyPr>
          <a:lstStyle/>
          <a:p>
            <a:pPr marL="285750" indent="-285750"/>
            <a:r>
              <a:rPr lang="en-US" sz="1100" dirty="0" smtClean="0"/>
              <a:t>Code automation utility is available in PWX_DEV_AUTOMATION folder with all necessary objects involved in the </a:t>
            </a:r>
          </a:p>
          <a:p>
            <a:pPr marL="285750" indent="-285750"/>
            <a:r>
              <a:rPr lang="en-US" sz="1100" dirty="0" smtClean="0"/>
              <a:t>entire automation process</a:t>
            </a:r>
          </a:p>
          <a:p>
            <a:endParaRPr lang="en-US" sz="1100" dirty="0">
              <a:solidFill>
                <a:schemeClr val="tx2">
                  <a:lumMod val="75000"/>
                </a:schemeClr>
              </a:solidFill>
            </a:endParaRPr>
          </a:p>
          <a:p>
            <a:r>
              <a:rPr lang="en-US" sz="1100" b="1" dirty="0">
                <a:solidFill>
                  <a:schemeClr val="tx2">
                    <a:lumMod val="75000"/>
                  </a:schemeClr>
                </a:solidFill>
              </a:rPr>
              <a:t>Prerequisites </a:t>
            </a:r>
            <a:r>
              <a:rPr lang="en-US" sz="1100" b="1" dirty="0" smtClean="0">
                <a:solidFill>
                  <a:schemeClr val="tx2">
                    <a:lumMod val="75000"/>
                  </a:schemeClr>
                </a:solidFill>
              </a:rPr>
              <a:t>for running the </a:t>
            </a:r>
            <a:r>
              <a:rPr lang="en-US" sz="1100" b="1" dirty="0">
                <a:solidFill>
                  <a:schemeClr val="tx2">
                    <a:lumMod val="75000"/>
                  </a:schemeClr>
                </a:solidFill>
              </a:rPr>
              <a:t>Code </a:t>
            </a:r>
            <a:r>
              <a:rPr lang="en-US" sz="1100" b="1" dirty="0" smtClean="0">
                <a:solidFill>
                  <a:schemeClr val="tx2">
                    <a:lumMod val="75000"/>
                  </a:schemeClr>
                </a:solidFill>
              </a:rPr>
              <a:t>Generation Utility</a:t>
            </a:r>
            <a:endParaRPr lang="en-US" sz="1100" b="1" dirty="0">
              <a:solidFill>
                <a:schemeClr val="tx2">
                  <a:lumMod val="75000"/>
                </a:schemeClr>
              </a:solidFill>
            </a:endParaRPr>
          </a:p>
          <a:p>
            <a:endParaRPr lang="en-US" sz="1100" dirty="0" smtClean="0">
              <a:solidFill>
                <a:schemeClr val="tx2">
                  <a:lumMod val="75000"/>
                </a:schemeClr>
              </a:solidFill>
            </a:endParaRPr>
          </a:p>
          <a:p>
            <a:pPr marL="285750" indent="-285750">
              <a:buBlip>
                <a:blip r:embed="rId2"/>
              </a:buBlip>
            </a:pPr>
            <a:r>
              <a:rPr lang="en-US" sz="1100" dirty="0" smtClean="0"/>
              <a:t>Ensure that all the required DB2 tables are available in database and  CDC capture registrations are completed for them</a:t>
            </a:r>
          </a:p>
          <a:p>
            <a:pPr marL="285750" indent="-285750">
              <a:buBlip>
                <a:blip r:embed="rId2"/>
              </a:buBlip>
            </a:pPr>
            <a:endParaRPr lang="en-US" sz="1100" dirty="0" smtClean="0"/>
          </a:p>
          <a:p>
            <a:pPr marL="285750" indent="-285750">
              <a:buBlip>
                <a:blip r:embed="rId2"/>
              </a:buBlip>
            </a:pPr>
            <a:r>
              <a:rPr lang="en-US" sz="1100" dirty="0" smtClean="0"/>
              <a:t>Ensure that the Topics/ Queues are available and accepting data while validating the code</a:t>
            </a:r>
          </a:p>
          <a:p>
            <a:pPr marL="285750" indent="-285750">
              <a:buBlip>
                <a:blip r:embed="rId2"/>
              </a:buBlip>
            </a:pPr>
            <a:endParaRPr lang="en-US" sz="1100" dirty="0" smtClean="0"/>
          </a:p>
          <a:p>
            <a:pPr marL="285750" indent="-285750">
              <a:buBlip>
                <a:blip r:embed="rId2"/>
              </a:buBlip>
            </a:pPr>
            <a:r>
              <a:rPr lang="en-US" sz="1100" dirty="0" smtClean="0"/>
              <a:t>Ensure that the CDC Flag is enabled for all DB2 tables for which changed data needs to be published</a:t>
            </a:r>
          </a:p>
          <a:p>
            <a:pPr marL="285750" indent="-285750">
              <a:buBlip>
                <a:blip r:embed="rId2"/>
              </a:buBlip>
            </a:pPr>
            <a:endParaRPr lang="en-US" sz="1100" dirty="0" smtClean="0"/>
          </a:p>
          <a:p>
            <a:pPr marL="285750" indent="-285750">
              <a:buBlip>
                <a:blip r:embed="rId2"/>
              </a:buBlip>
            </a:pPr>
            <a:r>
              <a:rPr lang="en-US" sz="1100" dirty="0" smtClean="0"/>
              <a:t>Backup the existing automation output file XML_DATA.XML if needed</a:t>
            </a:r>
          </a:p>
          <a:p>
            <a:endParaRPr lang="en-US" sz="1100" dirty="0" smtClean="0">
              <a:solidFill>
                <a:schemeClr val="tx2">
                  <a:lumMod val="75000"/>
                </a:schemeClr>
              </a:solidFill>
            </a:endParaRPr>
          </a:p>
          <a:p>
            <a:r>
              <a:rPr lang="en-US" sz="1100" b="1" dirty="0" smtClean="0">
                <a:solidFill>
                  <a:schemeClr val="tx2">
                    <a:lumMod val="75000"/>
                  </a:schemeClr>
                </a:solidFill>
              </a:rPr>
              <a:t>High level steps for running the Code Generation Utility</a:t>
            </a:r>
            <a:endParaRPr lang="en-US" sz="1100" b="1" dirty="0">
              <a:solidFill>
                <a:schemeClr val="tx2">
                  <a:lumMod val="75000"/>
                </a:schemeClr>
              </a:solidFill>
            </a:endParaRPr>
          </a:p>
          <a:p>
            <a:pPr marL="285750" indent="-285750">
              <a:buBlip>
                <a:blip r:embed="rId2"/>
              </a:buBlip>
            </a:pPr>
            <a:endParaRPr lang="en-US" sz="1100" dirty="0" smtClean="0"/>
          </a:p>
          <a:p>
            <a:pPr marL="285750" indent="-285750">
              <a:buBlip>
                <a:blip r:embed="rId2"/>
              </a:buBlip>
            </a:pPr>
            <a:r>
              <a:rPr lang="en-US" sz="1100" dirty="0"/>
              <a:t>Make an entry of these tables into infa_workflow_gen_cdc.txt file in /opt/</a:t>
            </a:r>
            <a:r>
              <a:rPr lang="en-US" sz="1100" dirty="0" err="1"/>
              <a:t>informatica</a:t>
            </a:r>
            <a:r>
              <a:rPr lang="en-US" sz="1100" dirty="0"/>
              <a:t>/shares/</a:t>
            </a:r>
            <a:r>
              <a:rPr lang="en-US" sz="1100" dirty="0" err="1"/>
              <a:t>tmp_ifa</a:t>
            </a:r>
            <a:r>
              <a:rPr lang="en-US" sz="1100" dirty="0"/>
              <a:t>/</a:t>
            </a:r>
            <a:r>
              <a:rPr lang="en-US" sz="1100" dirty="0" err="1"/>
              <a:t>SharedJobs</a:t>
            </a:r>
            <a:r>
              <a:rPr lang="en-US" sz="1100" dirty="0"/>
              <a:t>/</a:t>
            </a:r>
            <a:r>
              <a:rPr lang="en-US" sz="1100" dirty="0" err="1"/>
              <a:t>SrcFiles</a:t>
            </a:r>
            <a:r>
              <a:rPr lang="en-US" sz="1100" dirty="0"/>
              <a:t>/</a:t>
            </a:r>
          </a:p>
          <a:p>
            <a:r>
              <a:rPr lang="en-US" sz="1100" dirty="0" smtClean="0"/>
              <a:t>         PWX_DEV_AUTOMATION/INPUT </a:t>
            </a:r>
            <a:r>
              <a:rPr lang="en-US" sz="1100" dirty="0"/>
              <a:t>location</a:t>
            </a:r>
          </a:p>
          <a:p>
            <a:pPr marL="285750" indent="-285750">
              <a:buBlip>
                <a:blip r:embed="rId2"/>
              </a:buBlip>
            </a:pPr>
            <a:endParaRPr lang="en-US" sz="1100" dirty="0"/>
          </a:p>
          <a:p>
            <a:pPr marL="285750" indent="-285750">
              <a:buBlip>
                <a:blip r:embed="rId2"/>
              </a:buBlip>
            </a:pPr>
            <a:r>
              <a:rPr lang="en-US" sz="1100" dirty="0"/>
              <a:t>Set the automation parameters into </a:t>
            </a:r>
            <a:r>
              <a:rPr lang="en-US" sz="1100" dirty="0" err="1"/>
              <a:t>infa_workflow_gen_cdc.prm</a:t>
            </a:r>
            <a:r>
              <a:rPr lang="en-US" sz="1100" dirty="0"/>
              <a:t> in /opt/</a:t>
            </a:r>
            <a:r>
              <a:rPr lang="en-US" sz="1100" dirty="0" err="1"/>
              <a:t>informatica</a:t>
            </a:r>
            <a:r>
              <a:rPr lang="en-US" sz="1100" dirty="0"/>
              <a:t>/shares/</a:t>
            </a:r>
            <a:r>
              <a:rPr lang="en-US" sz="1100" dirty="0" err="1"/>
              <a:t>tmp_ifa</a:t>
            </a:r>
            <a:r>
              <a:rPr lang="en-US" sz="1100" dirty="0"/>
              <a:t>/</a:t>
            </a:r>
            <a:r>
              <a:rPr lang="en-US" sz="1100" dirty="0" err="1"/>
              <a:t>SharedJobs</a:t>
            </a:r>
            <a:r>
              <a:rPr lang="en-US" sz="1100" dirty="0"/>
              <a:t>/</a:t>
            </a:r>
            <a:r>
              <a:rPr lang="en-US" sz="1100" dirty="0" err="1"/>
              <a:t>SrcFiles</a:t>
            </a:r>
            <a:r>
              <a:rPr lang="en-US" sz="1100" dirty="0"/>
              <a:t>/PWX_DEV_AUTOMATION/PRM location</a:t>
            </a:r>
          </a:p>
          <a:p>
            <a:pPr marL="285750" indent="-285750">
              <a:buBlip>
                <a:blip r:embed="rId2"/>
              </a:buBlip>
            </a:pPr>
            <a:endParaRPr lang="en-US" sz="1100" dirty="0"/>
          </a:p>
          <a:p>
            <a:pPr marL="285750" indent="-285750">
              <a:buBlip>
                <a:blip r:embed="rId2"/>
              </a:buBlip>
            </a:pPr>
            <a:r>
              <a:rPr lang="en-US" sz="1100" dirty="0"/>
              <a:t>Run </a:t>
            </a:r>
            <a:r>
              <a:rPr lang="en-US" sz="1100" dirty="0" err="1"/>
              <a:t>wf_mpg_auto_generate_InformaticaCode_XSDs</a:t>
            </a:r>
            <a:r>
              <a:rPr lang="en-US" sz="1100" dirty="0"/>
              <a:t>  Workflow available in PWX_DEV_AUTOMATION folder in L2 repository</a:t>
            </a:r>
          </a:p>
          <a:p>
            <a:pPr marL="285750" indent="-285750">
              <a:buBlip>
                <a:blip r:embed="rId2"/>
              </a:buBlip>
            </a:pPr>
            <a:endParaRPr lang="en-US" sz="1100" dirty="0"/>
          </a:p>
          <a:p>
            <a:pPr marL="285750" indent="-285750">
              <a:buBlip>
                <a:blip r:embed="rId2"/>
              </a:buBlip>
            </a:pPr>
            <a:r>
              <a:rPr lang="en-US" sz="1100" dirty="0"/>
              <a:t>Copy the auto generated XML code file from /opt/</a:t>
            </a:r>
            <a:r>
              <a:rPr lang="en-US" sz="1100" dirty="0" err="1"/>
              <a:t>informatica</a:t>
            </a:r>
            <a:r>
              <a:rPr lang="en-US" sz="1100" dirty="0"/>
              <a:t>/shares/</a:t>
            </a:r>
            <a:r>
              <a:rPr lang="en-US" sz="1100" dirty="0" err="1"/>
              <a:t>tmp_ifa</a:t>
            </a:r>
            <a:r>
              <a:rPr lang="en-US" sz="1100" dirty="0"/>
              <a:t>/</a:t>
            </a:r>
            <a:r>
              <a:rPr lang="en-US" sz="1100" dirty="0" err="1"/>
              <a:t>SharedJobs</a:t>
            </a:r>
            <a:r>
              <a:rPr lang="en-US" sz="1100" dirty="0"/>
              <a:t>/</a:t>
            </a:r>
            <a:r>
              <a:rPr lang="en-US" sz="1100" dirty="0" err="1"/>
              <a:t>SrcFile</a:t>
            </a:r>
            <a:r>
              <a:rPr lang="en-US" sz="1100" dirty="0"/>
              <a:t>/PWX_DEV_AUTOMATION</a:t>
            </a:r>
          </a:p>
          <a:p>
            <a:pPr marL="285750" indent="-285750">
              <a:buBlip>
                <a:blip r:embed="rId2"/>
              </a:buBlip>
            </a:pPr>
            <a:endParaRPr lang="en-US" sz="1100" dirty="0"/>
          </a:p>
          <a:p>
            <a:pPr marL="285750" indent="-285750">
              <a:buBlip>
                <a:blip r:embed="rId2"/>
              </a:buBlip>
            </a:pPr>
            <a:r>
              <a:rPr lang="en-US" sz="1100" dirty="0"/>
              <a:t>Process all steps described in Import Procedure</a:t>
            </a:r>
          </a:p>
          <a:p>
            <a:pPr marL="171450" indent="-171450">
              <a:buFont typeface="Wingdings" panose="05000000000000000000" pitchFamily="2" charset="2"/>
              <a:buChar char="§"/>
            </a:pPr>
            <a:endParaRPr lang="en-US" sz="1100" dirty="0"/>
          </a:p>
          <a:p>
            <a:pPr marL="1200150" lvl="2" indent="-285750">
              <a:buFont typeface="Wingdings" panose="05000000000000000000" pitchFamily="2" charset="2"/>
              <a:buChar char="§"/>
            </a:pPr>
            <a:endParaRPr lang="en-US" sz="1100" i="1" dirty="0"/>
          </a:p>
        </p:txBody>
      </p:sp>
      <p:sp>
        <p:nvSpPr>
          <p:cNvPr id="5" name="Text Placeholder 4">
            <a:extLst>
              <a:ext uri="{FF2B5EF4-FFF2-40B4-BE49-F238E27FC236}">
                <a16:creationId xmlns:a16="http://schemas.microsoft.com/office/drawing/2014/main" id="{8B1C9F04-803B-CA42-882E-BD20CA7EF4D2}"/>
              </a:ext>
            </a:extLst>
          </p:cNvPr>
          <p:cNvSpPr txBox="1">
            <a:spLocks/>
          </p:cNvSpPr>
          <p:nvPr/>
        </p:nvSpPr>
        <p:spPr>
          <a:xfrm>
            <a:off x="416395" y="847688"/>
            <a:ext cx="11345862" cy="325611"/>
          </a:xfrm>
          <a:prstGeom prst="roundRect">
            <a:avLst/>
          </a:prstGeom>
          <a:solidFill>
            <a:schemeClr val="accent2">
              <a:lumMod val="20000"/>
              <a:lumOff val="80000"/>
            </a:schemeClr>
          </a:solidFill>
        </p:spPr>
        <p:txBody>
          <a:bodyPr vert="horz" lIns="36000" tIns="36000" rIns="36000" bIns="36000" rtlCol="0">
            <a:spAutoFit/>
          </a:bodyPr>
          <a:lstStyle>
            <a:lvl1pPr indent="0" algn="ctr">
              <a:lnSpc>
                <a:spcPct val="90000"/>
              </a:lnSpc>
              <a:spcBef>
                <a:spcPts val="1000"/>
              </a:spcBef>
              <a:buFont typeface="Arial" panose="020B0604020202020204" pitchFamily="34" charset="0"/>
              <a:buNone/>
              <a:defRPr lang="en-US" sz="1600" b="1" i="1">
                <a:solidFill>
                  <a:schemeClr val="accent1"/>
                </a:solidFill>
              </a:defRPr>
            </a:lvl1pPr>
            <a:lvl2pPr marL="685800" indent="-228600">
              <a:lnSpc>
                <a:spcPct val="90000"/>
              </a:lnSpc>
              <a:spcBef>
                <a:spcPts val="500"/>
              </a:spcBef>
              <a:buFont typeface="Arial" panose="020B0604020202020204" pitchFamily="34" charset="0"/>
              <a:buChar char="•"/>
              <a:defRPr lang="en-US" sz="1400" dirty="0" smtClean="0"/>
            </a:lvl2pPr>
            <a:lvl3pPr marL="1143000" indent="-228600">
              <a:lnSpc>
                <a:spcPct val="90000"/>
              </a:lnSpc>
              <a:spcBef>
                <a:spcPts val="500"/>
              </a:spcBef>
              <a:buFont typeface="Arial" panose="020B0604020202020204" pitchFamily="34" charset="0"/>
              <a:buChar char="•"/>
              <a:defRPr lang="en-US" sz="1200" dirty="0" smtClean="0"/>
            </a:lvl3pPr>
            <a:lvl4pPr marL="1600200" indent="-228600">
              <a:lnSpc>
                <a:spcPct val="90000"/>
              </a:lnSpc>
              <a:spcBef>
                <a:spcPts val="500"/>
              </a:spcBef>
              <a:buFont typeface="Arial" panose="020B0604020202020204" pitchFamily="34" charset="0"/>
              <a:buChar char="•"/>
              <a:defRPr lang="en-US" dirty="0" smtClean="0"/>
            </a:lvl4pPr>
            <a:lvl5pPr marL="2057400" indent="-228600">
              <a:lnSpc>
                <a:spcPct val="90000"/>
              </a:lnSpc>
              <a:spcBef>
                <a:spcPts val="500"/>
              </a:spcBef>
              <a:buFont typeface="Arial" panose="020B0604020202020204" pitchFamily="34" charset="0"/>
              <a:buChar char="•"/>
              <a:defRPr lang="en-US" dirty="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smtClean="0"/>
              <a:t>Prerequisites and Steps</a:t>
            </a:r>
            <a:endParaRPr lang="en-US" dirty="0"/>
          </a:p>
        </p:txBody>
      </p:sp>
      <p:pic>
        <p:nvPicPr>
          <p:cNvPr id="6" name="Picture 5"/>
          <p:cNvPicPr>
            <a:picLocks noChangeAspect="1"/>
          </p:cNvPicPr>
          <p:nvPr/>
        </p:nvPicPr>
        <p:blipFill>
          <a:blip r:embed="rId3"/>
          <a:stretch>
            <a:fillRect/>
          </a:stretch>
        </p:blipFill>
        <p:spPr>
          <a:xfrm>
            <a:off x="8009131" y="1362657"/>
            <a:ext cx="3600450" cy="2638425"/>
          </a:xfrm>
          <a:prstGeom prst="rect">
            <a:avLst/>
          </a:prstGeom>
        </p:spPr>
      </p:pic>
    </p:spTree>
    <p:extLst>
      <p:ext uri="{BB962C8B-B14F-4D97-AF65-F5344CB8AC3E}">
        <p14:creationId xmlns:p14="http://schemas.microsoft.com/office/powerpoint/2010/main" val="2712631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xusia">
      <a:dk1>
        <a:sysClr val="windowText" lastClr="000000"/>
      </a:dk1>
      <a:lt1>
        <a:sysClr val="window" lastClr="FFFFFF"/>
      </a:lt1>
      <a:dk2>
        <a:srgbClr val="2560A9"/>
      </a:dk2>
      <a:lt2>
        <a:srgbClr val="FFFFFF"/>
      </a:lt2>
      <a:accent1>
        <a:srgbClr val="2560A9"/>
      </a:accent1>
      <a:accent2>
        <a:srgbClr val="79BEE8"/>
      </a:accent2>
      <a:accent3>
        <a:srgbClr val="48CEB9"/>
      </a:accent3>
      <a:accent4>
        <a:srgbClr val="7B7D80"/>
      </a:accent4>
      <a:accent5>
        <a:srgbClr val="255175"/>
      </a:accent5>
      <a:accent6>
        <a:srgbClr val="7ABB61"/>
      </a:accent6>
      <a:hlink>
        <a:srgbClr val="FF0000"/>
      </a:hlink>
      <a:folHlink>
        <a:srgbClr val="0070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45848</TotalTime>
  <Words>2901</Words>
  <Application>Microsoft Office PowerPoint</Application>
  <PresentationFormat>Widescreen</PresentationFormat>
  <Paragraphs>588</Paragraphs>
  <Slides>23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2" baseType="lpstr">
      <vt:lpstr>Arial</vt:lpstr>
      <vt:lpstr>Arial Black</vt:lpstr>
      <vt:lpstr>Calibri</vt:lpstr>
      <vt:lpstr>Courier New</vt:lpstr>
      <vt:lpstr>Helvetica</vt:lpstr>
      <vt:lpstr>Wingdings</vt:lpstr>
      <vt:lpstr>Office Theme</vt:lpstr>
      <vt:lpstr>Packager Shell Object</vt:lpstr>
      <vt:lpstr>Package</vt:lpstr>
      <vt:lpstr>PowerPoint Presentation</vt:lpstr>
      <vt:lpstr>Contents</vt:lpstr>
      <vt:lpstr>Current DB2 to JMS Publishing Process</vt:lpstr>
      <vt:lpstr>Current DB2 to JMS Publishing Process</vt:lpstr>
      <vt:lpstr>Current DB2 to JMS Publishing Process</vt:lpstr>
      <vt:lpstr>Current DB2 to JMS Publishing Process</vt:lpstr>
      <vt:lpstr>Challenges with Current DB2 to JMS Publishing Process</vt:lpstr>
      <vt:lpstr>Informatica Code Generation Utility</vt:lpstr>
      <vt:lpstr>Informatica Code Generation Utility</vt:lpstr>
      <vt:lpstr>Informatica Code Generation Utility</vt:lpstr>
      <vt:lpstr>Informatica Code Generation Utility</vt:lpstr>
      <vt:lpstr>Informatica Code Generation Utility</vt:lpstr>
      <vt:lpstr>Informatica Code Generation Utility</vt:lpstr>
      <vt:lpstr>Informatica Code Generation Utility</vt:lpstr>
      <vt:lpstr>Informatica Code Generation Utility</vt:lpstr>
      <vt:lpstr>Informatica Code Generation Utility</vt:lpstr>
      <vt:lpstr>Generated Artifacts, Inputs and Outputs</vt:lpstr>
      <vt:lpstr>Generated Artifacts, Inputs and Outputs</vt:lpstr>
      <vt:lpstr>Generated Artifacts, Inputs and Outputs</vt:lpstr>
      <vt:lpstr>Generated Artifacts, Inputs and Outputs</vt:lpstr>
      <vt:lpstr>Generated Artifacts, Inputs and Outputs</vt:lpstr>
      <vt:lpstr>Generated Artifacts, Inputs and 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Anumalasetti</dc:creator>
  <cp:lastModifiedBy>Giridhar Enukurthi (OSV)</cp:lastModifiedBy>
  <cp:revision>1744</cp:revision>
  <dcterms:created xsi:type="dcterms:W3CDTF">2018-10-04T09:36:28Z</dcterms:created>
  <dcterms:modified xsi:type="dcterms:W3CDTF">2021-06-01T11:27:16Z</dcterms:modified>
</cp:coreProperties>
</file>