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1" r:id="rId2"/>
  </p:sldMasterIdLst>
  <p:sldIdLst>
    <p:sldId id="257" r:id="rId3"/>
    <p:sldId id="256" r:id="rId4"/>
    <p:sldId id="259" r:id="rId5"/>
    <p:sldId id="266" r:id="rId6"/>
    <p:sldId id="260" r:id="rId7"/>
    <p:sldId id="261" r:id="rId8"/>
    <p:sldId id="262" r:id="rId9"/>
    <p:sldId id="263" r:id="rId10"/>
    <p:sldId id="264" r:id="rId11"/>
    <p:sldId id="265" r:id="rId12"/>
    <p:sldId id="267" r:id="rId13"/>
    <p:sldId id="268" r:id="rId14"/>
    <p:sldId id="269" r:id="rId15"/>
    <p:sldId id="270"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7094"/>
    <a:srgbClr val="FAB2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69" d="100"/>
          <a:sy n="69" d="100"/>
        </p:scale>
        <p:origin x="5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08EF8-9060-4F4B-A4F7-342D8A93015E}"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284A5012-8E62-49BF-AF4D-60E37631539C}">
      <dgm:prSet phldrT="[Text]"/>
      <dgm:spPr/>
      <dgm:t>
        <a:bodyPr/>
        <a:lstStyle/>
        <a:p>
          <a:r>
            <a:rPr lang="en-US" dirty="0" smtClean="0"/>
            <a:t>item</a:t>
          </a:r>
          <a:endParaRPr lang="en-US" dirty="0"/>
        </a:p>
      </dgm:t>
    </dgm:pt>
    <dgm:pt modelId="{3D79944E-A35E-4807-AF39-6530CFECF865}" type="parTrans" cxnId="{15FD0A9C-DDC7-419A-83E3-0F38E904E3DC}">
      <dgm:prSet/>
      <dgm:spPr/>
      <dgm:t>
        <a:bodyPr/>
        <a:lstStyle/>
        <a:p>
          <a:endParaRPr lang="en-US"/>
        </a:p>
      </dgm:t>
    </dgm:pt>
    <dgm:pt modelId="{2E0FE2E8-95E2-44B2-B6C4-FA0FD5752CE8}" type="sibTrans" cxnId="{15FD0A9C-DDC7-419A-83E3-0F38E904E3DC}">
      <dgm:prSet/>
      <dgm:spPr/>
      <dgm:t>
        <a:bodyPr/>
        <a:lstStyle/>
        <a:p>
          <a:endParaRPr lang="en-US"/>
        </a:p>
      </dgm:t>
    </dgm:pt>
    <dgm:pt modelId="{52F65789-2E47-4DFF-A874-40E18E7552FA}">
      <dgm:prSet phldrT="[Text]"/>
      <dgm:spPr/>
      <dgm:t>
        <a:bodyPr/>
        <a:lstStyle/>
        <a:p>
          <a:r>
            <a:rPr lang="en-US" dirty="0" smtClean="0"/>
            <a:t>Bill item</a:t>
          </a:r>
          <a:endParaRPr lang="en-US" dirty="0"/>
        </a:p>
      </dgm:t>
    </dgm:pt>
    <dgm:pt modelId="{22228480-08AC-4FBB-A7AE-0DC837E57B29}" type="parTrans" cxnId="{23015981-BA2C-44FA-9210-FB123A656F0F}">
      <dgm:prSet/>
      <dgm:spPr/>
      <dgm:t>
        <a:bodyPr/>
        <a:lstStyle/>
        <a:p>
          <a:endParaRPr lang="en-US"/>
        </a:p>
      </dgm:t>
    </dgm:pt>
    <dgm:pt modelId="{27DBB74F-4810-47C4-B687-3ED058DC4770}" type="sibTrans" cxnId="{23015981-BA2C-44FA-9210-FB123A656F0F}">
      <dgm:prSet/>
      <dgm:spPr/>
      <dgm:t>
        <a:bodyPr/>
        <a:lstStyle/>
        <a:p>
          <a:endParaRPr lang="en-US"/>
        </a:p>
      </dgm:t>
    </dgm:pt>
    <dgm:pt modelId="{8D11315E-0A23-456C-8228-1F6313ED2BDF}">
      <dgm:prSet phldrT="[Text]"/>
      <dgm:spPr/>
      <dgm:t>
        <a:bodyPr/>
        <a:lstStyle/>
        <a:p>
          <a:r>
            <a:rPr lang="en-US" dirty="0" smtClean="0"/>
            <a:t>A/R item</a:t>
          </a:r>
          <a:endParaRPr lang="en-US" dirty="0"/>
        </a:p>
      </dgm:t>
    </dgm:pt>
    <dgm:pt modelId="{BC9723F5-D258-4081-AACA-57B104F6F49A}" type="parTrans" cxnId="{F32F847D-5E4D-4DA0-8815-9FA9BA24A011}">
      <dgm:prSet/>
      <dgm:spPr/>
      <dgm:t>
        <a:bodyPr/>
        <a:lstStyle/>
        <a:p>
          <a:endParaRPr lang="en-US"/>
        </a:p>
      </dgm:t>
    </dgm:pt>
    <dgm:pt modelId="{AC6BB9B6-64E5-480D-9D5D-955080E0E302}" type="sibTrans" cxnId="{F32F847D-5E4D-4DA0-8815-9FA9BA24A011}">
      <dgm:prSet/>
      <dgm:spPr/>
      <dgm:t>
        <a:bodyPr/>
        <a:lstStyle/>
        <a:p>
          <a:endParaRPr lang="en-US"/>
        </a:p>
      </dgm:t>
    </dgm:pt>
    <dgm:pt modelId="{4333F741-EBD7-4D39-90C6-C982206FE742}" type="pres">
      <dgm:prSet presAssocID="{8CD08EF8-9060-4F4B-A4F7-342D8A93015E}" presName="Name0" presStyleCnt="0">
        <dgm:presLayoutVars>
          <dgm:orgChart val="1"/>
          <dgm:chPref val="1"/>
          <dgm:dir/>
          <dgm:animOne val="branch"/>
          <dgm:animLvl val="lvl"/>
          <dgm:resizeHandles/>
        </dgm:presLayoutVars>
      </dgm:prSet>
      <dgm:spPr/>
      <dgm:t>
        <a:bodyPr/>
        <a:lstStyle/>
        <a:p>
          <a:endParaRPr lang="en-US"/>
        </a:p>
      </dgm:t>
    </dgm:pt>
    <dgm:pt modelId="{5651677C-F90F-4ED6-BF36-3F6CEE7DBFE0}" type="pres">
      <dgm:prSet presAssocID="{284A5012-8E62-49BF-AF4D-60E37631539C}" presName="hierRoot1" presStyleCnt="0">
        <dgm:presLayoutVars>
          <dgm:hierBranch val="init"/>
        </dgm:presLayoutVars>
      </dgm:prSet>
      <dgm:spPr/>
    </dgm:pt>
    <dgm:pt modelId="{791DDEB8-09B9-435F-B0FB-6DC65EF72D55}" type="pres">
      <dgm:prSet presAssocID="{284A5012-8E62-49BF-AF4D-60E37631539C}" presName="rootComposite1" presStyleCnt="0"/>
      <dgm:spPr/>
    </dgm:pt>
    <dgm:pt modelId="{63D7A8D9-66D6-439E-879F-30B7FBDECC53}" type="pres">
      <dgm:prSet presAssocID="{284A5012-8E62-49BF-AF4D-60E37631539C}" presName="rootText1" presStyleLbl="alignAcc1" presStyleIdx="0" presStyleCnt="0">
        <dgm:presLayoutVars>
          <dgm:chPref val="3"/>
        </dgm:presLayoutVars>
      </dgm:prSet>
      <dgm:spPr/>
      <dgm:t>
        <a:bodyPr/>
        <a:lstStyle/>
        <a:p>
          <a:endParaRPr lang="en-US"/>
        </a:p>
      </dgm:t>
    </dgm:pt>
    <dgm:pt modelId="{B7577687-F854-47D3-9EC4-E87384677ACC}" type="pres">
      <dgm:prSet presAssocID="{284A5012-8E62-49BF-AF4D-60E37631539C}" presName="topArc1" presStyleLbl="parChTrans1D1" presStyleIdx="0" presStyleCnt="6"/>
      <dgm:spPr/>
    </dgm:pt>
    <dgm:pt modelId="{7C6105AB-0381-4C76-B75C-25B24EF8BDC5}" type="pres">
      <dgm:prSet presAssocID="{284A5012-8E62-49BF-AF4D-60E37631539C}" presName="bottomArc1" presStyleLbl="parChTrans1D1" presStyleIdx="1" presStyleCnt="6"/>
      <dgm:spPr/>
    </dgm:pt>
    <dgm:pt modelId="{28BE7209-3FB0-4F89-A5F1-59DFEFF1FEF3}" type="pres">
      <dgm:prSet presAssocID="{284A5012-8E62-49BF-AF4D-60E37631539C}" presName="topConnNode1" presStyleLbl="node1" presStyleIdx="0" presStyleCnt="0"/>
      <dgm:spPr/>
      <dgm:t>
        <a:bodyPr/>
        <a:lstStyle/>
        <a:p>
          <a:endParaRPr lang="en-US"/>
        </a:p>
      </dgm:t>
    </dgm:pt>
    <dgm:pt modelId="{682BF22D-3DD8-4EC6-9730-F1C190F60C18}" type="pres">
      <dgm:prSet presAssocID="{284A5012-8E62-49BF-AF4D-60E37631539C}" presName="hierChild2" presStyleCnt="0"/>
      <dgm:spPr/>
    </dgm:pt>
    <dgm:pt modelId="{41E2D282-F4CC-484B-8990-50085A9DA8BA}" type="pres">
      <dgm:prSet presAssocID="{22228480-08AC-4FBB-A7AE-0DC837E57B29}" presName="Name28" presStyleLbl="parChTrans1D2" presStyleIdx="0" presStyleCnt="2"/>
      <dgm:spPr/>
      <dgm:t>
        <a:bodyPr/>
        <a:lstStyle/>
        <a:p>
          <a:endParaRPr lang="en-US"/>
        </a:p>
      </dgm:t>
    </dgm:pt>
    <dgm:pt modelId="{B466B3EF-7D3B-4896-836B-85E1B326BDD9}" type="pres">
      <dgm:prSet presAssocID="{52F65789-2E47-4DFF-A874-40E18E7552FA}" presName="hierRoot2" presStyleCnt="0">
        <dgm:presLayoutVars>
          <dgm:hierBranch val="init"/>
        </dgm:presLayoutVars>
      </dgm:prSet>
      <dgm:spPr/>
    </dgm:pt>
    <dgm:pt modelId="{506B6B82-8D4C-41C3-8C99-220DD7B8FD0D}" type="pres">
      <dgm:prSet presAssocID="{52F65789-2E47-4DFF-A874-40E18E7552FA}" presName="rootComposite2" presStyleCnt="0"/>
      <dgm:spPr/>
    </dgm:pt>
    <dgm:pt modelId="{02C7ABCC-B341-4682-B663-363CEED42654}" type="pres">
      <dgm:prSet presAssocID="{52F65789-2E47-4DFF-A874-40E18E7552FA}" presName="rootText2" presStyleLbl="alignAcc1" presStyleIdx="0" presStyleCnt="0">
        <dgm:presLayoutVars>
          <dgm:chPref val="3"/>
        </dgm:presLayoutVars>
      </dgm:prSet>
      <dgm:spPr/>
      <dgm:t>
        <a:bodyPr/>
        <a:lstStyle/>
        <a:p>
          <a:endParaRPr lang="en-US"/>
        </a:p>
      </dgm:t>
    </dgm:pt>
    <dgm:pt modelId="{3181B55C-2E80-4D36-A01B-ECF4E3A016CA}" type="pres">
      <dgm:prSet presAssocID="{52F65789-2E47-4DFF-A874-40E18E7552FA}" presName="topArc2" presStyleLbl="parChTrans1D1" presStyleIdx="2" presStyleCnt="6"/>
      <dgm:spPr>
        <a:solidFill>
          <a:srgbClr val="087094"/>
        </a:solidFill>
      </dgm:spPr>
    </dgm:pt>
    <dgm:pt modelId="{0F9971DF-888D-4F1A-ACC7-2B1A0319CA93}" type="pres">
      <dgm:prSet presAssocID="{52F65789-2E47-4DFF-A874-40E18E7552FA}" presName="bottomArc2" presStyleLbl="parChTrans1D1" presStyleIdx="3" presStyleCnt="6"/>
      <dgm:spPr>
        <a:solidFill>
          <a:srgbClr val="087094"/>
        </a:solidFill>
      </dgm:spPr>
    </dgm:pt>
    <dgm:pt modelId="{AE530AF0-5B8F-4DA7-A216-8E2C4264B442}" type="pres">
      <dgm:prSet presAssocID="{52F65789-2E47-4DFF-A874-40E18E7552FA}" presName="topConnNode2" presStyleLbl="node2" presStyleIdx="0" presStyleCnt="0"/>
      <dgm:spPr/>
      <dgm:t>
        <a:bodyPr/>
        <a:lstStyle/>
        <a:p>
          <a:endParaRPr lang="en-US"/>
        </a:p>
      </dgm:t>
    </dgm:pt>
    <dgm:pt modelId="{01D8A9DA-0568-4A71-9585-E6D3D27538BC}" type="pres">
      <dgm:prSet presAssocID="{52F65789-2E47-4DFF-A874-40E18E7552FA}" presName="hierChild4" presStyleCnt="0"/>
      <dgm:spPr/>
    </dgm:pt>
    <dgm:pt modelId="{6EFAA64D-3342-43CC-BD36-9632A5AC6DBB}" type="pres">
      <dgm:prSet presAssocID="{52F65789-2E47-4DFF-A874-40E18E7552FA}" presName="hierChild5" presStyleCnt="0"/>
      <dgm:spPr/>
    </dgm:pt>
    <dgm:pt modelId="{D7F2B167-0C17-467F-BBB9-51C9529C37A4}" type="pres">
      <dgm:prSet presAssocID="{BC9723F5-D258-4081-AACA-57B104F6F49A}" presName="Name28" presStyleLbl="parChTrans1D2" presStyleIdx="1" presStyleCnt="2"/>
      <dgm:spPr/>
      <dgm:t>
        <a:bodyPr/>
        <a:lstStyle/>
        <a:p>
          <a:endParaRPr lang="en-US"/>
        </a:p>
      </dgm:t>
    </dgm:pt>
    <dgm:pt modelId="{1BBD5BD1-F1DE-4A3F-8B33-2662B2DE8472}" type="pres">
      <dgm:prSet presAssocID="{8D11315E-0A23-456C-8228-1F6313ED2BDF}" presName="hierRoot2" presStyleCnt="0">
        <dgm:presLayoutVars>
          <dgm:hierBranch val="init"/>
        </dgm:presLayoutVars>
      </dgm:prSet>
      <dgm:spPr/>
    </dgm:pt>
    <dgm:pt modelId="{D10EB626-35FD-4246-915D-59E9DE9ADF55}" type="pres">
      <dgm:prSet presAssocID="{8D11315E-0A23-456C-8228-1F6313ED2BDF}" presName="rootComposite2" presStyleCnt="0"/>
      <dgm:spPr/>
    </dgm:pt>
    <dgm:pt modelId="{6B1D532C-CE4C-4E73-A7FB-6C93944A3214}" type="pres">
      <dgm:prSet presAssocID="{8D11315E-0A23-456C-8228-1F6313ED2BDF}" presName="rootText2" presStyleLbl="alignAcc1" presStyleIdx="0" presStyleCnt="0">
        <dgm:presLayoutVars>
          <dgm:chPref val="3"/>
        </dgm:presLayoutVars>
      </dgm:prSet>
      <dgm:spPr/>
      <dgm:t>
        <a:bodyPr/>
        <a:lstStyle/>
        <a:p>
          <a:endParaRPr lang="en-US"/>
        </a:p>
      </dgm:t>
    </dgm:pt>
    <dgm:pt modelId="{B13B0047-25D9-4D9F-A2E4-A62DCEFA8280}" type="pres">
      <dgm:prSet presAssocID="{8D11315E-0A23-456C-8228-1F6313ED2BDF}" presName="topArc2" presStyleLbl="parChTrans1D1" presStyleIdx="4" presStyleCnt="6"/>
      <dgm:spPr>
        <a:solidFill>
          <a:srgbClr val="FAB239"/>
        </a:solidFill>
      </dgm:spPr>
    </dgm:pt>
    <dgm:pt modelId="{7D90CFB8-02E9-4612-915A-9274545E3047}" type="pres">
      <dgm:prSet presAssocID="{8D11315E-0A23-456C-8228-1F6313ED2BDF}" presName="bottomArc2" presStyleLbl="parChTrans1D1" presStyleIdx="5" presStyleCnt="6"/>
      <dgm:spPr>
        <a:solidFill>
          <a:srgbClr val="FAB239"/>
        </a:solidFill>
      </dgm:spPr>
    </dgm:pt>
    <dgm:pt modelId="{774B11CB-17F3-439D-8F43-9F73B481B2E4}" type="pres">
      <dgm:prSet presAssocID="{8D11315E-0A23-456C-8228-1F6313ED2BDF}" presName="topConnNode2" presStyleLbl="node2" presStyleIdx="0" presStyleCnt="0"/>
      <dgm:spPr/>
      <dgm:t>
        <a:bodyPr/>
        <a:lstStyle/>
        <a:p>
          <a:endParaRPr lang="en-US"/>
        </a:p>
      </dgm:t>
    </dgm:pt>
    <dgm:pt modelId="{F6330A8D-1D77-4B20-9770-3D53A812598F}" type="pres">
      <dgm:prSet presAssocID="{8D11315E-0A23-456C-8228-1F6313ED2BDF}" presName="hierChild4" presStyleCnt="0"/>
      <dgm:spPr/>
    </dgm:pt>
    <dgm:pt modelId="{BA31BFEB-836B-42F2-A165-C973DA5CC924}" type="pres">
      <dgm:prSet presAssocID="{8D11315E-0A23-456C-8228-1F6313ED2BDF}" presName="hierChild5" presStyleCnt="0"/>
      <dgm:spPr/>
    </dgm:pt>
    <dgm:pt modelId="{C241B14D-14F5-4D90-B292-4A213CAE78B9}" type="pres">
      <dgm:prSet presAssocID="{284A5012-8E62-49BF-AF4D-60E37631539C}" presName="hierChild3" presStyleCnt="0"/>
      <dgm:spPr/>
    </dgm:pt>
  </dgm:ptLst>
  <dgm:cxnLst>
    <dgm:cxn modelId="{CC39E006-B579-4271-9A68-8AE4715593FF}" type="presOf" srcId="{22228480-08AC-4FBB-A7AE-0DC837E57B29}" destId="{41E2D282-F4CC-484B-8990-50085A9DA8BA}" srcOrd="0" destOrd="0" presId="urn:microsoft.com/office/officeart/2008/layout/HalfCircleOrganizationChart"/>
    <dgm:cxn modelId="{C0E541A2-A385-4EE7-843C-B76A11D4E6CA}" type="presOf" srcId="{8D11315E-0A23-456C-8228-1F6313ED2BDF}" destId="{774B11CB-17F3-439D-8F43-9F73B481B2E4}" srcOrd="1" destOrd="0" presId="urn:microsoft.com/office/officeart/2008/layout/HalfCircleOrganizationChart"/>
    <dgm:cxn modelId="{23121ABD-73D8-4B90-8F00-884C008ABAC3}" type="presOf" srcId="{284A5012-8E62-49BF-AF4D-60E37631539C}" destId="{63D7A8D9-66D6-439E-879F-30B7FBDECC53}" srcOrd="0" destOrd="0" presId="urn:microsoft.com/office/officeart/2008/layout/HalfCircleOrganizationChart"/>
    <dgm:cxn modelId="{E0653028-4AAB-423E-881E-313F82D3D643}" type="presOf" srcId="{8D11315E-0A23-456C-8228-1F6313ED2BDF}" destId="{6B1D532C-CE4C-4E73-A7FB-6C93944A3214}" srcOrd="0" destOrd="0" presId="urn:microsoft.com/office/officeart/2008/layout/HalfCircleOrganizationChart"/>
    <dgm:cxn modelId="{23015981-BA2C-44FA-9210-FB123A656F0F}" srcId="{284A5012-8E62-49BF-AF4D-60E37631539C}" destId="{52F65789-2E47-4DFF-A874-40E18E7552FA}" srcOrd="0" destOrd="0" parTransId="{22228480-08AC-4FBB-A7AE-0DC837E57B29}" sibTransId="{27DBB74F-4810-47C4-B687-3ED058DC4770}"/>
    <dgm:cxn modelId="{234F5672-4818-4992-9F99-9EA0A0DAF78F}" type="presOf" srcId="{BC9723F5-D258-4081-AACA-57B104F6F49A}" destId="{D7F2B167-0C17-467F-BBB9-51C9529C37A4}" srcOrd="0" destOrd="0" presId="urn:microsoft.com/office/officeart/2008/layout/HalfCircleOrganizationChart"/>
    <dgm:cxn modelId="{7B1F6E20-A974-42F6-863C-4056835FC67F}" type="presOf" srcId="{52F65789-2E47-4DFF-A874-40E18E7552FA}" destId="{02C7ABCC-B341-4682-B663-363CEED42654}" srcOrd="0" destOrd="0" presId="urn:microsoft.com/office/officeart/2008/layout/HalfCircleOrganizationChart"/>
    <dgm:cxn modelId="{15FD0A9C-DDC7-419A-83E3-0F38E904E3DC}" srcId="{8CD08EF8-9060-4F4B-A4F7-342D8A93015E}" destId="{284A5012-8E62-49BF-AF4D-60E37631539C}" srcOrd="0" destOrd="0" parTransId="{3D79944E-A35E-4807-AF39-6530CFECF865}" sibTransId="{2E0FE2E8-95E2-44B2-B6C4-FA0FD5752CE8}"/>
    <dgm:cxn modelId="{C0EA2CA6-7EB7-4378-9B11-96F0A361B45A}" type="presOf" srcId="{284A5012-8E62-49BF-AF4D-60E37631539C}" destId="{28BE7209-3FB0-4F89-A5F1-59DFEFF1FEF3}" srcOrd="1" destOrd="0" presId="urn:microsoft.com/office/officeart/2008/layout/HalfCircleOrganizationChart"/>
    <dgm:cxn modelId="{F32F847D-5E4D-4DA0-8815-9FA9BA24A011}" srcId="{284A5012-8E62-49BF-AF4D-60E37631539C}" destId="{8D11315E-0A23-456C-8228-1F6313ED2BDF}" srcOrd="1" destOrd="0" parTransId="{BC9723F5-D258-4081-AACA-57B104F6F49A}" sibTransId="{AC6BB9B6-64E5-480D-9D5D-955080E0E302}"/>
    <dgm:cxn modelId="{1A7E822F-DFDE-4B6F-87E1-27BA8E3EA59D}" type="presOf" srcId="{52F65789-2E47-4DFF-A874-40E18E7552FA}" destId="{AE530AF0-5B8F-4DA7-A216-8E2C4264B442}" srcOrd="1" destOrd="0" presId="urn:microsoft.com/office/officeart/2008/layout/HalfCircleOrganizationChart"/>
    <dgm:cxn modelId="{D076A7BF-227F-414D-A2DB-B1B41BD5503E}" type="presOf" srcId="{8CD08EF8-9060-4F4B-A4F7-342D8A93015E}" destId="{4333F741-EBD7-4D39-90C6-C982206FE742}" srcOrd="0" destOrd="0" presId="urn:microsoft.com/office/officeart/2008/layout/HalfCircleOrganizationChart"/>
    <dgm:cxn modelId="{9C9B75E5-79CF-4F29-964A-11EAD201A086}" type="presParOf" srcId="{4333F741-EBD7-4D39-90C6-C982206FE742}" destId="{5651677C-F90F-4ED6-BF36-3F6CEE7DBFE0}" srcOrd="0" destOrd="0" presId="urn:microsoft.com/office/officeart/2008/layout/HalfCircleOrganizationChart"/>
    <dgm:cxn modelId="{3156F3DB-6DDF-41A1-9F5E-55EFEA122AA8}" type="presParOf" srcId="{5651677C-F90F-4ED6-BF36-3F6CEE7DBFE0}" destId="{791DDEB8-09B9-435F-B0FB-6DC65EF72D55}" srcOrd="0" destOrd="0" presId="urn:microsoft.com/office/officeart/2008/layout/HalfCircleOrganizationChart"/>
    <dgm:cxn modelId="{637D9172-F0D7-45D1-ACFE-D6C535CCA7B3}" type="presParOf" srcId="{791DDEB8-09B9-435F-B0FB-6DC65EF72D55}" destId="{63D7A8D9-66D6-439E-879F-30B7FBDECC53}" srcOrd="0" destOrd="0" presId="urn:microsoft.com/office/officeart/2008/layout/HalfCircleOrganizationChart"/>
    <dgm:cxn modelId="{0E4E46A1-0F67-4EB5-8439-D5091038A9C5}" type="presParOf" srcId="{791DDEB8-09B9-435F-B0FB-6DC65EF72D55}" destId="{B7577687-F854-47D3-9EC4-E87384677ACC}" srcOrd="1" destOrd="0" presId="urn:microsoft.com/office/officeart/2008/layout/HalfCircleOrganizationChart"/>
    <dgm:cxn modelId="{8FA642C9-8A36-4601-A2C7-1BFF58A2D175}" type="presParOf" srcId="{791DDEB8-09B9-435F-B0FB-6DC65EF72D55}" destId="{7C6105AB-0381-4C76-B75C-25B24EF8BDC5}" srcOrd="2" destOrd="0" presId="urn:microsoft.com/office/officeart/2008/layout/HalfCircleOrganizationChart"/>
    <dgm:cxn modelId="{5E744110-97DD-4242-A4D8-69949270B80F}" type="presParOf" srcId="{791DDEB8-09B9-435F-B0FB-6DC65EF72D55}" destId="{28BE7209-3FB0-4F89-A5F1-59DFEFF1FEF3}" srcOrd="3" destOrd="0" presId="urn:microsoft.com/office/officeart/2008/layout/HalfCircleOrganizationChart"/>
    <dgm:cxn modelId="{89EF3ACD-7903-4FA2-A026-12C2F4C68C7B}" type="presParOf" srcId="{5651677C-F90F-4ED6-BF36-3F6CEE7DBFE0}" destId="{682BF22D-3DD8-4EC6-9730-F1C190F60C18}" srcOrd="1" destOrd="0" presId="urn:microsoft.com/office/officeart/2008/layout/HalfCircleOrganizationChart"/>
    <dgm:cxn modelId="{6CF0274E-C550-4842-89CF-84EF7129B039}" type="presParOf" srcId="{682BF22D-3DD8-4EC6-9730-F1C190F60C18}" destId="{41E2D282-F4CC-484B-8990-50085A9DA8BA}" srcOrd="0" destOrd="0" presId="urn:microsoft.com/office/officeart/2008/layout/HalfCircleOrganizationChart"/>
    <dgm:cxn modelId="{316C2E1A-D2C0-4E45-81CC-76748E0A8C20}" type="presParOf" srcId="{682BF22D-3DD8-4EC6-9730-F1C190F60C18}" destId="{B466B3EF-7D3B-4896-836B-85E1B326BDD9}" srcOrd="1" destOrd="0" presId="urn:microsoft.com/office/officeart/2008/layout/HalfCircleOrganizationChart"/>
    <dgm:cxn modelId="{0D881FF3-B0CC-4F53-B166-B5B687755F76}" type="presParOf" srcId="{B466B3EF-7D3B-4896-836B-85E1B326BDD9}" destId="{506B6B82-8D4C-41C3-8C99-220DD7B8FD0D}" srcOrd="0" destOrd="0" presId="urn:microsoft.com/office/officeart/2008/layout/HalfCircleOrganizationChart"/>
    <dgm:cxn modelId="{37559297-1A94-48E0-A8BA-A15109FC35E4}" type="presParOf" srcId="{506B6B82-8D4C-41C3-8C99-220DD7B8FD0D}" destId="{02C7ABCC-B341-4682-B663-363CEED42654}" srcOrd="0" destOrd="0" presId="urn:microsoft.com/office/officeart/2008/layout/HalfCircleOrganizationChart"/>
    <dgm:cxn modelId="{D9010B49-E9D1-4737-A31B-3B922E543559}" type="presParOf" srcId="{506B6B82-8D4C-41C3-8C99-220DD7B8FD0D}" destId="{3181B55C-2E80-4D36-A01B-ECF4E3A016CA}" srcOrd="1" destOrd="0" presId="urn:microsoft.com/office/officeart/2008/layout/HalfCircleOrganizationChart"/>
    <dgm:cxn modelId="{452CD801-8DC3-43E6-B009-E974B4EA95E8}" type="presParOf" srcId="{506B6B82-8D4C-41C3-8C99-220DD7B8FD0D}" destId="{0F9971DF-888D-4F1A-ACC7-2B1A0319CA93}" srcOrd="2" destOrd="0" presId="urn:microsoft.com/office/officeart/2008/layout/HalfCircleOrganizationChart"/>
    <dgm:cxn modelId="{00051608-117C-4D59-BB6F-C1E4FD502D46}" type="presParOf" srcId="{506B6B82-8D4C-41C3-8C99-220DD7B8FD0D}" destId="{AE530AF0-5B8F-4DA7-A216-8E2C4264B442}" srcOrd="3" destOrd="0" presId="urn:microsoft.com/office/officeart/2008/layout/HalfCircleOrganizationChart"/>
    <dgm:cxn modelId="{E35F52C0-AAF1-4290-B074-F307F2B6402C}" type="presParOf" srcId="{B466B3EF-7D3B-4896-836B-85E1B326BDD9}" destId="{01D8A9DA-0568-4A71-9585-E6D3D27538BC}" srcOrd="1" destOrd="0" presId="urn:microsoft.com/office/officeart/2008/layout/HalfCircleOrganizationChart"/>
    <dgm:cxn modelId="{7AF4E90C-AEC5-4E1B-BE83-20E413A75B4B}" type="presParOf" srcId="{B466B3EF-7D3B-4896-836B-85E1B326BDD9}" destId="{6EFAA64D-3342-43CC-BD36-9632A5AC6DBB}" srcOrd="2" destOrd="0" presId="urn:microsoft.com/office/officeart/2008/layout/HalfCircleOrganizationChart"/>
    <dgm:cxn modelId="{80C1D056-3D9A-4CF7-B436-024CE772EA14}" type="presParOf" srcId="{682BF22D-3DD8-4EC6-9730-F1C190F60C18}" destId="{D7F2B167-0C17-467F-BBB9-51C9529C37A4}" srcOrd="2" destOrd="0" presId="urn:microsoft.com/office/officeart/2008/layout/HalfCircleOrganizationChart"/>
    <dgm:cxn modelId="{AE9023A6-FB53-4373-A65D-AFA4C4A30FDF}" type="presParOf" srcId="{682BF22D-3DD8-4EC6-9730-F1C190F60C18}" destId="{1BBD5BD1-F1DE-4A3F-8B33-2662B2DE8472}" srcOrd="3" destOrd="0" presId="urn:microsoft.com/office/officeart/2008/layout/HalfCircleOrganizationChart"/>
    <dgm:cxn modelId="{FE269223-85EE-4366-9EE7-FE5207C97BFD}" type="presParOf" srcId="{1BBD5BD1-F1DE-4A3F-8B33-2662B2DE8472}" destId="{D10EB626-35FD-4246-915D-59E9DE9ADF55}" srcOrd="0" destOrd="0" presId="urn:microsoft.com/office/officeart/2008/layout/HalfCircleOrganizationChart"/>
    <dgm:cxn modelId="{8389C898-5203-4770-872D-A4AAAB1EA21B}" type="presParOf" srcId="{D10EB626-35FD-4246-915D-59E9DE9ADF55}" destId="{6B1D532C-CE4C-4E73-A7FB-6C93944A3214}" srcOrd="0" destOrd="0" presId="urn:microsoft.com/office/officeart/2008/layout/HalfCircleOrganizationChart"/>
    <dgm:cxn modelId="{61914F83-0397-4A52-8414-69FC89CB05F3}" type="presParOf" srcId="{D10EB626-35FD-4246-915D-59E9DE9ADF55}" destId="{B13B0047-25D9-4D9F-A2E4-A62DCEFA8280}" srcOrd="1" destOrd="0" presId="urn:microsoft.com/office/officeart/2008/layout/HalfCircleOrganizationChart"/>
    <dgm:cxn modelId="{D889F2E4-C1D3-4471-A4D7-DA59ADF4864A}" type="presParOf" srcId="{D10EB626-35FD-4246-915D-59E9DE9ADF55}" destId="{7D90CFB8-02E9-4612-915A-9274545E3047}" srcOrd="2" destOrd="0" presId="urn:microsoft.com/office/officeart/2008/layout/HalfCircleOrganizationChart"/>
    <dgm:cxn modelId="{F4F6A163-4764-42E4-B8CC-7222A1797A01}" type="presParOf" srcId="{D10EB626-35FD-4246-915D-59E9DE9ADF55}" destId="{774B11CB-17F3-439D-8F43-9F73B481B2E4}" srcOrd="3" destOrd="0" presId="urn:microsoft.com/office/officeart/2008/layout/HalfCircleOrganizationChart"/>
    <dgm:cxn modelId="{1B00A552-14C7-473C-80A5-E42C113C6441}" type="presParOf" srcId="{1BBD5BD1-F1DE-4A3F-8B33-2662B2DE8472}" destId="{F6330A8D-1D77-4B20-9770-3D53A812598F}" srcOrd="1" destOrd="0" presId="urn:microsoft.com/office/officeart/2008/layout/HalfCircleOrganizationChart"/>
    <dgm:cxn modelId="{96992CCF-F78B-4E75-993E-299DCC9EFED5}" type="presParOf" srcId="{1BBD5BD1-F1DE-4A3F-8B33-2662B2DE8472}" destId="{BA31BFEB-836B-42F2-A165-C973DA5CC924}" srcOrd="2" destOrd="0" presId="urn:microsoft.com/office/officeart/2008/layout/HalfCircleOrganizationChart"/>
    <dgm:cxn modelId="{FFD07991-94BB-461F-A979-3B196B63E614}" type="presParOf" srcId="{5651677C-F90F-4ED6-BF36-3F6CEE7DBFE0}" destId="{C241B14D-14F5-4D90-B292-4A213CAE78B9}"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2B167-0C17-467F-BBB9-51C9529C37A4}">
      <dsp:nvSpPr>
        <dsp:cNvPr id="0" name=""/>
        <dsp:cNvSpPr/>
      </dsp:nvSpPr>
      <dsp:spPr>
        <a:xfrm>
          <a:off x="1699491" y="781081"/>
          <a:ext cx="930042" cy="322824"/>
        </a:xfrm>
        <a:custGeom>
          <a:avLst/>
          <a:gdLst/>
          <a:ahLst/>
          <a:cxnLst/>
          <a:rect l="0" t="0" r="0" b="0"/>
          <a:pathLst>
            <a:path>
              <a:moveTo>
                <a:pt x="0" y="0"/>
              </a:moveTo>
              <a:lnTo>
                <a:pt x="0" y="161412"/>
              </a:lnTo>
              <a:lnTo>
                <a:pt x="930042" y="161412"/>
              </a:lnTo>
              <a:lnTo>
                <a:pt x="930042" y="322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E2D282-F4CC-484B-8990-50085A9DA8BA}">
      <dsp:nvSpPr>
        <dsp:cNvPr id="0" name=""/>
        <dsp:cNvSpPr/>
      </dsp:nvSpPr>
      <dsp:spPr>
        <a:xfrm>
          <a:off x="769449" y="781081"/>
          <a:ext cx="930042" cy="322824"/>
        </a:xfrm>
        <a:custGeom>
          <a:avLst/>
          <a:gdLst/>
          <a:ahLst/>
          <a:cxnLst/>
          <a:rect l="0" t="0" r="0" b="0"/>
          <a:pathLst>
            <a:path>
              <a:moveTo>
                <a:pt x="930042" y="0"/>
              </a:moveTo>
              <a:lnTo>
                <a:pt x="930042" y="161412"/>
              </a:lnTo>
              <a:lnTo>
                <a:pt x="0" y="161412"/>
              </a:lnTo>
              <a:lnTo>
                <a:pt x="0" y="322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577687-F854-47D3-9EC4-E87384677ACC}">
      <dsp:nvSpPr>
        <dsp:cNvPr id="0" name=""/>
        <dsp:cNvSpPr/>
      </dsp:nvSpPr>
      <dsp:spPr>
        <a:xfrm>
          <a:off x="1315176" y="12451"/>
          <a:ext cx="768629" cy="76862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6105AB-0381-4C76-B75C-25B24EF8BDC5}">
      <dsp:nvSpPr>
        <dsp:cNvPr id="0" name=""/>
        <dsp:cNvSpPr/>
      </dsp:nvSpPr>
      <dsp:spPr>
        <a:xfrm>
          <a:off x="1315176" y="12451"/>
          <a:ext cx="768629" cy="76862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D7A8D9-66D6-439E-879F-30B7FBDECC53}">
      <dsp:nvSpPr>
        <dsp:cNvPr id="0" name=""/>
        <dsp:cNvSpPr/>
      </dsp:nvSpPr>
      <dsp:spPr>
        <a:xfrm>
          <a:off x="930861" y="150805"/>
          <a:ext cx="1537259" cy="4919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item</a:t>
          </a:r>
          <a:endParaRPr lang="en-US" sz="3200" kern="1200" dirty="0"/>
        </a:p>
      </dsp:txBody>
      <dsp:txXfrm>
        <a:off x="930861" y="150805"/>
        <a:ext cx="1537259" cy="491923"/>
      </dsp:txXfrm>
    </dsp:sp>
    <dsp:sp modelId="{3181B55C-2E80-4D36-A01B-ECF4E3A016CA}">
      <dsp:nvSpPr>
        <dsp:cNvPr id="0" name=""/>
        <dsp:cNvSpPr/>
      </dsp:nvSpPr>
      <dsp:spPr>
        <a:xfrm>
          <a:off x="385134" y="1103906"/>
          <a:ext cx="768629" cy="768629"/>
        </a:xfrm>
        <a:prstGeom prst="arc">
          <a:avLst>
            <a:gd name="adj1" fmla="val 13200000"/>
            <a:gd name="adj2" fmla="val 19200000"/>
          </a:avLst>
        </a:prstGeom>
        <a:solidFill>
          <a:srgbClr val="087094"/>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9971DF-888D-4F1A-ACC7-2B1A0319CA93}">
      <dsp:nvSpPr>
        <dsp:cNvPr id="0" name=""/>
        <dsp:cNvSpPr/>
      </dsp:nvSpPr>
      <dsp:spPr>
        <a:xfrm>
          <a:off x="385134" y="1103906"/>
          <a:ext cx="768629" cy="768629"/>
        </a:xfrm>
        <a:prstGeom prst="arc">
          <a:avLst>
            <a:gd name="adj1" fmla="val 2400000"/>
            <a:gd name="adj2" fmla="val 8400000"/>
          </a:avLst>
        </a:prstGeom>
        <a:solidFill>
          <a:srgbClr val="087094"/>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C7ABCC-B341-4682-B663-363CEED42654}">
      <dsp:nvSpPr>
        <dsp:cNvPr id="0" name=""/>
        <dsp:cNvSpPr/>
      </dsp:nvSpPr>
      <dsp:spPr>
        <a:xfrm>
          <a:off x="819" y="1242259"/>
          <a:ext cx="1537259" cy="4919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Bill item</a:t>
          </a:r>
          <a:endParaRPr lang="en-US" sz="3200" kern="1200" dirty="0"/>
        </a:p>
      </dsp:txBody>
      <dsp:txXfrm>
        <a:off x="819" y="1242259"/>
        <a:ext cx="1537259" cy="491923"/>
      </dsp:txXfrm>
    </dsp:sp>
    <dsp:sp modelId="{B13B0047-25D9-4D9F-A2E4-A62DCEFA8280}">
      <dsp:nvSpPr>
        <dsp:cNvPr id="0" name=""/>
        <dsp:cNvSpPr/>
      </dsp:nvSpPr>
      <dsp:spPr>
        <a:xfrm>
          <a:off x="2245218" y="1103906"/>
          <a:ext cx="768629" cy="768629"/>
        </a:xfrm>
        <a:prstGeom prst="arc">
          <a:avLst>
            <a:gd name="adj1" fmla="val 13200000"/>
            <a:gd name="adj2" fmla="val 19200000"/>
          </a:avLst>
        </a:prstGeom>
        <a:solidFill>
          <a:srgbClr val="FAB239"/>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90CFB8-02E9-4612-915A-9274545E3047}">
      <dsp:nvSpPr>
        <dsp:cNvPr id="0" name=""/>
        <dsp:cNvSpPr/>
      </dsp:nvSpPr>
      <dsp:spPr>
        <a:xfrm>
          <a:off x="2245218" y="1103906"/>
          <a:ext cx="768629" cy="768629"/>
        </a:xfrm>
        <a:prstGeom prst="arc">
          <a:avLst>
            <a:gd name="adj1" fmla="val 2400000"/>
            <a:gd name="adj2" fmla="val 8400000"/>
          </a:avLst>
        </a:prstGeom>
        <a:solidFill>
          <a:srgbClr val="FAB239"/>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1D532C-CE4C-4E73-A7FB-6C93944A3214}">
      <dsp:nvSpPr>
        <dsp:cNvPr id="0" name=""/>
        <dsp:cNvSpPr/>
      </dsp:nvSpPr>
      <dsp:spPr>
        <a:xfrm>
          <a:off x="1860903" y="1242259"/>
          <a:ext cx="1537259" cy="4919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A/R item</a:t>
          </a:r>
          <a:endParaRPr lang="en-US" sz="3200" kern="1200" dirty="0"/>
        </a:p>
      </dsp:txBody>
      <dsp:txXfrm>
        <a:off x="1860903" y="1242259"/>
        <a:ext cx="1537259" cy="49192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smtClean="0"/>
              <a:t>Click to edit Master title style</a:t>
            </a:r>
            <a:endParaRPr lang="en-IN"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pic>
        <p:nvPicPr>
          <p:cNvPr id="7" name="Picture 6"/>
          <p:cNvPicPr>
            <a:picLocks noChangeAspect="1"/>
          </p:cNvPicPr>
          <p:nvPr userDrawn="1"/>
        </p:nvPicPr>
        <p:blipFill>
          <a:blip r:embed="rId2"/>
          <a:stretch>
            <a:fillRect/>
          </a:stretch>
        </p:blipFill>
        <p:spPr>
          <a:xfrm>
            <a:off x="158804" y="105103"/>
            <a:ext cx="1043151" cy="924910"/>
          </a:xfrm>
          <a:prstGeom prst="rect">
            <a:avLst/>
          </a:prstGeom>
        </p:spPr>
      </p:pic>
      <p:sp>
        <p:nvSpPr>
          <p:cNvPr id="8" name="Rectangle 7"/>
          <p:cNvSpPr/>
          <p:nvPr userDrawn="1"/>
        </p:nvSpPr>
        <p:spPr>
          <a:xfrm>
            <a:off x="1288176" y="-1"/>
            <a:ext cx="10903824" cy="1030013"/>
          </a:xfrm>
          <a:prstGeom prst="rect">
            <a:avLst/>
          </a:prstGeom>
          <a:solidFill>
            <a:srgbClr val="0870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userDrawn="1"/>
        </p:nvSpPr>
        <p:spPr>
          <a:xfrm>
            <a:off x="1288176" y="-21016"/>
            <a:ext cx="10903824" cy="267278"/>
          </a:xfrm>
          <a:prstGeom prst="rect">
            <a:avLst/>
          </a:prstGeom>
          <a:solidFill>
            <a:srgbClr val="FAB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rgbClr val="087094"/>
              </a:solidFill>
            </a:endParaRPr>
          </a:p>
        </p:txBody>
      </p:sp>
      <p:sp>
        <p:nvSpPr>
          <p:cNvPr id="10" name="TextBox 9"/>
          <p:cNvSpPr txBox="1"/>
          <p:nvPr userDrawn="1"/>
        </p:nvSpPr>
        <p:spPr>
          <a:xfrm>
            <a:off x="1334815" y="246262"/>
            <a:ext cx="10510345" cy="707886"/>
          </a:xfrm>
          <a:prstGeom prst="rect">
            <a:avLst/>
          </a:prstGeom>
          <a:noFill/>
        </p:spPr>
        <p:txBody>
          <a:bodyPr wrap="square" rtlCol="0">
            <a:spAutoFit/>
          </a:bodyPr>
          <a:lstStyle/>
          <a:p>
            <a:r>
              <a:rPr lang="en-US" sz="4000" dirty="0" smtClean="0">
                <a:solidFill>
                  <a:schemeClr val="bg1"/>
                </a:solidFill>
              </a:rPr>
              <a:t>Oracle Billing &amp; Revenue Management</a:t>
            </a:r>
            <a:endParaRPr lang="en-IN" sz="4000" dirty="0">
              <a:solidFill>
                <a:schemeClr val="bg1"/>
              </a:solidFill>
            </a:endParaRPr>
          </a:p>
        </p:txBody>
      </p:sp>
    </p:spTree>
    <p:extLst>
      <p:ext uri="{BB962C8B-B14F-4D97-AF65-F5344CB8AC3E}">
        <p14:creationId xmlns:p14="http://schemas.microsoft.com/office/powerpoint/2010/main" val="413572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28501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883768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031249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68604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1686493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145916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850D5B5-A74C-456F-958D-D1D1E8B3E51B}"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1686492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50D5B5-A74C-456F-958D-D1D1E8B3E51B}" type="datetimeFigureOut">
              <a:rPr lang="en-IN" smtClean="0"/>
              <a:t>28-07-2021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1029907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50D5B5-A74C-456F-958D-D1D1E8B3E51B}" type="datetimeFigureOut">
              <a:rPr lang="en-IN" smtClean="0"/>
              <a:t>28-07-2021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4189045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0D5B5-A74C-456F-958D-D1D1E8B3E51B}" type="datetimeFigureOut">
              <a:rPr lang="en-IN" smtClean="0"/>
              <a:t>28-07-2021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43261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344766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50D5B5-A74C-456F-958D-D1D1E8B3E51B}"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8217471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50D5B5-A74C-456F-958D-D1D1E8B3E51B}"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4147691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467768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45002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19978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62653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80067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354027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416140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206370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850D5B5-A74C-456F-958D-D1D1E8B3E51B}" type="datetimeFigureOut">
              <a:rPr lang="en-IN" smtClean="0"/>
              <a:t>28-07-2021</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C904097-B09A-4DFB-9DF5-7366A0D7CFF2}" type="slidenum">
              <a:rPr lang="en-IN" smtClean="0"/>
              <a:t>‹#›</a:t>
            </a:fld>
            <a:endParaRPr lang="en-IN"/>
          </a:p>
        </p:txBody>
      </p:sp>
    </p:spTree>
    <p:extLst>
      <p:ext uri="{BB962C8B-B14F-4D97-AF65-F5344CB8AC3E}">
        <p14:creationId xmlns:p14="http://schemas.microsoft.com/office/powerpoint/2010/main" val="292900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591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0D5B5-A74C-456F-958D-D1D1E8B3E51B}" type="datetimeFigureOut">
              <a:rPr lang="en-IN" smtClean="0"/>
              <a:t>28-07-2021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04097-B09A-4DFB-9DF5-7366A0D7CFF2}" type="slidenum">
              <a:rPr lang="en-IN" smtClean="0"/>
              <a:t>‹#›</a:t>
            </a:fld>
            <a:endParaRPr lang="en-IN"/>
          </a:p>
        </p:txBody>
      </p:sp>
    </p:spTree>
    <p:extLst>
      <p:ext uri="{BB962C8B-B14F-4D97-AF65-F5344CB8AC3E}">
        <p14:creationId xmlns:p14="http://schemas.microsoft.com/office/powerpoint/2010/main" val="27068736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19853" y="-31528"/>
            <a:ext cx="6802816" cy="67187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3546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09" y="1081894"/>
            <a:ext cx="10656509" cy="2031325"/>
          </a:xfrm>
          <a:prstGeom prst="rect">
            <a:avLst/>
          </a:prstGeom>
          <a:noFill/>
        </p:spPr>
        <p:txBody>
          <a:bodyPr wrap="square" rtlCol="0">
            <a:spAutoFit/>
          </a:bodyPr>
          <a:lstStyle/>
          <a:p>
            <a:r>
              <a:rPr lang="en-US" b="1" dirty="0" smtClean="0"/>
              <a:t>Transferred </a:t>
            </a:r>
            <a:endParaRPr lang="en-US" b="1" dirty="0"/>
          </a:p>
          <a:p>
            <a:r>
              <a:rPr lang="en-US" dirty="0"/>
              <a:t>The total amount transferred out of this item and into another item. </a:t>
            </a:r>
          </a:p>
          <a:p>
            <a:r>
              <a:rPr lang="en-US" b="1" dirty="0"/>
              <a:t>Received </a:t>
            </a:r>
          </a:p>
          <a:p>
            <a:r>
              <a:rPr lang="en-US" dirty="0"/>
              <a:t>The total amount transferred into this item from another item, which is usually a payment item. </a:t>
            </a:r>
          </a:p>
          <a:p>
            <a:r>
              <a:rPr lang="en-US" b="1" dirty="0" smtClean="0"/>
              <a:t>Write-off </a:t>
            </a:r>
            <a:endParaRPr lang="en-US" b="1" dirty="0"/>
          </a:p>
          <a:p>
            <a:r>
              <a:rPr lang="en-US" dirty="0"/>
              <a:t>A write-off is an accounts receivable transaction that removes an uncollectable balance from a customer’s account so it is not considered as an asset for accounting purposes</a:t>
            </a:r>
            <a:r>
              <a:rPr lang="en-US" dirty="0" smtClean="0"/>
              <a:t>.</a:t>
            </a:r>
            <a:endParaRPr lang="en-IN" b="1" dirty="0" smtClean="0">
              <a:solidFill>
                <a:srgbClr val="087094"/>
              </a:solidFill>
            </a:endParaRPr>
          </a:p>
        </p:txBody>
      </p:sp>
    </p:spTree>
    <p:extLst>
      <p:ext uri="{BB962C8B-B14F-4D97-AF65-F5344CB8AC3E}">
        <p14:creationId xmlns:p14="http://schemas.microsoft.com/office/powerpoint/2010/main" val="4236469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09" y="1081894"/>
            <a:ext cx="10656509" cy="5355312"/>
          </a:xfrm>
          <a:prstGeom prst="rect">
            <a:avLst/>
          </a:prstGeom>
          <a:noFill/>
        </p:spPr>
        <p:txBody>
          <a:bodyPr wrap="square" rtlCol="0">
            <a:spAutoFit/>
          </a:bodyPr>
          <a:lstStyle/>
          <a:p>
            <a:r>
              <a:rPr lang="en-US" b="1" dirty="0" smtClean="0">
                <a:solidFill>
                  <a:srgbClr val="087094"/>
                </a:solidFill>
              </a:rPr>
              <a:t>Item Object Status field Values</a:t>
            </a:r>
          </a:p>
          <a:p>
            <a:endParaRPr lang="en-US" b="1" dirty="0"/>
          </a:p>
          <a:p>
            <a:r>
              <a:rPr lang="en-US" b="1" dirty="0"/>
              <a:t>Status </a:t>
            </a:r>
            <a:endParaRPr lang="en-US" b="1" dirty="0" smtClean="0"/>
          </a:p>
          <a:p>
            <a:r>
              <a:rPr lang="en-US" dirty="0" smtClean="0"/>
              <a:t>The status </a:t>
            </a:r>
            <a:r>
              <a:rPr lang="en-US" dirty="0"/>
              <a:t>of the </a:t>
            </a:r>
            <a:r>
              <a:rPr lang="en-US" dirty="0" smtClean="0"/>
              <a:t>item, can be</a:t>
            </a:r>
          </a:p>
          <a:p>
            <a:endParaRPr lang="en-US" dirty="0" smtClean="0"/>
          </a:p>
          <a:p>
            <a:pPr marL="742950" lvl="1" indent="-285750">
              <a:buFont typeface="Wingdings" panose="05000000000000000000" pitchFamily="2" charset="2"/>
              <a:buChar char="v"/>
            </a:pPr>
            <a:r>
              <a:rPr lang="en-US" b="1" dirty="0" smtClean="0"/>
              <a:t>1 - Pending </a:t>
            </a:r>
            <a:r>
              <a:rPr lang="en-US" b="1" dirty="0"/>
              <a:t>(unbilled) </a:t>
            </a:r>
            <a:endParaRPr lang="en-US" b="1" dirty="0" smtClean="0"/>
          </a:p>
          <a:p>
            <a:pPr marL="742950" lvl="1" indent="-285750">
              <a:buFont typeface="Wingdings" panose="05000000000000000000" pitchFamily="2" charset="2"/>
              <a:buChar char="v"/>
            </a:pPr>
            <a:r>
              <a:rPr lang="en-US" b="1" dirty="0" smtClean="0"/>
              <a:t>2 - Open </a:t>
            </a:r>
            <a:r>
              <a:rPr lang="en-US" b="1" dirty="0"/>
              <a:t>(billed</a:t>
            </a:r>
            <a:r>
              <a:rPr lang="en-US" b="1" dirty="0" smtClean="0"/>
              <a:t>)</a:t>
            </a:r>
          </a:p>
          <a:p>
            <a:pPr marL="742950" lvl="1" indent="-285750">
              <a:buFont typeface="Wingdings" panose="05000000000000000000" pitchFamily="2" charset="2"/>
              <a:buChar char="v"/>
            </a:pPr>
            <a:r>
              <a:rPr lang="en-US" b="1" dirty="0" smtClean="0"/>
              <a:t>4 -  </a:t>
            </a:r>
            <a:r>
              <a:rPr lang="en-US" b="1" dirty="0"/>
              <a:t>Closed (zero amount due). </a:t>
            </a:r>
            <a:endParaRPr lang="en-US" b="1" dirty="0" smtClean="0"/>
          </a:p>
          <a:p>
            <a:pPr lvl="1"/>
            <a:endParaRPr lang="en-US" dirty="0" smtClean="0"/>
          </a:p>
          <a:p>
            <a:r>
              <a:rPr lang="en-US" dirty="0" smtClean="0"/>
              <a:t>Items </a:t>
            </a:r>
            <a:r>
              <a:rPr lang="en-US" dirty="0"/>
              <a:t>generally move from Pending to Open to Closed status, but closed items can be reopened</a:t>
            </a:r>
            <a:r>
              <a:rPr lang="en-US" dirty="0" smtClean="0"/>
              <a:t>.</a:t>
            </a:r>
          </a:p>
          <a:p>
            <a:r>
              <a:rPr lang="en-US" dirty="0" smtClean="0"/>
              <a:t>When </a:t>
            </a:r>
            <a:r>
              <a:rPr lang="en-US" dirty="0"/>
              <a:t>thinking about item fields, remember that</a:t>
            </a:r>
            <a:r>
              <a:rPr lang="en-US" dirty="0" smtClean="0"/>
              <a:t>:</a:t>
            </a:r>
          </a:p>
          <a:p>
            <a:endParaRPr lang="en-US" dirty="0"/>
          </a:p>
          <a:p>
            <a:r>
              <a:rPr lang="en-US" dirty="0"/>
              <a:t>Adjustment and dispute </a:t>
            </a:r>
            <a:r>
              <a:rPr lang="en-US" i="1" dirty="0"/>
              <a:t>items</a:t>
            </a:r>
            <a:r>
              <a:rPr lang="en-US" dirty="0"/>
              <a:t> are different from the </a:t>
            </a:r>
            <a:r>
              <a:rPr lang="en-US" b="1" dirty="0"/>
              <a:t>Adjusted</a:t>
            </a:r>
            <a:r>
              <a:rPr lang="en-US" dirty="0"/>
              <a:t> and </a:t>
            </a:r>
            <a:r>
              <a:rPr lang="en-US" b="1" dirty="0"/>
              <a:t>Disputed</a:t>
            </a:r>
            <a:r>
              <a:rPr lang="en-US" dirty="0"/>
              <a:t> </a:t>
            </a:r>
            <a:r>
              <a:rPr lang="en-US" i="1" dirty="0"/>
              <a:t>fields</a:t>
            </a:r>
            <a:r>
              <a:rPr lang="en-US" dirty="0"/>
              <a:t> in an </a:t>
            </a:r>
            <a:r>
              <a:rPr lang="en-US" dirty="0" smtClean="0"/>
              <a:t>item.</a:t>
            </a:r>
          </a:p>
          <a:p>
            <a:r>
              <a:rPr lang="en-US" dirty="0"/>
              <a:t>A</a:t>
            </a:r>
            <a:r>
              <a:rPr lang="en-US" dirty="0" smtClean="0"/>
              <a:t>djustment </a:t>
            </a:r>
            <a:r>
              <a:rPr lang="en-US" dirty="0"/>
              <a:t>and dispute items have </a:t>
            </a:r>
            <a:r>
              <a:rPr lang="en-US" b="1" dirty="0"/>
              <a:t>Adjusted</a:t>
            </a:r>
            <a:r>
              <a:rPr lang="en-US" dirty="0"/>
              <a:t> and </a:t>
            </a:r>
            <a:r>
              <a:rPr lang="en-US" b="1" dirty="0"/>
              <a:t>Disputed</a:t>
            </a:r>
            <a:r>
              <a:rPr lang="en-US" dirty="0"/>
              <a:t> fields, although these fields are unlikely to store a value other than zero for these items</a:t>
            </a:r>
            <a:r>
              <a:rPr lang="en-US" dirty="0" smtClean="0"/>
              <a:t>.</a:t>
            </a:r>
          </a:p>
          <a:p>
            <a:endParaRPr lang="en-US" dirty="0"/>
          </a:p>
          <a:p>
            <a:r>
              <a:rPr lang="en-US" dirty="0"/>
              <a:t>A transfer operation places values in the Transferred field of the source item and the </a:t>
            </a:r>
            <a:r>
              <a:rPr lang="en-US" b="1" dirty="0"/>
              <a:t>Adjusted</a:t>
            </a:r>
            <a:r>
              <a:rPr lang="en-US" dirty="0"/>
              <a:t>, </a:t>
            </a:r>
            <a:r>
              <a:rPr lang="en-US" b="1" dirty="0"/>
              <a:t>Disputed</a:t>
            </a:r>
            <a:r>
              <a:rPr lang="en-US" dirty="0"/>
              <a:t>, </a:t>
            </a:r>
            <a:r>
              <a:rPr lang="en-US" b="1" dirty="0"/>
              <a:t>Received</a:t>
            </a:r>
            <a:r>
              <a:rPr lang="en-US" dirty="0"/>
              <a:t>, or </a:t>
            </a:r>
            <a:r>
              <a:rPr lang="en-US" b="1" dirty="0"/>
              <a:t>Write-off</a:t>
            </a:r>
            <a:r>
              <a:rPr lang="en-US" dirty="0"/>
              <a:t> field of the target item, based on the AR operation being performed. </a:t>
            </a:r>
          </a:p>
          <a:p>
            <a:r>
              <a:rPr lang="en-US" dirty="0"/>
              <a:t>Credit values are stored as negative numbers</a:t>
            </a:r>
            <a:r>
              <a:rPr lang="en-US" dirty="0" smtClean="0"/>
              <a:t>.</a:t>
            </a:r>
            <a:r>
              <a:rPr lang="en-US" b="1" dirty="0" smtClean="0"/>
              <a:t> </a:t>
            </a:r>
            <a:endParaRPr lang="en-US" b="1" dirty="0"/>
          </a:p>
        </p:txBody>
      </p:sp>
    </p:spTree>
    <p:extLst>
      <p:ext uri="{BB962C8B-B14F-4D97-AF65-F5344CB8AC3E}">
        <p14:creationId xmlns:p14="http://schemas.microsoft.com/office/powerpoint/2010/main" val="500069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58804" y="105103"/>
            <a:ext cx="1043151" cy="924910"/>
          </a:xfrm>
          <a:prstGeom prst="rect">
            <a:avLst/>
          </a:prstGeom>
        </p:spPr>
      </p:pic>
      <p:sp>
        <p:nvSpPr>
          <p:cNvPr id="9" name="Rectangle 8"/>
          <p:cNvSpPr/>
          <p:nvPr/>
        </p:nvSpPr>
        <p:spPr>
          <a:xfrm>
            <a:off x="1288176" y="-1"/>
            <a:ext cx="10903824" cy="1030013"/>
          </a:xfrm>
          <a:prstGeom prst="rect">
            <a:avLst/>
          </a:prstGeom>
          <a:solidFill>
            <a:srgbClr val="0870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p:cNvSpPr/>
          <p:nvPr/>
        </p:nvSpPr>
        <p:spPr>
          <a:xfrm>
            <a:off x="1288176" y="-21016"/>
            <a:ext cx="10903824" cy="267278"/>
          </a:xfrm>
          <a:prstGeom prst="rect">
            <a:avLst/>
          </a:prstGeom>
          <a:solidFill>
            <a:srgbClr val="FAB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087094"/>
              </a:solidFill>
              <a:effectLst/>
              <a:uLnTx/>
              <a:uFillTx/>
              <a:latin typeface="Calibri" panose="020F0502020204030204"/>
              <a:ea typeface="+mn-ea"/>
              <a:cs typeface="+mn-cs"/>
            </a:endParaRPr>
          </a:p>
        </p:txBody>
      </p:sp>
      <p:sp>
        <p:nvSpPr>
          <p:cNvPr id="26" name="TextBox 25"/>
          <p:cNvSpPr txBox="1"/>
          <p:nvPr/>
        </p:nvSpPr>
        <p:spPr>
          <a:xfrm>
            <a:off x="1334815" y="246262"/>
            <a:ext cx="105103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smtClean="0">
                <a:ln>
                  <a:noFill/>
                </a:ln>
                <a:solidFill>
                  <a:prstClr val="white"/>
                </a:solidFill>
                <a:effectLst/>
                <a:uLnTx/>
                <a:uFillTx/>
                <a:latin typeface="Calibri" panose="020F0502020204030204"/>
                <a:ea typeface="+mn-ea"/>
                <a:cs typeface="+mn-cs"/>
              </a:rPr>
              <a:t>A/R </a:t>
            </a:r>
            <a:r>
              <a:rPr kumimoji="0" lang="en-IN" sz="4000" b="0" i="0" u="none" strike="noStrike" kern="1200" cap="none" spc="0" normalizeH="0" baseline="0" noProof="0" dirty="0">
                <a:ln>
                  <a:noFill/>
                </a:ln>
                <a:solidFill>
                  <a:prstClr val="white"/>
                </a:solidFill>
                <a:effectLst/>
                <a:uLnTx/>
                <a:uFillTx/>
                <a:latin typeface="Calibri" panose="020F0502020204030204"/>
                <a:ea typeface="+mn-ea"/>
                <a:cs typeface="+mn-cs"/>
              </a:rPr>
              <a:t>Item Attributes</a:t>
            </a:r>
          </a:p>
        </p:txBody>
      </p:sp>
      <p:pic>
        <p:nvPicPr>
          <p:cNvPr id="2" name="Picture 1"/>
          <p:cNvPicPr>
            <a:picLocks noChangeAspect="1"/>
          </p:cNvPicPr>
          <p:nvPr/>
        </p:nvPicPr>
        <p:blipFill>
          <a:blip r:embed="rId3"/>
          <a:stretch>
            <a:fillRect/>
          </a:stretch>
        </p:blipFill>
        <p:spPr>
          <a:xfrm>
            <a:off x="1113142" y="1374678"/>
            <a:ext cx="9458325" cy="5286375"/>
          </a:xfrm>
          <a:prstGeom prst="rect">
            <a:avLst/>
          </a:prstGeom>
        </p:spPr>
      </p:pic>
      <p:sp>
        <p:nvSpPr>
          <p:cNvPr id="3" name="TextBox 2"/>
          <p:cNvSpPr txBox="1"/>
          <p:nvPr/>
        </p:nvSpPr>
        <p:spPr>
          <a:xfrm>
            <a:off x="1334815" y="1051027"/>
            <a:ext cx="5405273" cy="461665"/>
          </a:xfrm>
          <a:prstGeom prst="rect">
            <a:avLst/>
          </a:prstGeom>
          <a:noFill/>
        </p:spPr>
        <p:txBody>
          <a:bodyPr wrap="square" rtlCol="0">
            <a:spAutoFit/>
          </a:bodyPr>
          <a:lstStyle/>
          <a:p>
            <a:r>
              <a:rPr lang="en-IN" sz="2400" b="1" dirty="0" smtClean="0">
                <a:solidFill>
                  <a:srgbClr val="087094"/>
                </a:solidFill>
              </a:rPr>
              <a:t>Formulae to calculate the due of an item</a:t>
            </a:r>
            <a:endParaRPr lang="en-IN" sz="2400" b="1" dirty="0">
              <a:solidFill>
                <a:srgbClr val="087094"/>
              </a:solidFill>
            </a:endParaRPr>
          </a:p>
        </p:txBody>
      </p:sp>
    </p:spTree>
    <p:extLst>
      <p:ext uri="{BB962C8B-B14F-4D97-AF65-F5344CB8AC3E}">
        <p14:creationId xmlns:p14="http://schemas.microsoft.com/office/powerpoint/2010/main" val="1139017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58804" y="105103"/>
            <a:ext cx="1043151" cy="924910"/>
          </a:xfrm>
          <a:prstGeom prst="rect">
            <a:avLst/>
          </a:prstGeom>
        </p:spPr>
      </p:pic>
      <p:sp>
        <p:nvSpPr>
          <p:cNvPr id="9" name="Rectangle 8"/>
          <p:cNvSpPr/>
          <p:nvPr/>
        </p:nvSpPr>
        <p:spPr>
          <a:xfrm>
            <a:off x="1288176" y="-1"/>
            <a:ext cx="10903824" cy="1030013"/>
          </a:xfrm>
          <a:prstGeom prst="rect">
            <a:avLst/>
          </a:prstGeom>
          <a:solidFill>
            <a:srgbClr val="0870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p:cNvSpPr/>
          <p:nvPr/>
        </p:nvSpPr>
        <p:spPr>
          <a:xfrm>
            <a:off x="1288176" y="-21016"/>
            <a:ext cx="10903824" cy="267278"/>
          </a:xfrm>
          <a:prstGeom prst="rect">
            <a:avLst/>
          </a:prstGeom>
          <a:solidFill>
            <a:srgbClr val="FAB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087094"/>
              </a:solidFill>
              <a:effectLst/>
              <a:uLnTx/>
              <a:uFillTx/>
              <a:latin typeface="Calibri" panose="020F0502020204030204"/>
              <a:ea typeface="+mn-ea"/>
              <a:cs typeface="+mn-cs"/>
            </a:endParaRPr>
          </a:p>
        </p:txBody>
      </p:sp>
      <p:sp>
        <p:nvSpPr>
          <p:cNvPr id="26" name="TextBox 25"/>
          <p:cNvSpPr txBox="1"/>
          <p:nvPr/>
        </p:nvSpPr>
        <p:spPr>
          <a:xfrm>
            <a:off x="1334815" y="246262"/>
            <a:ext cx="105103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smtClean="0">
                <a:ln>
                  <a:noFill/>
                </a:ln>
                <a:solidFill>
                  <a:prstClr val="white"/>
                </a:solidFill>
                <a:effectLst/>
                <a:uLnTx/>
                <a:uFillTx/>
                <a:latin typeface="Calibri" panose="020F0502020204030204"/>
                <a:ea typeface="+mn-ea"/>
                <a:cs typeface="+mn-cs"/>
              </a:rPr>
              <a:t>Bill Items</a:t>
            </a:r>
            <a:endParaRPr kumimoji="0" lang="en-IN"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p:cNvPicPr>
            <a:picLocks noChangeAspect="1"/>
          </p:cNvPicPr>
          <p:nvPr/>
        </p:nvPicPr>
        <p:blipFill>
          <a:blip r:embed="rId3"/>
          <a:stretch>
            <a:fillRect/>
          </a:stretch>
        </p:blipFill>
        <p:spPr>
          <a:xfrm>
            <a:off x="1334815" y="1051027"/>
            <a:ext cx="9629775" cy="5391150"/>
          </a:xfrm>
          <a:prstGeom prst="rect">
            <a:avLst/>
          </a:prstGeom>
        </p:spPr>
      </p:pic>
    </p:spTree>
    <p:extLst>
      <p:ext uri="{BB962C8B-B14F-4D97-AF65-F5344CB8AC3E}">
        <p14:creationId xmlns:p14="http://schemas.microsoft.com/office/powerpoint/2010/main" val="248825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207" y="1033770"/>
            <a:ext cx="10825018" cy="5509200"/>
          </a:xfrm>
          <a:prstGeom prst="rect">
            <a:avLst/>
          </a:prstGeom>
          <a:noFill/>
        </p:spPr>
        <p:txBody>
          <a:bodyPr wrap="square" rtlCol="0">
            <a:spAutoFit/>
          </a:bodyPr>
          <a:lstStyle/>
          <a:p>
            <a:pPr marL="514350" indent="-514350">
              <a:buAutoNum type="arabicPeriod"/>
            </a:pPr>
            <a:r>
              <a:rPr lang="en-IN" sz="3200" b="1" dirty="0" smtClean="0">
                <a:solidFill>
                  <a:srgbClr val="087094"/>
                </a:solidFill>
              </a:rPr>
              <a:t>Check the status of bill items as soon as they are triggered &amp; before billing.</a:t>
            </a:r>
          </a:p>
          <a:p>
            <a:pPr marL="514350" indent="-514350">
              <a:buAutoNum type="arabicPeriod"/>
            </a:pPr>
            <a:r>
              <a:rPr lang="en-IN" sz="3200" b="1" dirty="0" smtClean="0">
                <a:solidFill>
                  <a:srgbClr val="087094"/>
                </a:solidFill>
              </a:rPr>
              <a:t>Check the status of bill items after billing.</a:t>
            </a:r>
          </a:p>
          <a:p>
            <a:pPr marL="514350" indent="-514350">
              <a:buAutoNum type="arabicPeriod"/>
            </a:pPr>
            <a:r>
              <a:rPr lang="en-IN" sz="3200" b="1" dirty="0" smtClean="0">
                <a:solidFill>
                  <a:srgbClr val="087094"/>
                </a:solidFill>
              </a:rPr>
              <a:t>Check the due values &amp; </a:t>
            </a:r>
            <a:r>
              <a:rPr lang="en-IN" sz="3200" b="1" dirty="0" err="1" smtClean="0">
                <a:solidFill>
                  <a:srgbClr val="087094"/>
                </a:solidFill>
              </a:rPr>
              <a:t>item_total</a:t>
            </a:r>
            <a:r>
              <a:rPr lang="en-IN" sz="3200" b="1" dirty="0" smtClean="0">
                <a:solidFill>
                  <a:srgbClr val="087094"/>
                </a:solidFill>
              </a:rPr>
              <a:t> of the billable items before &amp; after billing.</a:t>
            </a:r>
          </a:p>
          <a:p>
            <a:pPr marL="514350" indent="-514350">
              <a:buAutoNum type="arabicPeriod"/>
            </a:pPr>
            <a:r>
              <a:rPr lang="en-IN" sz="3200" b="1" dirty="0" smtClean="0">
                <a:solidFill>
                  <a:srgbClr val="087094"/>
                </a:solidFill>
              </a:rPr>
              <a:t>Check bill items and the balance impact events which are responsible for the item total of bill items.</a:t>
            </a:r>
          </a:p>
          <a:p>
            <a:pPr marL="514350" indent="-514350">
              <a:buAutoNum type="arabicPeriod"/>
            </a:pPr>
            <a:r>
              <a:rPr lang="en-IN" sz="3200" b="1" dirty="0" smtClean="0">
                <a:solidFill>
                  <a:srgbClr val="087094"/>
                </a:solidFill>
              </a:rPr>
              <a:t>Check how the status of bill items getting changed from pending [unbilled], open[billed] and closed[Due zero].</a:t>
            </a:r>
          </a:p>
          <a:p>
            <a:pPr marL="514350" indent="-514350">
              <a:buAutoNum type="arabicPeriod"/>
            </a:pPr>
            <a:r>
              <a:rPr lang="en-IN" sz="3200" b="1" dirty="0" smtClean="0">
                <a:solidFill>
                  <a:srgbClr val="087094"/>
                </a:solidFill>
              </a:rPr>
              <a:t>Check /item storable class fields, </a:t>
            </a:r>
            <a:r>
              <a:rPr lang="en-IN" sz="3200" b="1" dirty="0" err="1" smtClean="0">
                <a:solidFill>
                  <a:srgbClr val="087094"/>
                </a:solidFill>
              </a:rPr>
              <a:t>ar_billinfo_obj</a:t>
            </a:r>
            <a:r>
              <a:rPr lang="en-IN" sz="3200" b="1" dirty="0" smtClean="0">
                <a:solidFill>
                  <a:srgbClr val="087094"/>
                </a:solidFill>
              </a:rPr>
              <a:t>, </a:t>
            </a:r>
            <a:r>
              <a:rPr lang="en-IN" sz="3200" b="1" dirty="0" err="1" smtClean="0">
                <a:solidFill>
                  <a:srgbClr val="087094"/>
                </a:solidFill>
              </a:rPr>
              <a:t>parent_ar_billinfo</a:t>
            </a:r>
            <a:r>
              <a:rPr lang="en-IN" sz="3200" b="1" dirty="0" smtClean="0">
                <a:solidFill>
                  <a:srgbClr val="087094"/>
                </a:solidFill>
              </a:rPr>
              <a:t>, </a:t>
            </a:r>
            <a:r>
              <a:rPr lang="en-IN" sz="3200" b="1" dirty="0" err="1" smtClean="0">
                <a:solidFill>
                  <a:srgbClr val="087094"/>
                </a:solidFill>
              </a:rPr>
              <a:t>effective_t</a:t>
            </a:r>
            <a:r>
              <a:rPr lang="en-IN" sz="3200" b="1" dirty="0" smtClean="0">
                <a:solidFill>
                  <a:srgbClr val="087094"/>
                </a:solidFill>
              </a:rPr>
              <a:t>.</a:t>
            </a:r>
            <a:endParaRPr lang="en-IN" sz="2000" b="1" dirty="0">
              <a:solidFill>
                <a:srgbClr val="087094"/>
              </a:solidFill>
            </a:endParaRPr>
          </a:p>
        </p:txBody>
      </p:sp>
      <p:pic>
        <p:nvPicPr>
          <p:cNvPr id="3" name="Picture 2"/>
          <p:cNvPicPr>
            <a:picLocks noChangeAspect="1"/>
          </p:cNvPicPr>
          <p:nvPr/>
        </p:nvPicPr>
        <p:blipFill>
          <a:blip r:embed="rId2"/>
          <a:stretch>
            <a:fillRect/>
          </a:stretch>
        </p:blipFill>
        <p:spPr>
          <a:xfrm>
            <a:off x="158804" y="105103"/>
            <a:ext cx="1043151" cy="924910"/>
          </a:xfrm>
          <a:prstGeom prst="rect">
            <a:avLst/>
          </a:prstGeom>
        </p:spPr>
      </p:pic>
      <p:sp>
        <p:nvSpPr>
          <p:cNvPr id="4" name="Rectangle 3"/>
          <p:cNvSpPr/>
          <p:nvPr/>
        </p:nvSpPr>
        <p:spPr>
          <a:xfrm>
            <a:off x="1288176" y="-1"/>
            <a:ext cx="10903824" cy="1030013"/>
          </a:xfrm>
          <a:prstGeom prst="rect">
            <a:avLst/>
          </a:prstGeom>
          <a:solidFill>
            <a:srgbClr val="0870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p:cNvSpPr/>
          <p:nvPr/>
        </p:nvSpPr>
        <p:spPr>
          <a:xfrm>
            <a:off x="1288176" y="-21016"/>
            <a:ext cx="10903824" cy="267278"/>
          </a:xfrm>
          <a:prstGeom prst="rect">
            <a:avLst/>
          </a:prstGeom>
          <a:solidFill>
            <a:srgbClr val="FAB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087094"/>
              </a:solidFill>
              <a:effectLst/>
              <a:uLnTx/>
              <a:uFillTx/>
              <a:latin typeface="Calibri" panose="020F0502020204030204"/>
              <a:ea typeface="+mn-ea"/>
              <a:cs typeface="+mn-cs"/>
            </a:endParaRPr>
          </a:p>
        </p:txBody>
      </p:sp>
      <p:sp>
        <p:nvSpPr>
          <p:cNvPr id="7" name="TextBox 6"/>
          <p:cNvSpPr txBox="1"/>
          <p:nvPr/>
        </p:nvSpPr>
        <p:spPr>
          <a:xfrm>
            <a:off x="1334815" y="246262"/>
            <a:ext cx="10510345" cy="707886"/>
          </a:xfrm>
          <a:prstGeom prst="rect">
            <a:avLst/>
          </a:prstGeom>
          <a:noFill/>
        </p:spPr>
        <p:txBody>
          <a:bodyPr wrap="square" rtlCol="0">
            <a:spAutoFit/>
          </a:bodyPr>
          <a:lstStyle/>
          <a:p>
            <a:pPr>
              <a:defRPr/>
            </a:pPr>
            <a:r>
              <a:rPr lang="en-IN" sz="4000" dirty="0" smtClean="0">
                <a:solidFill>
                  <a:prstClr val="white"/>
                </a:solidFill>
                <a:latin typeface="Calibri" panose="020F0502020204030204"/>
              </a:rPr>
              <a:t>Hints </a:t>
            </a:r>
            <a:r>
              <a:rPr lang="en-IN" sz="4000" dirty="0">
                <a:solidFill>
                  <a:prstClr val="white"/>
                </a:solidFill>
                <a:latin typeface="Calibri" panose="020F0502020204030204"/>
              </a:rPr>
              <a:t>and Important Points About </a:t>
            </a:r>
            <a:r>
              <a:rPr lang="en-IN" sz="4000" dirty="0" smtClean="0">
                <a:solidFill>
                  <a:prstClr val="white"/>
                </a:solidFill>
                <a:latin typeface="Calibri" panose="020F0502020204030204"/>
              </a:rPr>
              <a:t>Bill items</a:t>
            </a:r>
            <a:endParaRPr kumimoji="0" lang="en-IN"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1747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88176" y="-1"/>
            <a:ext cx="10903824" cy="1030013"/>
          </a:xfrm>
          <a:prstGeom prst="rect">
            <a:avLst/>
          </a:prstGeom>
          <a:solidFill>
            <a:srgbClr val="0870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p:cNvSpPr/>
          <p:nvPr/>
        </p:nvSpPr>
        <p:spPr>
          <a:xfrm>
            <a:off x="1288176" y="-21016"/>
            <a:ext cx="10903824" cy="267278"/>
          </a:xfrm>
          <a:prstGeom prst="rect">
            <a:avLst/>
          </a:prstGeom>
          <a:solidFill>
            <a:srgbClr val="FAB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rgbClr val="087094"/>
              </a:solidFill>
            </a:endParaRPr>
          </a:p>
        </p:txBody>
      </p:sp>
      <p:pic>
        <p:nvPicPr>
          <p:cNvPr id="8" name="Picture 7"/>
          <p:cNvPicPr>
            <a:picLocks noChangeAspect="1"/>
          </p:cNvPicPr>
          <p:nvPr/>
        </p:nvPicPr>
        <p:blipFill>
          <a:blip r:embed="rId2"/>
          <a:stretch>
            <a:fillRect/>
          </a:stretch>
        </p:blipFill>
        <p:spPr>
          <a:xfrm>
            <a:off x="3028950" y="1590675"/>
            <a:ext cx="6134100" cy="3676650"/>
          </a:xfrm>
          <a:prstGeom prst="rect">
            <a:avLst/>
          </a:prstGeom>
        </p:spPr>
      </p:pic>
    </p:spTree>
    <p:extLst>
      <p:ext uri="{BB962C8B-B14F-4D97-AF65-F5344CB8AC3E}">
        <p14:creationId xmlns:p14="http://schemas.microsoft.com/office/powerpoint/2010/main" val="2679324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88176" y="-1"/>
            <a:ext cx="10903824" cy="1030013"/>
          </a:xfrm>
          <a:prstGeom prst="rect">
            <a:avLst/>
          </a:prstGeom>
          <a:solidFill>
            <a:srgbClr val="0870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p:cNvSpPr/>
          <p:nvPr/>
        </p:nvSpPr>
        <p:spPr>
          <a:xfrm>
            <a:off x="1288176" y="-21016"/>
            <a:ext cx="10903824" cy="267278"/>
          </a:xfrm>
          <a:prstGeom prst="rect">
            <a:avLst/>
          </a:prstGeom>
          <a:solidFill>
            <a:srgbClr val="FAB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rgbClr val="087094"/>
              </a:solidFill>
            </a:endParaRPr>
          </a:p>
        </p:txBody>
      </p:sp>
      <p:sp>
        <p:nvSpPr>
          <p:cNvPr id="26" name="TextBox 25"/>
          <p:cNvSpPr txBox="1"/>
          <p:nvPr/>
        </p:nvSpPr>
        <p:spPr>
          <a:xfrm>
            <a:off x="1334815" y="246262"/>
            <a:ext cx="10510345" cy="707886"/>
          </a:xfrm>
          <a:prstGeom prst="rect">
            <a:avLst/>
          </a:prstGeom>
          <a:noFill/>
        </p:spPr>
        <p:txBody>
          <a:bodyPr wrap="square" rtlCol="0">
            <a:spAutoFit/>
          </a:bodyPr>
          <a:lstStyle/>
          <a:p>
            <a:r>
              <a:rPr lang="en-US" sz="4000" dirty="0" smtClean="0">
                <a:solidFill>
                  <a:schemeClr val="bg1"/>
                </a:solidFill>
              </a:rPr>
              <a:t>Oracle Billing &amp; Revenue Management</a:t>
            </a:r>
            <a:endParaRPr lang="en-IN" sz="4000" dirty="0">
              <a:solidFill>
                <a:schemeClr val="bg1"/>
              </a:solidFill>
            </a:endParaRPr>
          </a:p>
        </p:txBody>
      </p:sp>
      <p:sp>
        <p:nvSpPr>
          <p:cNvPr id="7" name="TextBox 6"/>
          <p:cNvSpPr txBox="1"/>
          <p:nvPr/>
        </p:nvSpPr>
        <p:spPr>
          <a:xfrm>
            <a:off x="1288176" y="1384394"/>
            <a:ext cx="10556984" cy="4708981"/>
          </a:xfrm>
          <a:prstGeom prst="rect">
            <a:avLst/>
          </a:prstGeom>
          <a:noFill/>
        </p:spPr>
        <p:txBody>
          <a:bodyPr wrap="square" rtlCol="0">
            <a:spAutoFit/>
          </a:bodyPr>
          <a:lstStyle/>
          <a:p>
            <a:r>
              <a:rPr lang="en-IN" sz="6000" b="1" dirty="0" smtClean="0">
                <a:solidFill>
                  <a:srgbClr val="FAB239"/>
                </a:solidFill>
              </a:rPr>
              <a:t>AGENDA</a:t>
            </a:r>
          </a:p>
          <a:p>
            <a:endParaRPr lang="en-IN" sz="2000" b="1" dirty="0">
              <a:solidFill>
                <a:srgbClr val="FAB239"/>
              </a:solidFill>
            </a:endParaRPr>
          </a:p>
          <a:p>
            <a:pPr marL="914400" indent="-914400">
              <a:buFont typeface="+mj-lt"/>
              <a:buAutoNum type="arabicPeriod"/>
            </a:pPr>
            <a:r>
              <a:rPr lang="en-IN" sz="4400" b="1" dirty="0" smtClean="0">
                <a:solidFill>
                  <a:srgbClr val="087094"/>
                </a:solidFill>
              </a:rPr>
              <a:t>Item</a:t>
            </a:r>
          </a:p>
          <a:p>
            <a:pPr marL="914400" indent="-914400">
              <a:buFont typeface="+mj-lt"/>
              <a:buAutoNum type="arabicPeriod"/>
            </a:pPr>
            <a:r>
              <a:rPr lang="en-IN" sz="4400" b="1" dirty="0" smtClean="0">
                <a:solidFill>
                  <a:srgbClr val="087094"/>
                </a:solidFill>
              </a:rPr>
              <a:t>Bill items</a:t>
            </a:r>
          </a:p>
          <a:p>
            <a:pPr marL="914400" indent="-914400">
              <a:buFont typeface="+mj-lt"/>
              <a:buAutoNum type="arabicPeriod"/>
            </a:pPr>
            <a:r>
              <a:rPr lang="en-IN" sz="4400" b="1" dirty="0">
                <a:solidFill>
                  <a:srgbClr val="087094"/>
                </a:solidFill>
              </a:rPr>
              <a:t>Fields of item storable </a:t>
            </a:r>
            <a:r>
              <a:rPr lang="en-IN" sz="4400" b="1" dirty="0" smtClean="0">
                <a:solidFill>
                  <a:srgbClr val="087094"/>
                </a:solidFill>
              </a:rPr>
              <a:t>Object</a:t>
            </a:r>
          </a:p>
          <a:p>
            <a:pPr marL="914400" indent="-914400">
              <a:buFont typeface="+mj-lt"/>
              <a:buAutoNum type="arabicPeriod"/>
            </a:pPr>
            <a:r>
              <a:rPr lang="en-US" sz="4400" b="1" dirty="0">
                <a:solidFill>
                  <a:srgbClr val="087094"/>
                </a:solidFill>
              </a:rPr>
              <a:t>Item Object Status field </a:t>
            </a:r>
            <a:r>
              <a:rPr lang="en-US" sz="4400" b="1" dirty="0" smtClean="0">
                <a:solidFill>
                  <a:srgbClr val="087094"/>
                </a:solidFill>
              </a:rPr>
              <a:t>Values</a:t>
            </a:r>
          </a:p>
          <a:p>
            <a:pPr marL="914400" indent="-914400">
              <a:buFont typeface="+mj-lt"/>
              <a:buAutoNum type="arabicPeriod"/>
            </a:pPr>
            <a:r>
              <a:rPr lang="en-IN" sz="4400" b="1" dirty="0">
                <a:solidFill>
                  <a:srgbClr val="087094"/>
                </a:solidFill>
              </a:rPr>
              <a:t>Formulae to calculate the due of </a:t>
            </a:r>
            <a:r>
              <a:rPr lang="en-IN" sz="4400" b="1">
                <a:solidFill>
                  <a:srgbClr val="087094"/>
                </a:solidFill>
              </a:rPr>
              <a:t>an </a:t>
            </a:r>
            <a:r>
              <a:rPr lang="en-IN" sz="4400" b="1" smtClean="0">
                <a:solidFill>
                  <a:srgbClr val="087094"/>
                </a:solidFill>
              </a:rPr>
              <a:t>item</a:t>
            </a:r>
            <a:endParaRPr lang="en-IN" sz="4400" b="1" dirty="0" smtClean="0">
              <a:solidFill>
                <a:srgbClr val="087094"/>
              </a:solidFill>
            </a:endParaRPr>
          </a:p>
        </p:txBody>
      </p:sp>
    </p:spTree>
    <p:extLst>
      <p:ext uri="{BB962C8B-B14F-4D97-AF65-F5344CB8AC3E}">
        <p14:creationId xmlns:p14="http://schemas.microsoft.com/office/powerpoint/2010/main" val="4193028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5382" y="1053374"/>
            <a:ext cx="10381673" cy="2215991"/>
          </a:xfrm>
          <a:prstGeom prst="rect">
            <a:avLst/>
          </a:prstGeom>
          <a:noFill/>
        </p:spPr>
        <p:txBody>
          <a:bodyPr wrap="square" rtlCol="0">
            <a:spAutoFit/>
          </a:bodyPr>
          <a:lstStyle/>
          <a:p>
            <a:r>
              <a:rPr lang="en-US" sz="2400" b="1" dirty="0" smtClean="0">
                <a:solidFill>
                  <a:srgbClr val="087094"/>
                </a:solidFill>
              </a:rPr>
              <a:t>Items</a:t>
            </a:r>
          </a:p>
          <a:p>
            <a:endParaRPr lang="en-US" sz="2400" b="1" dirty="0">
              <a:solidFill>
                <a:srgbClr val="087094"/>
              </a:solidFill>
            </a:endParaRPr>
          </a:p>
          <a:p>
            <a:pPr marL="285750" indent="-285750">
              <a:buClr>
                <a:srgbClr val="FAB239"/>
              </a:buClr>
              <a:buFont typeface="Wingdings" panose="05000000000000000000" pitchFamily="2" charset="2"/>
              <a:buChar char="§"/>
            </a:pPr>
            <a:r>
              <a:rPr lang="en-US" dirty="0"/>
              <a:t>Item objects in the BRM database store accounts receivable (A/R) data for an account</a:t>
            </a:r>
            <a:r>
              <a:rPr lang="en-US" dirty="0" smtClean="0"/>
              <a:t>.</a:t>
            </a:r>
          </a:p>
          <a:p>
            <a:pPr marL="285750" indent="-285750">
              <a:buClr>
                <a:srgbClr val="FAB239"/>
              </a:buClr>
              <a:buFont typeface="Wingdings" panose="05000000000000000000" pitchFamily="2" charset="2"/>
              <a:buChar char="§"/>
            </a:pPr>
            <a:r>
              <a:rPr lang="en-US" dirty="0"/>
              <a:t>The BRM system stores the cost of the event, along with the cost of similar events generated by the customer, in an </a:t>
            </a:r>
            <a:r>
              <a:rPr lang="en-US" i="1" dirty="0"/>
              <a:t>item</a:t>
            </a:r>
            <a:r>
              <a:rPr lang="en-US" dirty="0"/>
              <a:t> in the BRM database. </a:t>
            </a:r>
            <a:endParaRPr lang="en-US" dirty="0" smtClean="0"/>
          </a:p>
          <a:p>
            <a:pPr marL="285750" indent="-285750">
              <a:buClr>
                <a:srgbClr val="FAB239"/>
              </a:buClr>
              <a:buFont typeface="Wingdings" panose="05000000000000000000" pitchFamily="2" charset="2"/>
              <a:buChar char="§"/>
            </a:pPr>
            <a:r>
              <a:rPr lang="en-US" dirty="0" smtClean="0"/>
              <a:t>The </a:t>
            </a:r>
            <a:r>
              <a:rPr lang="en-US" dirty="0"/>
              <a:t>cost of the events stored in the items affects the current balances of the customer’s account. </a:t>
            </a:r>
            <a:endParaRPr lang="en-US" dirty="0" smtClean="0"/>
          </a:p>
          <a:p>
            <a:endParaRPr lang="en-US" dirty="0" smtClean="0"/>
          </a:p>
        </p:txBody>
      </p:sp>
      <p:pic>
        <p:nvPicPr>
          <p:cNvPr id="2" name="Picture 1"/>
          <p:cNvPicPr>
            <a:picLocks noChangeAspect="1"/>
          </p:cNvPicPr>
          <p:nvPr/>
        </p:nvPicPr>
        <p:blipFill>
          <a:blip r:embed="rId2"/>
          <a:stretch>
            <a:fillRect/>
          </a:stretch>
        </p:blipFill>
        <p:spPr>
          <a:xfrm>
            <a:off x="1431636" y="3269365"/>
            <a:ext cx="6372225" cy="2085975"/>
          </a:xfrm>
          <a:prstGeom prst="rect">
            <a:avLst/>
          </a:prstGeom>
        </p:spPr>
      </p:pic>
      <p:sp>
        <p:nvSpPr>
          <p:cNvPr id="4" name="TextBox 3"/>
          <p:cNvSpPr txBox="1"/>
          <p:nvPr/>
        </p:nvSpPr>
        <p:spPr>
          <a:xfrm>
            <a:off x="1431635" y="5523345"/>
            <a:ext cx="10474037" cy="369332"/>
          </a:xfrm>
          <a:prstGeom prst="rect">
            <a:avLst/>
          </a:prstGeom>
          <a:noFill/>
        </p:spPr>
        <p:txBody>
          <a:bodyPr wrap="square" rtlCol="0">
            <a:spAutoFit/>
          </a:bodyPr>
          <a:lstStyle/>
          <a:p>
            <a:r>
              <a:rPr lang="en-US" dirty="0"/>
              <a:t>During billing, the BRM system collects the items for an account in a bill, which is also stored in the database. </a:t>
            </a:r>
            <a:endParaRPr lang="en-IN" dirty="0"/>
          </a:p>
        </p:txBody>
      </p:sp>
    </p:spTree>
    <p:extLst>
      <p:ext uri="{BB962C8B-B14F-4D97-AF65-F5344CB8AC3E}">
        <p14:creationId xmlns:p14="http://schemas.microsoft.com/office/powerpoint/2010/main" val="9779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5382" y="1053374"/>
            <a:ext cx="10381673" cy="5170646"/>
          </a:xfrm>
          <a:prstGeom prst="rect">
            <a:avLst/>
          </a:prstGeom>
          <a:noFill/>
        </p:spPr>
        <p:txBody>
          <a:bodyPr wrap="square" rtlCol="0">
            <a:spAutoFit/>
          </a:bodyPr>
          <a:lstStyle/>
          <a:p>
            <a:r>
              <a:rPr lang="en-US" sz="2400" b="1" dirty="0" smtClean="0"/>
              <a:t>Item Storable Class </a:t>
            </a:r>
            <a:endParaRPr lang="en-US" dirty="0" smtClean="0"/>
          </a:p>
          <a:p>
            <a:r>
              <a:rPr lang="en-US" b="1" dirty="0" smtClean="0">
                <a:solidFill>
                  <a:srgbClr val="C00000"/>
                </a:solidFill>
              </a:rPr>
              <a:t>Storable class: </a:t>
            </a:r>
            <a:r>
              <a:rPr lang="en-US" b="1" dirty="0" smtClean="0"/>
              <a:t>/item                                                                      </a:t>
            </a:r>
            <a:r>
              <a:rPr lang="en-US" b="1" dirty="0" smtClean="0">
                <a:solidFill>
                  <a:srgbClr val="C00000"/>
                </a:solidFill>
              </a:rPr>
              <a:t>Table name:  </a:t>
            </a:r>
            <a:r>
              <a:rPr lang="en-US" b="1" dirty="0" err="1" smtClean="0"/>
              <a:t>item_t</a:t>
            </a:r>
            <a:endParaRPr lang="en-US" b="1" dirty="0" smtClean="0"/>
          </a:p>
          <a:p>
            <a:endParaRPr lang="en-US" dirty="0"/>
          </a:p>
          <a:p>
            <a:endParaRPr lang="en-US" dirty="0" smtClean="0"/>
          </a:p>
          <a:p>
            <a:r>
              <a:rPr lang="en-US" dirty="0" smtClean="0"/>
              <a:t>There are two </a:t>
            </a:r>
            <a:r>
              <a:rPr lang="en-US" dirty="0"/>
              <a:t>types of items</a:t>
            </a:r>
            <a:r>
              <a:rPr lang="en-US" dirty="0" smtClean="0"/>
              <a:t>:</a:t>
            </a:r>
          </a:p>
          <a:p>
            <a:endParaRPr lang="en-US" dirty="0" smtClean="0"/>
          </a:p>
          <a:p>
            <a:endParaRPr lang="en-US" dirty="0"/>
          </a:p>
          <a:p>
            <a:endParaRPr lang="en-US" dirty="0" smtClean="0"/>
          </a:p>
          <a:p>
            <a:endParaRPr lang="en-US" dirty="0"/>
          </a:p>
          <a:p>
            <a:endParaRPr lang="en-US" dirty="0" smtClean="0"/>
          </a:p>
          <a:p>
            <a:endParaRPr lang="en-US" b="1" dirty="0" smtClean="0">
              <a:solidFill>
                <a:srgbClr val="C00000"/>
              </a:solidFill>
            </a:endParaRPr>
          </a:p>
          <a:p>
            <a:endParaRPr lang="en-US" b="1" dirty="0">
              <a:solidFill>
                <a:srgbClr val="C00000"/>
              </a:solidFill>
            </a:endParaRPr>
          </a:p>
          <a:p>
            <a:endParaRPr lang="en-US" b="1" dirty="0" smtClean="0">
              <a:solidFill>
                <a:srgbClr val="C00000"/>
              </a:solidFill>
            </a:endParaRPr>
          </a:p>
          <a:p>
            <a:endParaRPr lang="en-US" b="1" dirty="0">
              <a:solidFill>
                <a:srgbClr val="C00000"/>
              </a:solidFill>
            </a:endParaRPr>
          </a:p>
          <a:p>
            <a:r>
              <a:rPr lang="en-US" b="1" dirty="0" smtClean="0">
                <a:solidFill>
                  <a:srgbClr val="C00000"/>
                </a:solidFill>
              </a:rPr>
              <a:t>bill items: </a:t>
            </a:r>
            <a:r>
              <a:rPr lang="en-US" dirty="0" smtClean="0"/>
              <a:t>which </a:t>
            </a:r>
            <a:r>
              <a:rPr lang="en-US" dirty="0"/>
              <a:t>contribute to the total amount stored in a </a:t>
            </a:r>
            <a:r>
              <a:rPr lang="en-US" dirty="0" smtClean="0"/>
              <a:t>bill.</a:t>
            </a:r>
          </a:p>
          <a:p>
            <a:r>
              <a:rPr lang="en-US" b="1" dirty="0" smtClean="0">
                <a:solidFill>
                  <a:srgbClr val="C00000"/>
                </a:solidFill>
              </a:rPr>
              <a:t>A/R items: </a:t>
            </a:r>
            <a:r>
              <a:rPr lang="en-US" dirty="0" smtClean="0"/>
              <a:t>which </a:t>
            </a:r>
            <a:r>
              <a:rPr lang="en-US" dirty="0"/>
              <a:t>reflect actions on the A/R of an account or account bill, such as payments or adjustments</a:t>
            </a:r>
            <a:r>
              <a:rPr lang="en-US" dirty="0" smtClean="0"/>
              <a:t>.</a:t>
            </a:r>
          </a:p>
          <a:p>
            <a:endParaRPr lang="en-US" dirty="0" smtClean="0"/>
          </a:p>
          <a:p>
            <a:r>
              <a:rPr lang="en-US" dirty="0" smtClean="0"/>
              <a:t>BRM </a:t>
            </a:r>
            <a:r>
              <a:rPr lang="en-US" dirty="0"/>
              <a:t>manages A/R by transferring amounts between A/R items and bill items</a:t>
            </a:r>
            <a:r>
              <a:rPr lang="en-US" dirty="0" smtClean="0"/>
              <a:t>.</a:t>
            </a:r>
            <a:endParaRPr lang="en-IN" dirty="0"/>
          </a:p>
        </p:txBody>
      </p:sp>
      <p:graphicFrame>
        <p:nvGraphicFramePr>
          <p:cNvPr id="6" name="Diagram 5"/>
          <p:cNvGraphicFramePr/>
          <p:nvPr>
            <p:extLst>
              <p:ext uri="{D42A27DB-BD31-4B8C-83A1-F6EECF244321}">
                <p14:modId xmlns:p14="http://schemas.microsoft.com/office/powerpoint/2010/main" val="3421790637"/>
              </p:ext>
            </p:extLst>
          </p:nvPr>
        </p:nvGraphicFramePr>
        <p:xfrm>
          <a:off x="3925454" y="2650067"/>
          <a:ext cx="3398983" cy="188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1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8401" y="1129951"/>
            <a:ext cx="10677236" cy="4801314"/>
          </a:xfrm>
          <a:prstGeom prst="rect">
            <a:avLst/>
          </a:prstGeom>
          <a:noFill/>
        </p:spPr>
        <p:txBody>
          <a:bodyPr wrap="square" rtlCol="0">
            <a:spAutoFit/>
          </a:bodyPr>
          <a:lstStyle/>
          <a:p>
            <a:r>
              <a:rPr lang="en-IN" b="1" dirty="0">
                <a:solidFill>
                  <a:srgbClr val="087094"/>
                </a:solidFill>
              </a:rPr>
              <a:t>Bill </a:t>
            </a:r>
            <a:r>
              <a:rPr lang="en-IN" b="1" dirty="0" smtClean="0">
                <a:solidFill>
                  <a:srgbClr val="087094"/>
                </a:solidFill>
              </a:rPr>
              <a:t>items</a:t>
            </a:r>
          </a:p>
          <a:p>
            <a:endParaRPr lang="en-IN" b="1" dirty="0"/>
          </a:p>
          <a:p>
            <a:r>
              <a:rPr lang="en-US" dirty="0" smtClean="0"/>
              <a:t>Bill </a:t>
            </a:r>
            <a:r>
              <a:rPr lang="en-US" dirty="0"/>
              <a:t>items include cycle forward items, cycle arrears items, usage items, and custom items.</a:t>
            </a:r>
          </a:p>
          <a:p>
            <a:endParaRPr lang="en-IN" dirty="0" smtClean="0"/>
          </a:p>
          <a:p>
            <a:r>
              <a:rPr lang="en-US" dirty="0"/>
              <a:t>BRM tracks accounts receivable in these types of bill items</a:t>
            </a:r>
            <a:r>
              <a:rPr lang="en-US" dirty="0" smtClean="0"/>
              <a:t>:</a:t>
            </a:r>
          </a:p>
          <a:p>
            <a:endParaRPr lang="en-US" dirty="0"/>
          </a:p>
          <a:p>
            <a:r>
              <a:rPr lang="en-US" b="1" dirty="0">
                <a:solidFill>
                  <a:srgbClr val="C00000"/>
                </a:solidFill>
              </a:rPr>
              <a:t>Cycle forward items</a:t>
            </a:r>
            <a:r>
              <a:rPr lang="en-US" dirty="0">
                <a:solidFill>
                  <a:srgbClr val="C00000"/>
                </a:solidFill>
              </a:rPr>
              <a:t> </a:t>
            </a:r>
            <a:r>
              <a:rPr lang="en-US" dirty="0"/>
              <a:t>track the accounts receivable for cycle forward fees. </a:t>
            </a:r>
            <a:endParaRPr lang="en-US" dirty="0" smtClean="0"/>
          </a:p>
          <a:p>
            <a:r>
              <a:rPr lang="en-US" b="1" dirty="0" smtClean="0">
                <a:solidFill>
                  <a:srgbClr val="C00000"/>
                </a:solidFill>
              </a:rPr>
              <a:t>Cycle </a:t>
            </a:r>
            <a:r>
              <a:rPr lang="en-US" b="1" dirty="0">
                <a:solidFill>
                  <a:srgbClr val="C00000"/>
                </a:solidFill>
              </a:rPr>
              <a:t>arrear items</a:t>
            </a:r>
            <a:r>
              <a:rPr lang="en-US" dirty="0">
                <a:solidFill>
                  <a:srgbClr val="C00000"/>
                </a:solidFill>
              </a:rPr>
              <a:t> </a:t>
            </a:r>
            <a:r>
              <a:rPr lang="en-US" dirty="0"/>
              <a:t>track the accounts receivable for cycle arrears fees. </a:t>
            </a:r>
          </a:p>
          <a:p>
            <a:r>
              <a:rPr lang="en-US" b="1" dirty="0">
                <a:solidFill>
                  <a:srgbClr val="C00000"/>
                </a:solidFill>
              </a:rPr>
              <a:t>Cycle forward arrears </a:t>
            </a:r>
            <a:r>
              <a:rPr lang="en-US" dirty="0"/>
              <a:t>items track the accounts receivable for cycle forward arrears </a:t>
            </a:r>
            <a:r>
              <a:rPr lang="en-US" dirty="0" smtClean="0"/>
              <a:t>fees</a:t>
            </a:r>
            <a:r>
              <a:rPr lang="en-US" dirty="0"/>
              <a:t>.</a:t>
            </a:r>
          </a:p>
          <a:p>
            <a:r>
              <a:rPr lang="en-US" b="1" dirty="0" smtClean="0">
                <a:solidFill>
                  <a:srgbClr val="C00000"/>
                </a:solidFill>
              </a:rPr>
              <a:t>Usage </a:t>
            </a:r>
            <a:r>
              <a:rPr lang="en-US" b="1" dirty="0">
                <a:solidFill>
                  <a:srgbClr val="C00000"/>
                </a:solidFill>
              </a:rPr>
              <a:t>items</a:t>
            </a:r>
            <a:r>
              <a:rPr lang="en-US" dirty="0">
                <a:solidFill>
                  <a:srgbClr val="C00000"/>
                </a:solidFill>
              </a:rPr>
              <a:t> </a:t>
            </a:r>
            <a:r>
              <a:rPr lang="en-US" dirty="0"/>
              <a:t>track the accounts receivable for usage fees, purchase fees, and cancel fees. These fees are stored in the </a:t>
            </a:r>
            <a:r>
              <a:rPr lang="en-US" b="1" dirty="0"/>
              <a:t>/item/</a:t>
            </a:r>
            <a:r>
              <a:rPr lang="en-US" b="1" dirty="0" err="1"/>
              <a:t>misc</a:t>
            </a:r>
            <a:r>
              <a:rPr lang="en-US" dirty="0"/>
              <a:t> storable object. </a:t>
            </a:r>
            <a:endParaRPr lang="en-US" dirty="0" smtClean="0"/>
          </a:p>
          <a:p>
            <a:endParaRPr lang="en-US" dirty="0"/>
          </a:p>
          <a:p>
            <a:r>
              <a:rPr lang="en-US" dirty="0"/>
              <a:t>An </a:t>
            </a:r>
            <a:r>
              <a:rPr lang="en-US" b="1" dirty="0"/>
              <a:t>/item/</a:t>
            </a:r>
            <a:r>
              <a:rPr lang="en-US" b="1" dirty="0" err="1"/>
              <a:t>misc</a:t>
            </a:r>
            <a:r>
              <a:rPr lang="en-US" dirty="0"/>
              <a:t> object is created for each account and for every service that the account owns. This allows you to manage fees for each service independently; for example, you can display the usage fees for separate telephony services</a:t>
            </a:r>
            <a:r>
              <a:rPr lang="en-US" dirty="0" smtClean="0"/>
              <a:t>.</a:t>
            </a:r>
          </a:p>
          <a:p>
            <a:endParaRPr lang="en-US" dirty="0"/>
          </a:p>
          <a:p>
            <a:r>
              <a:rPr lang="en-US" b="1" dirty="0">
                <a:solidFill>
                  <a:srgbClr val="C00000"/>
                </a:solidFill>
              </a:rPr>
              <a:t>Custom items</a:t>
            </a:r>
            <a:r>
              <a:rPr lang="en-US" dirty="0">
                <a:solidFill>
                  <a:srgbClr val="C00000"/>
                </a:solidFill>
              </a:rPr>
              <a:t> </a:t>
            </a:r>
            <a:r>
              <a:rPr lang="en-US" dirty="0"/>
              <a:t>track the accounts receivable for customized bill items you create</a:t>
            </a:r>
            <a:r>
              <a:rPr lang="en-US" dirty="0" smtClean="0"/>
              <a:t>.</a:t>
            </a:r>
            <a:endParaRPr lang="en-IN" dirty="0"/>
          </a:p>
        </p:txBody>
      </p:sp>
    </p:spTree>
    <p:extLst>
      <p:ext uri="{BB962C8B-B14F-4D97-AF65-F5344CB8AC3E}">
        <p14:creationId xmlns:p14="http://schemas.microsoft.com/office/powerpoint/2010/main" val="4206042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052945"/>
            <a:ext cx="10721164" cy="5632311"/>
          </a:xfrm>
          <a:prstGeom prst="rect">
            <a:avLst/>
          </a:prstGeom>
          <a:noFill/>
        </p:spPr>
        <p:txBody>
          <a:bodyPr wrap="square" rtlCol="0">
            <a:spAutoFit/>
          </a:bodyPr>
          <a:lstStyle/>
          <a:p>
            <a:r>
              <a:rPr lang="en-US" b="1" dirty="0" smtClean="0">
                <a:solidFill>
                  <a:srgbClr val="087094"/>
                </a:solidFill>
              </a:rPr>
              <a:t>Cycle </a:t>
            </a:r>
            <a:r>
              <a:rPr lang="en-US" b="1" dirty="0">
                <a:solidFill>
                  <a:srgbClr val="087094"/>
                </a:solidFill>
              </a:rPr>
              <a:t>forward </a:t>
            </a:r>
            <a:r>
              <a:rPr lang="en-US" b="1" dirty="0" smtClean="0">
                <a:solidFill>
                  <a:srgbClr val="087094"/>
                </a:solidFill>
              </a:rPr>
              <a:t>items:</a:t>
            </a:r>
          </a:p>
          <a:p>
            <a:r>
              <a:rPr lang="en-US" dirty="0" smtClean="0"/>
              <a:t>Track </a:t>
            </a:r>
            <a:r>
              <a:rPr lang="en-US" dirty="0"/>
              <a:t>the accounts receivable for cycle forward fees</a:t>
            </a:r>
            <a:r>
              <a:rPr lang="en-US" dirty="0" smtClean="0"/>
              <a:t>. Cycle </a:t>
            </a:r>
            <a:r>
              <a:rPr lang="en-US" dirty="0"/>
              <a:t>forward events charge a fee for future service. </a:t>
            </a:r>
            <a:endParaRPr lang="en-US" dirty="0" smtClean="0"/>
          </a:p>
          <a:p>
            <a:r>
              <a:rPr lang="en-US" b="1" dirty="0" smtClean="0"/>
              <a:t>For example</a:t>
            </a:r>
          </a:p>
          <a:p>
            <a:r>
              <a:rPr lang="en-US" dirty="0" smtClean="0"/>
              <a:t>when </a:t>
            </a:r>
            <a:r>
              <a:rPr lang="en-US" dirty="0"/>
              <a:t>a customer pays the monthly cycle forward fee for a cell phone service, the customer pays for the coming month. </a:t>
            </a:r>
            <a:r>
              <a:rPr lang="en-US" dirty="0" smtClean="0"/>
              <a:t> With </a:t>
            </a:r>
            <a:r>
              <a:rPr lang="en-US" dirty="0"/>
              <a:t>a yearly cycle forward fee, the customer pays for the entire year in advance. </a:t>
            </a:r>
          </a:p>
          <a:p>
            <a:endParaRPr lang="en-US" dirty="0" smtClean="0"/>
          </a:p>
          <a:p>
            <a:r>
              <a:rPr lang="en-US" dirty="0"/>
              <a:t>There are five cycle forward event types to support: </a:t>
            </a:r>
            <a:r>
              <a:rPr lang="en-US" dirty="0" smtClean="0"/>
              <a:t>monthly</a:t>
            </a:r>
            <a:r>
              <a:rPr lang="en-US" dirty="0"/>
              <a:t>, bimonthly, quarterly, semiannual, and annual fees.</a:t>
            </a:r>
          </a:p>
          <a:p>
            <a:endParaRPr lang="en-US" dirty="0" smtClean="0"/>
          </a:p>
          <a:p>
            <a:r>
              <a:rPr lang="en-US" b="1" dirty="0" smtClean="0">
                <a:solidFill>
                  <a:srgbClr val="087094"/>
                </a:solidFill>
              </a:rPr>
              <a:t>Cycle </a:t>
            </a:r>
            <a:r>
              <a:rPr lang="en-US" b="1" dirty="0">
                <a:solidFill>
                  <a:srgbClr val="087094"/>
                </a:solidFill>
              </a:rPr>
              <a:t>arrear items</a:t>
            </a:r>
            <a:r>
              <a:rPr lang="en-US" dirty="0">
                <a:solidFill>
                  <a:srgbClr val="087094"/>
                </a:solidFill>
              </a:rPr>
              <a:t> </a:t>
            </a:r>
            <a:endParaRPr lang="en-US" dirty="0" smtClean="0">
              <a:solidFill>
                <a:srgbClr val="087094"/>
              </a:solidFill>
            </a:endParaRPr>
          </a:p>
          <a:p>
            <a:r>
              <a:rPr lang="en-US" dirty="0" smtClean="0"/>
              <a:t>Track </a:t>
            </a:r>
            <a:r>
              <a:rPr lang="en-US" dirty="0"/>
              <a:t>the accounts receivable for cycle arrears fees. </a:t>
            </a:r>
          </a:p>
          <a:p>
            <a:endParaRPr lang="en-US" dirty="0" smtClean="0"/>
          </a:p>
          <a:p>
            <a:r>
              <a:rPr lang="en-US" dirty="0"/>
              <a:t>Cycle arrears events occur at the </a:t>
            </a:r>
            <a:r>
              <a:rPr lang="en-US" b="1" u="sng" dirty="0"/>
              <a:t>end of the month </a:t>
            </a:r>
            <a:r>
              <a:rPr lang="en-US" dirty="0"/>
              <a:t>to charge the customer for the past month. When a customer pays a cycle arrears fee, the customer pays for the month that has already occurred</a:t>
            </a:r>
            <a:r>
              <a:rPr lang="en-US" dirty="0" smtClean="0"/>
              <a:t>.</a:t>
            </a:r>
          </a:p>
          <a:p>
            <a:endParaRPr lang="en-US" dirty="0" smtClean="0"/>
          </a:p>
          <a:p>
            <a:r>
              <a:rPr lang="en-US" dirty="0"/>
              <a:t>In the following figure, the customer owns two plans, each with a cycle fee. </a:t>
            </a:r>
            <a:endParaRPr lang="en-US" dirty="0" smtClean="0"/>
          </a:p>
          <a:p>
            <a:r>
              <a:rPr lang="en-US" dirty="0" smtClean="0"/>
              <a:t>The </a:t>
            </a:r>
            <a:r>
              <a:rPr lang="en-US" dirty="0"/>
              <a:t>bill created on April 1 includes</a:t>
            </a:r>
            <a:r>
              <a:rPr lang="en-US" dirty="0" smtClean="0"/>
              <a:t>:</a:t>
            </a:r>
          </a:p>
          <a:p>
            <a:endParaRPr lang="en-US" dirty="0"/>
          </a:p>
          <a:p>
            <a:r>
              <a:rPr lang="en-US" dirty="0"/>
              <a:t>A $10 cycle arrears fee for March </a:t>
            </a:r>
          </a:p>
          <a:p>
            <a:r>
              <a:rPr lang="en-US" dirty="0"/>
              <a:t>A $10 cycle forward fee for April </a:t>
            </a:r>
          </a:p>
          <a:p>
            <a:endParaRPr lang="en-US" dirty="0"/>
          </a:p>
        </p:txBody>
      </p:sp>
      <p:pic>
        <p:nvPicPr>
          <p:cNvPr id="3" name="Picture 2"/>
          <p:cNvPicPr>
            <a:picLocks noChangeAspect="1"/>
          </p:cNvPicPr>
          <p:nvPr/>
        </p:nvPicPr>
        <p:blipFill>
          <a:blip r:embed="rId2"/>
          <a:stretch>
            <a:fillRect/>
          </a:stretch>
        </p:blipFill>
        <p:spPr>
          <a:xfrm>
            <a:off x="5150051" y="5392308"/>
            <a:ext cx="5078469" cy="1382164"/>
          </a:xfrm>
          <a:prstGeom prst="rect">
            <a:avLst/>
          </a:prstGeom>
        </p:spPr>
      </p:pic>
    </p:spTree>
    <p:extLst>
      <p:ext uri="{BB962C8B-B14F-4D97-AF65-F5344CB8AC3E}">
        <p14:creationId xmlns:p14="http://schemas.microsoft.com/office/powerpoint/2010/main" val="29537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5" end="15"/>
                                            </p:txEl>
                                          </p:spTgt>
                                        </p:tgtEl>
                                        <p:attrNameLst>
                                          <p:attrName>style.visibility</p:attrName>
                                        </p:attrNameLst>
                                      </p:cBhvr>
                                      <p:to>
                                        <p:strVal val="visible"/>
                                      </p:to>
                                    </p:set>
                                    <p:animEffect transition="in" filter="fade">
                                      <p:cBhvr>
                                        <p:cTn id="7" dur="1000"/>
                                        <p:tgtEl>
                                          <p:spTgt spid="2">
                                            <p:txEl>
                                              <p:pRg st="15" end="15"/>
                                            </p:txEl>
                                          </p:spTgt>
                                        </p:tgtEl>
                                      </p:cBhvr>
                                    </p:animEffect>
                                    <p:anim calcmode="lin" valueType="num">
                                      <p:cBhvr>
                                        <p:cTn id="8"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6" end="16"/>
                                            </p:txEl>
                                          </p:spTgt>
                                        </p:tgtEl>
                                        <p:attrNameLst>
                                          <p:attrName>style.visibility</p:attrName>
                                        </p:attrNameLst>
                                      </p:cBhvr>
                                      <p:to>
                                        <p:strVal val="visible"/>
                                      </p:to>
                                    </p:set>
                                    <p:animEffect transition="in" filter="fade">
                                      <p:cBhvr>
                                        <p:cTn id="14" dur="1000"/>
                                        <p:tgtEl>
                                          <p:spTgt spid="2">
                                            <p:txEl>
                                              <p:pRg st="16" end="16"/>
                                            </p:txEl>
                                          </p:spTgt>
                                        </p:tgtEl>
                                      </p:cBhvr>
                                    </p:animEffect>
                                    <p:anim calcmode="lin" valueType="num">
                                      <p:cBhvr>
                                        <p:cTn id="15"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052945"/>
            <a:ext cx="10721164" cy="3139321"/>
          </a:xfrm>
          <a:prstGeom prst="rect">
            <a:avLst/>
          </a:prstGeom>
          <a:noFill/>
        </p:spPr>
        <p:txBody>
          <a:bodyPr wrap="square" rtlCol="0">
            <a:spAutoFit/>
          </a:bodyPr>
          <a:lstStyle/>
          <a:p>
            <a:r>
              <a:rPr lang="en-IN" b="1" dirty="0" smtClean="0">
                <a:solidFill>
                  <a:srgbClr val="087094"/>
                </a:solidFill>
              </a:rPr>
              <a:t>Cycle </a:t>
            </a:r>
            <a:r>
              <a:rPr lang="en-IN" b="1" dirty="0">
                <a:solidFill>
                  <a:srgbClr val="087094"/>
                </a:solidFill>
              </a:rPr>
              <a:t>forward arrears </a:t>
            </a:r>
            <a:r>
              <a:rPr lang="en-IN" b="1" dirty="0" smtClean="0">
                <a:solidFill>
                  <a:srgbClr val="087094"/>
                </a:solidFill>
              </a:rPr>
              <a:t>events</a:t>
            </a:r>
          </a:p>
          <a:p>
            <a:endParaRPr lang="en-US" dirty="0" smtClean="0">
              <a:solidFill>
                <a:srgbClr val="087094"/>
              </a:solidFill>
            </a:endParaRPr>
          </a:p>
          <a:p>
            <a:r>
              <a:rPr lang="en-US" dirty="0"/>
              <a:t>Cycle forward arrears events occur at the beginning of the month to charge customers for the upcoming month, but the cycle fees are not billed until the end of the month when billing is run. When a customer pays a cycle forward arrears fee, the customer pays for the month that has just passed. </a:t>
            </a:r>
            <a:endParaRPr lang="en-US" dirty="0" smtClean="0"/>
          </a:p>
          <a:p>
            <a:endParaRPr lang="en-US" dirty="0">
              <a:solidFill>
                <a:srgbClr val="087094"/>
              </a:solidFill>
            </a:endParaRPr>
          </a:p>
          <a:p>
            <a:r>
              <a:rPr lang="en-US" dirty="0"/>
              <a:t>Cycle forward arrears fees are stored in cycle forward arrears items. The cycle forward arrears event is assigned to the item that belongs to the next accounting cycle. This way, the fee is tracked in the account balance for the current cycle, but it isn’t billed until the end of the cycle: </a:t>
            </a:r>
            <a:endParaRPr lang="en-US" dirty="0" smtClean="0"/>
          </a:p>
          <a:p>
            <a:endParaRPr lang="en-US" dirty="0">
              <a:solidFill>
                <a:srgbClr val="087094"/>
              </a:solidFill>
            </a:endParaRPr>
          </a:p>
          <a:p>
            <a:endParaRPr lang="en-US" dirty="0">
              <a:solidFill>
                <a:srgbClr val="087094"/>
              </a:solidFill>
            </a:endParaRPr>
          </a:p>
        </p:txBody>
      </p:sp>
      <p:pic>
        <p:nvPicPr>
          <p:cNvPr id="4" name="Picture 3"/>
          <p:cNvPicPr>
            <a:picLocks noChangeAspect="1"/>
          </p:cNvPicPr>
          <p:nvPr/>
        </p:nvPicPr>
        <p:blipFill>
          <a:blip r:embed="rId2"/>
          <a:stretch>
            <a:fillRect/>
          </a:stretch>
        </p:blipFill>
        <p:spPr>
          <a:xfrm>
            <a:off x="2955853" y="3849939"/>
            <a:ext cx="7038752" cy="2460393"/>
          </a:xfrm>
          <a:prstGeom prst="rect">
            <a:avLst/>
          </a:prstGeom>
        </p:spPr>
      </p:pic>
    </p:spTree>
    <p:extLst>
      <p:ext uri="{BB962C8B-B14F-4D97-AF65-F5344CB8AC3E}">
        <p14:creationId xmlns:p14="http://schemas.microsoft.com/office/powerpoint/2010/main" val="76398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7672" y="980294"/>
            <a:ext cx="10656509" cy="2862322"/>
          </a:xfrm>
          <a:prstGeom prst="rect">
            <a:avLst/>
          </a:prstGeom>
          <a:noFill/>
        </p:spPr>
        <p:txBody>
          <a:bodyPr wrap="square" rtlCol="0">
            <a:spAutoFit/>
          </a:bodyPr>
          <a:lstStyle/>
          <a:p>
            <a:r>
              <a:rPr lang="en-IN" b="1" dirty="0" smtClean="0">
                <a:solidFill>
                  <a:srgbClr val="087094"/>
                </a:solidFill>
              </a:rPr>
              <a:t>Fields of item storable class</a:t>
            </a:r>
          </a:p>
          <a:p>
            <a:endParaRPr lang="en-IN" b="1" dirty="0">
              <a:solidFill>
                <a:srgbClr val="087094"/>
              </a:solidFill>
            </a:endParaRPr>
          </a:p>
          <a:p>
            <a:r>
              <a:rPr lang="en-US" dirty="0"/>
              <a:t>All item objects in the BRM database include the same fields. </a:t>
            </a:r>
          </a:p>
          <a:p>
            <a:endParaRPr lang="en-US" dirty="0" smtClean="0"/>
          </a:p>
          <a:p>
            <a:r>
              <a:rPr lang="en-US" dirty="0" smtClean="0"/>
              <a:t>The </a:t>
            </a:r>
            <a:r>
              <a:rPr lang="en-US" dirty="0"/>
              <a:t>following item fields are of particular importance in understanding the flow of amounts through the BRM accounts receivable system: </a:t>
            </a:r>
            <a:endParaRPr lang="en-US" dirty="0" smtClean="0"/>
          </a:p>
          <a:p>
            <a:endParaRPr lang="en-US" dirty="0"/>
          </a:p>
          <a:p>
            <a:r>
              <a:rPr lang="en-US" dirty="0"/>
              <a:t>You can think of the Due, Adjusted, Disputed, Transferred, and Received fields as buckets that contain coins. </a:t>
            </a:r>
            <a:endParaRPr lang="en-US" dirty="0" smtClean="0"/>
          </a:p>
          <a:p>
            <a:r>
              <a:rPr lang="en-US" dirty="0" smtClean="0"/>
              <a:t>As </a:t>
            </a:r>
            <a:r>
              <a:rPr lang="en-US" dirty="0"/>
              <a:t>the BRM system manipulates A/R, it moves coins among these buckets, but it never changes the number of coins in the Total bucket. The Total bucket contains the coins from all the events linked to the item</a:t>
            </a:r>
            <a:r>
              <a:rPr lang="en-US" dirty="0" smtClean="0"/>
              <a:t>.</a:t>
            </a:r>
            <a:endParaRPr lang="en-US" dirty="0">
              <a:solidFill>
                <a:srgbClr val="087094"/>
              </a:solidFill>
            </a:endParaRPr>
          </a:p>
        </p:txBody>
      </p:sp>
      <p:pic>
        <p:nvPicPr>
          <p:cNvPr id="3" name="Picture 2"/>
          <p:cNvPicPr>
            <a:picLocks noChangeAspect="1"/>
          </p:cNvPicPr>
          <p:nvPr/>
        </p:nvPicPr>
        <p:blipFill>
          <a:blip r:embed="rId2"/>
          <a:stretch>
            <a:fillRect/>
          </a:stretch>
        </p:blipFill>
        <p:spPr>
          <a:xfrm>
            <a:off x="1346632" y="3842616"/>
            <a:ext cx="6190241" cy="2809254"/>
          </a:xfrm>
          <a:prstGeom prst="rect">
            <a:avLst/>
          </a:prstGeom>
        </p:spPr>
      </p:pic>
    </p:spTree>
    <p:extLst>
      <p:ext uri="{BB962C8B-B14F-4D97-AF65-F5344CB8AC3E}">
        <p14:creationId xmlns:p14="http://schemas.microsoft.com/office/powerpoint/2010/main" val="1743563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09" y="1081894"/>
            <a:ext cx="10656509" cy="5078313"/>
          </a:xfrm>
          <a:prstGeom prst="rect">
            <a:avLst/>
          </a:prstGeom>
          <a:noFill/>
        </p:spPr>
        <p:txBody>
          <a:bodyPr wrap="square" rtlCol="0">
            <a:spAutoFit/>
          </a:bodyPr>
          <a:lstStyle/>
          <a:p>
            <a:r>
              <a:rPr lang="en-IN" b="1" dirty="0" smtClean="0">
                <a:solidFill>
                  <a:srgbClr val="087094"/>
                </a:solidFill>
              </a:rPr>
              <a:t>Fields of item storable object</a:t>
            </a:r>
          </a:p>
          <a:p>
            <a:endParaRPr lang="en-IN" b="1" dirty="0" smtClean="0">
              <a:solidFill>
                <a:srgbClr val="087094"/>
              </a:solidFill>
            </a:endParaRPr>
          </a:p>
          <a:p>
            <a:r>
              <a:rPr lang="en-US" b="1" dirty="0"/>
              <a:t>Total </a:t>
            </a:r>
          </a:p>
          <a:p>
            <a:r>
              <a:rPr lang="en-US" dirty="0"/>
              <a:t>The sum of all balance impacts to a currency resource that occurred as a result of the events that contribute to the item. For example, the usage item stores the costs of the usage events a customer generated during the accounting cycle. </a:t>
            </a:r>
          </a:p>
          <a:p>
            <a:endParaRPr lang="en-IN" b="1" dirty="0" smtClean="0">
              <a:solidFill>
                <a:srgbClr val="087094"/>
              </a:solidFill>
            </a:endParaRPr>
          </a:p>
          <a:p>
            <a:r>
              <a:rPr lang="en-US" b="1" dirty="0"/>
              <a:t>Due </a:t>
            </a:r>
          </a:p>
          <a:p>
            <a:r>
              <a:rPr lang="en-US" dirty="0"/>
              <a:t>The amount owed by the customer for this item. Initially, Due is the same as Total, but after A/R is received from or transferred to another item the amounts may be different. For example, the Total and Due of a bill item are the same when the item is created, but payments, adjustments, or disputes reduce the Due.</a:t>
            </a:r>
          </a:p>
          <a:p>
            <a:endParaRPr lang="en-IN" b="1" dirty="0" smtClean="0">
              <a:solidFill>
                <a:srgbClr val="087094"/>
              </a:solidFill>
            </a:endParaRPr>
          </a:p>
          <a:p>
            <a:r>
              <a:rPr lang="en-US" b="1" dirty="0"/>
              <a:t>Adjusted </a:t>
            </a:r>
          </a:p>
          <a:p>
            <a:r>
              <a:rPr lang="en-US" dirty="0"/>
              <a:t>The total amount of adjustments made to the item, the net of both debit and credit adjustments. Because most adjustments are credits, the amount in the adjustment field usually reduces the Due of the item. </a:t>
            </a:r>
          </a:p>
          <a:p>
            <a:endParaRPr lang="en-IN" b="1" dirty="0" smtClean="0">
              <a:solidFill>
                <a:srgbClr val="087094"/>
              </a:solidFill>
            </a:endParaRPr>
          </a:p>
          <a:p>
            <a:r>
              <a:rPr lang="en-US" b="1" dirty="0"/>
              <a:t>Disputed </a:t>
            </a:r>
          </a:p>
          <a:p>
            <a:r>
              <a:rPr lang="en-US" dirty="0"/>
              <a:t>The total amount of unresolved disputes against the item. The disputed amount reduces the Due of the item. </a:t>
            </a:r>
            <a:endParaRPr lang="en-IN" b="1" dirty="0" smtClean="0">
              <a:solidFill>
                <a:srgbClr val="087094"/>
              </a:solidFill>
            </a:endParaRPr>
          </a:p>
        </p:txBody>
      </p:sp>
    </p:spTree>
    <p:extLst>
      <p:ext uri="{BB962C8B-B14F-4D97-AF65-F5344CB8AC3E}">
        <p14:creationId xmlns:p14="http://schemas.microsoft.com/office/powerpoint/2010/main" val="260159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1245</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Sadath</dc:creator>
  <cp:lastModifiedBy>Mohammed Sadath</cp:lastModifiedBy>
  <cp:revision>66</cp:revision>
  <dcterms:created xsi:type="dcterms:W3CDTF">2021-03-03T05:33:03Z</dcterms:created>
  <dcterms:modified xsi:type="dcterms:W3CDTF">2021-07-28T08:49:01Z</dcterms:modified>
</cp:coreProperties>
</file>