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7" r:id="rId2"/>
    <p:sldId id="256" r:id="rId3"/>
    <p:sldId id="259" r:id="rId4"/>
    <p:sldId id="260" r:id="rId5"/>
    <p:sldId id="261" r:id="rId6"/>
    <p:sldId id="262" r:id="rId7"/>
    <p:sldId id="273" r:id="rId8"/>
    <p:sldId id="263" r:id="rId9"/>
    <p:sldId id="264" r:id="rId10"/>
    <p:sldId id="265" r:id="rId11"/>
    <p:sldId id="266" r:id="rId12"/>
    <p:sldId id="274" r:id="rId13"/>
    <p:sldId id="267" r:id="rId14"/>
    <p:sldId id="275" r:id="rId15"/>
    <p:sldId id="269"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7094"/>
    <a:srgbClr val="FAB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p:scale>
          <a:sx n="64" d="100"/>
          <a:sy n="64" d="100"/>
        </p:scale>
        <p:origin x="4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smtClean="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pic>
        <p:nvPicPr>
          <p:cNvPr id="7" name="Picture 6"/>
          <p:cNvPicPr>
            <a:picLocks noChangeAspect="1"/>
          </p:cNvPicPr>
          <p:nvPr userDrawn="1"/>
        </p:nvPicPr>
        <p:blipFill>
          <a:blip r:embed="rId2"/>
          <a:stretch>
            <a:fillRect/>
          </a:stretch>
        </p:blipFill>
        <p:spPr>
          <a:xfrm>
            <a:off x="158804" y="105103"/>
            <a:ext cx="1043151" cy="924910"/>
          </a:xfrm>
          <a:prstGeom prst="rect">
            <a:avLst/>
          </a:prstGeom>
        </p:spPr>
      </p:pic>
      <p:sp>
        <p:nvSpPr>
          <p:cNvPr id="8" name="Rectangle 7"/>
          <p:cNvSpPr/>
          <p:nvPr userDrawn="1"/>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sp>
        <p:nvSpPr>
          <p:cNvPr id="10" name="TextBox 9"/>
          <p:cNvSpPr txBox="1"/>
          <p:nvPr userDrawn="1"/>
        </p:nvSpPr>
        <p:spPr>
          <a:xfrm>
            <a:off x="1334815" y="246262"/>
            <a:ext cx="10510345" cy="707886"/>
          </a:xfrm>
          <a:prstGeom prst="rect">
            <a:avLst/>
          </a:prstGeom>
          <a:noFill/>
        </p:spPr>
        <p:txBody>
          <a:bodyPr wrap="square" rtlCol="0">
            <a:spAutoFit/>
          </a:bodyPr>
          <a:lstStyle/>
          <a:p>
            <a:r>
              <a:rPr lang="en-US" sz="4000" dirty="0" smtClean="0">
                <a:solidFill>
                  <a:schemeClr val="bg1"/>
                </a:solidFill>
              </a:rPr>
              <a:t>Oracle Billing &amp; Revenue Management</a:t>
            </a:r>
            <a:endParaRPr lang="en-IN" sz="4000" dirty="0">
              <a:solidFill>
                <a:schemeClr val="bg1"/>
              </a:solidFill>
            </a:endParaRPr>
          </a:p>
        </p:txBody>
      </p:sp>
    </p:spTree>
    <p:extLst>
      <p:ext uri="{BB962C8B-B14F-4D97-AF65-F5344CB8AC3E}">
        <p14:creationId xmlns:p14="http://schemas.microsoft.com/office/powerpoint/2010/main" val="413572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28501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88376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03124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34476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19978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62653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80067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5402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416140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206370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29290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59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file:///U:\Documentation\Documentation\settlement.html#wp538480" TargetMode="External"/><Relationship Id="rId2" Type="http://schemas.openxmlformats.org/officeDocument/2006/relationships/hyperlink" Target="file:///U:\Documentation\Documentation\dispute.html#wp53848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9853" y="-31528"/>
            <a:ext cx="6802816" cy="67187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3546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0727" y="1071418"/>
            <a:ext cx="10825018" cy="5416868"/>
          </a:xfrm>
          <a:prstGeom prst="rect">
            <a:avLst/>
          </a:prstGeom>
          <a:noFill/>
        </p:spPr>
        <p:txBody>
          <a:bodyPr wrap="square" rtlCol="0">
            <a:spAutoFit/>
          </a:bodyPr>
          <a:lstStyle/>
          <a:p>
            <a:r>
              <a:rPr lang="en-IN" sz="3200" b="1" dirty="0">
                <a:solidFill>
                  <a:srgbClr val="087094"/>
                </a:solidFill>
              </a:rPr>
              <a:t>About </a:t>
            </a:r>
            <a:r>
              <a:rPr lang="en-IN" sz="3200" b="1" dirty="0" smtClean="0">
                <a:solidFill>
                  <a:srgbClr val="087094"/>
                </a:solidFill>
              </a:rPr>
              <a:t>Write-off</a:t>
            </a:r>
          </a:p>
          <a:p>
            <a:r>
              <a:rPr lang="en-US" dirty="0" smtClean="0"/>
              <a:t>A </a:t>
            </a:r>
            <a:r>
              <a:rPr lang="en-US" dirty="0"/>
              <a:t>write-off removes an accounts receivable (A/R) amount that your company considers unrecoverable because the customer will never pay. CSRs can write off an A/R account with or without its nonpaying child subordinates, a bill, or a bill item that meets certain conditions. </a:t>
            </a:r>
          </a:p>
          <a:p>
            <a:r>
              <a:rPr lang="en-US" dirty="0"/>
              <a:t>For write-offs, you </a:t>
            </a:r>
            <a:r>
              <a:rPr lang="en-US" i="1" dirty="0"/>
              <a:t>always</a:t>
            </a:r>
            <a:r>
              <a:rPr lang="en-US" dirty="0"/>
              <a:t> write off the entire account, bill, or bill item. </a:t>
            </a:r>
          </a:p>
          <a:p>
            <a:endParaRPr lang="en-IN" sz="2000" b="1" dirty="0" smtClean="0">
              <a:solidFill>
                <a:srgbClr val="087094"/>
              </a:solidFill>
            </a:endParaRPr>
          </a:p>
          <a:p>
            <a:r>
              <a:rPr lang="en-IN" sz="2000" b="1" u="sng" dirty="0" smtClean="0">
                <a:solidFill>
                  <a:srgbClr val="087094"/>
                </a:solidFill>
              </a:rPr>
              <a:t>Note: </a:t>
            </a:r>
            <a:r>
              <a:rPr lang="en-US" sz="2000" b="1" u="sng" dirty="0" smtClean="0"/>
              <a:t>The </a:t>
            </a:r>
            <a:r>
              <a:rPr lang="en-US" sz="2000" b="1" u="sng" dirty="0"/>
              <a:t>account status must be inactive before you write off the account. </a:t>
            </a:r>
            <a:endParaRPr lang="en-US" sz="2000" b="1" u="sng" dirty="0" smtClean="0"/>
          </a:p>
          <a:p>
            <a:endParaRPr lang="en-IN" sz="2000" b="1" u="sng" dirty="0" smtClean="0">
              <a:solidFill>
                <a:srgbClr val="087094"/>
              </a:solidFill>
            </a:endParaRPr>
          </a:p>
          <a:p>
            <a:r>
              <a:rPr lang="en-US" sz="2000" b="1" dirty="0"/>
              <a:t>Use the following opcodes to perform write-offs: </a:t>
            </a:r>
          </a:p>
          <a:p>
            <a:r>
              <a:rPr lang="en-US" b="1" dirty="0" smtClean="0">
                <a:solidFill>
                  <a:srgbClr val="087094"/>
                </a:solidFill>
              </a:rPr>
              <a:t>PCM_OP_AR_ACCOUNT_WRITEOFF: </a:t>
            </a:r>
            <a:r>
              <a:rPr lang="en-US" dirty="0"/>
              <a:t>Writes off all </a:t>
            </a:r>
            <a:r>
              <a:rPr lang="en-US" i="1" dirty="0"/>
              <a:t>A/R bill units</a:t>
            </a:r>
            <a:r>
              <a:rPr lang="en-US" dirty="0"/>
              <a:t> for an account and each bill unit’s subordinate nonpaying children. To have your client application initiate an A/R account write-off, it should invoke this opcode and the input </a:t>
            </a:r>
            <a:r>
              <a:rPr lang="en-US" dirty="0" err="1"/>
              <a:t>flist</a:t>
            </a:r>
            <a:r>
              <a:rPr lang="en-US" dirty="0"/>
              <a:t> should specify the account POID. </a:t>
            </a:r>
          </a:p>
          <a:p>
            <a:r>
              <a:rPr lang="en-US" b="1" dirty="0" smtClean="0">
                <a:solidFill>
                  <a:srgbClr val="087094"/>
                </a:solidFill>
              </a:rPr>
              <a:t>PCM_OP_AR_BILLINFO_WRITEOFF</a:t>
            </a:r>
            <a:r>
              <a:rPr lang="en-US" dirty="0" smtClean="0"/>
              <a:t>: </a:t>
            </a:r>
            <a:r>
              <a:rPr lang="en-US" dirty="0"/>
              <a:t>Writes off an </a:t>
            </a:r>
            <a:r>
              <a:rPr lang="en-US" i="1" dirty="0"/>
              <a:t>A/R bill units</a:t>
            </a:r>
            <a:r>
              <a:rPr lang="en-US" dirty="0"/>
              <a:t> for an account. To have your client application perform a A/R bill unit </a:t>
            </a:r>
            <a:r>
              <a:rPr lang="en-US" dirty="0" err="1"/>
              <a:t>writeoff</a:t>
            </a:r>
            <a:r>
              <a:rPr lang="en-US" dirty="0"/>
              <a:t>, it should invoke this opcode with the </a:t>
            </a:r>
            <a:r>
              <a:rPr lang="en-US" dirty="0" err="1"/>
              <a:t>bil</a:t>
            </a:r>
            <a:r>
              <a:rPr lang="en-US" dirty="0"/>
              <a:t> unit specified in the input </a:t>
            </a:r>
            <a:r>
              <a:rPr lang="en-US" dirty="0" err="1"/>
              <a:t>flist</a:t>
            </a:r>
            <a:r>
              <a:rPr lang="en-US" dirty="0"/>
              <a:t>. </a:t>
            </a:r>
          </a:p>
          <a:p>
            <a:r>
              <a:rPr lang="en-US" b="1" dirty="0" smtClean="0">
                <a:solidFill>
                  <a:srgbClr val="087094"/>
                </a:solidFill>
              </a:rPr>
              <a:t>PCM_OP_AR_BILL_WRITEOFF</a:t>
            </a:r>
            <a:r>
              <a:rPr lang="en-US" dirty="0" smtClean="0"/>
              <a:t>:</a:t>
            </a:r>
            <a:r>
              <a:rPr lang="en-US" b="1" dirty="0" smtClean="0"/>
              <a:t> </a:t>
            </a:r>
            <a:r>
              <a:rPr lang="en-US" dirty="0"/>
              <a:t>Writes off a bill. To have your client application perform a bill write-off, it should invoke this opcode with the bill specified in the input </a:t>
            </a:r>
            <a:r>
              <a:rPr lang="en-US" dirty="0" err="1"/>
              <a:t>flist</a:t>
            </a:r>
            <a:r>
              <a:rPr lang="en-US" dirty="0"/>
              <a:t>. </a:t>
            </a:r>
          </a:p>
          <a:p>
            <a:r>
              <a:rPr lang="en-US" b="1" dirty="0" smtClean="0">
                <a:solidFill>
                  <a:srgbClr val="087094"/>
                </a:solidFill>
              </a:rPr>
              <a:t>PCM_OP_AR_ITEM_WRITEOFF</a:t>
            </a:r>
            <a:r>
              <a:rPr lang="en-US" dirty="0" smtClean="0"/>
              <a:t>: </a:t>
            </a:r>
            <a:r>
              <a:rPr lang="en-US" dirty="0"/>
              <a:t>Writes off a bill item. To have your client application perform an item write-off, it should invoke this opcode with one or more items specified in the input </a:t>
            </a:r>
            <a:r>
              <a:rPr lang="en-US" dirty="0" err="1"/>
              <a:t>flist</a:t>
            </a:r>
            <a:r>
              <a:rPr lang="en-US" dirty="0" smtClean="0"/>
              <a:t>.</a:t>
            </a:r>
            <a:endParaRPr lang="en-IN" sz="2000" b="1" u="sng" dirty="0">
              <a:solidFill>
                <a:srgbClr val="087094"/>
              </a:solidFill>
            </a:endParaRPr>
          </a:p>
        </p:txBody>
      </p:sp>
    </p:spTree>
    <p:extLst>
      <p:ext uri="{BB962C8B-B14F-4D97-AF65-F5344CB8AC3E}">
        <p14:creationId xmlns:p14="http://schemas.microsoft.com/office/powerpoint/2010/main" val="1357011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386090"/>
          </a:xfrm>
          <a:prstGeom prst="rect">
            <a:avLst/>
          </a:prstGeom>
          <a:noFill/>
        </p:spPr>
        <p:txBody>
          <a:bodyPr wrap="square" rtlCol="0">
            <a:spAutoFit/>
          </a:bodyPr>
          <a:lstStyle/>
          <a:p>
            <a:r>
              <a:rPr lang="en-IN" sz="3200" b="1" dirty="0">
                <a:solidFill>
                  <a:srgbClr val="087094"/>
                </a:solidFill>
              </a:rPr>
              <a:t>About Write-off </a:t>
            </a:r>
            <a:r>
              <a:rPr lang="en-IN" sz="3200" b="1" dirty="0" smtClean="0">
                <a:solidFill>
                  <a:srgbClr val="087094"/>
                </a:solidFill>
              </a:rPr>
              <a:t> Items &amp; events</a:t>
            </a:r>
          </a:p>
          <a:p>
            <a:r>
              <a:rPr lang="en-IN" sz="2000" b="1" dirty="0" smtClean="0">
                <a:solidFill>
                  <a:srgbClr val="087094"/>
                </a:solidFill>
              </a:rPr>
              <a:t>Events created when we do write-off:</a:t>
            </a:r>
          </a:p>
          <a:p>
            <a:pPr marL="285750" indent="-285750">
              <a:buFont typeface="Wingdings" panose="05000000000000000000" pitchFamily="2" charset="2"/>
              <a:buChar char="Ø"/>
            </a:pPr>
            <a:r>
              <a:rPr lang="en-US" dirty="0"/>
              <a:t>If an account is written off, an </a:t>
            </a:r>
            <a:r>
              <a:rPr lang="en-US" b="1" dirty="0"/>
              <a:t>/event/billing/</a:t>
            </a:r>
            <a:r>
              <a:rPr lang="en-US" b="1" dirty="0" err="1"/>
              <a:t>writeoff</a:t>
            </a:r>
            <a:r>
              <a:rPr lang="en-US" b="1" dirty="0"/>
              <a:t>/account</a:t>
            </a:r>
            <a:r>
              <a:rPr lang="en-US" dirty="0"/>
              <a:t> is created for the account </a:t>
            </a:r>
            <a:endParaRPr lang="en-US" dirty="0" smtClean="0"/>
          </a:p>
          <a:p>
            <a:pPr marL="285750" indent="-285750">
              <a:buFont typeface="Wingdings" panose="05000000000000000000" pitchFamily="2" charset="2"/>
              <a:buChar char="Ø"/>
            </a:pPr>
            <a:r>
              <a:rPr lang="en-US" dirty="0" smtClean="0"/>
              <a:t>If an </a:t>
            </a:r>
            <a:r>
              <a:rPr lang="en-US" dirty="0" err="1" smtClean="0"/>
              <a:t>billinfo</a:t>
            </a:r>
            <a:r>
              <a:rPr lang="en-US" dirty="0"/>
              <a:t> </a:t>
            </a:r>
            <a:r>
              <a:rPr lang="en-US" dirty="0" smtClean="0"/>
              <a:t>is written off,  </a:t>
            </a:r>
            <a:r>
              <a:rPr lang="en-US" b="1" dirty="0"/>
              <a:t>/event/billing/</a:t>
            </a:r>
            <a:r>
              <a:rPr lang="en-US" b="1" dirty="0" err="1"/>
              <a:t>writeoff</a:t>
            </a:r>
            <a:r>
              <a:rPr lang="en-US" b="1" dirty="0"/>
              <a:t>/</a:t>
            </a:r>
            <a:r>
              <a:rPr lang="en-US" b="1" dirty="0" err="1"/>
              <a:t>billinfo</a:t>
            </a:r>
            <a:r>
              <a:rPr lang="en-US" dirty="0"/>
              <a:t> object is created for each bill unit. </a:t>
            </a:r>
          </a:p>
          <a:p>
            <a:pPr marL="285750" indent="-285750">
              <a:buFont typeface="Wingdings" panose="05000000000000000000" pitchFamily="2" charset="2"/>
              <a:buChar char="Ø"/>
            </a:pPr>
            <a:r>
              <a:rPr lang="en-US" dirty="0"/>
              <a:t>If a bill is written off, an </a:t>
            </a:r>
            <a:r>
              <a:rPr lang="en-US" b="1" dirty="0"/>
              <a:t>/event/billing/</a:t>
            </a:r>
            <a:r>
              <a:rPr lang="en-US" b="1" dirty="0" err="1"/>
              <a:t>writeoff</a:t>
            </a:r>
            <a:r>
              <a:rPr lang="en-US" b="1" dirty="0"/>
              <a:t>/bill</a:t>
            </a:r>
            <a:r>
              <a:rPr lang="en-US" dirty="0"/>
              <a:t> object is created. </a:t>
            </a:r>
            <a:endParaRPr lang="en-US" dirty="0" smtClean="0"/>
          </a:p>
          <a:p>
            <a:endParaRPr lang="en-US" dirty="0"/>
          </a:p>
          <a:p>
            <a:r>
              <a:rPr lang="en-US" dirty="0"/>
              <a:t>If you have specified to store the tax amount of the write-off in a separate event, PCM_OP_AR_ITEM_WRITEOFF creates one of the following event objects</a:t>
            </a:r>
            <a:r>
              <a:rPr lang="en-US" dirty="0" smtClean="0"/>
              <a:t>:</a:t>
            </a:r>
          </a:p>
          <a:p>
            <a:endParaRPr lang="en-US" dirty="0"/>
          </a:p>
          <a:p>
            <a:pPr lvl="1"/>
            <a:r>
              <a:rPr lang="en-US" b="1" dirty="0"/>
              <a:t>/event/billing/</a:t>
            </a:r>
            <a:r>
              <a:rPr lang="en-US" b="1" dirty="0" err="1"/>
              <a:t>writeoff</a:t>
            </a:r>
            <a:r>
              <a:rPr lang="en-US" b="1" dirty="0"/>
              <a:t>/</a:t>
            </a:r>
            <a:r>
              <a:rPr lang="en-US" b="1" dirty="0" err="1"/>
              <a:t>tax_billinfo</a:t>
            </a:r>
            <a:r>
              <a:rPr lang="en-US" dirty="0"/>
              <a:t> </a:t>
            </a:r>
          </a:p>
          <a:p>
            <a:pPr lvl="1"/>
            <a:r>
              <a:rPr lang="en-US" b="1" dirty="0"/>
              <a:t>/event/billing/</a:t>
            </a:r>
            <a:r>
              <a:rPr lang="en-US" b="1" dirty="0" err="1"/>
              <a:t>writeoff</a:t>
            </a:r>
            <a:r>
              <a:rPr lang="en-US" b="1" dirty="0"/>
              <a:t>/</a:t>
            </a:r>
            <a:r>
              <a:rPr lang="en-US" b="1" dirty="0" err="1"/>
              <a:t>tax_bill</a:t>
            </a:r>
            <a:r>
              <a:rPr lang="en-US" b="1" dirty="0"/>
              <a:t> </a:t>
            </a:r>
            <a:endParaRPr lang="en-US" dirty="0"/>
          </a:p>
          <a:p>
            <a:pPr lvl="1"/>
            <a:r>
              <a:rPr lang="en-US" b="1" dirty="0"/>
              <a:t>/event/billing/</a:t>
            </a:r>
            <a:r>
              <a:rPr lang="en-US" b="1" dirty="0" err="1"/>
              <a:t>writeoff</a:t>
            </a:r>
            <a:r>
              <a:rPr lang="en-US" b="1" dirty="0"/>
              <a:t>/</a:t>
            </a:r>
            <a:r>
              <a:rPr lang="en-US" b="1" dirty="0" err="1"/>
              <a:t>tax_item</a:t>
            </a:r>
            <a:r>
              <a:rPr lang="en-US" b="1" dirty="0"/>
              <a:t> </a:t>
            </a:r>
            <a:endParaRPr lang="en-US" dirty="0"/>
          </a:p>
          <a:p>
            <a:endParaRPr lang="en-US" dirty="0"/>
          </a:p>
          <a:p>
            <a:r>
              <a:rPr lang="en-US" sz="2000" b="1" dirty="0">
                <a:solidFill>
                  <a:srgbClr val="087094"/>
                </a:solidFill>
              </a:rPr>
              <a:t>Note: </a:t>
            </a:r>
            <a:endParaRPr lang="en-US" sz="2000" b="1" dirty="0">
              <a:solidFill>
                <a:srgbClr val="087094"/>
              </a:solidFill>
            </a:endParaRPr>
          </a:p>
          <a:p>
            <a:r>
              <a:rPr lang="en-IN" sz="2400" dirty="0"/>
              <a:t>When a write-off is successful, it creates </a:t>
            </a:r>
            <a:r>
              <a:rPr lang="en-IN" sz="2400" dirty="0"/>
              <a:t>write-off item (</a:t>
            </a:r>
            <a:r>
              <a:rPr lang="en-IN" sz="2400" b="1" dirty="0">
                <a:solidFill>
                  <a:srgbClr val="087094"/>
                </a:solidFill>
              </a:rPr>
              <a:t>/item/</a:t>
            </a:r>
            <a:r>
              <a:rPr lang="en-IN" sz="2400" b="1" dirty="0" err="1">
                <a:solidFill>
                  <a:srgbClr val="087094"/>
                </a:solidFill>
              </a:rPr>
              <a:t>writeoff</a:t>
            </a:r>
            <a:r>
              <a:rPr lang="en-IN" sz="2400" dirty="0"/>
              <a:t>). </a:t>
            </a:r>
          </a:p>
          <a:p>
            <a:endParaRPr lang="en-IN" sz="3200" b="1" dirty="0">
              <a:solidFill>
                <a:srgbClr val="087094"/>
              </a:solidFill>
            </a:endParaRPr>
          </a:p>
          <a:p>
            <a:endParaRPr lang="en-IN" sz="2000" b="1" dirty="0">
              <a:solidFill>
                <a:srgbClr val="087094"/>
              </a:solidFill>
            </a:endParaRPr>
          </a:p>
        </p:txBody>
      </p:sp>
    </p:spTree>
    <p:extLst>
      <p:ext uri="{BB962C8B-B14F-4D97-AF65-F5344CB8AC3E}">
        <p14:creationId xmlns:p14="http://schemas.microsoft.com/office/powerpoint/2010/main" val="2476807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324535"/>
          </a:xfrm>
          <a:prstGeom prst="rect">
            <a:avLst/>
          </a:prstGeom>
          <a:noFill/>
        </p:spPr>
        <p:txBody>
          <a:bodyPr wrap="square" rtlCol="0">
            <a:spAutoFit/>
          </a:bodyPr>
          <a:lstStyle/>
          <a:p>
            <a:r>
              <a:rPr lang="en-IN" sz="3200" b="1" dirty="0">
                <a:solidFill>
                  <a:srgbClr val="087094"/>
                </a:solidFill>
              </a:rPr>
              <a:t>About </a:t>
            </a:r>
            <a:r>
              <a:rPr lang="en-IN" sz="3200" b="1" dirty="0" smtClean="0">
                <a:solidFill>
                  <a:srgbClr val="087094"/>
                </a:solidFill>
              </a:rPr>
              <a:t>Write-off reversals</a:t>
            </a:r>
          </a:p>
          <a:p>
            <a:r>
              <a:rPr lang="en-US" dirty="0"/>
              <a:t>Write-off reversals are initiated when PCM_OP_PYMT_COLLECT encounters a payment for an account that has been written off. PCM_OP_PYMT_COLLECT either runs automatically as part of the payment collection process or it can be invoked manually. PCM_OP_PYMT_COLLECT calls the write-off reversal opcode to perform the write-off reversal</a:t>
            </a:r>
            <a:r>
              <a:rPr lang="en-US" dirty="0" smtClean="0"/>
              <a:t>.</a:t>
            </a:r>
          </a:p>
          <a:p>
            <a:endParaRPr lang="en-US" dirty="0"/>
          </a:p>
          <a:p>
            <a:r>
              <a:rPr lang="en-US" dirty="0"/>
              <a:t>The following opcodes perform the actual reversal: </a:t>
            </a:r>
          </a:p>
          <a:p>
            <a:endParaRPr lang="en-US" dirty="0"/>
          </a:p>
          <a:p>
            <a:r>
              <a:rPr lang="en-US" dirty="0"/>
              <a:t>• PCM_OP_AR_REVERSE_WRITEOFF — This opcode reverses the write-off and opens the original bill items so that the payment can be allocated. </a:t>
            </a:r>
          </a:p>
          <a:p>
            <a:endParaRPr lang="en-US" dirty="0"/>
          </a:p>
          <a:p>
            <a:r>
              <a:rPr lang="en-US" sz="2000" dirty="0" smtClean="0">
                <a:solidFill>
                  <a:srgbClr val="087094"/>
                </a:solidFill>
              </a:rPr>
              <a:t>Note:</a:t>
            </a:r>
          </a:p>
          <a:p>
            <a:endParaRPr lang="en-US" sz="2000" dirty="0" smtClean="0">
              <a:solidFill>
                <a:srgbClr val="087094"/>
              </a:solidFill>
            </a:endParaRPr>
          </a:p>
          <a:p>
            <a:r>
              <a:rPr lang="en-US" sz="1600" b="1" u="sng" dirty="0" smtClean="0"/>
              <a:t>Write-off </a:t>
            </a:r>
            <a:r>
              <a:rPr lang="en-US" sz="1600" b="1" u="sng" dirty="0"/>
              <a:t>reversals should only be performed automatically; you should not call </a:t>
            </a:r>
            <a:r>
              <a:rPr lang="en-US" sz="1600" b="1" u="sng" dirty="0" smtClean="0"/>
              <a:t>PCM_OP_AR_REVERSE_WRITEOFF </a:t>
            </a:r>
            <a:r>
              <a:rPr lang="en-US" sz="1600" b="1" u="sng" dirty="0"/>
              <a:t>directly. </a:t>
            </a:r>
          </a:p>
          <a:p>
            <a:endParaRPr lang="en-US" dirty="0"/>
          </a:p>
          <a:p>
            <a:r>
              <a:rPr lang="en-US" dirty="0" smtClean="0"/>
              <a:t>• </a:t>
            </a:r>
            <a:r>
              <a:rPr lang="en-US" dirty="0"/>
              <a:t>PCM_OP_BILL_POL_REVERSE_PAYMENT — This opcode once again writes off an account that was previously written off, but which then received a payment that reversed the original write-off. For example, if a payment that reversed the write-off of an account is determined to be fraudulent, the account will again be written off</a:t>
            </a:r>
            <a:r>
              <a:rPr lang="en-US" dirty="0" smtClean="0"/>
              <a:t>.</a:t>
            </a:r>
            <a:endParaRPr lang="en-IN" sz="2000" b="1" dirty="0">
              <a:solidFill>
                <a:srgbClr val="087094"/>
              </a:solidFill>
            </a:endParaRPr>
          </a:p>
        </p:txBody>
      </p:sp>
    </p:spTree>
    <p:extLst>
      <p:ext uri="{BB962C8B-B14F-4D97-AF65-F5344CB8AC3E}">
        <p14:creationId xmlns:p14="http://schemas.microsoft.com/office/powerpoint/2010/main" val="2038145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570756"/>
          </a:xfrm>
          <a:prstGeom prst="rect">
            <a:avLst/>
          </a:prstGeom>
          <a:noFill/>
        </p:spPr>
        <p:txBody>
          <a:bodyPr wrap="square" rtlCol="0">
            <a:spAutoFit/>
          </a:bodyPr>
          <a:lstStyle/>
          <a:p>
            <a:r>
              <a:rPr lang="en-IN" sz="3200" b="1" dirty="0" smtClean="0">
                <a:solidFill>
                  <a:srgbClr val="087094"/>
                </a:solidFill>
              </a:rPr>
              <a:t>About </a:t>
            </a:r>
            <a:r>
              <a:rPr lang="en-IN" sz="3200" b="1" dirty="0">
                <a:solidFill>
                  <a:srgbClr val="087094"/>
                </a:solidFill>
              </a:rPr>
              <a:t>Dispute &amp; </a:t>
            </a:r>
            <a:r>
              <a:rPr lang="en-IN" sz="3200" b="1" dirty="0" smtClean="0">
                <a:solidFill>
                  <a:srgbClr val="087094"/>
                </a:solidFill>
              </a:rPr>
              <a:t>Settlements</a:t>
            </a:r>
          </a:p>
          <a:p>
            <a:r>
              <a:rPr lang="en-US" dirty="0"/>
              <a:t>The dispute process involves two distinct activities—opening a dispute and settling that dispute</a:t>
            </a:r>
            <a:r>
              <a:rPr lang="en-US" dirty="0" smtClean="0"/>
              <a:t>.</a:t>
            </a:r>
          </a:p>
          <a:p>
            <a:r>
              <a:rPr lang="en-US" dirty="0" smtClean="0"/>
              <a:t> </a:t>
            </a:r>
            <a:r>
              <a:rPr lang="en-US" dirty="0"/>
              <a:t>A </a:t>
            </a:r>
            <a:r>
              <a:rPr lang="en-US" i="1" dirty="0">
                <a:hlinkClick r:id="rId2"/>
              </a:rPr>
              <a:t>dispute</a:t>
            </a:r>
            <a:r>
              <a:rPr lang="en-US" dirty="0"/>
              <a:t> is a transaction that records a customer’s objection to a currency amount billed to an account. </a:t>
            </a:r>
            <a:endParaRPr lang="en-US" dirty="0" smtClean="0"/>
          </a:p>
          <a:p>
            <a:r>
              <a:rPr lang="en-US" dirty="0" smtClean="0"/>
              <a:t>A </a:t>
            </a:r>
            <a:r>
              <a:rPr lang="en-US" i="1" dirty="0">
                <a:hlinkClick r:id="rId3"/>
              </a:rPr>
              <a:t>settlement</a:t>
            </a:r>
            <a:r>
              <a:rPr lang="en-US" dirty="0"/>
              <a:t> is a transaction that resolves a dispute by crediting or debiting all, part, or none of the dispute amount to the account</a:t>
            </a:r>
            <a:r>
              <a:rPr lang="en-US" dirty="0" smtClean="0"/>
              <a:t>.</a:t>
            </a:r>
          </a:p>
          <a:p>
            <a:endParaRPr lang="en-US" dirty="0" smtClean="0"/>
          </a:p>
          <a:p>
            <a:r>
              <a:rPr lang="en-US" dirty="0" smtClean="0"/>
              <a:t>Customers </a:t>
            </a:r>
            <a:r>
              <a:rPr lang="en-US" dirty="0"/>
              <a:t>can also dispute events that use non-currency resources in the account. In this case, settling the dispute affects non-currency balances. </a:t>
            </a:r>
          </a:p>
          <a:p>
            <a:r>
              <a:rPr lang="en-US" dirty="0"/>
              <a:t>CSRs perform disputes and settlements at various levels, as appropriate to the situation</a:t>
            </a:r>
            <a:r>
              <a:rPr lang="en-US" dirty="0" smtClean="0"/>
              <a:t>.</a:t>
            </a:r>
          </a:p>
          <a:p>
            <a:endParaRPr lang="en-US" dirty="0" smtClean="0"/>
          </a:p>
          <a:p>
            <a:pPr marL="285750" indent="-285750">
              <a:buFont typeface="Wingdings" panose="05000000000000000000" pitchFamily="2" charset="2"/>
              <a:buChar char="Ø"/>
            </a:pPr>
            <a:r>
              <a:rPr lang="en-US" b="1" dirty="0" smtClean="0">
                <a:solidFill>
                  <a:srgbClr val="087094"/>
                </a:solidFill>
              </a:rPr>
              <a:t>Bill </a:t>
            </a:r>
            <a:r>
              <a:rPr lang="en-US" b="1" dirty="0">
                <a:solidFill>
                  <a:srgbClr val="087094"/>
                </a:solidFill>
              </a:rPr>
              <a:t>level</a:t>
            </a:r>
            <a:r>
              <a:rPr lang="en-US" dirty="0">
                <a:solidFill>
                  <a:srgbClr val="087094"/>
                </a:solidFill>
              </a:rPr>
              <a:t> </a:t>
            </a:r>
            <a:r>
              <a:rPr lang="en-US" dirty="0"/>
              <a:t>— CSRs can dispute or settle an entire bill or a selection of bill items. In either case, BRM creates a single dispute or settlement item and alters the Due of each bill item covered by the dispute or settlement</a:t>
            </a:r>
            <a:r>
              <a:rPr lang="en-US" dirty="0" smtClean="0"/>
              <a:t>.</a:t>
            </a:r>
          </a:p>
          <a:p>
            <a:r>
              <a:rPr lang="en-US" dirty="0" smtClean="0"/>
              <a:t>Bill-level </a:t>
            </a:r>
            <a:r>
              <a:rPr lang="en-US" dirty="0"/>
              <a:t>disputes and settlements can be thought of as a set of item-level disputes or settlements covered under the umbrella of a single dispute or settlement item. </a:t>
            </a:r>
          </a:p>
          <a:p>
            <a:r>
              <a:rPr lang="en-US" dirty="0"/>
              <a:t>Bill-level disputes and settlements can only act against A/R bills. CSRs can’t dispute or settle a bill from a subordinate bill unit by filing a bill-level dispute or settlement directly against that bill. Instead, they file the bill-level dispute or settlement against the parent A/R bill. The dispute amount can’t exceed the total amount of the bill against which the dispute is applied, and the settlement amount can’t exceed the total dispute amount for the bill. </a:t>
            </a:r>
          </a:p>
        </p:txBody>
      </p:sp>
    </p:spTree>
    <p:extLst>
      <p:ext uri="{BB962C8B-B14F-4D97-AF65-F5344CB8AC3E}">
        <p14:creationId xmlns:p14="http://schemas.microsoft.com/office/powerpoint/2010/main" val="689220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59" y="954258"/>
            <a:ext cx="10825018" cy="5847755"/>
          </a:xfrm>
          <a:prstGeom prst="rect">
            <a:avLst/>
          </a:prstGeom>
          <a:noFill/>
        </p:spPr>
        <p:txBody>
          <a:bodyPr wrap="square" rtlCol="0">
            <a:spAutoFit/>
          </a:bodyPr>
          <a:lstStyle/>
          <a:p>
            <a:r>
              <a:rPr lang="en-IN" sz="3200" b="1" dirty="0" smtClean="0">
                <a:solidFill>
                  <a:srgbClr val="087094"/>
                </a:solidFill>
              </a:rPr>
              <a:t>About </a:t>
            </a:r>
            <a:r>
              <a:rPr lang="en-IN" sz="3200" b="1" dirty="0">
                <a:solidFill>
                  <a:srgbClr val="087094"/>
                </a:solidFill>
              </a:rPr>
              <a:t>Dispute &amp; </a:t>
            </a:r>
            <a:r>
              <a:rPr lang="en-IN" sz="3200" b="1" dirty="0" smtClean="0">
                <a:solidFill>
                  <a:srgbClr val="087094"/>
                </a:solidFill>
              </a:rPr>
              <a:t>Settlements</a:t>
            </a:r>
          </a:p>
          <a:p>
            <a:pPr marL="285750" indent="-285750">
              <a:buFont typeface="Wingdings" panose="05000000000000000000" pitchFamily="2" charset="2"/>
              <a:buChar char="Ø"/>
            </a:pPr>
            <a:r>
              <a:rPr lang="en-US" b="1" dirty="0" smtClean="0">
                <a:solidFill>
                  <a:srgbClr val="087094"/>
                </a:solidFill>
              </a:rPr>
              <a:t>Item </a:t>
            </a:r>
            <a:r>
              <a:rPr lang="en-US" b="1" dirty="0">
                <a:solidFill>
                  <a:srgbClr val="087094"/>
                </a:solidFill>
              </a:rPr>
              <a:t>level</a:t>
            </a:r>
            <a:r>
              <a:rPr lang="en-US" dirty="0">
                <a:solidFill>
                  <a:srgbClr val="087094"/>
                </a:solidFill>
              </a:rPr>
              <a:t> </a:t>
            </a:r>
            <a:r>
              <a:rPr lang="en-US" dirty="0"/>
              <a:t>— Disputes and settlements at this level operate as either a CSR-initiated action against a single bill item or as a unilateral action against a set of bill items initiated by a bill-level dispute or settlement. Depending on how the dispute or settlement was initiated, BRM creates dispute and settlement items as </a:t>
            </a:r>
            <a:r>
              <a:rPr lang="en-US" dirty="0" smtClean="0"/>
              <a:t>follows:</a:t>
            </a:r>
          </a:p>
          <a:p>
            <a:pPr marL="800100" lvl="1" indent="-342900">
              <a:buFont typeface="+mj-lt"/>
              <a:buAutoNum type="arabicPeriod"/>
            </a:pPr>
            <a:r>
              <a:rPr lang="en-US" dirty="0" smtClean="0"/>
              <a:t>If </a:t>
            </a:r>
            <a:r>
              <a:rPr lang="en-US" dirty="0"/>
              <a:t>the CSR initiated the dispute or settlement at the item level, one dispute or settlement item is created </a:t>
            </a:r>
            <a:r>
              <a:rPr lang="en-US" dirty="0" smtClean="0"/>
              <a:t>for </a:t>
            </a:r>
            <a:r>
              <a:rPr lang="en-US" dirty="0"/>
              <a:t>the item he or she </a:t>
            </a:r>
            <a:r>
              <a:rPr lang="en-US" dirty="0" smtClean="0"/>
              <a:t>chooses.</a:t>
            </a:r>
          </a:p>
          <a:p>
            <a:pPr marL="800100" lvl="1" indent="-342900">
              <a:buFont typeface="+mj-lt"/>
              <a:buAutoNum type="arabicPeriod"/>
            </a:pPr>
            <a:r>
              <a:rPr lang="en-US" dirty="0" smtClean="0"/>
              <a:t>If </a:t>
            </a:r>
            <a:r>
              <a:rPr lang="en-US" dirty="0"/>
              <a:t>the dispute or settlement was initiated at the bill level, a single dispute or settlement item will cover all the </a:t>
            </a:r>
            <a:r>
              <a:rPr lang="en-US" dirty="0" smtClean="0"/>
              <a:t>    individual </a:t>
            </a:r>
            <a:r>
              <a:rPr lang="en-US" dirty="0"/>
              <a:t>item-level disputes that make up the bill-level dispute</a:t>
            </a:r>
            <a:r>
              <a:rPr lang="en-US" dirty="0" smtClean="0"/>
              <a:t>.</a:t>
            </a:r>
            <a:endParaRPr lang="en-US" dirty="0"/>
          </a:p>
          <a:p>
            <a:pPr marL="285750" indent="-285750">
              <a:buFont typeface="Wingdings" panose="05000000000000000000" pitchFamily="2" charset="2"/>
              <a:buChar char="Ø"/>
            </a:pPr>
            <a:r>
              <a:rPr lang="en-US" b="1" dirty="0">
                <a:solidFill>
                  <a:srgbClr val="087094"/>
                </a:solidFill>
              </a:rPr>
              <a:t>Event level</a:t>
            </a:r>
            <a:r>
              <a:rPr lang="en-US" dirty="0">
                <a:solidFill>
                  <a:srgbClr val="087094"/>
                </a:solidFill>
              </a:rPr>
              <a:t> </a:t>
            </a:r>
            <a:r>
              <a:rPr lang="en-US" dirty="0"/>
              <a:t>— CSRs can dispute and settle any event and they can dispute or settle multiple events from an account in one operation. </a:t>
            </a:r>
            <a:endParaRPr lang="en-US" dirty="0" smtClean="0"/>
          </a:p>
          <a:p>
            <a:pPr marL="800100" lvl="1" indent="-342900">
              <a:buFont typeface="+mj-lt"/>
              <a:buAutoNum type="arabicPeriod"/>
            </a:pPr>
            <a:r>
              <a:rPr lang="en-US" dirty="0" smtClean="0"/>
              <a:t>When </a:t>
            </a:r>
            <a:r>
              <a:rPr lang="en-US" dirty="0"/>
              <a:t>an event-level dispute is opened, BRM creates one dispute event for each disputed event, establishing a one-to-one correspondence between the dispute event and the original event. </a:t>
            </a:r>
            <a:endParaRPr lang="en-US" dirty="0" smtClean="0"/>
          </a:p>
          <a:p>
            <a:pPr marL="800100" lvl="1" indent="-342900">
              <a:buFont typeface="+mj-lt"/>
              <a:buAutoNum type="arabicPeriod"/>
            </a:pPr>
            <a:r>
              <a:rPr lang="en-US" dirty="0" smtClean="0"/>
              <a:t>The </a:t>
            </a:r>
            <a:r>
              <a:rPr lang="en-US" dirty="0"/>
              <a:t>dispute event updates the original item’s Dispute field. BRM bundles all the individual dispute events into one dispute item. </a:t>
            </a:r>
            <a:endParaRPr lang="en-US" dirty="0" smtClean="0"/>
          </a:p>
          <a:p>
            <a:pPr marL="800100" lvl="1" indent="-342900">
              <a:buFont typeface="+mj-lt"/>
              <a:buAutoNum type="arabicPeriod"/>
            </a:pPr>
            <a:endParaRPr lang="en-US" dirty="0"/>
          </a:p>
          <a:p>
            <a:r>
              <a:rPr lang="en-US" dirty="0"/>
              <a:t>Similarly, when you settle an event-level dispute, BRM creates a settlement event for each dispute event. In this case, BRM transfers the settlement amount to the Adjusted field of the original item and the denied amount to the Due field. As with disputes, BRM bundles all individual settlement events into one settlement item. </a:t>
            </a:r>
          </a:p>
          <a:p>
            <a:r>
              <a:rPr lang="en-US" dirty="0"/>
              <a:t>BRM performs disputes and settlements at each of these levels by calling different dispute and settlement opcodes</a:t>
            </a:r>
            <a:r>
              <a:rPr lang="en-US" dirty="0" smtClean="0"/>
              <a:t>.</a:t>
            </a:r>
            <a:endParaRPr lang="en-IN" sz="2000" b="1" dirty="0">
              <a:solidFill>
                <a:srgbClr val="087094"/>
              </a:solidFill>
            </a:endParaRPr>
          </a:p>
        </p:txBody>
      </p:sp>
    </p:spTree>
    <p:extLst>
      <p:ext uri="{BB962C8B-B14F-4D97-AF65-F5344CB8AC3E}">
        <p14:creationId xmlns:p14="http://schemas.microsoft.com/office/powerpoint/2010/main" val="1340033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207" y="1033770"/>
            <a:ext cx="10825018" cy="5324535"/>
          </a:xfrm>
          <a:prstGeom prst="rect">
            <a:avLst/>
          </a:prstGeom>
          <a:noFill/>
        </p:spPr>
        <p:txBody>
          <a:bodyPr wrap="square" rtlCol="0">
            <a:spAutoFit/>
          </a:bodyPr>
          <a:lstStyle/>
          <a:p>
            <a:r>
              <a:rPr lang="en-IN" sz="3200" b="1" dirty="0" smtClean="0">
                <a:solidFill>
                  <a:srgbClr val="087094"/>
                </a:solidFill>
              </a:rPr>
              <a:t>Hints and Important Points About A/R items</a:t>
            </a:r>
          </a:p>
          <a:p>
            <a:pPr marL="514350" indent="-514350">
              <a:buAutoNum type="arabicPeriod"/>
            </a:pPr>
            <a:r>
              <a:rPr lang="en-IN" sz="3200" b="1" dirty="0" smtClean="0">
                <a:solidFill>
                  <a:srgbClr val="087094"/>
                </a:solidFill>
              </a:rPr>
              <a:t>Check the status of A/R items as soon as they are triggered &amp; before billing.</a:t>
            </a:r>
          </a:p>
          <a:p>
            <a:pPr marL="514350" indent="-514350">
              <a:buAutoNum type="arabicPeriod"/>
            </a:pPr>
            <a:r>
              <a:rPr lang="en-IN" sz="3200" b="1" dirty="0" smtClean="0">
                <a:solidFill>
                  <a:srgbClr val="087094"/>
                </a:solidFill>
              </a:rPr>
              <a:t>Check the status of A/R items after billing.</a:t>
            </a:r>
          </a:p>
          <a:p>
            <a:pPr marL="514350" indent="-514350">
              <a:buAutoNum type="arabicPeriod"/>
            </a:pPr>
            <a:r>
              <a:rPr lang="en-IN" sz="3200" b="1" dirty="0" smtClean="0">
                <a:solidFill>
                  <a:srgbClr val="087094"/>
                </a:solidFill>
              </a:rPr>
              <a:t>Check the A/R items values, the due values of the billable items.</a:t>
            </a:r>
          </a:p>
          <a:p>
            <a:pPr marL="514350" indent="-514350">
              <a:buAutoNum type="arabicPeriod"/>
            </a:pPr>
            <a:r>
              <a:rPr lang="en-IN" sz="3200" b="1" dirty="0" smtClean="0">
                <a:solidFill>
                  <a:srgbClr val="087094"/>
                </a:solidFill>
              </a:rPr>
              <a:t>Check what happens if an A/R items is triggered in the delay billing period, will it is consider in the current month bill &amp; invoice or in the next month bill and invoice.</a:t>
            </a:r>
          </a:p>
          <a:p>
            <a:pPr marL="514350" indent="-514350">
              <a:buAutoNum type="arabicPeriod"/>
            </a:pPr>
            <a:r>
              <a:rPr lang="en-IN" sz="3200" b="1" dirty="0" smtClean="0">
                <a:solidFill>
                  <a:srgbClr val="087094"/>
                </a:solidFill>
              </a:rPr>
              <a:t>Check the A/R items values moved in different A/R buckets.</a:t>
            </a:r>
          </a:p>
          <a:p>
            <a:endParaRPr lang="en-IN" sz="2000" b="1" dirty="0">
              <a:solidFill>
                <a:srgbClr val="087094"/>
              </a:solidFill>
            </a:endParaRPr>
          </a:p>
        </p:txBody>
      </p:sp>
    </p:spTree>
    <p:extLst>
      <p:ext uri="{BB962C8B-B14F-4D97-AF65-F5344CB8AC3E}">
        <p14:creationId xmlns:p14="http://schemas.microsoft.com/office/powerpoint/2010/main" val="2331584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pic>
        <p:nvPicPr>
          <p:cNvPr id="8" name="Picture 7"/>
          <p:cNvPicPr>
            <a:picLocks noChangeAspect="1"/>
          </p:cNvPicPr>
          <p:nvPr/>
        </p:nvPicPr>
        <p:blipFill>
          <a:blip r:embed="rId2"/>
          <a:stretch>
            <a:fillRect/>
          </a:stretch>
        </p:blipFill>
        <p:spPr>
          <a:xfrm>
            <a:off x="3028950" y="1590675"/>
            <a:ext cx="6134100" cy="3676650"/>
          </a:xfrm>
          <a:prstGeom prst="rect">
            <a:avLst/>
          </a:prstGeom>
        </p:spPr>
      </p:pic>
    </p:spTree>
    <p:extLst>
      <p:ext uri="{BB962C8B-B14F-4D97-AF65-F5344CB8AC3E}">
        <p14:creationId xmlns:p14="http://schemas.microsoft.com/office/powerpoint/2010/main" val="2679324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sp>
        <p:nvSpPr>
          <p:cNvPr id="26" name="TextBox 25"/>
          <p:cNvSpPr txBox="1"/>
          <p:nvPr/>
        </p:nvSpPr>
        <p:spPr>
          <a:xfrm>
            <a:off x="1334815" y="246262"/>
            <a:ext cx="10510345" cy="707886"/>
          </a:xfrm>
          <a:prstGeom prst="rect">
            <a:avLst/>
          </a:prstGeom>
          <a:noFill/>
        </p:spPr>
        <p:txBody>
          <a:bodyPr wrap="square" rtlCol="0">
            <a:spAutoFit/>
          </a:bodyPr>
          <a:lstStyle/>
          <a:p>
            <a:r>
              <a:rPr lang="en-US" sz="4000" dirty="0" smtClean="0">
                <a:solidFill>
                  <a:schemeClr val="bg1"/>
                </a:solidFill>
              </a:rPr>
              <a:t>Oracle Billing &amp; Revenue Management</a:t>
            </a:r>
            <a:endParaRPr lang="en-IN" sz="4000" dirty="0">
              <a:solidFill>
                <a:schemeClr val="bg1"/>
              </a:solidFill>
            </a:endParaRPr>
          </a:p>
        </p:txBody>
      </p:sp>
      <p:sp>
        <p:nvSpPr>
          <p:cNvPr id="7" name="TextBox 6"/>
          <p:cNvSpPr txBox="1"/>
          <p:nvPr/>
        </p:nvSpPr>
        <p:spPr>
          <a:xfrm>
            <a:off x="1334815" y="1276275"/>
            <a:ext cx="10556984" cy="5386090"/>
          </a:xfrm>
          <a:prstGeom prst="rect">
            <a:avLst/>
          </a:prstGeom>
          <a:noFill/>
        </p:spPr>
        <p:txBody>
          <a:bodyPr wrap="square" rtlCol="0">
            <a:spAutoFit/>
          </a:bodyPr>
          <a:lstStyle/>
          <a:p>
            <a:r>
              <a:rPr lang="en-IN" sz="6000" b="1" dirty="0" smtClean="0">
                <a:solidFill>
                  <a:srgbClr val="FAB239"/>
                </a:solidFill>
              </a:rPr>
              <a:t>AGENDA</a:t>
            </a:r>
          </a:p>
          <a:p>
            <a:endParaRPr lang="en-IN" sz="2000" b="1" dirty="0">
              <a:solidFill>
                <a:srgbClr val="FAB239"/>
              </a:solidFill>
            </a:endParaRPr>
          </a:p>
          <a:p>
            <a:pPr marL="914400" indent="-914400">
              <a:buFont typeface="+mj-lt"/>
              <a:buAutoNum type="arabicPeriod"/>
            </a:pPr>
            <a:r>
              <a:rPr lang="en-IN" sz="4400" b="1" dirty="0" smtClean="0">
                <a:solidFill>
                  <a:srgbClr val="087094"/>
                </a:solidFill>
              </a:rPr>
              <a:t>A/R Items</a:t>
            </a:r>
          </a:p>
          <a:p>
            <a:pPr marL="914400" indent="-914400">
              <a:buFont typeface="+mj-lt"/>
              <a:buAutoNum type="arabicPeriod"/>
            </a:pPr>
            <a:r>
              <a:rPr lang="en-IN" sz="4400" b="1" dirty="0" smtClean="0">
                <a:solidFill>
                  <a:srgbClr val="087094"/>
                </a:solidFill>
              </a:rPr>
              <a:t>About Adjustments</a:t>
            </a:r>
          </a:p>
          <a:p>
            <a:pPr marL="914400" indent="-914400">
              <a:buFont typeface="+mj-lt"/>
              <a:buAutoNum type="arabicPeriod"/>
            </a:pPr>
            <a:r>
              <a:rPr lang="en-IN" sz="4400" b="1" dirty="0">
                <a:solidFill>
                  <a:srgbClr val="087094"/>
                </a:solidFill>
              </a:rPr>
              <a:t>About R</a:t>
            </a:r>
            <a:r>
              <a:rPr lang="en-IN" sz="4400" b="1" dirty="0" smtClean="0">
                <a:solidFill>
                  <a:srgbClr val="087094"/>
                </a:solidFill>
              </a:rPr>
              <a:t>efunds</a:t>
            </a:r>
          </a:p>
          <a:p>
            <a:pPr marL="914400" indent="-914400">
              <a:buFont typeface="+mj-lt"/>
              <a:buAutoNum type="arabicPeriod"/>
            </a:pPr>
            <a:r>
              <a:rPr lang="en-IN" sz="4400" b="1" dirty="0" smtClean="0">
                <a:solidFill>
                  <a:srgbClr val="087094"/>
                </a:solidFill>
              </a:rPr>
              <a:t>About Write-off &amp; Write-off reversals</a:t>
            </a:r>
          </a:p>
          <a:p>
            <a:pPr marL="914400" indent="-914400">
              <a:buFont typeface="+mj-lt"/>
              <a:buAutoNum type="arabicPeriod"/>
            </a:pPr>
            <a:r>
              <a:rPr lang="en-IN" sz="4400" b="1" dirty="0" smtClean="0">
                <a:solidFill>
                  <a:srgbClr val="087094"/>
                </a:solidFill>
              </a:rPr>
              <a:t>About Dispute &amp; Settlements</a:t>
            </a:r>
          </a:p>
          <a:p>
            <a:pPr marL="914400" indent="-914400">
              <a:buFont typeface="+mj-lt"/>
              <a:buAutoNum type="arabicPeriod"/>
            </a:pPr>
            <a:r>
              <a:rPr lang="en-IN" sz="4400" b="1" dirty="0" smtClean="0">
                <a:solidFill>
                  <a:srgbClr val="087094"/>
                </a:solidFill>
              </a:rPr>
              <a:t>About Payment &amp; Payment reversals</a:t>
            </a:r>
          </a:p>
        </p:txBody>
      </p:sp>
    </p:spTree>
    <p:extLst>
      <p:ext uri="{BB962C8B-B14F-4D97-AF65-F5344CB8AC3E}">
        <p14:creationId xmlns:p14="http://schemas.microsoft.com/office/powerpoint/2010/main" val="4193028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800" y="1200727"/>
            <a:ext cx="10529455" cy="4739759"/>
          </a:xfrm>
          <a:prstGeom prst="rect">
            <a:avLst/>
          </a:prstGeom>
          <a:noFill/>
        </p:spPr>
        <p:txBody>
          <a:bodyPr wrap="square" rtlCol="0">
            <a:spAutoFit/>
          </a:bodyPr>
          <a:lstStyle/>
          <a:p>
            <a:r>
              <a:rPr lang="en-IN" sz="3200" b="1" dirty="0" smtClean="0">
                <a:solidFill>
                  <a:srgbClr val="087094"/>
                </a:solidFill>
              </a:rPr>
              <a:t>A/R Items</a:t>
            </a:r>
          </a:p>
          <a:p>
            <a:pPr marL="285750" indent="-285750">
              <a:buClr>
                <a:srgbClr val="FAB239"/>
              </a:buClr>
              <a:buFont typeface="Arial" panose="020B0604020202020204" pitchFamily="34" charset="0"/>
              <a:buChar char="•"/>
            </a:pPr>
            <a:endParaRPr lang="en-IN" dirty="0"/>
          </a:p>
          <a:p>
            <a:pPr marL="285750" indent="-285750">
              <a:buClr>
                <a:srgbClr val="FAB239"/>
              </a:buClr>
              <a:buFont typeface="Arial" panose="020B0604020202020204" pitchFamily="34" charset="0"/>
              <a:buChar char="•"/>
            </a:pPr>
            <a:r>
              <a:rPr lang="en-US" dirty="0"/>
              <a:t>A/R actions include recording externally-initiated payments and payment reversals, making adjustments, creating and settling disputes, issuing refunds, and writing off bad debt. </a:t>
            </a:r>
            <a:endParaRPr lang="en-US" dirty="0" smtClean="0"/>
          </a:p>
          <a:p>
            <a:pPr marL="285750" indent="-285750">
              <a:buClr>
                <a:srgbClr val="FAB239"/>
              </a:buClr>
              <a:buFont typeface="Arial" panose="020B0604020202020204" pitchFamily="34" charset="0"/>
              <a:buChar char="•"/>
            </a:pPr>
            <a:r>
              <a:rPr lang="en-US" dirty="0" smtClean="0"/>
              <a:t>When </a:t>
            </a:r>
            <a:r>
              <a:rPr lang="en-US" dirty="0"/>
              <a:t>the BRM system creates a bill item, the Total and Due fields of the item are equal. </a:t>
            </a:r>
            <a:endParaRPr lang="en-US" dirty="0" smtClean="0"/>
          </a:p>
          <a:p>
            <a:pPr marL="285750" indent="-285750">
              <a:buClr>
                <a:srgbClr val="FAB239"/>
              </a:buClr>
              <a:buFont typeface="Arial" panose="020B0604020202020204" pitchFamily="34" charset="0"/>
              <a:buChar char="•"/>
            </a:pPr>
            <a:r>
              <a:rPr lang="en-US" dirty="0" smtClean="0"/>
              <a:t>When </a:t>
            </a:r>
            <a:r>
              <a:rPr lang="en-US" dirty="0"/>
              <a:t>an A/R action occurs, the balance impact of the action is stored in an A/R item</a:t>
            </a:r>
            <a:r>
              <a:rPr lang="en-US" dirty="0" smtClean="0"/>
              <a:t>.</a:t>
            </a:r>
          </a:p>
          <a:p>
            <a:pPr marL="285750" indent="-285750">
              <a:buClr>
                <a:srgbClr val="FAB239"/>
              </a:buClr>
              <a:buFont typeface="Arial" panose="020B0604020202020204" pitchFamily="34" charset="0"/>
              <a:buChar char="•"/>
            </a:pPr>
            <a:r>
              <a:rPr lang="en-US" dirty="0" smtClean="0"/>
              <a:t>For </a:t>
            </a:r>
            <a:r>
              <a:rPr lang="en-US" dirty="0"/>
              <a:t>most A/R actions, the balance impact is immediately transferred to a bill item, which changes the Due of the bill item. For example, a payment typically reduces the Due of a bill item. </a:t>
            </a:r>
          </a:p>
          <a:p>
            <a:pPr marL="285750" indent="-285750">
              <a:buClr>
                <a:srgbClr val="FAB239"/>
              </a:buClr>
              <a:buFont typeface="Arial" panose="020B0604020202020204" pitchFamily="34" charset="0"/>
              <a:buChar char="•"/>
            </a:pPr>
            <a:r>
              <a:rPr lang="en-US" dirty="0"/>
              <a:t>You can review the details of the transfers between bill items and A/R items by using Customer Center. See </a:t>
            </a:r>
            <a:r>
              <a:rPr lang="en-US" i="1" dirty="0"/>
              <a:t>Displaying the history of an item</a:t>
            </a:r>
            <a:r>
              <a:rPr lang="en-US" dirty="0"/>
              <a:t>. </a:t>
            </a:r>
          </a:p>
          <a:p>
            <a:pPr marL="285750" indent="-285750">
              <a:buClr>
                <a:srgbClr val="FAB239"/>
              </a:buClr>
              <a:buFont typeface="Arial" panose="020B0604020202020204" pitchFamily="34" charset="0"/>
              <a:buChar char="•"/>
            </a:pPr>
            <a:r>
              <a:rPr lang="en-US" dirty="0"/>
              <a:t>When the Due of a bill item is reduced, the current balance of the account’s balance group is also reduced. When the Due of the bill item reaches zero, the item is closed and no further requests for payment are made for it, unless further A/R actions occur on the item and reopen it. </a:t>
            </a:r>
          </a:p>
          <a:p>
            <a:pPr marL="285750" indent="-285750">
              <a:buClr>
                <a:srgbClr val="FAB239"/>
              </a:buClr>
              <a:buFont typeface="Arial" panose="020B0604020202020204" pitchFamily="34" charset="0"/>
              <a:buChar char="•"/>
            </a:pPr>
            <a:r>
              <a:rPr lang="en-US" dirty="0"/>
              <a:t>However, if the item is under dispute that is, the disputed field is non-zero, the bill item would remain open even if the Due becomes zero. </a:t>
            </a:r>
          </a:p>
          <a:p>
            <a:endParaRPr lang="en-IN" dirty="0"/>
          </a:p>
        </p:txBody>
      </p:sp>
    </p:spTree>
    <p:extLst>
      <p:ext uri="{BB962C8B-B14F-4D97-AF65-F5344CB8AC3E}">
        <p14:creationId xmlns:p14="http://schemas.microsoft.com/office/powerpoint/2010/main" val="9779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416868"/>
          </a:xfrm>
          <a:prstGeom prst="rect">
            <a:avLst/>
          </a:prstGeom>
          <a:noFill/>
        </p:spPr>
        <p:txBody>
          <a:bodyPr wrap="square" rtlCol="0">
            <a:spAutoFit/>
          </a:bodyPr>
          <a:lstStyle/>
          <a:p>
            <a:r>
              <a:rPr lang="en-IN" sz="3200" b="1" dirty="0" smtClean="0">
                <a:solidFill>
                  <a:srgbClr val="087094"/>
                </a:solidFill>
              </a:rPr>
              <a:t>About Adjustments</a:t>
            </a:r>
          </a:p>
          <a:p>
            <a:endParaRPr lang="en-IN" sz="2000" b="1" dirty="0" smtClean="0">
              <a:solidFill>
                <a:srgbClr val="087094"/>
              </a:solidFill>
            </a:endParaRPr>
          </a:p>
          <a:p>
            <a:pPr marL="342900" indent="-342900">
              <a:buClr>
                <a:srgbClr val="FAB239"/>
              </a:buClr>
              <a:buFont typeface="Wingdings" panose="05000000000000000000" pitchFamily="2" charset="2"/>
              <a:buChar char="§"/>
            </a:pPr>
            <a:r>
              <a:rPr lang="en-US" dirty="0"/>
              <a:t>A CSR usually performs an adjustment to satisfy an unhappy customer or correct a problem. </a:t>
            </a:r>
            <a:endParaRPr lang="en-US" dirty="0" smtClean="0"/>
          </a:p>
          <a:p>
            <a:pPr marL="342900" indent="-342900">
              <a:buClr>
                <a:srgbClr val="FAB239"/>
              </a:buClr>
              <a:buFont typeface="Wingdings" panose="05000000000000000000" pitchFamily="2" charset="2"/>
              <a:buChar char="§"/>
            </a:pPr>
            <a:r>
              <a:rPr lang="en-US" dirty="0" smtClean="0"/>
              <a:t>For </a:t>
            </a:r>
            <a:r>
              <a:rPr lang="en-US" dirty="0"/>
              <a:t>example, a CSR might give an adjustment when your company charged the entire monthly fee for a service that was unavailable for a few days. </a:t>
            </a:r>
            <a:endParaRPr lang="en-US" dirty="0" smtClean="0"/>
          </a:p>
          <a:p>
            <a:pPr marL="342900" indent="-342900">
              <a:buClr>
                <a:srgbClr val="FAB239"/>
              </a:buClr>
              <a:buFont typeface="Wingdings" panose="05000000000000000000" pitchFamily="2" charset="2"/>
              <a:buChar char="§"/>
            </a:pPr>
            <a:r>
              <a:rPr lang="en-US" dirty="0" smtClean="0"/>
              <a:t>A/R </a:t>
            </a:r>
            <a:r>
              <a:rPr lang="en-US" dirty="0"/>
              <a:t>adjustments </a:t>
            </a:r>
            <a:r>
              <a:rPr lang="en-US" b="1" dirty="0"/>
              <a:t>usually credit the balance of currency resources </a:t>
            </a:r>
            <a:r>
              <a:rPr lang="en-US" dirty="0"/>
              <a:t>in the customer’s account, and </a:t>
            </a:r>
            <a:r>
              <a:rPr lang="en-US" b="1" dirty="0"/>
              <a:t>reduce the amount </a:t>
            </a:r>
            <a:r>
              <a:rPr lang="en-US" dirty="0"/>
              <a:t>the customer owes. They do not return money directly to the customer as refunds do. </a:t>
            </a:r>
            <a:endParaRPr lang="en-US" dirty="0" smtClean="0"/>
          </a:p>
          <a:p>
            <a:pPr marL="342900" indent="-342900">
              <a:buClr>
                <a:srgbClr val="FAB239"/>
              </a:buClr>
              <a:buFont typeface="Wingdings" panose="05000000000000000000" pitchFamily="2" charset="2"/>
              <a:buChar char="§"/>
            </a:pPr>
            <a:r>
              <a:rPr lang="en-US" dirty="0" smtClean="0"/>
              <a:t>A </a:t>
            </a:r>
            <a:r>
              <a:rPr lang="en-US" dirty="0"/>
              <a:t>CSR can adjust the customer’s account, </a:t>
            </a:r>
            <a:r>
              <a:rPr lang="en-US" i="1" dirty="0"/>
              <a:t>subscription services</a:t>
            </a:r>
            <a:r>
              <a:rPr lang="en-US" dirty="0"/>
              <a:t>, </a:t>
            </a:r>
            <a:r>
              <a:rPr lang="en-US" i="1" dirty="0"/>
              <a:t>member services</a:t>
            </a:r>
            <a:r>
              <a:rPr lang="en-US" dirty="0"/>
              <a:t>, bills, </a:t>
            </a:r>
            <a:r>
              <a:rPr lang="en-US" i="1" dirty="0"/>
              <a:t>bill items</a:t>
            </a:r>
            <a:r>
              <a:rPr lang="en-US" dirty="0"/>
              <a:t>, and selected </a:t>
            </a:r>
            <a:r>
              <a:rPr lang="en-US" i="1" dirty="0"/>
              <a:t>events</a:t>
            </a:r>
            <a:r>
              <a:rPr lang="en-US" dirty="0"/>
              <a:t>. </a:t>
            </a:r>
            <a:r>
              <a:rPr lang="en-US" dirty="0" smtClean="0"/>
              <a:t>Depending </a:t>
            </a:r>
            <a:r>
              <a:rPr lang="en-US" dirty="0"/>
              <a:t>on the type of adjustment (account, bill, and so forth), a CSR can adjust currency resources, non-currency resources, or </a:t>
            </a:r>
            <a:r>
              <a:rPr lang="en-US" dirty="0" smtClean="0"/>
              <a:t>both.</a:t>
            </a:r>
          </a:p>
          <a:p>
            <a:pPr marL="342900" indent="-342900">
              <a:buClr>
                <a:srgbClr val="FAB239"/>
              </a:buClr>
              <a:buFont typeface="Wingdings" panose="05000000000000000000" pitchFamily="2" charset="2"/>
              <a:buChar char="§"/>
            </a:pPr>
            <a:r>
              <a:rPr lang="en-US" b="1" dirty="0"/>
              <a:t>Credit adjustments </a:t>
            </a:r>
            <a:r>
              <a:rPr lang="en-US" dirty="0"/>
              <a:t>for currency resources decrease the Due of a bill item or, for non-currency resources, increase the balance of the adjusted resource. If a CSR is crediting an event, the balance impact of that event is removed from the customer’s account</a:t>
            </a:r>
            <a:r>
              <a:rPr lang="en-US" dirty="0" smtClean="0"/>
              <a:t>.</a:t>
            </a:r>
          </a:p>
          <a:p>
            <a:pPr marL="342900" indent="-342900">
              <a:buClr>
                <a:srgbClr val="FAB239"/>
              </a:buClr>
              <a:buFont typeface="Wingdings" panose="05000000000000000000" pitchFamily="2" charset="2"/>
              <a:buChar char="§"/>
            </a:pPr>
            <a:r>
              <a:rPr lang="en-US" b="1" dirty="0" smtClean="0"/>
              <a:t>Debit </a:t>
            </a:r>
            <a:r>
              <a:rPr lang="en-US" b="1" dirty="0"/>
              <a:t>adjustments </a:t>
            </a:r>
            <a:r>
              <a:rPr lang="en-US" dirty="0"/>
              <a:t>have the opposite effect</a:t>
            </a:r>
            <a:r>
              <a:rPr lang="en-US" dirty="0" smtClean="0"/>
              <a:t>.</a:t>
            </a:r>
          </a:p>
          <a:p>
            <a:pPr>
              <a:buClr>
                <a:srgbClr val="FAB239"/>
              </a:buClr>
            </a:pPr>
            <a:endParaRPr lang="en-US" dirty="0" smtClean="0"/>
          </a:p>
          <a:p>
            <a:r>
              <a:rPr lang="en-US" sz="2000" b="1" dirty="0" smtClean="0">
                <a:solidFill>
                  <a:srgbClr val="087094"/>
                </a:solidFill>
              </a:rPr>
              <a:t>----------------------------------------------------------------------------------------------------------------------------------------</a:t>
            </a:r>
            <a:endParaRPr lang="en-IN" sz="2000" b="1" dirty="0" smtClean="0">
              <a:solidFill>
                <a:srgbClr val="087094"/>
              </a:solidFill>
            </a:endParaRPr>
          </a:p>
          <a:p>
            <a:r>
              <a:rPr lang="en-IN" sz="2000" b="1" dirty="0" smtClean="0">
                <a:solidFill>
                  <a:srgbClr val="087094"/>
                </a:solidFill>
              </a:rPr>
              <a:t>Definition: “</a:t>
            </a:r>
            <a:r>
              <a:rPr lang="en-US" sz="2000" b="1" dirty="0"/>
              <a:t>An </a:t>
            </a:r>
            <a:r>
              <a:rPr lang="en-US" sz="2000" b="1" i="1" dirty="0"/>
              <a:t>adjustment</a:t>
            </a:r>
            <a:r>
              <a:rPr lang="en-US" sz="2000" b="1" dirty="0"/>
              <a:t> is a transaction that debits or credits a customer’s account by changing the amount due for a bill item. Adjustments can also change non-currency balances in the account</a:t>
            </a:r>
            <a:r>
              <a:rPr lang="en-US" sz="2000" b="1" dirty="0" smtClean="0"/>
              <a:t>.</a:t>
            </a:r>
            <a:r>
              <a:rPr lang="en-US" sz="2000" b="1" dirty="0" smtClean="0">
                <a:solidFill>
                  <a:srgbClr val="087094"/>
                </a:solidFill>
              </a:rPr>
              <a:t>”</a:t>
            </a:r>
            <a:endParaRPr lang="en-IN" dirty="0"/>
          </a:p>
        </p:txBody>
      </p:sp>
    </p:spTree>
    <p:extLst>
      <p:ext uri="{BB962C8B-B14F-4D97-AF65-F5344CB8AC3E}">
        <p14:creationId xmlns:p14="http://schemas.microsoft.com/office/powerpoint/2010/main" val="17462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570756"/>
          </a:xfrm>
          <a:prstGeom prst="rect">
            <a:avLst/>
          </a:prstGeom>
          <a:noFill/>
        </p:spPr>
        <p:txBody>
          <a:bodyPr wrap="square" rtlCol="0">
            <a:spAutoFit/>
          </a:bodyPr>
          <a:lstStyle/>
          <a:p>
            <a:r>
              <a:rPr lang="en-IN" sz="3200" b="1" dirty="0" smtClean="0">
                <a:solidFill>
                  <a:srgbClr val="087094"/>
                </a:solidFill>
              </a:rPr>
              <a:t>How BRM Process Adjustments</a:t>
            </a:r>
          </a:p>
          <a:p>
            <a:r>
              <a:rPr lang="en-US" dirty="0"/>
              <a:t>BRM processes adjustments and records the adjustment’s balance impact varies slightly from level to level, as follows</a:t>
            </a:r>
            <a:r>
              <a:rPr lang="en-US" dirty="0" smtClean="0"/>
              <a:t>:</a:t>
            </a:r>
          </a:p>
          <a:p>
            <a:pPr marL="285750" indent="-285750">
              <a:buFont typeface="Wingdings" panose="05000000000000000000" pitchFamily="2" charset="2"/>
              <a:buChar char="Ø"/>
            </a:pPr>
            <a:r>
              <a:rPr lang="en-US" b="1" dirty="0">
                <a:solidFill>
                  <a:srgbClr val="087094"/>
                </a:solidFill>
              </a:rPr>
              <a:t>A/R and individual account level</a:t>
            </a:r>
            <a:r>
              <a:rPr lang="en-US" dirty="0">
                <a:solidFill>
                  <a:srgbClr val="087094"/>
                </a:solidFill>
              </a:rPr>
              <a:t> </a:t>
            </a:r>
            <a:r>
              <a:rPr lang="en-US" dirty="0"/>
              <a:t>— Adjustments at this level reduce the current balance of the customer’s bill. The account’s default balance group will be decreased by the amount of the credit. </a:t>
            </a:r>
            <a:endParaRPr lang="en-US" dirty="0" smtClean="0"/>
          </a:p>
          <a:p>
            <a:pPr marL="285750" indent="-285750">
              <a:buFont typeface="Wingdings" panose="05000000000000000000" pitchFamily="2" charset="2"/>
              <a:buChar char="Ø"/>
            </a:pPr>
            <a:r>
              <a:rPr lang="en-US" b="1" dirty="0">
                <a:solidFill>
                  <a:srgbClr val="087094"/>
                </a:solidFill>
              </a:rPr>
              <a:t>Subscription service level and member service level</a:t>
            </a:r>
            <a:r>
              <a:rPr lang="en-US" dirty="0">
                <a:solidFill>
                  <a:srgbClr val="087094"/>
                </a:solidFill>
              </a:rPr>
              <a:t> </a:t>
            </a:r>
            <a:r>
              <a:rPr lang="en-US" dirty="0"/>
              <a:t>— Adjustments at these levels are similar to account-level adjustments. However, the adjustment targets a specific balance group associated with the subscription service or member service rather than using only the default balance group. In this case, BRM uses the balance group supplied by the </a:t>
            </a:r>
            <a:r>
              <a:rPr lang="en-US" b="1" dirty="0"/>
              <a:t>/service</a:t>
            </a:r>
            <a:r>
              <a:rPr lang="en-US" dirty="0"/>
              <a:t> object associated with the subscription service or member service selected by the CSR. </a:t>
            </a:r>
          </a:p>
          <a:p>
            <a:endParaRPr lang="en-US" dirty="0"/>
          </a:p>
          <a:p>
            <a:r>
              <a:rPr lang="en-US" dirty="0" smtClean="0"/>
              <a:t>As </a:t>
            </a:r>
            <a:r>
              <a:rPr lang="en-US" dirty="0"/>
              <a:t>with account-level adjustments, the CSR must allocate the adjustment before it affects the customer’s bill. </a:t>
            </a:r>
            <a:endParaRPr lang="en-US" dirty="0" smtClean="0"/>
          </a:p>
          <a:p>
            <a:pPr marL="285750" indent="-285750">
              <a:buFont typeface="Wingdings" panose="05000000000000000000" pitchFamily="2" charset="2"/>
              <a:buChar char="Ø"/>
            </a:pPr>
            <a:r>
              <a:rPr lang="en-US" b="1" dirty="0" smtClean="0">
                <a:solidFill>
                  <a:srgbClr val="087094"/>
                </a:solidFill>
              </a:rPr>
              <a:t>Item </a:t>
            </a:r>
            <a:r>
              <a:rPr lang="en-US" b="1" dirty="0">
                <a:solidFill>
                  <a:srgbClr val="087094"/>
                </a:solidFill>
              </a:rPr>
              <a:t>level</a:t>
            </a:r>
            <a:r>
              <a:rPr lang="en-US" dirty="0">
                <a:solidFill>
                  <a:srgbClr val="087094"/>
                </a:solidFill>
              </a:rPr>
              <a:t> </a:t>
            </a:r>
            <a:r>
              <a:rPr lang="en-US" dirty="0"/>
              <a:t>— When you adjust a bill item, the amount of the adjustment is subtracted from the Due of the bill item, and payment for that amount is not requested. The current balance of the appropriate balance group is reduced by the amount of the credit.</a:t>
            </a:r>
          </a:p>
          <a:p>
            <a:pPr marL="285750" indent="-285750">
              <a:buFont typeface="Wingdings" panose="05000000000000000000" pitchFamily="2" charset="2"/>
              <a:buChar char="Ø"/>
            </a:pPr>
            <a:r>
              <a:rPr lang="en-US" b="1" dirty="0" smtClean="0">
                <a:solidFill>
                  <a:srgbClr val="087094"/>
                </a:solidFill>
              </a:rPr>
              <a:t>Event </a:t>
            </a:r>
            <a:r>
              <a:rPr lang="en-US" b="1" dirty="0">
                <a:solidFill>
                  <a:srgbClr val="087094"/>
                </a:solidFill>
              </a:rPr>
              <a:t>level</a:t>
            </a:r>
            <a:r>
              <a:rPr lang="en-US" dirty="0">
                <a:solidFill>
                  <a:srgbClr val="087094"/>
                </a:solidFill>
              </a:rPr>
              <a:t> </a:t>
            </a:r>
            <a:r>
              <a:rPr lang="en-US" dirty="0"/>
              <a:t>— Adjustments at this level depend on whether the adjustment occurs before billing or after billing. In either case, the original event is never adjusted. </a:t>
            </a:r>
          </a:p>
          <a:p>
            <a:pPr lvl="1"/>
            <a:r>
              <a:rPr lang="en-US" dirty="0"/>
              <a:t>If the adjustment occurs before billing has run, it changes the balance impact of the </a:t>
            </a:r>
            <a:r>
              <a:rPr lang="en-US" i="1" dirty="0"/>
              <a:t>shadow event</a:t>
            </a:r>
            <a:r>
              <a:rPr lang="en-US" dirty="0"/>
              <a:t>. </a:t>
            </a:r>
          </a:p>
          <a:p>
            <a:pPr lvl="1"/>
            <a:r>
              <a:rPr lang="en-US" dirty="0"/>
              <a:t>If the adjustment occurs after billing has run, it changes the balance impact of the adjustment event (</a:t>
            </a:r>
            <a:r>
              <a:rPr lang="en-US" b="1" dirty="0"/>
              <a:t>/event/billing/adjustment/event</a:t>
            </a:r>
            <a:r>
              <a:rPr lang="en-US" dirty="0" smtClean="0"/>
              <a:t>).</a:t>
            </a:r>
            <a:endParaRPr lang="en-IN" sz="2000" b="1" dirty="0" smtClean="0">
              <a:solidFill>
                <a:srgbClr val="087094"/>
              </a:solidFill>
            </a:endParaRPr>
          </a:p>
        </p:txBody>
      </p:sp>
    </p:spTree>
    <p:extLst>
      <p:ext uri="{BB962C8B-B14F-4D97-AF65-F5344CB8AC3E}">
        <p14:creationId xmlns:p14="http://schemas.microsoft.com/office/powerpoint/2010/main" val="1368001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4862870"/>
          </a:xfrm>
          <a:prstGeom prst="rect">
            <a:avLst/>
          </a:prstGeom>
          <a:noFill/>
        </p:spPr>
        <p:txBody>
          <a:bodyPr wrap="square" rtlCol="0">
            <a:spAutoFit/>
          </a:bodyPr>
          <a:lstStyle/>
          <a:p>
            <a:r>
              <a:rPr lang="en-IN" sz="3200" b="1" dirty="0" smtClean="0">
                <a:solidFill>
                  <a:srgbClr val="087094"/>
                </a:solidFill>
              </a:rPr>
              <a:t>How BRM Process Adjustments Continued…,</a:t>
            </a:r>
          </a:p>
          <a:p>
            <a:endParaRPr lang="en-US" b="1" dirty="0" smtClean="0"/>
          </a:p>
          <a:p>
            <a:pPr marL="342900" indent="-342900">
              <a:buFont typeface="Wingdings" panose="05000000000000000000" pitchFamily="2" charset="2"/>
              <a:buChar char="Ø"/>
            </a:pPr>
            <a:r>
              <a:rPr lang="en-US" sz="2000" b="1" dirty="0" smtClean="0">
                <a:solidFill>
                  <a:srgbClr val="087094"/>
                </a:solidFill>
              </a:rPr>
              <a:t>Bill </a:t>
            </a:r>
            <a:r>
              <a:rPr lang="en-US" sz="2000" b="1" dirty="0">
                <a:solidFill>
                  <a:srgbClr val="087094"/>
                </a:solidFill>
              </a:rPr>
              <a:t>level</a:t>
            </a:r>
            <a:r>
              <a:rPr lang="en-US" sz="2000" dirty="0">
                <a:solidFill>
                  <a:srgbClr val="087094"/>
                </a:solidFill>
              </a:rPr>
              <a:t> </a:t>
            </a:r>
            <a:r>
              <a:rPr lang="en-US" sz="2000" dirty="0"/>
              <a:t>— Like the higher-level adjustments, adjustments at this level reduce the current balance of the customer’s bill. </a:t>
            </a:r>
            <a:endParaRPr lang="en-US" sz="2000" dirty="0" smtClean="0"/>
          </a:p>
          <a:p>
            <a:endParaRPr lang="en-US" sz="2000" dirty="0" smtClean="0"/>
          </a:p>
          <a:p>
            <a:pPr marL="342900" indent="-342900">
              <a:buClr>
                <a:srgbClr val="FAB239"/>
              </a:buClr>
              <a:buFont typeface="Wingdings" panose="05000000000000000000" pitchFamily="2" charset="2"/>
              <a:buChar char="§"/>
            </a:pPr>
            <a:r>
              <a:rPr lang="en-US" sz="2000" dirty="0" smtClean="0"/>
              <a:t>Here</a:t>
            </a:r>
            <a:r>
              <a:rPr lang="en-US" sz="2000" dirty="0"/>
              <a:t>, the amount of the adjustment is subtracted from the due amount for the bill, and payment for that amount is not requested. </a:t>
            </a:r>
          </a:p>
          <a:p>
            <a:pPr marL="342900" indent="-342900">
              <a:buClr>
                <a:srgbClr val="FAB239"/>
              </a:buClr>
              <a:buFont typeface="Wingdings" panose="05000000000000000000" pitchFamily="2" charset="2"/>
              <a:buChar char="§"/>
            </a:pPr>
            <a:r>
              <a:rPr lang="en-US" sz="2000" dirty="0"/>
              <a:t>Adjustments can be made to an entire bill or a selection of bill items, distributing the adjustment as a fixed amount per item or as a percentage. In either case, BRM creates a single adjustment item and transfers the credit to the bill items covered by the adjustment. The current balance of the appropriate balance groups is reduced by the amount of the credit. </a:t>
            </a:r>
          </a:p>
          <a:p>
            <a:pPr marL="342900" indent="-342900">
              <a:buClr>
                <a:srgbClr val="FAB239"/>
              </a:buClr>
              <a:buFont typeface="Wingdings" panose="05000000000000000000" pitchFamily="2" charset="2"/>
              <a:buChar char="§"/>
            </a:pPr>
            <a:r>
              <a:rPr lang="en-US" sz="2000" dirty="0"/>
              <a:t>Bill-level adjustments only act against A/R bills. CSRs cannot adjust a bill from a subordinate bill unit by filing a bill-level adjustment directly against that bill. </a:t>
            </a:r>
            <a:endParaRPr lang="en-US" sz="2000" dirty="0" smtClean="0"/>
          </a:p>
          <a:p>
            <a:pPr marL="342900" indent="-342900">
              <a:buClr>
                <a:srgbClr val="FAB239"/>
              </a:buClr>
              <a:buFont typeface="Wingdings" panose="05000000000000000000" pitchFamily="2" charset="2"/>
              <a:buChar char="§"/>
            </a:pPr>
            <a:r>
              <a:rPr lang="en-US" sz="2000" dirty="0" smtClean="0"/>
              <a:t>Instead</a:t>
            </a:r>
            <a:r>
              <a:rPr lang="en-US" sz="2000" dirty="0"/>
              <a:t>, they file the bill-level adjustment against the parent A/R bill. Also, the adjustment amount cannot exceed the total amount of the bill against which the adjustment is applied. </a:t>
            </a:r>
            <a:endParaRPr lang="en-IN" sz="2000" b="1" dirty="0" smtClean="0">
              <a:solidFill>
                <a:srgbClr val="087094"/>
              </a:solidFill>
            </a:endParaRPr>
          </a:p>
        </p:txBody>
      </p:sp>
    </p:spTree>
    <p:extLst>
      <p:ext uri="{BB962C8B-B14F-4D97-AF65-F5344CB8AC3E}">
        <p14:creationId xmlns:p14="http://schemas.microsoft.com/office/powerpoint/2010/main" val="61256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20800" y="1055987"/>
            <a:ext cx="10745304" cy="2732603"/>
            <a:chOff x="1209964" y="1043709"/>
            <a:chExt cx="10745304" cy="2732603"/>
          </a:xfrm>
        </p:grpSpPr>
        <p:sp>
          <p:nvSpPr>
            <p:cNvPr id="2" name="TextBox 1"/>
            <p:cNvSpPr txBox="1"/>
            <p:nvPr/>
          </p:nvSpPr>
          <p:spPr>
            <a:xfrm>
              <a:off x="1209964" y="1043709"/>
              <a:ext cx="8848436" cy="1169551"/>
            </a:xfrm>
            <a:prstGeom prst="rect">
              <a:avLst/>
            </a:prstGeom>
            <a:noFill/>
          </p:spPr>
          <p:txBody>
            <a:bodyPr wrap="square" rtlCol="0">
              <a:spAutoFit/>
            </a:bodyPr>
            <a:lstStyle/>
            <a:p>
              <a:r>
                <a:rPr lang="en-IN" sz="2800" b="1" dirty="0" smtClean="0">
                  <a:solidFill>
                    <a:srgbClr val="087094"/>
                  </a:solidFill>
                </a:rPr>
                <a:t>Adjustments Opcodes</a:t>
              </a:r>
            </a:p>
            <a:p>
              <a:r>
                <a:rPr lang="en-IN" sz="2400" b="1" dirty="0" smtClean="0">
                  <a:solidFill>
                    <a:srgbClr val="087094"/>
                  </a:solidFill>
                </a:rPr>
                <a:t>Account Level Adjustment: </a:t>
              </a:r>
              <a:r>
                <a:rPr lang="en-IN" sz="2400" b="1" dirty="0" smtClean="0"/>
                <a:t>PCM_OP_AR_ACCOUNT_ADJUSTMENT</a:t>
              </a:r>
              <a:r>
                <a:rPr lang="en-IN" dirty="0" smtClean="0"/>
                <a:t> </a:t>
              </a:r>
              <a:endParaRPr lang="en-IN" dirty="0"/>
            </a:p>
            <a:p>
              <a:r>
                <a:rPr lang="en-US" dirty="0"/>
                <a:t>Debits or credits an account balance for currency adjustments</a:t>
              </a:r>
              <a:r>
                <a:rPr lang="en-US" dirty="0" smtClean="0"/>
                <a:t>.</a:t>
              </a:r>
              <a:endParaRPr lang="en-US" b="1" dirty="0" smtClean="0"/>
            </a:p>
          </p:txBody>
        </p:sp>
        <p:sp>
          <p:nvSpPr>
            <p:cNvPr id="6" name="TextBox 5"/>
            <p:cNvSpPr txBox="1"/>
            <p:nvPr/>
          </p:nvSpPr>
          <p:spPr>
            <a:xfrm>
              <a:off x="6062467" y="2309016"/>
              <a:ext cx="5892801" cy="1323439"/>
            </a:xfrm>
            <a:prstGeom prst="rect">
              <a:avLst/>
            </a:prstGeom>
            <a:noFill/>
          </p:spPr>
          <p:txBody>
            <a:bodyPr wrap="square" rtlCol="0">
              <a:spAutoFit/>
            </a:bodyPr>
            <a:lstStyle/>
            <a:p>
              <a:r>
                <a:rPr lang="en-US" sz="1600" b="1" dirty="0">
                  <a:solidFill>
                    <a:srgbClr val="7030A0"/>
                  </a:solidFill>
                </a:rPr>
                <a:t>Sample output </a:t>
              </a:r>
              <a:r>
                <a:rPr lang="en-US" sz="1600" b="1" dirty="0" err="1">
                  <a:solidFill>
                    <a:srgbClr val="7030A0"/>
                  </a:solidFill>
                </a:rPr>
                <a:t>flist</a:t>
              </a:r>
              <a:r>
                <a:rPr lang="en-US" sz="1600" b="1" dirty="0">
                  <a:solidFill>
                    <a:srgbClr val="7030A0"/>
                  </a:solidFill>
                </a:rPr>
                <a:t> </a:t>
              </a:r>
            </a:p>
            <a:p>
              <a:r>
                <a:rPr lang="en-US" sz="1600" b="1" dirty="0" smtClean="0"/>
                <a:t>0 </a:t>
              </a:r>
              <a:r>
                <a:rPr lang="en-US" sz="1600" b="1" dirty="0"/>
                <a:t>PIN_FLD_POID              POID [0] 0.0.0.1 /account 26376 13</a:t>
              </a:r>
            </a:p>
            <a:p>
              <a:r>
                <a:rPr lang="en-US" sz="1600" b="1" dirty="0"/>
                <a:t>0 PIN_FLD_RESULTS          ARRAY [0] allocated 1, used 1</a:t>
              </a:r>
            </a:p>
            <a:p>
              <a:r>
                <a:rPr lang="en-US" sz="1600" b="1" dirty="0"/>
                <a:t>1     PIN_FLD_POID          POID [0] 0.0.0.1 /</a:t>
              </a:r>
              <a:r>
                <a:rPr lang="en-US" sz="1600" b="1" dirty="0" smtClean="0"/>
                <a:t>event/billing/adjustment/account   </a:t>
              </a:r>
              <a:r>
                <a:rPr lang="en-US" sz="1600" b="1" dirty="0"/>
                <a:t>220025470857538664 </a:t>
              </a:r>
              <a:r>
                <a:rPr lang="en-US" sz="1600" b="1" dirty="0" smtClean="0"/>
                <a:t>0</a:t>
              </a:r>
              <a:endParaRPr lang="en-IN" sz="1600" b="1" dirty="0"/>
            </a:p>
          </p:txBody>
        </p:sp>
        <p:sp>
          <p:nvSpPr>
            <p:cNvPr id="7" name="TextBox 6"/>
            <p:cNvSpPr txBox="1"/>
            <p:nvPr/>
          </p:nvSpPr>
          <p:spPr>
            <a:xfrm>
              <a:off x="1228436" y="2145096"/>
              <a:ext cx="4710545" cy="1631216"/>
            </a:xfrm>
            <a:prstGeom prst="rect">
              <a:avLst/>
            </a:prstGeom>
            <a:noFill/>
          </p:spPr>
          <p:txBody>
            <a:bodyPr wrap="square" rtlCol="0">
              <a:spAutoFit/>
            </a:bodyPr>
            <a:lstStyle/>
            <a:p>
              <a:r>
                <a:rPr lang="en-IN" sz="1600" b="1" dirty="0">
                  <a:solidFill>
                    <a:srgbClr val="087094"/>
                  </a:solidFill>
                </a:rPr>
                <a:t>Sample input </a:t>
              </a:r>
              <a:r>
                <a:rPr lang="en-IN" sz="1600" b="1" dirty="0" err="1">
                  <a:solidFill>
                    <a:srgbClr val="087094"/>
                  </a:solidFill>
                </a:rPr>
                <a:t>flist</a:t>
              </a:r>
              <a:r>
                <a:rPr lang="en-IN" sz="1600" b="1" dirty="0">
                  <a:solidFill>
                    <a:srgbClr val="087094"/>
                  </a:solidFill>
                </a:rPr>
                <a:t> </a:t>
              </a:r>
              <a:r>
                <a:rPr lang="en-IN" sz="1400" b="1" dirty="0">
                  <a:solidFill>
                    <a:srgbClr val="087094"/>
                  </a:solidFill>
                </a:rPr>
                <a:t>			</a:t>
              </a:r>
            </a:p>
            <a:p>
              <a:r>
                <a:rPr lang="en-IN" sz="1400" b="1" dirty="0" smtClean="0">
                  <a:solidFill>
                    <a:srgbClr val="087094"/>
                  </a:solidFill>
                </a:rPr>
                <a:t>0 </a:t>
              </a:r>
              <a:r>
                <a:rPr lang="en-IN" sz="1400" b="1" dirty="0">
                  <a:solidFill>
                    <a:srgbClr val="087094"/>
                  </a:solidFill>
                </a:rPr>
                <a:t>PIN_FLD_POID             POID [0] 0.0.0.1 /account 26376 13</a:t>
              </a:r>
            </a:p>
            <a:p>
              <a:r>
                <a:rPr lang="en-IN" sz="1400" b="1" dirty="0">
                  <a:solidFill>
                    <a:srgbClr val="087094"/>
                  </a:solidFill>
                </a:rPr>
                <a:t>0 PIN_FLD_AMOUNT        DECIMAL [0] -1</a:t>
              </a:r>
            </a:p>
            <a:p>
              <a:r>
                <a:rPr lang="en-IN" sz="1400" b="1" dirty="0">
                  <a:solidFill>
                    <a:srgbClr val="087094"/>
                  </a:solidFill>
                </a:rPr>
                <a:t>0 PIN_FLD_PROGRAM_NAME      STR [0] "Customer </a:t>
              </a:r>
              <a:r>
                <a:rPr lang="en-IN" sz="1400" b="1" dirty="0" err="1">
                  <a:solidFill>
                    <a:srgbClr val="087094"/>
                  </a:solidFill>
                </a:rPr>
                <a:t>Center</a:t>
              </a:r>
              <a:r>
                <a:rPr lang="en-IN" sz="1400" b="1" dirty="0">
                  <a:solidFill>
                    <a:srgbClr val="087094"/>
                  </a:solidFill>
                </a:rPr>
                <a:t>"</a:t>
              </a:r>
            </a:p>
            <a:p>
              <a:r>
                <a:rPr lang="en-IN" sz="1400" dirty="0"/>
                <a:t>0 PIN_FLD_CURRENCY          INT [0] 840</a:t>
              </a:r>
            </a:p>
            <a:p>
              <a:r>
                <a:rPr lang="en-IN" sz="1400" b="1" dirty="0">
                  <a:solidFill>
                    <a:srgbClr val="7030A0"/>
                  </a:solidFill>
                </a:rPr>
                <a:t>0 PIN_FLD_STR_VERSION       INT [0] 8</a:t>
              </a:r>
            </a:p>
            <a:p>
              <a:r>
                <a:rPr lang="en-IN" sz="1400" b="1" dirty="0">
                  <a:solidFill>
                    <a:srgbClr val="7030A0"/>
                  </a:solidFill>
                </a:rPr>
                <a:t>0 PIN_FLD_STRING_ID         INT [0] </a:t>
              </a:r>
              <a:r>
                <a:rPr lang="en-IN" sz="1400" b="1" dirty="0" smtClean="0">
                  <a:solidFill>
                    <a:srgbClr val="7030A0"/>
                  </a:solidFill>
                </a:rPr>
                <a:t>3</a:t>
              </a:r>
              <a:endParaRPr lang="en-IN" dirty="0"/>
            </a:p>
          </p:txBody>
        </p:sp>
      </p:grpSp>
      <p:sp>
        <p:nvSpPr>
          <p:cNvPr id="9" name="TextBox 8"/>
          <p:cNvSpPr txBox="1"/>
          <p:nvPr/>
        </p:nvSpPr>
        <p:spPr>
          <a:xfrm>
            <a:off x="1320800" y="3853568"/>
            <a:ext cx="10621818" cy="1015663"/>
          </a:xfrm>
          <a:prstGeom prst="rect">
            <a:avLst/>
          </a:prstGeom>
          <a:noFill/>
        </p:spPr>
        <p:txBody>
          <a:bodyPr wrap="square" rtlCol="0">
            <a:spAutoFit/>
          </a:bodyPr>
          <a:lstStyle/>
          <a:p>
            <a:r>
              <a:rPr lang="en-IN" sz="2400" b="1" dirty="0" smtClean="0">
                <a:solidFill>
                  <a:srgbClr val="087094"/>
                </a:solidFill>
              </a:rPr>
              <a:t>Bill </a:t>
            </a:r>
            <a:r>
              <a:rPr lang="en-IN" sz="2400" b="1" dirty="0">
                <a:solidFill>
                  <a:srgbClr val="087094"/>
                </a:solidFill>
              </a:rPr>
              <a:t>Level Adjustment</a:t>
            </a:r>
            <a:r>
              <a:rPr lang="en-IN" sz="2400" b="1" dirty="0" smtClean="0">
                <a:solidFill>
                  <a:srgbClr val="087094"/>
                </a:solidFill>
              </a:rPr>
              <a:t>: </a:t>
            </a:r>
            <a:r>
              <a:rPr lang="en-IN" sz="2400" b="1" dirty="0" smtClean="0"/>
              <a:t>PCM_OP_AR_BILL_ADJUSTMENT</a:t>
            </a:r>
          </a:p>
          <a:p>
            <a:r>
              <a:rPr lang="en-US" dirty="0"/>
              <a:t>Credits the currency balance of an account’s AR bill. This opcode is called by BRM client applications to adjust the balance impacts of items associated with the specified bill</a:t>
            </a:r>
            <a:r>
              <a:rPr lang="en-US" dirty="0" smtClean="0"/>
              <a:t>.</a:t>
            </a:r>
            <a:endParaRPr lang="en-IN" dirty="0"/>
          </a:p>
        </p:txBody>
      </p:sp>
      <p:sp>
        <p:nvSpPr>
          <p:cNvPr id="10" name="TextBox 9"/>
          <p:cNvSpPr txBox="1"/>
          <p:nvPr/>
        </p:nvSpPr>
        <p:spPr>
          <a:xfrm>
            <a:off x="1357744" y="4776980"/>
            <a:ext cx="4710545" cy="1846659"/>
          </a:xfrm>
          <a:prstGeom prst="rect">
            <a:avLst/>
          </a:prstGeom>
          <a:noFill/>
        </p:spPr>
        <p:txBody>
          <a:bodyPr wrap="square" rtlCol="0">
            <a:spAutoFit/>
          </a:bodyPr>
          <a:lstStyle/>
          <a:p>
            <a:r>
              <a:rPr lang="en-IN" sz="1600" b="1" dirty="0">
                <a:solidFill>
                  <a:srgbClr val="087094"/>
                </a:solidFill>
              </a:rPr>
              <a:t>Sample input </a:t>
            </a:r>
            <a:r>
              <a:rPr lang="en-IN" sz="1600" b="1" dirty="0" err="1">
                <a:solidFill>
                  <a:srgbClr val="087094"/>
                </a:solidFill>
              </a:rPr>
              <a:t>flist</a:t>
            </a:r>
            <a:r>
              <a:rPr lang="en-IN" sz="1600" b="1" dirty="0">
                <a:solidFill>
                  <a:srgbClr val="087094"/>
                </a:solidFill>
              </a:rPr>
              <a:t> </a:t>
            </a:r>
            <a:endParaRPr lang="en-IN" sz="1600" b="1" dirty="0" smtClean="0">
              <a:solidFill>
                <a:srgbClr val="087094"/>
              </a:solidFill>
            </a:endParaRPr>
          </a:p>
          <a:p>
            <a:r>
              <a:rPr lang="en-IN" sz="1400" b="1" dirty="0">
                <a:solidFill>
                  <a:srgbClr val="087094"/>
                </a:solidFill>
              </a:rPr>
              <a:t>			</a:t>
            </a:r>
          </a:p>
          <a:p>
            <a:r>
              <a:rPr lang="en-IN" sz="1400" b="1" dirty="0">
                <a:solidFill>
                  <a:srgbClr val="087094"/>
                </a:solidFill>
              </a:rPr>
              <a:t>0 PIN_FLD_POID             POID [0] 0.0.0.1 /bill 27012 0 </a:t>
            </a:r>
            <a:endParaRPr lang="en-IN" sz="1400" b="1" dirty="0" smtClean="0">
              <a:solidFill>
                <a:srgbClr val="087094"/>
              </a:solidFill>
            </a:endParaRPr>
          </a:p>
          <a:p>
            <a:r>
              <a:rPr lang="en-IN" sz="1400" b="1" dirty="0" smtClean="0">
                <a:solidFill>
                  <a:srgbClr val="087094"/>
                </a:solidFill>
              </a:rPr>
              <a:t>0 </a:t>
            </a:r>
            <a:r>
              <a:rPr lang="en-IN" sz="1400" b="1" dirty="0">
                <a:solidFill>
                  <a:srgbClr val="087094"/>
                </a:solidFill>
              </a:rPr>
              <a:t>PIN_FLD_AMOUNT        DECIMAL [0] -2 </a:t>
            </a:r>
            <a:endParaRPr lang="en-IN" sz="1400" b="1" dirty="0" smtClean="0">
              <a:solidFill>
                <a:srgbClr val="087094"/>
              </a:solidFill>
            </a:endParaRPr>
          </a:p>
          <a:p>
            <a:r>
              <a:rPr lang="en-IN" sz="1400" b="1" dirty="0" smtClean="0">
                <a:solidFill>
                  <a:srgbClr val="087094"/>
                </a:solidFill>
              </a:rPr>
              <a:t>0 </a:t>
            </a:r>
            <a:r>
              <a:rPr lang="en-IN" sz="1400" b="1" dirty="0">
                <a:solidFill>
                  <a:srgbClr val="087094"/>
                </a:solidFill>
              </a:rPr>
              <a:t>PIN_FLD_PROGRAM_NAME      STR [0] "Customer </a:t>
            </a:r>
            <a:r>
              <a:rPr lang="en-IN" sz="1400" b="1" dirty="0" err="1" smtClean="0">
                <a:solidFill>
                  <a:srgbClr val="087094"/>
                </a:solidFill>
              </a:rPr>
              <a:t>Center</a:t>
            </a:r>
            <a:r>
              <a:rPr lang="en-IN" sz="1400" b="1" dirty="0" smtClean="0">
                <a:solidFill>
                  <a:srgbClr val="087094"/>
                </a:solidFill>
              </a:rPr>
              <a:t>“</a:t>
            </a:r>
          </a:p>
          <a:p>
            <a:r>
              <a:rPr lang="en-IN" sz="1400" b="1" dirty="0" smtClean="0">
                <a:solidFill>
                  <a:srgbClr val="7030A0"/>
                </a:solidFill>
              </a:rPr>
              <a:t>0 </a:t>
            </a:r>
            <a:r>
              <a:rPr lang="en-IN" sz="1400" b="1" dirty="0">
                <a:solidFill>
                  <a:srgbClr val="7030A0"/>
                </a:solidFill>
              </a:rPr>
              <a:t>PIN_FLD_REASON_DOMAIN_ID  INT [0] 16 </a:t>
            </a:r>
            <a:endParaRPr lang="en-IN" sz="1400" b="1" dirty="0" smtClean="0">
              <a:solidFill>
                <a:srgbClr val="7030A0"/>
              </a:solidFill>
            </a:endParaRPr>
          </a:p>
          <a:p>
            <a:r>
              <a:rPr lang="en-IN" sz="1400" b="1" dirty="0" smtClean="0">
                <a:solidFill>
                  <a:srgbClr val="7030A0"/>
                </a:solidFill>
              </a:rPr>
              <a:t>0 </a:t>
            </a:r>
            <a:r>
              <a:rPr lang="en-IN" sz="1400" b="1" dirty="0">
                <a:solidFill>
                  <a:srgbClr val="7030A0"/>
                </a:solidFill>
              </a:rPr>
              <a:t>PIN_FLD_REASON_ID         INT [0] 2 </a:t>
            </a:r>
            <a:endParaRPr lang="en-IN" sz="1400" b="1" dirty="0" smtClean="0">
              <a:solidFill>
                <a:srgbClr val="7030A0"/>
              </a:solidFill>
            </a:endParaRPr>
          </a:p>
          <a:p>
            <a:r>
              <a:rPr lang="en-IN" sz="1400" dirty="0" smtClean="0"/>
              <a:t>0 </a:t>
            </a:r>
            <a:r>
              <a:rPr lang="en-IN" sz="1400" dirty="0"/>
              <a:t>PIN_FLD_FLAGS             INT [0] 2</a:t>
            </a:r>
            <a:endParaRPr lang="en-IN" dirty="0"/>
          </a:p>
        </p:txBody>
      </p:sp>
      <p:cxnSp>
        <p:nvCxnSpPr>
          <p:cNvPr id="12" name="Straight Connector 11"/>
          <p:cNvCxnSpPr/>
          <p:nvPr/>
        </p:nvCxnSpPr>
        <p:spPr>
          <a:xfrm>
            <a:off x="1339272" y="3797568"/>
            <a:ext cx="10726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49817" y="2225538"/>
            <a:ext cx="18472" cy="1419195"/>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92691" y="5173667"/>
            <a:ext cx="18472" cy="1419195"/>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3303" y="4732438"/>
            <a:ext cx="5892802" cy="2154436"/>
          </a:xfrm>
          <a:prstGeom prst="rect">
            <a:avLst/>
          </a:prstGeom>
          <a:noFill/>
        </p:spPr>
        <p:txBody>
          <a:bodyPr wrap="square" rtlCol="0">
            <a:spAutoFit/>
          </a:bodyPr>
          <a:lstStyle/>
          <a:p>
            <a:r>
              <a:rPr lang="en-IN" sz="1600" b="1" dirty="0">
                <a:solidFill>
                  <a:srgbClr val="7030A0"/>
                </a:solidFill>
              </a:rPr>
              <a:t>Sample output </a:t>
            </a:r>
            <a:r>
              <a:rPr lang="en-IN" sz="1600" b="1" dirty="0" err="1" smtClean="0">
                <a:solidFill>
                  <a:srgbClr val="7030A0"/>
                </a:solidFill>
              </a:rPr>
              <a:t>flist</a:t>
            </a:r>
            <a:endParaRPr lang="en-IN" sz="1600" b="1" dirty="0" smtClean="0">
              <a:solidFill>
                <a:srgbClr val="7030A0"/>
              </a:solidFill>
            </a:endParaRPr>
          </a:p>
          <a:p>
            <a:endParaRPr lang="en-IN" b="1" dirty="0">
              <a:solidFill>
                <a:srgbClr val="7030A0"/>
              </a:solidFill>
            </a:endParaRPr>
          </a:p>
          <a:p>
            <a:r>
              <a:rPr lang="en-IN" sz="1400" b="1" dirty="0" smtClean="0"/>
              <a:t>0 </a:t>
            </a:r>
            <a:r>
              <a:rPr lang="en-IN" sz="1400" b="1" dirty="0"/>
              <a:t>PIN_FLD_POID              POID [0] 0.0.0.1 /bill 27012 0</a:t>
            </a:r>
          </a:p>
          <a:p>
            <a:r>
              <a:rPr lang="en-IN" sz="1400" b="1" dirty="0"/>
              <a:t>0 PIN_FLD_RESULTS          ARRAY [0] allocated 2, used 2</a:t>
            </a:r>
          </a:p>
          <a:p>
            <a:r>
              <a:rPr lang="en-IN" sz="1400" b="1" dirty="0"/>
              <a:t>1     PIN_FLD_POID          POID [0] 0.0.0.1 /item/</a:t>
            </a:r>
            <a:r>
              <a:rPr lang="en-IN" sz="1400" b="1" dirty="0" err="1"/>
              <a:t>misc</a:t>
            </a:r>
            <a:r>
              <a:rPr lang="en-IN" sz="1400" b="1" dirty="0"/>
              <a:t> 26628 15</a:t>
            </a:r>
          </a:p>
          <a:p>
            <a:r>
              <a:rPr lang="en-IN" sz="1400" b="1" dirty="0"/>
              <a:t>1     PIN_FLD_EVENT_OBJ     POID [0] 0.0.0.1 /event/billing/adjustment/item </a:t>
            </a:r>
            <a:r>
              <a:rPr lang="en-IN" sz="1400" b="1" dirty="0" smtClean="0"/>
              <a:t> 220025470857537860 </a:t>
            </a:r>
            <a:r>
              <a:rPr lang="en-IN" sz="1400" b="1" dirty="0"/>
              <a:t>0</a:t>
            </a:r>
          </a:p>
          <a:p>
            <a:r>
              <a:rPr lang="en-IN" sz="1400" b="1" dirty="0"/>
              <a:t>0 PIN_FLD_RESULT            ENUM [0] 1</a:t>
            </a:r>
          </a:p>
          <a:p>
            <a:r>
              <a:rPr lang="en-IN" sz="1400" b="1" dirty="0"/>
              <a:t>0 PIN_FLD_DESCR              STR [0] "Successful" </a:t>
            </a:r>
          </a:p>
        </p:txBody>
      </p:sp>
    </p:spTree>
    <p:extLst>
      <p:ext uri="{BB962C8B-B14F-4D97-AF65-F5344CB8AC3E}">
        <p14:creationId xmlns:p14="http://schemas.microsoft.com/office/powerpoint/2010/main" val="42078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4893647"/>
          </a:xfrm>
          <a:prstGeom prst="rect">
            <a:avLst/>
          </a:prstGeom>
          <a:noFill/>
        </p:spPr>
        <p:txBody>
          <a:bodyPr wrap="square" rtlCol="0">
            <a:spAutoFit/>
          </a:bodyPr>
          <a:lstStyle/>
          <a:p>
            <a:r>
              <a:rPr lang="en-IN" sz="3200" b="1" dirty="0" smtClean="0">
                <a:solidFill>
                  <a:srgbClr val="087094"/>
                </a:solidFill>
              </a:rPr>
              <a:t>About Refunds</a:t>
            </a:r>
          </a:p>
          <a:p>
            <a:endParaRPr lang="en-IN" sz="2000" b="1" dirty="0">
              <a:solidFill>
                <a:srgbClr val="087094"/>
              </a:solidFill>
            </a:endParaRPr>
          </a:p>
          <a:p>
            <a:pPr marL="342900" indent="-342900">
              <a:buClr>
                <a:srgbClr val="FAB239"/>
              </a:buClr>
              <a:buFont typeface="Wingdings" panose="05000000000000000000" pitchFamily="2" charset="2"/>
              <a:buChar char="§"/>
            </a:pPr>
            <a:r>
              <a:rPr lang="en-US" sz="2000" dirty="0"/>
              <a:t>You can give customers a </a:t>
            </a:r>
            <a:r>
              <a:rPr lang="en-US" sz="2000" i="1" dirty="0"/>
              <a:t>refund</a:t>
            </a:r>
            <a:r>
              <a:rPr lang="en-US" sz="2000" dirty="0"/>
              <a:t> whenever your company owes them money. </a:t>
            </a:r>
            <a:endParaRPr lang="en-US" sz="2000" dirty="0" smtClean="0"/>
          </a:p>
          <a:p>
            <a:pPr marL="342900" indent="-342900">
              <a:buClr>
                <a:srgbClr val="FAB239"/>
              </a:buClr>
              <a:buFont typeface="Wingdings" panose="05000000000000000000" pitchFamily="2" charset="2"/>
              <a:buChar char="§"/>
            </a:pPr>
            <a:r>
              <a:rPr lang="en-US" sz="2000" dirty="0" smtClean="0"/>
              <a:t>Unlike </a:t>
            </a:r>
            <a:r>
              <a:rPr lang="en-US" sz="2000" dirty="0"/>
              <a:t>an adjustment, which credits the customer’s account balances, a refund returns money that your company owes a customer directly to the customer. </a:t>
            </a:r>
            <a:endParaRPr lang="en-US" sz="2000" dirty="0" smtClean="0"/>
          </a:p>
          <a:p>
            <a:pPr marL="342900" indent="-342900">
              <a:buClr>
                <a:srgbClr val="FAB239"/>
              </a:buClr>
              <a:buFont typeface="Wingdings" panose="05000000000000000000" pitchFamily="2" charset="2"/>
              <a:buChar char="§"/>
            </a:pPr>
            <a:r>
              <a:rPr lang="en-US" sz="2000" dirty="0" smtClean="0"/>
              <a:t>Refunds </a:t>
            </a:r>
            <a:r>
              <a:rPr lang="en-US" sz="2000" dirty="0"/>
              <a:t>for </a:t>
            </a:r>
            <a:r>
              <a:rPr lang="en-US" sz="2000" b="1" i="1" dirty="0">
                <a:solidFill>
                  <a:srgbClr val="087094"/>
                </a:solidFill>
              </a:rPr>
              <a:t>BRM-initiated payments</a:t>
            </a:r>
            <a:r>
              <a:rPr lang="en-US" sz="2000" b="1" dirty="0">
                <a:solidFill>
                  <a:srgbClr val="087094"/>
                </a:solidFill>
              </a:rPr>
              <a:t> </a:t>
            </a:r>
            <a:r>
              <a:rPr lang="en-US" sz="2000" dirty="0"/>
              <a:t>return money to the direct debit or credit card account the customer uses to make payments. For customers who pay invoices, your company makes a refund by check or other </a:t>
            </a:r>
            <a:r>
              <a:rPr lang="en-US" sz="2000" b="1" i="1" dirty="0">
                <a:solidFill>
                  <a:srgbClr val="087094"/>
                </a:solidFill>
              </a:rPr>
              <a:t>externally initiated payment</a:t>
            </a:r>
            <a:r>
              <a:rPr lang="en-US" sz="2000" b="1" dirty="0">
                <a:solidFill>
                  <a:srgbClr val="087094"/>
                </a:solidFill>
              </a:rPr>
              <a:t> </a:t>
            </a:r>
            <a:r>
              <a:rPr lang="en-US" sz="2000" dirty="0"/>
              <a:t>method</a:t>
            </a:r>
            <a:r>
              <a:rPr lang="en-US" sz="2000" dirty="0" smtClean="0"/>
              <a:t>.</a:t>
            </a:r>
          </a:p>
          <a:p>
            <a:pPr marL="342900" indent="-342900">
              <a:buClr>
                <a:srgbClr val="FAB239"/>
              </a:buClr>
              <a:buFont typeface="Wingdings" panose="05000000000000000000" pitchFamily="2" charset="2"/>
              <a:buChar char="§"/>
            </a:pPr>
            <a:r>
              <a:rPr lang="en-US" sz="2000" dirty="0"/>
              <a:t>The following situations might require a refund: </a:t>
            </a:r>
          </a:p>
          <a:p>
            <a:pPr marL="342900" indent="-342900">
              <a:buClr>
                <a:srgbClr val="FAB239"/>
              </a:buClr>
              <a:buFont typeface="Wingdings" panose="05000000000000000000" pitchFamily="2" charset="2"/>
              <a:buChar char="§"/>
            </a:pPr>
            <a:r>
              <a:rPr lang="en-US" sz="2000" dirty="0"/>
              <a:t>When a customer pays too much on a bill. </a:t>
            </a:r>
          </a:p>
          <a:p>
            <a:pPr marL="342900" indent="-342900">
              <a:buClr>
                <a:srgbClr val="FAB239"/>
              </a:buClr>
              <a:buFont typeface="Wingdings" panose="05000000000000000000" pitchFamily="2" charset="2"/>
              <a:buChar char="§"/>
            </a:pPr>
            <a:r>
              <a:rPr lang="en-US" sz="2000" dirty="0"/>
              <a:t>When a customer has been given a credit adjustment. </a:t>
            </a:r>
          </a:p>
          <a:p>
            <a:pPr marL="342900" indent="-342900">
              <a:buClr>
                <a:srgbClr val="FAB239"/>
              </a:buClr>
              <a:buFont typeface="Wingdings" panose="05000000000000000000" pitchFamily="2" charset="2"/>
              <a:buChar char="§"/>
            </a:pPr>
            <a:r>
              <a:rPr lang="en-US" sz="2000" dirty="0"/>
              <a:t>When a dispute has been settled and the customer is owed some money. </a:t>
            </a:r>
          </a:p>
          <a:p>
            <a:pPr marL="342900" indent="-342900">
              <a:buClr>
                <a:srgbClr val="FAB239"/>
              </a:buClr>
              <a:buFont typeface="Wingdings" panose="05000000000000000000" pitchFamily="2" charset="2"/>
              <a:buChar char="§"/>
            </a:pPr>
            <a:r>
              <a:rPr lang="en-US" sz="2000" dirty="0"/>
              <a:t>Instead of giving a refund, you can apply the money owed the customer to an open bill. You typically make refunds only if the customer must receive the money directly. </a:t>
            </a:r>
          </a:p>
          <a:p>
            <a:endParaRPr lang="en-IN" sz="2000" b="1" dirty="0" smtClean="0">
              <a:solidFill>
                <a:srgbClr val="087094"/>
              </a:solidFill>
            </a:endParaRPr>
          </a:p>
        </p:txBody>
      </p:sp>
    </p:spTree>
    <p:extLst>
      <p:ext uri="{BB962C8B-B14F-4D97-AF65-F5344CB8AC3E}">
        <p14:creationId xmlns:p14="http://schemas.microsoft.com/office/powerpoint/2010/main" val="3311781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964" y="1043709"/>
            <a:ext cx="10825018" cy="5201424"/>
          </a:xfrm>
          <a:prstGeom prst="rect">
            <a:avLst/>
          </a:prstGeom>
          <a:noFill/>
        </p:spPr>
        <p:txBody>
          <a:bodyPr wrap="square" rtlCol="0">
            <a:spAutoFit/>
          </a:bodyPr>
          <a:lstStyle/>
          <a:p>
            <a:r>
              <a:rPr lang="en-IN" sz="3200" b="1" dirty="0" smtClean="0">
                <a:solidFill>
                  <a:srgbClr val="087094"/>
                </a:solidFill>
              </a:rPr>
              <a:t>Refund Payments</a:t>
            </a:r>
          </a:p>
          <a:p>
            <a:endParaRPr lang="en-IN" sz="2000" b="1" dirty="0">
              <a:solidFill>
                <a:srgbClr val="087094"/>
              </a:solidFill>
            </a:endParaRPr>
          </a:p>
          <a:p>
            <a:pPr marL="342900" indent="-342900">
              <a:buFont typeface="Wingdings" panose="05000000000000000000" pitchFamily="2" charset="2"/>
              <a:buChar char="Ø"/>
            </a:pPr>
            <a:r>
              <a:rPr lang="en-US" sz="2000" b="1" dirty="0">
                <a:solidFill>
                  <a:srgbClr val="087094"/>
                </a:solidFill>
              </a:rPr>
              <a:t>Making refund payments </a:t>
            </a:r>
          </a:p>
          <a:p>
            <a:r>
              <a:rPr lang="en-US" sz="2000" dirty="0"/>
              <a:t>The procedure for making refund payments to customers varies depending on whether they pay your company by using a BRM-initiated or externally-initiated </a:t>
            </a:r>
            <a:r>
              <a:rPr lang="en-US" sz="2000" i="1" dirty="0"/>
              <a:t>payment method</a:t>
            </a:r>
            <a:r>
              <a:rPr lang="en-US" sz="2000" dirty="0" smtClean="0"/>
              <a:t>.</a:t>
            </a:r>
          </a:p>
          <a:p>
            <a:endParaRPr lang="en-US" sz="2000" dirty="0"/>
          </a:p>
          <a:p>
            <a:pPr marL="342900" indent="-342900">
              <a:buFont typeface="Wingdings" panose="05000000000000000000" pitchFamily="2" charset="2"/>
              <a:buChar char="Ø"/>
            </a:pPr>
            <a:r>
              <a:rPr lang="en-US" sz="2000" b="1" dirty="0">
                <a:solidFill>
                  <a:srgbClr val="087094"/>
                </a:solidFill>
              </a:rPr>
              <a:t>Making BRM-initiated refund </a:t>
            </a:r>
            <a:r>
              <a:rPr lang="en-US" sz="2000" b="1" dirty="0" smtClean="0">
                <a:solidFill>
                  <a:srgbClr val="087094"/>
                </a:solidFill>
              </a:rPr>
              <a:t>payments</a:t>
            </a:r>
          </a:p>
          <a:p>
            <a:r>
              <a:rPr lang="en-US" sz="2000" dirty="0" smtClean="0"/>
              <a:t>Run </a:t>
            </a:r>
            <a:r>
              <a:rPr lang="en-US" sz="2000" dirty="0"/>
              <a:t>the </a:t>
            </a:r>
            <a:r>
              <a:rPr lang="en-US" sz="2000" b="1" dirty="0" err="1"/>
              <a:t>pin_refund</a:t>
            </a:r>
            <a:r>
              <a:rPr lang="en-US" sz="2000" dirty="0" smtClean="0"/>
              <a:t> </a:t>
            </a:r>
            <a:r>
              <a:rPr lang="en-US" sz="2000" dirty="0"/>
              <a:t>utility to give refunds to all accounts that use the specified payment method and which have refund items at the time that the </a:t>
            </a:r>
            <a:r>
              <a:rPr lang="en-US" sz="2000" b="1" dirty="0" err="1"/>
              <a:t>pin_refund</a:t>
            </a:r>
            <a:r>
              <a:rPr lang="en-US" sz="2000" dirty="0"/>
              <a:t> utility is run. You do not specify start and end date parameters when you run this utility. </a:t>
            </a:r>
            <a:endParaRPr lang="en-US" sz="2000" dirty="0" smtClean="0"/>
          </a:p>
          <a:p>
            <a:pPr marL="342900" indent="-342900">
              <a:buFont typeface="Wingdings" panose="05000000000000000000" pitchFamily="2" charset="2"/>
              <a:buChar char="Ø"/>
            </a:pPr>
            <a:endParaRPr lang="en-US" sz="2000" b="1" dirty="0" smtClean="0">
              <a:solidFill>
                <a:srgbClr val="087094"/>
              </a:solidFill>
            </a:endParaRPr>
          </a:p>
          <a:p>
            <a:pPr marL="342900" indent="-342900">
              <a:buFont typeface="Wingdings" panose="05000000000000000000" pitchFamily="2" charset="2"/>
              <a:buChar char="Ø"/>
            </a:pPr>
            <a:r>
              <a:rPr lang="en-IN" sz="2000" b="1" dirty="0">
                <a:solidFill>
                  <a:srgbClr val="087094"/>
                </a:solidFill>
              </a:rPr>
              <a:t>Making externally-initiated refund payments</a:t>
            </a:r>
            <a:endParaRPr lang="en-US" sz="2000" b="1" dirty="0">
              <a:solidFill>
                <a:srgbClr val="087094"/>
              </a:solidFill>
            </a:endParaRPr>
          </a:p>
          <a:p>
            <a:r>
              <a:rPr lang="en-US" sz="2000" dirty="0"/>
              <a:t>To make refund payments to customers whose payment method is not BRM-initiated, first create the payments outside the BRM system and then record them in the BRM database by using </a:t>
            </a:r>
            <a:r>
              <a:rPr lang="en-US" sz="2000" i="1" dirty="0"/>
              <a:t>Payment Tool</a:t>
            </a:r>
            <a:r>
              <a:rPr lang="en-US" sz="2000" dirty="0"/>
              <a:t>. For example, write checks to the customers who are due a refund and whose payment method is invoice, and then submit a </a:t>
            </a:r>
            <a:r>
              <a:rPr lang="en-US" sz="2000" dirty="0" smtClean="0"/>
              <a:t>refund.</a:t>
            </a:r>
            <a:endParaRPr lang="en-IN" sz="2000" b="1" dirty="0" smtClean="0">
              <a:solidFill>
                <a:srgbClr val="087094"/>
              </a:solidFill>
            </a:endParaRPr>
          </a:p>
        </p:txBody>
      </p:sp>
    </p:spTree>
    <p:extLst>
      <p:ext uri="{BB962C8B-B14F-4D97-AF65-F5344CB8AC3E}">
        <p14:creationId xmlns:p14="http://schemas.microsoft.com/office/powerpoint/2010/main" val="792244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2665</Words>
  <Application>Microsoft Office PowerPoint</Application>
  <PresentationFormat>Widescreen</PresentationFormat>
  <Paragraphs>163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Sadath</dc:creator>
  <cp:lastModifiedBy>Mohammed Sadath</cp:lastModifiedBy>
  <cp:revision>81</cp:revision>
  <dcterms:created xsi:type="dcterms:W3CDTF">2021-03-03T05:33:03Z</dcterms:created>
  <dcterms:modified xsi:type="dcterms:W3CDTF">2021-07-28T08:48:46Z</dcterms:modified>
</cp:coreProperties>
</file>