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7D2BF-96DC-4889-B6D1-86052FFF182F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8CFB13-9ED9-417C-B091-B53D1EA99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70FA3941-6384-4CFD-A431-6E4D978A60E9}" type="parTrans" cxnId="{0C573DE8-4DF1-402E-BB9B-7F1835563E8F}">
      <dgm:prSet/>
      <dgm:spPr/>
      <dgm:t>
        <a:bodyPr/>
        <a:lstStyle/>
        <a:p>
          <a:endParaRPr lang="en-US"/>
        </a:p>
      </dgm:t>
    </dgm:pt>
    <dgm:pt modelId="{75DDCA28-1A7C-4DA1-ABEE-D31FEEA41E5D}" type="sibTrans" cxnId="{0C573DE8-4DF1-402E-BB9B-7F1835563E8F}">
      <dgm:prSet/>
      <dgm:spPr/>
      <dgm:t>
        <a:bodyPr/>
        <a:lstStyle/>
        <a:p>
          <a:endParaRPr lang="en-US"/>
        </a:p>
      </dgm:t>
    </dgm:pt>
    <dgm:pt modelId="{F75BBD70-919E-4B7F-BB7D-DDEBFFE1E5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</a:t>
          </a:r>
        </a:p>
      </dgm:t>
    </dgm:pt>
    <dgm:pt modelId="{377D2267-90D9-4BDC-8EA3-3766D40D673C}" type="parTrans" cxnId="{F53AC913-946A-4E9B-AEF3-6727BD0C2090}">
      <dgm:prSet/>
      <dgm:spPr/>
      <dgm:t>
        <a:bodyPr/>
        <a:lstStyle/>
        <a:p>
          <a:endParaRPr lang="en-US"/>
        </a:p>
      </dgm:t>
    </dgm:pt>
    <dgm:pt modelId="{856DA978-7352-4F02-ABD6-A07935C29437}" type="sibTrans" cxnId="{F53AC913-946A-4E9B-AEF3-6727BD0C2090}">
      <dgm:prSet/>
      <dgm:spPr/>
      <dgm:t>
        <a:bodyPr/>
        <a:lstStyle/>
        <a:p>
          <a:endParaRPr lang="en-US"/>
        </a:p>
      </dgm:t>
    </dgm:pt>
    <dgm:pt modelId="{156957C2-495C-4C17-903D-6CC2DC09E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 Modelling</a:t>
          </a:r>
        </a:p>
      </dgm:t>
    </dgm:pt>
    <dgm:pt modelId="{0ED3E842-46D4-45CF-8E74-96F3D66CB205}" type="parTrans" cxnId="{BD3E5FA2-E1B3-40AC-9C78-9BBA73D90E46}">
      <dgm:prSet/>
      <dgm:spPr/>
      <dgm:t>
        <a:bodyPr/>
        <a:lstStyle/>
        <a:p>
          <a:endParaRPr lang="en-US"/>
        </a:p>
      </dgm:t>
    </dgm:pt>
    <dgm:pt modelId="{D6302A89-A7EA-4D39-8B9D-EF2336040962}" type="sibTrans" cxnId="{BD3E5FA2-E1B3-40AC-9C78-9BBA73D90E46}">
      <dgm:prSet/>
      <dgm:spPr/>
      <dgm:t>
        <a:bodyPr/>
        <a:lstStyle/>
        <a:p>
          <a:endParaRPr lang="en-US"/>
        </a:p>
      </dgm:t>
    </dgm:pt>
    <dgm:pt modelId="{8BBDB072-0014-43CA-A720-719EC9AD865B}" type="pres">
      <dgm:prSet presAssocID="{3757D2BF-96DC-4889-B6D1-86052FFF182F}" presName="root" presStyleCnt="0">
        <dgm:presLayoutVars>
          <dgm:dir/>
          <dgm:resizeHandles val="exact"/>
        </dgm:presLayoutVars>
      </dgm:prSet>
      <dgm:spPr/>
    </dgm:pt>
    <dgm:pt modelId="{0300A313-388F-4C67-AE77-E9A6B7BCBCB6}" type="pres">
      <dgm:prSet presAssocID="{808CFB13-9ED9-417C-B091-B53D1EA99018}" presName="compNode" presStyleCnt="0"/>
      <dgm:spPr/>
    </dgm:pt>
    <dgm:pt modelId="{CB2439C3-13E8-4476-A921-3E083443CD79}" type="pres">
      <dgm:prSet presAssocID="{808CFB13-9ED9-417C-B091-B53D1EA990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7F812E-CDB6-47A6-9922-5DF9C050BA6D}" type="pres">
      <dgm:prSet presAssocID="{808CFB13-9ED9-417C-B091-B53D1EA99018}" presName="spaceRect" presStyleCnt="0"/>
      <dgm:spPr/>
    </dgm:pt>
    <dgm:pt modelId="{0E7CE6E8-DA9D-4AB6-AEE8-E847933891BA}" type="pres">
      <dgm:prSet presAssocID="{808CFB13-9ED9-417C-B091-B53D1EA99018}" presName="textRect" presStyleLbl="revTx" presStyleIdx="0" presStyleCnt="3">
        <dgm:presLayoutVars>
          <dgm:chMax val="1"/>
          <dgm:chPref val="1"/>
        </dgm:presLayoutVars>
      </dgm:prSet>
      <dgm:spPr/>
    </dgm:pt>
    <dgm:pt modelId="{F1EFF48F-A691-41A9-B624-E89BF6D3CE94}" type="pres">
      <dgm:prSet presAssocID="{75DDCA28-1A7C-4DA1-ABEE-D31FEEA41E5D}" presName="sibTrans" presStyleCnt="0"/>
      <dgm:spPr/>
    </dgm:pt>
    <dgm:pt modelId="{4BFBB681-C8AE-4ADD-84C0-41ACFE8E183A}" type="pres">
      <dgm:prSet presAssocID="{F75BBD70-919E-4B7F-BB7D-DDEBFFE1E5A2}" presName="compNode" presStyleCnt="0"/>
      <dgm:spPr/>
    </dgm:pt>
    <dgm:pt modelId="{2D9E80C0-FE09-4C39-9627-C896FA4F03FA}" type="pres">
      <dgm:prSet presAssocID="{F75BBD70-919E-4B7F-BB7D-DDEBFFE1E5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6F9BF4-1F7A-49CC-AE2E-BCC291ABC14D}" type="pres">
      <dgm:prSet presAssocID="{F75BBD70-919E-4B7F-BB7D-DDEBFFE1E5A2}" presName="spaceRect" presStyleCnt="0"/>
      <dgm:spPr/>
    </dgm:pt>
    <dgm:pt modelId="{1F465BDF-D9BE-4645-91B4-E1813B3F42EC}" type="pres">
      <dgm:prSet presAssocID="{F75BBD70-919E-4B7F-BB7D-DDEBFFE1E5A2}" presName="textRect" presStyleLbl="revTx" presStyleIdx="1" presStyleCnt="3">
        <dgm:presLayoutVars>
          <dgm:chMax val="1"/>
          <dgm:chPref val="1"/>
        </dgm:presLayoutVars>
      </dgm:prSet>
      <dgm:spPr/>
    </dgm:pt>
    <dgm:pt modelId="{7E95FBDE-A015-4F8B-8C73-C7AB2C284FDE}" type="pres">
      <dgm:prSet presAssocID="{856DA978-7352-4F02-ABD6-A07935C29437}" presName="sibTrans" presStyleCnt="0"/>
      <dgm:spPr/>
    </dgm:pt>
    <dgm:pt modelId="{639F762C-5D36-477C-A9F7-DD09DC094AE2}" type="pres">
      <dgm:prSet presAssocID="{156957C2-495C-4C17-903D-6CC2DC09ECA6}" presName="compNode" presStyleCnt="0"/>
      <dgm:spPr/>
    </dgm:pt>
    <dgm:pt modelId="{23D41955-8E5C-4442-97C5-199905AA8FCC}" type="pres">
      <dgm:prSet presAssocID="{156957C2-495C-4C17-903D-6CC2DC09EC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9BAA7E-899A-45C5-8260-535BB3D1CAF2}" type="pres">
      <dgm:prSet presAssocID="{156957C2-495C-4C17-903D-6CC2DC09ECA6}" presName="spaceRect" presStyleCnt="0"/>
      <dgm:spPr/>
    </dgm:pt>
    <dgm:pt modelId="{2A66BFC5-B2E8-4524-841C-6C753B5D966E}" type="pres">
      <dgm:prSet presAssocID="{156957C2-495C-4C17-903D-6CC2DC09EC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ECF90D-2EAC-A143-B479-1BB3EC127342}" type="presOf" srcId="{808CFB13-9ED9-417C-B091-B53D1EA99018}" destId="{0E7CE6E8-DA9D-4AB6-AEE8-E847933891BA}" srcOrd="0" destOrd="0" presId="urn:microsoft.com/office/officeart/2018/2/layout/IconLabelList"/>
    <dgm:cxn modelId="{F53AC913-946A-4E9B-AEF3-6727BD0C2090}" srcId="{3757D2BF-96DC-4889-B6D1-86052FFF182F}" destId="{F75BBD70-919E-4B7F-BB7D-DDEBFFE1E5A2}" srcOrd="1" destOrd="0" parTransId="{377D2267-90D9-4BDC-8EA3-3766D40D673C}" sibTransId="{856DA978-7352-4F02-ABD6-A07935C29437}"/>
    <dgm:cxn modelId="{B4832F18-E358-C84D-AC08-68469CBECF14}" type="presOf" srcId="{156957C2-495C-4C17-903D-6CC2DC09ECA6}" destId="{2A66BFC5-B2E8-4524-841C-6C753B5D966E}" srcOrd="0" destOrd="0" presId="urn:microsoft.com/office/officeart/2018/2/layout/IconLabelList"/>
    <dgm:cxn modelId="{E228632C-0AD8-F446-A587-4401FD197842}" type="presOf" srcId="{3757D2BF-96DC-4889-B6D1-86052FFF182F}" destId="{8BBDB072-0014-43CA-A720-719EC9AD865B}" srcOrd="0" destOrd="0" presId="urn:microsoft.com/office/officeart/2018/2/layout/IconLabelList"/>
    <dgm:cxn modelId="{BD3E5FA2-E1B3-40AC-9C78-9BBA73D90E46}" srcId="{3757D2BF-96DC-4889-B6D1-86052FFF182F}" destId="{156957C2-495C-4C17-903D-6CC2DC09ECA6}" srcOrd="2" destOrd="0" parTransId="{0ED3E842-46D4-45CF-8E74-96F3D66CB205}" sibTransId="{D6302A89-A7EA-4D39-8B9D-EF2336040962}"/>
    <dgm:cxn modelId="{C2BE34A3-1B90-5D49-9792-4C190C62570A}" type="presOf" srcId="{F75BBD70-919E-4B7F-BB7D-DDEBFFE1E5A2}" destId="{1F465BDF-D9BE-4645-91B4-E1813B3F42EC}" srcOrd="0" destOrd="0" presId="urn:microsoft.com/office/officeart/2018/2/layout/IconLabelList"/>
    <dgm:cxn modelId="{0C573DE8-4DF1-402E-BB9B-7F1835563E8F}" srcId="{3757D2BF-96DC-4889-B6D1-86052FFF182F}" destId="{808CFB13-9ED9-417C-B091-B53D1EA99018}" srcOrd="0" destOrd="0" parTransId="{70FA3941-6384-4CFD-A431-6E4D978A60E9}" sibTransId="{75DDCA28-1A7C-4DA1-ABEE-D31FEEA41E5D}"/>
    <dgm:cxn modelId="{E32D41AE-E47C-7D41-B957-C80E56467428}" type="presParOf" srcId="{8BBDB072-0014-43CA-A720-719EC9AD865B}" destId="{0300A313-388F-4C67-AE77-E9A6B7BCBCB6}" srcOrd="0" destOrd="0" presId="urn:microsoft.com/office/officeart/2018/2/layout/IconLabelList"/>
    <dgm:cxn modelId="{CEE8CDD4-DFF1-774B-B7B1-605E452169E5}" type="presParOf" srcId="{0300A313-388F-4C67-AE77-E9A6B7BCBCB6}" destId="{CB2439C3-13E8-4476-A921-3E083443CD79}" srcOrd="0" destOrd="0" presId="urn:microsoft.com/office/officeart/2018/2/layout/IconLabelList"/>
    <dgm:cxn modelId="{C6239454-3642-6A47-A4E6-3AF323D1C2E1}" type="presParOf" srcId="{0300A313-388F-4C67-AE77-E9A6B7BCBCB6}" destId="{E97F812E-CDB6-47A6-9922-5DF9C050BA6D}" srcOrd="1" destOrd="0" presId="urn:microsoft.com/office/officeart/2018/2/layout/IconLabelList"/>
    <dgm:cxn modelId="{3E488879-07A0-3046-AE3C-DAB2F6E1C088}" type="presParOf" srcId="{0300A313-388F-4C67-AE77-E9A6B7BCBCB6}" destId="{0E7CE6E8-DA9D-4AB6-AEE8-E847933891BA}" srcOrd="2" destOrd="0" presId="urn:microsoft.com/office/officeart/2018/2/layout/IconLabelList"/>
    <dgm:cxn modelId="{52C2FF15-4437-1040-B504-3EA2A7CA9649}" type="presParOf" srcId="{8BBDB072-0014-43CA-A720-719EC9AD865B}" destId="{F1EFF48F-A691-41A9-B624-E89BF6D3CE94}" srcOrd="1" destOrd="0" presId="urn:microsoft.com/office/officeart/2018/2/layout/IconLabelList"/>
    <dgm:cxn modelId="{9D9014B3-591E-FA4E-A90D-DB262A92DB96}" type="presParOf" srcId="{8BBDB072-0014-43CA-A720-719EC9AD865B}" destId="{4BFBB681-C8AE-4ADD-84C0-41ACFE8E183A}" srcOrd="2" destOrd="0" presId="urn:microsoft.com/office/officeart/2018/2/layout/IconLabelList"/>
    <dgm:cxn modelId="{FE812510-9C0F-E349-9DC9-5C66BEB70872}" type="presParOf" srcId="{4BFBB681-C8AE-4ADD-84C0-41ACFE8E183A}" destId="{2D9E80C0-FE09-4C39-9627-C896FA4F03FA}" srcOrd="0" destOrd="0" presId="urn:microsoft.com/office/officeart/2018/2/layout/IconLabelList"/>
    <dgm:cxn modelId="{BB444BF0-65C8-C647-87E5-421C174BD853}" type="presParOf" srcId="{4BFBB681-C8AE-4ADD-84C0-41ACFE8E183A}" destId="{776F9BF4-1F7A-49CC-AE2E-BCC291ABC14D}" srcOrd="1" destOrd="0" presId="urn:microsoft.com/office/officeart/2018/2/layout/IconLabelList"/>
    <dgm:cxn modelId="{70E2A995-2B9B-E84B-B05F-54B0CF6B62D8}" type="presParOf" srcId="{4BFBB681-C8AE-4ADD-84C0-41ACFE8E183A}" destId="{1F465BDF-D9BE-4645-91B4-E1813B3F42EC}" srcOrd="2" destOrd="0" presId="urn:microsoft.com/office/officeart/2018/2/layout/IconLabelList"/>
    <dgm:cxn modelId="{A12B5769-0C2B-A346-9FA5-D6E6945B5D99}" type="presParOf" srcId="{8BBDB072-0014-43CA-A720-719EC9AD865B}" destId="{7E95FBDE-A015-4F8B-8C73-C7AB2C284FDE}" srcOrd="3" destOrd="0" presId="urn:microsoft.com/office/officeart/2018/2/layout/IconLabelList"/>
    <dgm:cxn modelId="{4AD59486-6232-C74A-8323-4EEA231EFAF0}" type="presParOf" srcId="{8BBDB072-0014-43CA-A720-719EC9AD865B}" destId="{639F762C-5D36-477C-A9F7-DD09DC094AE2}" srcOrd="4" destOrd="0" presId="urn:microsoft.com/office/officeart/2018/2/layout/IconLabelList"/>
    <dgm:cxn modelId="{5385F374-B8DC-964A-B7DC-720ED03D6FF1}" type="presParOf" srcId="{639F762C-5D36-477C-A9F7-DD09DC094AE2}" destId="{23D41955-8E5C-4442-97C5-199905AA8FCC}" srcOrd="0" destOrd="0" presId="urn:microsoft.com/office/officeart/2018/2/layout/IconLabelList"/>
    <dgm:cxn modelId="{076265F7-F8E6-B649-9650-41C8D9F8C4E6}" type="presParOf" srcId="{639F762C-5D36-477C-A9F7-DD09DC094AE2}" destId="{D89BAA7E-899A-45C5-8260-535BB3D1CAF2}" srcOrd="1" destOrd="0" presId="urn:microsoft.com/office/officeart/2018/2/layout/IconLabelList"/>
    <dgm:cxn modelId="{D864EA70-7FBF-A14D-B118-22F431009386}" type="presParOf" srcId="{639F762C-5D36-477C-A9F7-DD09DC094AE2}" destId="{2A66BFC5-B2E8-4524-841C-6C753B5D96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439C3-13E8-4476-A921-3E083443CD79}">
      <dsp:nvSpPr>
        <dsp:cNvPr id="0" name=""/>
        <dsp:cNvSpPr/>
      </dsp:nvSpPr>
      <dsp:spPr>
        <a:xfrm>
          <a:off x="1561845" y="412962"/>
          <a:ext cx="1021455" cy="1021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CE6E8-DA9D-4AB6-AEE8-E847933891BA}">
      <dsp:nvSpPr>
        <dsp:cNvPr id="0" name=""/>
        <dsp:cNvSpPr/>
      </dsp:nvSpPr>
      <dsp:spPr>
        <a:xfrm>
          <a:off x="937622" y="1766894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Collection</a:t>
          </a:r>
        </a:p>
      </dsp:txBody>
      <dsp:txXfrm>
        <a:off x="937622" y="1766894"/>
        <a:ext cx="2269901" cy="720000"/>
      </dsp:txXfrm>
    </dsp:sp>
    <dsp:sp modelId="{2D9E80C0-FE09-4C39-9627-C896FA4F03FA}">
      <dsp:nvSpPr>
        <dsp:cNvPr id="0" name=""/>
        <dsp:cNvSpPr/>
      </dsp:nvSpPr>
      <dsp:spPr>
        <a:xfrm>
          <a:off x="4228979" y="412962"/>
          <a:ext cx="1021455" cy="1021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65BDF-D9BE-4645-91B4-E1813B3F42EC}">
      <dsp:nvSpPr>
        <dsp:cNvPr id="0" name=""/>
        <dsp:cNvSpPr/>
      </dsp:nvSpPr>
      <dsp:spPr>
        <a:xfrm>
          <a:off x="3604756" y="1766894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</a:t>
          </a:r>
        </a:p>
      </dsp:txBody>
      <dsp:txXfrm>
        <a:off x="3604756" y="1766894"/>
        <a:ext cx="2269901" cy="720000"/>
      </dsp:txXfrm>
    </dsp:sp>
    <dsp:sp modelId="{23D41955-8E5C-4442-97C5-199905AA8FCC}">
      <dsp:nvSpPr>
        <dsp:cNvPr id="0" name=""/>
        <dsp:cNvSpPr/>
      </dsp:nvSpPr>
      <dsp:spPr>
        <a:xfrm>
          <a:off x="2895412" y="3054369"/>
          <a:ext cx="1021455" cy="1021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6BFC5-B2E8-4524-841C-6C753B5D966E}">
      <dsp:nvSpPr>
        <dsp:cNvPr id="0" name=""/>
        <dsp:cNvSpPr/>
      </dsp:nvSpPr>
      <dsp:spPr>
        <a:xfrm>
          <a:off x="2271189" y="4408301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Prediction Modelling</a:t>
          </a:r>
        </a:p>
      </dsp:txBody>
      <dsp:txXfrm>
        <a:off x="2271189" y="4408301"/>
        <a:ext cx="226990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21FD7-E947-D645-867D-409575E6836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9EEA-DD99-204A-BC24-68FE472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A9EEA-DD99-204A-BC24-68FE47203A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A9EEA-DD99-204A-BC24-68FE47203A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1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955A6ACE-F983-37A8-E374-D5F092231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287E-80B7-CF52-01FF-800561A9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1161288"/>
            <a:ext cx="6040593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-50" baseline="0" dirty="0"/>
              <a:t>Default Payments For Credit Card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D50C-F0E0-1A2F-7F7E-0E3DF140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4615244" cy="3352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Group 4: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Giridhar</a:t>
            </a:r>
            <a:r>
              <a:rPr lang="en-US" sz="1400" dirty="0"/>
              <a:t> Reddy </a:t>
            </a:r>
            <a:r>
              <a:rPr lang="en-US" sz="1400" dirty="0" err="1"/>
              <a:t>Kandala</a:t>
            </a:r>
            <a:r>
              <a:rPr lang="en-US" sz="1400" dirty="0"/>
              <a:t> (GXK210021)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Sai </a:t>
            </a:r>
            <a:r>
              <a:rPr lang="en-US" sz="1400" dirty="0" err="1"/>
              <a:t>Akshay</a:t>
            </a:r>
            <a:r>
              <a:rPr lang="en-US" sz="1400" dirty="0"/>
              <a:t> </a:t>
            </a:r>
            <a:r>
              <a:rPr lang="en-US" sz="1400" dirty="0" err="1"/>
              <a:t>Kontham</a:t>
            </a:r>
            <a:r>
              <a:rPr lang="en-US" sz="1400" dirty="0"/>
              <a:t> (SXK190190)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Vishnu </a:t>
            </a:r>
            <a:r>
              <a:rPr lang="en-US" sz="1400" dirty="0" err="1"/>
              <a:t>Saketh</a:t>
            </a:r>
            <a:r>
              <a:rPr lang="en-US" sz="1400" dirty="0"/>
              <a:t> Chanda (VXC210021)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Karthik </a:t>
            </a:r>
            <a:r>
              <a:rPr lang="en-US" sz="1400" dirty="0" err="1"/>
              <a:t>Kadiyam</a:t>
            </a:r>
            <a:r>
              <a:rPr lang="en-US" sz="1400" dirty="0"/>
              <a:t> (KXK210025)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Sai Lakshmi </a:t>
            </a:r>
            <a:r>
              <a:rPr lang="en-US" sz="1400" dirty="0" err="1"/>
              <a:t>Keerthana</a:t>
            </a:r>
            <a:r>
              <a:rPr lang="en-US" sz="1400" dirty="0"/>
              <a:t> </a:t>
            </a:r>
            <a:r>
              <a:rPr lang="en-US" sz="1400" dirty="0" err="1"/>
              <a:t>Vogireddy</a:t>
            </a:r>
            <a:r>
              <a:rPr lang="en-US" sz="1400" dirty="0"/>
              <a:t>  (SXK210045)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Anil Teja </a:t>
            </a:r>
            <a:r>
              <a:rPr lang="en-US" sz="1400" dirty="0" err="1"/>
              <a:t>Yadagani</a:t>
            </a:r>
            <a:r>
              <a:rPr lang="en-US" sz="1400" dirty="0"/>
              <a:t> (AXY210011)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7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AA22B-08C4-DF38-3D18-5614387B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Analyzing customers Gender vs Default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EDBFCC-EB91-0B85-2C64-75AF4589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It is seen that Female customers are more when compared to Male customers.</a:t>
            </a:r>
          </a:p>
          <a:p>
            <a:r>
              <a:rPr lang="en-US" sz="1800" dirty="0"/>
              <a:t>But the pattern in Limit Balance is similar and customers between both segments having a balance below 50000 are more than 3000 customers.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655B61B-250C-6806-9A1F-04C3CE7E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00" y="517600"/>
            <a:ext cx="4729655" cy="27432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1327627-0797-ED68-2D3A-9BED5972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0" y="3429000"/>
            <a:ext cx="47296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DF56F-13BE-9496-7D30-ADE3F9B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Analyzing customers Gender vs Default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5CC7B2B7-76A4-FD5F-B7EF-69BF6D73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Though the number of female customers is more we can infer that the default rate is greater for male customers.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0A139BA-6C94-3FA7-E39D-687BA577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76258"/>
            <a:ext cx="6921940" cy="40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6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16A1B-8BFB-0F7F-13A4-D8051862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Analyzing </a:t>
            </a:r>
            <a:r>
              <a:rPr lang="en-US" sz="3400"/>
              <a:t>customers Age </a:t>
            </a:r>
            <a:r>
              <a:rPr lang="en-US" sz="3400" dirty="0"/>
              <a:t>vs Default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E56D19-7E23-DEC1-AD9E-96EF7E1F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We can observe from the trend line that as the age increases the Limit Balance of customers increases gradually.</a:t>
            </a:r>
          </a:p>
          <a:p>
            <a:r>
              <a:rPr lang="en-US" sz="1800" dirty="0"/>
              <a:t>From the scatter plot we can also infer that people having a limit balance below the trend line are more likely to default.</a:t>
            </a:r>
          </a:p>
          <a:p>
            <a:r>
              <a:rPr lang="en-US" sz="1800" dirty="0"/>
              <a:t>Both the categories are more populated by customers between the age range of 20-30 years.</a:t>
            </a:r>
          </a:p>
          <a:p>
            <a:endParaRPr lang="en-US" sz="18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82E9D83-9C43-A4DF-45D0-6E3160DA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13" y="3337000"/>
            <a:ext cx="5208175" cy="3020742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50380F9-786D-2E1B-227F-88B1DCFF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82" y="358483"/>
            <a:ext cx="5079889" cy="29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B90A6-403A-C96C-C5D7-D6D0B33F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Classifier Evaluation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 descr="Head with Gears">
            <a:extLst>
              <a:ext uri="{FF2B5EF4-FFF2-40B4-BE49-F238E27FC236}">
                <a16:creationId xmlns:a16="http://schemas.microsoft.com/office/drawing/2014/main" id="{FE510423-32A9-76A5-6A2B-419A8B642B6D}"/>
              </a:ext>
            </a:extLst>
          </p:cNvPr>
          <p:cNvSpPr/>
          <p:nvPr/>
        </p:nvSpPr>
        <p:spPr>
          <a:xfrm>
            <a:off x="5957888" y="771988"/>
            <a:ext cx="5655460" cy="556309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702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3DC8-E698-CF7A-EB0C-2FADB54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AE96-A25C-12C4-9650-F98138E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60% of the dataset has been used for training</a:t>
            </a:r>
          </a:p>
          <a:p>
            <a:r>
              <a:rPr lang="en-US" dirty="0"/>
              <a:t>Predictors: Limit Balance, Age, Gender, Education, Marriage,                                    Payment Status, and Bill Amount.</a:t>
            </a:r>
          </a:p>
          <a:p>
            <a:r>
              <a:rPr lang="en-US" dirty="0"/>
              <a:t>Models Utilized:</a:t>
            </a:r>
          </a:p>
          <a:p>
            <a:pPr lvl="1"/>
            <a:r>
              <a:rPr lang="en-US" dirty="0"/>
              <a:t> KNN-Classification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Naïve Bayes Classification</a:t>
            </a:r>
          </a:p>
          <a:p>
            <a:pPr lvl="5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DF56F-13BE-9496-7D30-ADE3F9B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Model Evaluation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5CC7B2B7-76A4-FD5F-B7EF-69BF6D73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lvl="0"/>
            <a:r>
              <a:rPr lang="en-US" sz="1800" dirty="0"/>
              <a:t>Upon evaluating all the three models it is observed that Logistic Regression has an accuracy of 82.2%.</a:t>
            </a:r>
          </a:p>
          <a:p>
            <a:r>
              <a:rPr lang="en-US" sz="1800" dirty="0"/>
              <a:t>KNN classifier had an accuracy of 81.1%.</a:t>
            </a:r>
          </a:p>
          <a:p>
            <a:r>
              <a:rPr lang="en-US" sz="1800" dirty="0"/>
              <a:t>The naïve Bayes classifier had the least accuracy of 66.1%.</a:t>
            </a:r>
          </a:p>
          <a:p>
            <a:endParaRPr lang="en-US" sz="1800" dirty="0"/>
          </a:p>
          <a:p>
            <a:pPr lvl="0"/>
            <a:endParaRPr lang="en-US" sz="1800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DA5630-7F21-9143-3729-7DBE3937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13" y="2408809"/>
            <a:ext cx="6179443" cy="20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7A81B-F5AC-CB0D-4B12-51000FAF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Model Evaluation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765A398E-4554-718C-5BD3-33866B5F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The same can be observed from the ROC curves.</a:t>
            </a:r>
          </a:p>
          <a:p>
            <a:r>
              <a:rPr lang="en-US" sz="1800" dirty="0"/>
              <a:t>It is observed the AUC is highest for the curve related to Logistic Regression.</a:t>
            </a:r>
          </a:p>
          <a:p>
            <a:r>
              <a:rPr lang="en-US" sz="1800" dirty="0"/>
              <a:t>The AUC corresponding to Logistic Regression is: 75.92%</a:t>
            </a:r>
          </a:p>
          <a:p>
            <a:endParaRPr lang="en-US" sz="18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08BDDF3-FC18-570F-2AFA-A4D05D4A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1" y="517600"/>
            <a:ext cx="4920538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68B10AD-E4D1-21C3-9A6A-E4082D03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51" y="3429000"/>
            <a:ext cx="49205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C8F2-AF6F-022E-E51A-EAE6136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Improvement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35EE-0854-16DF-A583-4A435F20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helpful to collect more demographic data, such as Salary and Credit Score, in order to make more accurate predictions.</a:t>
            </a:r>
          </a:p>
          <a:p>
            <a:r>
              <a:rPr lang="en-US" dirty="0"/>
              <a:t>In order to segment the customers, conduct cluster analysis and PCA to assist financial institutions in taking the appropriate risk</a:t>
            </a:r>
          </a:p>
          <a:p>
            <a:r>
              <a:rPr lang="en-US" dirty="0"/>
              <a:t>Addition of data is encouraged as it significantly improves the accuracy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37371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844E-B1D2-4D4C-7FA4-4E8C9647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1617-1B31-9F14-9B1F-8BECDB29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type of customers who end up defaulting more are:</a:t>
            </a:r>
          </a:p>
          <a:p>
            <a:pPr lvl="1"/>
            <a:r>
              <a:rPr lang="en-US" dirty="0"/>
              <a:t>Customers having a University Degree</a:t>
            </a:r>
          </a:p>
          <a:p>
            <a:pPr lvl="1"/>
            <a:r>
              <a:rPr lang="en-US" dirty="0"/>
              <a:t>Male Customers</a:t>
            </a:r>
          </a:p>
          <a:p>
            <a:pPr lvl="1"/>
            <a:r>
              <a:rPr lang="en-US" dirty="0"/>
              <a:t>Married and Single Customers</a:t>
            </a:r>
          </a:p>
          <a:p>
            <a:pPr lvl="1"/>
            <a:r>
              <a:rPr lang="en-US" dirty="0"/>
              <a:t>Customers who are aged between 20-30</a:t>
            </a:r>
          </a:p>
          <a:p>
            <a:r>
              <a:rPr lang="en-US" dirty="0"/>
              <a:t>The logistic regression model gives the highest accuracy compared to other models.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A7582-DA45-5FEB-A914-D4797738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10DE25E-5FBD-E8C6-9568-C5EE4780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D84-9229-3343-E014-92AB89A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C308-26E6-14BD-DDFC-CAC5D556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Classifier Evaluation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5875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2A0-243A-B8BE-7D0A-6A012C22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044B-1055-85B8-6772-513F6B5C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financial industry has improved, financial threats are manifesting as a rise in commercial banks' credit risk. </a:t>
            </a:r>
          </a:p>
          <a:p>
            <a:r>
              <a:rPr lang="en-US" dirty="0"/>
              <a:t>The credit card companies face a huge risk in this case and hence we need to find a way to flag the defaulters. </a:t>
            </a:r>
          </a:p>
          <a:p>
            <a:r>
              <a:rPr lang="en-US" dirty="0"/>
              <a:t>If we identify potential default accounts early enough, we can minimize losses.</a:t>
            </a:r>
          </a:p>
          <a:p>
            <a:r>
              <a:rPr lang="en-US" dirty="0"/>
              <a:t>Credit default prediction aims to help financial institutions decide whether to lend to a client or not.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2B98-81FD-092B-799D-A92E9787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F82AF-3CF0-6CDB-EEC3-9A934E52E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43510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6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8D9-800F-3576-0D0A-852119EF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DE2D-2D2E-FF7D-07BF-980287F3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30000 data points related to customer information.</a:t>
            </a:r>
          </a:p>
          <a:p>
            <a:r>
              <a:rPr lang="en-US" dirty="0"/>
              <a:t>The output variable has the information on whether the customer will default the payment for the upcoming month.</a:t>
            </a:r>
          </a:p>
          <a:p>
            <a:r>
              <a:rPr lang="en-US" dirty="0"/>
              <a:t>Attributes: Limit Balance, Age, Gender, Education, Marriage, Payment Status, Bill Amount.</a:t>
            </a:r>
          </a:p>
          <a:p>
            <a:r>
              <a:rPr lang="en-US" dirty="0"/>
              <a:t>There are no missing values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0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98FBC-B3CE-EF1A-A19F-E65DE269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3E72CF3-AD0D-B272-8E57-F5E5CDCA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6C2E9-ACDA-59D6-F2D9-4B708629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600" dirty="0"/>
              <a:t>Analyzing customers Education vs Default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739C8-66D6-900F-3481-6C509BBF97D3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observe that customers having university degree are more.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seen that the limit balance is more for customers with a Graduate Degree.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7694E4-9A00-D303-EB7C-DD4A9206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36" y="3642048"/>
            <a:ext cx="5246749" cy="304311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4D93F0E-80FD-57D5-14E7-4EA27385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5370" y="172837"/>
            <a:ext cx="6085370" cy="35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8E60E-EF42-34F3-5AE4-8A1E999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Analyzing customers Education vs Default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4F61D8-96F5-6648-0A51-167425C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can observe that the default rate is more for customers having a University degree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6325955-AFE9-E6CF-880F-95F1C0A5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71910"/>
            <a:ext cx="6922008" cy="4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2E79-9CA6-6488-DF85-DDD36C70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Analyzing customers Marriage vs Default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2E901-0E8F-0A5C-96C8-0A8D36AD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We see that the customers who are single are greater when compared to married and others combined.</a:t>
            </a:r>
          </a:p>
          <a:p>
            <a:r>
              <a:rPr lang="en-US" sz="1800" dirty="0"/>
              <a:t>But we can observe that the default rate is similar for customers who are married and single.</a:t>
            </a:r>
          </a:p>
          <a:p>
            <a:endParaRPr lang="en-US" sz="18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9FD827B-BD49-D67D-055D-A25100C0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3" y="107495"/>
            <a:ext cx="4973914" cy="288487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29FB52C-4DA9-C5A1-0638-B99A3F2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37" y="3429000"/>
            <a:ext cx="5246962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35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668</Words>
  <Application>Microsoft Macintosh PowerPoint</Application>
  <PresentationFormat>Widescreen</PresentationFormat>
  <Paragraphs>84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AccentBoxVTI</vt:lpstr>
      <vt:lpstr>Default Payments For Credit Card</vt:lpstr>
      <vt:lpstr>Agenda</vt:lpstr>
      <vt:lpstr>Business Context</vt:lpstr>
      <vt:lpstr>Approach</vt:lpstr>
      <vt:lpstr>Data Description</vt:lpstr>
      <vt:lpstr>Exploratory Data Analysis</vt:lpstr>
      <vt:lpstr>Analyzing customers Education vs Default</vt:lpstr>
      <vt:lpstr>Analyzing customers Education vs Default</vt:lpstr>
      <vt:lpstr>Analyzing customers Marriage vs Default</vt:lpstr>
      <vt:lpstr>Analyzing customers Gender vs Default </vt:lpstr>
      <vt:lpstr>Analyzing customers Gender vs Default</vt:lpstr>
      <vt:lpstr>Analyzing customers Age vs Default</vt:lpstr>
      <vt:lpstr>Classifier Evaluation</vt:lpstr>
      <vt:lpstr>Prediction of Default</vt:lpstr>
      <vt:lpstr>Model Evaluation</vt:lpstr>
      <vt:lpstr>Model Evaluation</vt:lpstr>
      <vt:lpstr>Scope of Improvement  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Payments For Credit Card</dc:title>
  <dc:creator>Kandala, Giridhar Reddy</dc:creator>
  <cp:lastModifiedBy>Kandala, Giridhar Reddy</cp:lastModifiedBy>
  <cp:revision>7</cp:revision>
  <dcterms:created xsi:type="dcterms:W3CDTF">2022-04-25T03:08:11Z</dcterms:created>
  <dcterms:modified xsi:type="dcterms:W3CDTF">2022-04-27T05:14:50Z</dcterms:modified>
</cp:coreProperties>
</file>