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3" r:id="rId1"/>
  </p:sldMasterIdLst>
  <p:notesMasterIdLst>
    <p:notesMasterId r:id="rId23"/>
  </p:notesMasterIdLst>
  <p:sldIdLst>
    <p:sldId id="256" r:id="rId2"/>
    <p:sldId id="257" r:id="rId3"/>
    <p:sldId id="258" r:id="rId4"/>
    <p:sldId id="260" r:id="rId5"/>
    <p:sldId id="259" r:id="rId6"/>
    <p:sldId id="263" r:id="rId7"/>
    <p:sldId id="276" r:id="rId8"/>
    <p:sldId id="262" r:id="rId9"/>
    <p:sldId id="265" r:id="rId10"/>
    <p:sldId id="264" r:id="rId11"/>
    <p:sldId id="266" r:id="rId12"/>
    <p:sldId id="278" r:id="rId13"/>
    <p:sldId id="279" r:id="rId14"/>
    <p:sldId id="268" r:id="rId15"/>
    <p:sldId id="269" r:id="rId16"/>
    <p:sldId id="271" r:id="rId17"/>
    <p:sldId id="272" r:id="rId18"/>
    <p:sldId id="280" r:id="rId19"/>
    <p:sldId id="277"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BB85D-69E3-410F-BC95-46221A463FF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ABACD18-E962-4649-BB90-1B7ADEB22C0E}">
      <dgm:prSet/>
      <dgm:spPr/>
      <dgm:t>
        <a:bodyPr/>
        <a:lstStyle/>
        <a:p>
          <a:pPr>
            <a:lnSpc>
              <a:spcPct val="100000"/>
            </a:lnSpc>
          </a:pPr>
          <a:r>
            <a:rPr lang="en-US" b="0" i="0"/>
            <a:t>Marketing is how a company raises awareness of its brand and convinces customers to make a purchase.</a:t>
          </a:r>
          <a:endParaRPr lang="en-US"/>
        </a:p>
      </dgm:t>
    </dgm:pt>
    <dgm:pt modelId="{275738EF-5256-4C97-975D-884F153129AD}" type="parTrans" cxnId="{6C91B185-E042-418E-A1A0-10C0E5189BAD}">
      <dgm:prSet/>
      <dgm:spPr/>
      <dgm:t>
        <a:bodyPr/>
        <a:lstStyle/>
        <a:p>
          <a:endParaRPr lang="en-US"/>
        </a:p>
      </dgm:t>
    </dgm:pt>
    <dgm:pt modelId="{F4F419DE-3420-4ED1-B69E-CD1337315A56}" type="sibTrans" cxnId="{6C91B185-E042-418E-A1A0-10C0E5189BAD}">
      <dgm:prSet/>
      <dgm:spPr/>
      <dgm:t>
        <a:bodyPr/>
        <a:lstStyle/>
        <a:p>
          <a:endParaRPr lang="en-US"/>
        </a:p>
      </dgm:t>
    </dgm:pt>
    <dgm:pt modelId="{2888C2BE-A79B-4669-8198-195E16925CE3}">
      <dgm:prSet/>
      <dgm:spPr/>
      <dgm:t>
        <a:bodyPr/>
        <a:lstStyle/>
        <a:p>
          <a:pPr>
            <a:lnSpc>
              <a:spcPct val="100000"/>
            </a:lnSpc>
          </a:pPr>
          <a:r>
            <a:rPr lang="en-US" b="0" i="0"/>
            <a:t>Marketing campaigns can be designed with different goals in mind, including building a brand image, introducing a new product, or increasing sales of a product already on the market.</a:t>
          </a:r>
          <a:endParaRPr lang="en-US"/>
        </a:p>
      </dgm:t>
    </dgm:pt>
    <dgm:pt modelId="{C78826B9-FCE5-4235-8E37-7635B75493E2}" type="parTrans" cxnId="{B9B6578C-17E3-4302-9938-E12F09BDF09F}">
      <dgm:prSet/>
      <dgm:spPr/>
      <dgm:t>
        <a:bodyPr/>
        <a:lstStyle/>
        <a:p>
          <a:endParaRPr lang="en-US"/>
        </a:p>
      </dgm:t>
    </dgm:pt>
    <dgm:pt modelId="{7F8893C5-FD51-4749-B1B2-DCF61B3B181B}" type="sibTrans" cxnId="{B9B6578C-17E3-4302-9938-E12F09BDF09F}">
      <dgm:prSet/>
      <dgm:spPr/>
      <dgm:t>
        <a:bodyPr/>
        <a:lstStyle/>
        <a:p>
          <a:endParaRPr lang="en-US"/>
        </a:p>
      </dgm:t>
    </dgm:pt>
    <dgm:pt modelId="{8D821AEA-4A0E-4AC3-9FEF-3AC1A8183C3B}">
      <dgm:prSet/>
      <dgm:spPr/>
      <dgm:t>
        <a:bodyPr/>
        <a:lstStyle/>
        <a:p>
          <a:pPr>
            <a:lnSpc>
              <a:spcPct val="100000"/>
            </a:lnSpc>
          </a:pPr>
          <a:r>
            <a:rPr lang="en-US"/>
            <a:t>It is essential that the business markets to the right customers to minimize costs and maximize profits.</a:t>
          </a:r>
        </a:p>
      </dgm:t>
    </dgm:pt>
    <dgm:pt modelId="{4BE9297C-4153-4A02-8FE6-089BAFBC377E}" type="parTrans" cxnId="{3066302C-2116-4B11-8A1C-40848A2B4236}">
      <dgm:prSet/>
      <dgm:spPr/>
      <dgm:t>
        <a:bodyPr/>
        <a:lstStyle/>
        <a:p>
          <a:endParaRPr lang="en-US"/>
        </a:p>
      </dgm:t>
    </dgm:pt>
    <dgm:pt modelId="{7B88AFC9-9389-4DCE-850F-D63D757080B9}" type="sibTrans" cxnId="{3066302C-2116-4B11-8A1C-40848A2B4236}">
      <dgm:prSet/>
      <dgm:spPr/>
      <dgm:t>
        <a:bodyPr/>
        <a:lstStyle/>
        <a:p>
          <a:endParaRPr lang="en-US"/>
        </a:p>
      </dgm:t>
    </dgm:pt>
    <dgm:pt modelId="{72E53537-140B-485F-8EC7-EF789AE1068B}">
      <dgm:prSet/>
      <dgm:spPr/>
      <dgm:t>
        <a:bodyPr/>
        <a:lstStyle/>
        <a:p>
          <a:pPr>
            <a:lnSpc>
              <a:spcPct val="100000"/>
            </a:lnSpc>
          </a:pPr>
          <a:r>
            <a:rPr lang="en-US"/>
            <a:t>Using Marketing Campaign Prediction, businesses can make informed decisions about marketing strategies that will result in a higher response rate.</a:t>
          </a:r>
        </a:p>
      </dgm:t>
    </dgm:pt>
    <dgm:pt modelId="{4882689B-761F-411A-9119-B4C6D66B161A}" type="parTrans" cxnId="{7E95CC9C-B3CE-4264-8191-778391C68B5B}">
      <dgm:prSet/>
      <dgm:spPr/>
      <dgm:t>
        <a:bodyPr/>
        <a:lstStyle/>
        <a:p>
          <a:endParaRPr lang="en-US"/>
        </a:p>
      </dgm:t>
    </dgm:pt>
    <dgm:pt modelId="{33EB233C-1F8A-4AC1-AAE1-697E74E51799}" type="sibTrans" cxnId="{7E95CC9C-B3CE-4264-8191-778391C68B5B}">
      <dgm:prSet/>
      <dgm:spPr/>
      <dgm:t>
        <a:bodyPr/>
        <a:lstStyle/>
        <a:p>
          <a:endParaRPr lang="en-US"/>
        </a:p>
      </dgm:t>
    </dgm:pt>
    <dgm:pt modelId="{CE122877-ABB9-4FB0-980C-9A3461086E99}" type="pres">
      <dgm:prSet presAssocID="{8AABB85D-69E3-410F-BC95-46221A463FF2}" presName="root" presStyleCnt="0">
        <dgm:presLayoutVars>
          <dgm:dir/>
          <dgm:resizeHandles val="exact"/>
        </dgm:presLayoutVars>
      </dgm:prSet>
      <dgm:spPr/>
    </dgm:pt>
    <dgm:pt modelId="{8E22035F-99FD-4A20-8B46-E3EB9CCFA3C3}" type="pres">
      <dgm:prSet presAssocID="{EABACD18-E962-4649-BB90-1B7ADEB22C0E}" presName="compNode" presStyleCnt="0"/>
      <dgm:spPr/>
    </dgm:pt>
    <dgm:pt modelId="{8A9A9E41-9D53-4D5D-9CF1-74D15EB1ECCC}" type="pres">
      <dgm:prSet presAssocID="{EABACD18-E962-4649-BB90-1B7ADEB22C0E}" presName="bgRect" presStyleLbl="bgShp" presStyleIdx="0" presStyleCnt="4"/>
      <dgm:spPr/>
    </dgm:pt>
    <dgm:pt modelId="{07824E75-FF18-4E14-8C2F-5EBCB356C183}" type="pres">
      <dgm:prSet presAssocID="{EABACD18-E962-4649-BB90-1B7ADEB22C0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dvertising"/>
        </a:ext>
      </dgm:extLst>
    </dgm:pt>
    <dgm:pt modelId="{01C70EE3-B85B-40EC-A687-6EF65F11D5CB}" type="pres">
      <dgm:prSet presAssocID="{EABACD18-E962-4649-BB90-1B7ADEB22C0E}" presName="spaceRect" presStyleCnt="0"/>
      <dgm:spPr/>
    </dgm:pt>
    <dgm:pt modelId="{8B930178-972E-40A7-909A-DECC91D16132}" type="pres">
      <dgm:prSet presAssocID="{EABACD18-E962-4649-BB90-1B7ADEB22C0E}" presName="parTx" presStyleLbl="revTx" presStyleIdx="0" presStyleCnt="4">
        <dgm:presLayoutVars>
          <dgm:chMax val="0"/>
          <dgm:chPref val="0"/>
        </dgm:presLayoutVars>
      </dgm:prSet>
      <dgm:spPr/>
    </dgm:pt>
    <dgm:pt modelId="{8BC40B27-D058-4B85-BDE0-78573AFD80B8}" type="pres">
      <dgm:prSet presAssocID="{F4F419DE-3420-4ED1-B69E-CD1337315A56}" presName="sibTrans" presStyleCnt="0"/>
      <dgm:spPr/>
    </dgm:pt>
    <dgm:pt modelId="{9B80FFCC-F6CB-4A09-9D2F-87811D329AEB}" type="pres">
      <dgm:prSet presAssocID="{2888C2BE-A79B-4669-8198-195E16925CE3}" presName="compNode" presStyleCnt="0"/>
      <dgm:spPr/>
    </dgm:pt>
    <dgm:pt modelId="{19A2D6AB-5564-48D1-A1B6-6DEB713BBA7B}" type="pres">
      <dgm:prSet presAssocID="{2888C2BE-A79B-4669-8198-195E16925CE3}" presName="bgRect" presStyleLbl="bgShp" presStyleIdx="1" presStyleCnt="4"/>
      <dgm:spPr/>
    </dgm:pt>
    <dgm:pt modelId="{CBE57312-5CA7-4B0C-BF6D-0244DBF57C0E}" type="pres">
      <dgm:prSet presAssocID="{2888C2BE-A79B-4669-8198-195E16925CE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egaphone"/>
        </a:ext>
      </dgm:extLst>
    </dgm:pt>
    <dgm:pt modelId="{A87A167F-BE49-4EB6-B6B6-F30D77F25950}" type="pres">
      <dgm:prSet presAssocID="{2888C2BE-A79B-4669-8198-195E16925CE3}" presName="spaceRect" presStyleCnt="0"/>
      <dgm:spPr/>
    </dgm:pt>
    <dgm:pt modelId="{92001969-7A3A-4CD6-A3CF-C6BA0B3E02D4}" type="pres">
      <dgm:prSet presAssocID="{2888C2BE-A79B-4669-8198-195E16925CE3}" presName="parTx" presStyleLbl="revTx" presStyleIdx="1" presStyleCnt="4">
        <dgm:presLayoutVars>
          <dgm:chMax val="0"/>
          <dgm:chPref val="0"/>
        </dgm:presLayoutVars>
      </dgm:prSet>
      <dgm:spPr/>
    </dgm:pt>
    <dgm:pt modelId="{63D21119-D718-4C00-9E7D-49ADDE3DA973}" type="pres">
      <dgm:prSet presAssocID="{7F8893C5-FD51-4749-B1B2-DCF61B3B181B}" presName="sibTrans" presStyleCnt="0"/>
      <dgm:spPr/>
    </dgm:pt>
    <dgm:pt modelId="{EBB7DAFF-01BC-4F9C-994A-C2140EB8BA84}" type="pres">
      <dgm:prSet presAssocID="{8D821AEA-4A0E-4AC3-9FEF-3AC1A8183C3B}" presName="compNode" presStyleCnt="0"/>
      <dgm:spPr/>
    </dgm:pt>
    <dgm:pt modelId="{1626E281-D8A9-4386-AC02-B76B753DF17C}" type="pres">
      <dgm:prSet presAssocID="{8D821AEA-4A0E-4AC3-9FEF-3AC1A8183C3B}" presName="bgRect" presStyleLbl="bgShp" presStyleIdx="2" presStyleCnt="4"/>
      <dgm:spPr/>
    </dgm:pt>
    <dgm:pt modelId="{89A96A95-FF3C-47C1-BD65-F0E0EF5547D7}" type="pres">
      <dgm:prSet presAssocID="{8D821AEA-4A0E-4AC3-9FEF-3AC1A8183C3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Graph with Upward Trend"/>
        </a:ext>
      </dgm:extLst>
    </dgm:pt>
    <dgm:pt modelId="{9A920824-1DAA-4C26-9837-C24DBA5FF621}" type="pres">
      <dgm:prSet presAssocID="{8D821AEA-4A0E-4AC3-9FEF-3AC1A8183C3B}" presName="spaceRect" presStyleCnt="0"/>
      <dgm:spPr/>
    </dgm:pt>
    <dgm:pt modelId="{A7D7A85A-E6F2-406D-8D18-AB65BA992CAB}" type="pres">
      <dgm:prSet presAssocID="{8D821AEA-4A0E-4AC3-9FEF-3AC1A8183C3B}" presName="parTx" presStyleLbl="revTx" presStyleIdx="2" presStyleCnt="4">
        <dgm:presLayoutVars>
          <dgm:chMax val="0"/>
          <dgm:chPref val="0"/>
        </dgm:presLayoutVars>
      </dgm:prSet>
      <dgm:spPr/>
    </dgm:pt>
    <dgm:pt modelId="{7BD1C108-9662-45F1-89BF-120C1AAE4993}" type="pres">
      <dgm:prSet presAssocID="{7B88AFC9-9389-4DCE-850F-D63D757080B9}" presName="sibTrans" presStyleCnt="0"/>
      <dgm:spPr/>
    </dgm:pt>
    <dgm:pt modelId="{1F1EC079-BA33-4305-8963-55B2E3F55FDC}" type="pres">
      <dgm:prSet presAssocID="{72E53537-140B-485F-8EC7-EF789AE1068B}" presName="compNode" presStyleCnt="0"/>
      <dgm:spPr/>
    </dgm:pt>
    <dgm:pt modelId="{4315240C-7524-4783-BF7E-C41E0B1E4548}" type="pres">
      <dgm:prSet presAssocID="{72E53537-140B-485F-8EC7-EF789AE1068B}" presName="bgRect" presStyleLbl="bgShp" presStyleIdx="3" presStyleCnt="4"/>
      <dgm:spPr/>
    </dgm:pt>
    <dgm:pt modelId="{ACC91861-E471-464D-A4F7-ED0782FEB02C}" type="pres">
      <dgm:prSet presAssocID="{72E53537-140B-485F-8EC7-EF789AE1068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rget Audience"/>
        </a:ext>
      </dgm:extLst>
    </dgm:pt>
    <dgm:pt modelId="{F37B3F22-7030-4325-8FD6-776AD6979012}" type="pres">
      <dgm:prSet presAssocID="{72E53537-140B-485F-8EC7-EF789AE1068B}" presName="spaceRect" presStyleCnt="0"/>
      <dgm:spPr/>
    </dgm:pt>
    <dgm:pt modelId="{8AD71AB6-40E5-4DD6-BDD0-884DC4901C59}" type="pres">
      <dgm:prSet presAssocID="{72E53537-140B-485F-8EC7-EF789AE1068B}" presName="parTx" presStyleLbl="revTx" presStyleIdx="3" presStyleCnt="4">
        <dgm:presLayoutVars>
          <dgm:chMax val="0"/>
          <dgm:chPref val="0"/>
        </dgm:presLayoutVars>
      </dgm:prSet>
      <dgm:spPr/>
    </dgm:pt>
  </dgm:ptLst>
  <dgm:cxnLst>
    <dgm:cxn modelId="{190D4515-0FBE-4FEE-932C-CF43438356FF}" type="presOf" srcId="{EABACD18-E962-4649-BB90-1B7ADEB22C0E}" destId="{8B930178-972E-40A7-909A-DECC91D16132}" srcOrd="0" destOrd="0" presId="urn:microsoft.com/office/officeart/2018/2/layout/IconVerticalSolidList"/>
    <dgm:cxn modelId="{E48ED729-EDF2-430D-A415-4436B6EBE0D1}" type="presOf" srcId="{8AABB85D-69E3-410F-BC95-46221A463FF2}" destId="{CE122877-ABB9-4FB0-980C-9A3461086E99}" srcOrd="0" destOrd="0" presId="urn:microsoft.com/office/officeart/2018/2/layout/IconVerticalSolidList"/>
    <dgm:cxn modelId="{3066302C-2116-4B11-8A1C-40848A2B4236}" srcId="{8AABB85D-69E3-410F-BC95-46221A463FF2}" destId="{8D821AEA-4A0E-4AC3-9FEF-3AC1A8183C3B}" srcOrd="2" destOrd="0" parTransId="{4BE9297C-4153-4A02-8FE6-089BAFBC377E}" sibTransId="{7B88AFC9-9389-4DCE-850F-D63D757080B9}"/>
    <dgm:cxn modelId="{5A059D71-58F2-4CFB-B016-74A4B992AC8D}" type="presOf" srcId="{8D821AEA-4A0E-4AC3-9FEF-3AC1A8183C3B}" destId="{A7D7A85A-E6F2-406D-8D18-AB65BA992CAB}" srcOrd="0" destOrd="0" presId="urn:microsoft.com/office/officeart/2018/2/layout/IconVerticalSolidList"/>
    <dgm:cxn modelId="{FD424475-6845-4A9A-84AA-A6236AF65249}" type="presOf" srcId="{72E53537-140B-485F-8EC7-EF789AE1068B}" destId="{8AD71AB6-40E5-4DD6-BDD0-884DC4901C59}" srcOrd="0" destOrd="0" presId="urn:microsoft.com/office/officeart/2018/2/layout/IconVerticalSolidList"/>
    <dgm:cxn modelId="{6C91B185-E042-418E-A1A0-10C0E5189BAD}" srcId="{8AABB85D-69E3-410F-BC95-46221A463FF2}" destId="{EABACD18-E962-4649-BB90-1B7ADEB22C0E}" srcOrd="0" destOrd="0" parTransId="{275738EF-5256-4C97-975D-884F153129AD}" sibTransId="{F4F419DE-3420-4ED1-B69E-CD1337315A56}"/>
    <dgm:cxn modelId="{B9B6578C-17E3-4302-9938-E12F09BDF09F}" srcId="{8AABB85D-69E3-410F-BC95-46221A463FF2}" destId="{2888C2BE-A79B-4669-8198-195E16925CE3}" srcOrd="1" destOrd="0" parTransId="{C78826B9-FCE5-4235-8E37-7635B75493E2}" sibTransId="{7F8893C5-FD51-4749-B1B2-DCF61B3B181B}"/>
    <dgm:cxn modelId="{7E95CC9C-B3CE-4264-8191-778391C68B5B}" srcId="{8AABB85D-69E3-410F-BC95-46221A463FF2}" destId="{72E53537-140B-485F-8EC7-EF789AE1068B}" srcOrd="3" destOrd="0" parTransId="{4882689B-761F-411A-9119-B4C6D66B161A}" sibTransId="{33EB233C-1F8A-4AC1-AAE1-697E74E51799}"/>
    <dgm:cxn modelId="{C66FE4FB-53A4-4420-B27B-FB413BF95CE9}" type="presOf" srcId="{2888C2BE-A79B-4669-8198-195E16925CE3}" destId="{92001969-7A3A-4CD6-A3CF-C6BA0B3E02D4}" srcOrd="0" destOrd="0" presId="urn:microsoft.com/office/officeart/2018/2/layout/IconVerticalSolidList"/>
    <dgm:cxn modelId="{C0F86D5E-4828-4320-91B8-25881EC50C15}" type="presParOf" srcId="{CE122877-ABB9-4FB0-980C-9A3461086E99}" destId="{8E22035F-99FD-4A20-8B46-E3EB9CCFA3C3}" srcOrd="0" destOrd="0" presId="urn:microsoft.com/office/officeart/2018/2/layout/IconVerticalSolidList"/>
    <dgm:cxn modelId="{121B4559-EA13-4180-A861-383801B0B0D8}" type="presParOf" srcId="{8E22035F-99FD-4A20-8B46-E3EB9CCFA3C3}" destId="{8A9A9E41-9D53-4D5D-9CF1-74D15EB1ECCC}" srcOrd="0" destOrd="0" presId="urn:microsoft.com/office/officeart/2018/2/layout/IconVerticalSolidList"/>
    <dgm:cxn modelId="{825D19B7-E966-46AB-A007-768BF2EC4945}" type="presParOf" srcId="{8E22035F-99FD-4A20-8B46-E3EB9CCFA3C3}" destId="{07824E75-FF18-4E14-8C2F-5EBCB356C183}" srcOrd="1" destOrd="0" presId="urn:microsoft.com/office/officeart/2018/2/layout/IconVerticalSolidList"/>
    <dgm:cxn modelId="{3918169B-1265-47C5-B82A-ACF92C339DD2}" type="presParOf" srcId="{8E22035F-99FD-4A20-8B46-E3EB9CCFA3C3}" destId="{01C70EE3-B85B-40EC-A687-6EF65F11D5CB}" srcOrd="2" destOrd="0" presId="urn:microsoft.com/office/officeart/2018/2/layout/IconVerticalSolidList"/>
    <dgm:cxn modelId="{F757D1CC-19C7-4D81-9DC4-CA36F0325CA5}" type="presParOf" srcId="{8E22035F-99FD-4A20-8B46-E3EB9CCFA3C3}" destId="{8B930178-972E-40A7-909A-DECC91D16132}" srcOrd="3" destOrd="0" presId="urn:microsoft.com/office/officeart/2018/2/layout/IconVerticalSolidList"/>
    <dgm:cxn modelId="{A01D4AA7-B6C7-4A26-A454-294D8F5C3E04}" type="presParOf" srcId="{CE122877-ABB9-4FB0-980C-9A3461086E99}" destId="{8BC40B27-D058-4B85-BDE0-78573AFD80B8}" srcOrd="1" destOrd="0" presId="urn:microsoft.com/office/officeart/2018/2/layout/IconVerticalSolidList"/>
    <dgm:cxn modelId="{0D10A737-CAE3-4579-8005-F47A4A0342DB}" type="presParOf" srcId="{CE122877-ABB9-4FB0-980C-9A3461086E99}" destId="{9B80FFCC-F6CB-4A09-9D2F-87811D329AEB}" srcOrd="2" destOrd="0" presId="urn:microsoft.com/office/officeart/2018/2/layout/IconVerticalSolidList"/>
    <dgm:cxn modelId="{546C9748-382F-418E-AE3E-2059CAFE72C7}" type="presParOf" srcId="{9B80FFCC-F6CB-4A09-9D2F-87811D329AEB}" destId="{19A2D6AB-5564-48D1-A1B6-6DEB713BBA7B}" srcOrd="0" destOrd="0" presId="urn:microsoft.com/office/officeart/2018/2/layout/IconVerticalSolidList"/>
    <dgm:cxn modelId="{C2778C02-4A64-4127-AB96-0CC498BAF50F}" type="presParOf" srcId="{9B80FFCC-F6CB-4A09-9D2F-87811D329AEB}" destId="{CBE57312-5CA7-4B0C-BF6D-0244DBF57C0E}" srcOrd="1" destOrd="0" presId="urn:microsoft.com/office/officeart/2018/2/layout/IconVerticalSolidList"/>
    <dgm:cxn modelId="{998F46CA-6C6F-4781-8421-11EE52AAEA0E}" type="presParOf" srcId="{9B80FFCC-F6CB-4A09-9D2F-87811D329AEB}" destId="{A87A167F-BE49-4EB6-B6B6-F30D77F25950}" srcOrd="2" destOrd="0" presId="urn:microsoft.com/office/officeart/2018/2/layout/IconVerticalSolidList"/>
    <dgm:cxn modelId="{53F5CAFF-8202-4B4A-8EAC-52AD41A76B43}" type="presParOf" srcId="{9B80FFCC-F6CB-4A09-9D2F-87811D329AEB}" destId="{92001969-7A3A-4CD6-A3CF-C6BA0B3E02D4}" srcOrd="3" destOrd="0" presId="urn:microsoft.com/office/officeart/2018/2/layout/IconVerticalSolidList"/>
    <dgm:cxn modelId="{7B7482D2-3C9E-441D-B76F-45BC2D3B3B56}" type="presParOf" srcId="{CE122877-ABB9-4FB0-980C-9A3461086E99}" destId="{63D21119-D718-4C00-9E7D-49ADDE3DA973}" srcOrd="3" destOrd="0" presId="urn:microsoft.com/office/officeart/2018/2/layout/IconVerticalSolidList"/>
    <dgm:cxn modelId="{07F8E278-5303-4608-84AF-A50F0C547301}" type="presParOf" srcId="{CE122877-ABB9-4FB0-980C-9A3461086E99}" destId="{EBB7DAFF-01BC-4F9C-994A-C2140EB8BA84}" srcOrd="4" destOrd="0" presId="urn:microsoft.com/office/officeart/2018/2/layout/IconVerticalSolidList"/>
    <dgm:cxn modelId="{8B41643C-DFBE-48CA-B96A-239FAF6C4EF7}" type="presParOf" srcId="{EBB7DAFF-01BC-4F9C-994A-C2140EB8BA84}" destId="{1626E281-D8A9-4386-AC02-B76B753DF17C}" srcOrd="0" destOrd="0" presId="urn:microsoft.com/office/officeart/2018/2/layout/IconVerticalSolidList"/>
    <dgm:cxn modelId="{552C3569-5AE3-4498-B775-6A59F2A05F06}" type="presParOf" srcId="{EBB7DAFF-01BC-4F9C-994A-C2140EB8BA84}" destId="{89A96A95-FF3C-47C1-BD65-F0E0EF5547D7}" srcOrd="1" destOrd="0" presId="urn:microsoft.com/office/officeart/2018/2/layout/IconVerticalSolidList"/>
    <dgm:cxn modelId="{C329F5C0-51A5-4F26-924C-31C4836D7532}" type="presParOf" srcId="{EBB7DAFF-01BC-4F9C-994A-C2140EB8BA84}" destId="{9A920824-1DAA-4C26-9837-C24DBA5FF621}" srcOrd="2" destOrd="0" presId="urn:microsoft.com/office/officeart/2018/2/layout/IconVerticalSolidList"/>
    <dgm:cxn modelId="{9D4A39D6-591C-4236-813A-D95C1D6AF995}" type="presParOf" srcId="{EBB7DAFF-01BC-4F9C-994A-C2140EB8BA84}" destId="{A7D7A85A-E6F2-406D-8D18-AB65BA992CAB}" srcOrd="3" destOrd="0" presId="urn:microsoft.com/office/officeart/2018/2/layout/IconVerticalSolidList"/>
    <dgm:cxn modelId="{5DB9FB60-7C3D-408F-97C8-6D6E687326B4}" type="presParOf" srcId="{CE122877-ABB9-4FB0-980C-9A3461086E99}" destId="{7BD1C108-9662-45F1-89BF-120C1AAE4993}" srcOrd="5" destOrd="0" presId="urn:microsoft.com/office/officeart/2018/2/layout/IconVerticalSolidList"/>
    <dgm:cxn modelId="{2FF6215D-1393-42D8-AB3F-F29B523CDDD7}" type="presParOf" srcId="{CE122877-ABB9-4FB0-980C-9A3461086E99}" destId="{1F1EC079-BA33-4305-8963-55B2E3F55FDC}" srcOrd="6" destOrd="0" presId="urn:microsoft.com/office/officeart/2018/2/layout/IconVerticalSolidList"/>
    <dgm:cxn modelId="{D0F390B7-D54C-4C21-9D14-26823C924D3D}" type="presParOf" srcId="{1F1EC079-BA33-4305-8963-55B2E3F55FDC}" destId="{4315240C-7524-4783-BF7E-C41E0B1E4548}" srcOrd="0" destOrd="0" presId="urn:microsoft.com/office/officeart/2018/2/layout/IconVerticalSolidList"/>
    <dgm:cxn modelId="{56023D43-B79E-45F2-B279-EB3A08D03C4A}" type="presParOf" srcId="{1F1EC079-BA33-4305-8963-55B2E3F55FDC}" destId="{ACC91861-E471-464D-A4F7-ED0782FEB02C}" srcOrd="1" destOrd="0" presId="urn:microsoft.com/office/officeart/2018/2/layout/IconVerticalSolidList"/>
    <dgm:cxn modelId="{82B60553-298B-4577-A1DF-F726AACCE34E}" type="presParOf" srcId="{1F1EC079-BA33-4305-8963-55B2E3F55FDC}" destId="{F37B3F22-7030-4325-8FD6-776AD6979012}" srcOrd="2" destOrd="0" presId="urn:microsoft.com/office/officeart/2018/2/layout/IconVerticalSolidList"/>
    <dgm:cxn modelId="{5EB70689-536E-4109-BA7C-4EFEE3D330D9}" type="presParOf" srcId="{1F1EC079-BA33-4305-8963-55B2E3F55FDC}" destId="{8AD71AB6-40E5-4DD6-BDD0-884DC4901C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57D2BF-96DC-4889-B6D1-86052FFF182F}" type="doc">
      <dgm:prSet loTypeId="urn:microsoft.com/office/officeart/2018/2/layout/IconLabelList" loCatId="icon" qsTypeId="urn:microsoft.com/office/officeart/2005/8/quickstyle/simple1" qsCatId="simple" csTypeId="urn:microsoft.com/office/officeart/2005/8/colors/accent0_3" csCatId="mainScheme" phldr="1"/>
      <dgm:spPr/>
      <dgm:t>
        <a:bodyPr/>
        <a:lstStyle/>
        <a:p>
          <a:endParaRPr lang="en-US"/>
        </a:p>
      </dgm:t>
    </dgm:pt>
    <dgm:pt modelId="{808CFB13-9ED9-417C-B091-B53D1EA99018}">
      <dgm:prSet/>
      <dgm:spPr/>
      <dgm:t>
        <a:bodyPr/>
        <a:lstStyle/>
        <a:p>
          <a:pPr>
            <a:lnSpc>
              <a:spcPct val="100000"/>
            </a:lnSpc>
          </a:pPr>
          <a:r>
            <a:rPr lang="en-US"/>
            <a:t>Data Collection</a:t>
          </a:r>
        </a:p>
      </dgm:t>
    </dgm:pt>
    <dgm:pt modelId="{70FA3941-6384-4CFD-A431-6E4D978A60E9}" type="parTrans" cxnId="{0C573DE8-4DF1-402E-BB9B-7F1835563E8F}">
      <dgm:prSet/>
      <dgm:spPr/>
      <dgm:t>
        <a:bodyPr/>
        <a:lstStyle/>
        <a:p>
          <a:endParaRPr lang="en-US"/>
        </a:p>
      </dgm:t>
    </dgm:pt>
    <dgm:pt modelId="{75DDCA28-1A7C-4DA1-ABEE-D31FEEA41E5D}" type="sibTrans" cxnId="{0C573DE8-4DF1-402E-BB9B-7F1835563E8F}">
      <dgm:prSet/>
      <dgm:spPr/>
      <dgm:t>
        <a:bodyPr/>
        <a:lstStyle/>
        <a:p>
          <a:endParaRPr lang="en-US"/>
        </a:p>
      </dgm:t>
    </dgm:pt>
    <dgm:pt modelId="{F75BBD70-919E-4B7F-BB7D-DDEBFFE1E5A2}">
      <dgm:prSet/>
      <dgm:spPr/>
      <dgm:t>
        <a:bodyPr/>
        <a:lstStyle/>
        <a:p>
          <a:pPr>
            <a:lnSpc>
              <a:spcPct val="100000"/>
            </a:lnSpc>
          </a:pPr>
          <a:r>
            <a:rPr lang="en-US"/>
            <a:t>Data Exploration</a:t>
          </a:r>
        </a:p>
      </dgm:t>
    </dgm:pt>
    <dgm:pt modelId="{377D2267-90D9-4BDC-8EA3-3766D40D673C}" type="parTrans" cxnId="{F53AC913-946A-4E9B-AEF3-6727BD0C2090}">
      <dgm:prSet/>
      <dgm:spPr/>
      <dgm:t>
        <a:bodyPr/>
        <a:lstStyle/>
        <a:p>
          <a:endParaRPr lang="en-US"/>
        </a:p>
      </dgm:t>
    </dgm:pt>
    <dgm:pt modelId="{856DA978-7352-4F02-ABD6-A07935C29437}" type="sibTrans" cxnId="{F53AC913-946A-4E9B-AEF3-6727BD0C2090}">
      <dgm:prSet/>
      <dgm:spPr/>
      <dgm:t>
        <a:bodyPr/>
        <a:lstStyle/>
        <a:p>
          <a:endParaRPr lang="en-US"/>
        </a:p>
      </dgm:t>
    </dgm:pt>
    <dgm:pt modelId="{156957C2-495C-4C17-903D-6CC2DC09ECA6}">
      <dgm:prSet/>
      <dgm:spPr/>
      <dgm:t>
        <a:bodyPr/>
        <a:lstStyle/>
        <a:p>
          <a:pPr>
            <a:lnSpc>
              <a:spcPct val="100000"/>
            </a:lnSpc>
          </a:pPr>
          <a:r>
            <a:rPr lang="en-US"/>
            <a:t>Prediction Modelling</a:t>
          </a:r>
        </a:p>
      </dgm:t>
    </dgm:pt>
    <dgm:pt modelId="{0ED3E842-46D4-45CF-8E74-96F3D66CB205}" type="parTrans" cxnId="{BD3E5FA2-E1B3-40AC-9C78-9BBA73D90E46}">
      <dgm:prSet/>
      <dgm:spPr/>
      <dgm:t>
        <a:bodyPr/>
        <a:lstStyle/>
        <a:p>
          <a:endParaRPr lang="en-US"/>
        </a:p>
      </dgm:t>
    </dgm:pt>
    <dgm:pt modelId="{D6302A89-A7EA-4D39-8B9D-EF2336040962}" type="sibTrans" cxnId="{BD3E5FA2-E1B3-40AC-9C78-9BBA73D90E46}">
      <dgm:prSet/>
      <dgm:spPr/>
      <dgm:t>
        <a:bodyPr/>
        <a:lstStyle/>
        <a:p>
          <a:endParaRPr lang="en-US"/>
        </a:p>
      </dgm:t>
    </dgm:pt>
    <dgm:pt modelId="{8BBDB072-0014-43CA-A720-719EC9AD865B}" type="pres">
      <dgm:prSet presAssocID="{3757D2BF-96DC-4889-B6D1-86052FFF182F}" presName="root" presStyleCnt="0">
        <dgm:presLayoutVars>
          <dgm:dir/>
          <dgm:resizeHandles val="exact"/>
        </dgm:presLayoutVars>
      </dgm:prSet>
      <dgm:spPr/>
    </dgm:pt>
    <dgm:pt modelId="{0300A313-388F-4C67-AE77-E9A6B7BCBCB6}" type="pres">
      <dgm:prSet presAssocID="{808CFB13-9ED9-417C-B091-B53D1EA99018}" presName="compNode" presStyleCnt="0"/>
      <dgm:spPr/>
    </dgm:pt>
    <dgm:pt modelId="{CB2439C3-13E8-4476-A921-3E083443CD79}" type="pres">
      <dgm:prSet presAssocID="{808CFB13-9ED9-417C-B091-B53D1EA9901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E97F812E-CDB6-47A6-9922-5DF9C050BA6D}" type="pres">
      <dgm:prSet presAssocID="{808CFB13-9ED9-417C-B091-B53D1EA99018}" presName="spaceRect" presStyleCnt="0"/>
      <dgm:spPr/>
    </dgm:pt>
    <dgm:pt modelId="{0E7CE6E8-DA9D-4AB6-AEE8-E847933891BA}" type="pres">
      <dgm:prSet presAssocID="{808CFB13-9ED9-417C-B091-B53D1EA99018}" presName="textRect" presStyleLbl="revTx" presStyleIdx="0" presStyleCnt="3">
        <dgm:presLayoutVars>
          <dgm:chMax val="1"/>
          <dgm:chPref val="1"/>
        </dgm:presLayoutVars>
      </dgm:prSet>
      <dgm:spPr/>
    </dgm:pt>
    <dgm:pt modelId="{F1EFF48F-A691-41A9-B624-E89BF6D3CE94}" type="pres">
      <dgm:prSet presAssocID="{75DDCA28-1A7C-4DA1-ABEE-D31FEEA41E5D}" presName="sibTrans" presStyleCnt="0"/>
      <dgm:spPr/>
    </dgm:pt>
    <dgm:pt modelId="{4BFBB681-C8AE-4ADD-84C0-41ACFE8E183A}" type="pres">
      <dgm:prSet presAssocID="{F75BBD70-919E-4B7F-BB7D-DDEBFFE1E5A2}" presName="compNode" presStyleCnt="0"/>
      <dgm:spPr/>
    </dgm:pt>
    <dgm:pt modelId="{2D9E80C0-FE09-4C39-9627-C896FA4F03FA}" type="pres">
      <dgm:prSet presAssocID="{F75BBD70-919E-4B7F-BB7D-DDEBFFE1E5A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776F9BF4-1F7A-49CC-AE2E-BCC291ABC14D}" type="pres">
      <dgm:prSet presAssocID="{F75BBD70-919E-4B7F-BB7D-DDEBFFE1E5A2}" presName="spaceRect" presStyleCnt="0"/>
      <dgm:spPr/>
    </dgm:pt>
    <dgm:pt modelId="{1F465BDF-D9BE-4645-91B4-E1813B3F42EC}" type="pres">
      <dgm:prSet presAssocID="{F75BBD70-919E-4B7F-BB7D-DDEBFFE1E5A2}" presName="textRect" presStyleLbl="revTx" presStyleIdx="1" presStyleCnt="3">
        <dgm:presLayoutVars>
          <dgm:chMax val="1"/>
          <dgm:chPref val="1"/>
        </dgm:presLayoutVars>
      </dgm:prSet>
      <dgm:spPr/>
    </dgm:pt>
    <dgm:pt modelId="{7E95FBDE-A015-4F8B-8C73-C7AB2C284FDE}" type="pres">
      <dgm:prSet presAssocID="{856DA978-7352-4F02-ABD6-A07935C29437}" presName="sibTrans" presStyleCnt="0"/>
      <dgm:spPr/>
    </dgm:pt>
    <dgm:pt modelId="{639F762C-5D36-477C-A9F7-DD09DC094AE2}" type="pres">
      <dgm:prSet presAssocID="{156957C2-495C-4C17-903D-6CC2DC09ECA6}" presName="compNode" presStyleCnt="0"/>
      <dgm:spPr/>
    </dgm:pt>
    <dgm:pt modelId="{23D41955-8E5C-4442-97C5-199905AA8FCC}" type="pres">
      <dgm:prSet presAssocID="{156957C2-495C-4C17-903D-6CC2DC09ECA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D89BAA7E-899A-45C5-8260-535BB3D1CAF2}" type="pres">
      <dgm:prSet presAssocID="{156957C2-495C-4C17-903D-6CC2DC09ECA6}" presName="spaceRect" presStyleCnt="0"/>
      <dgm:spPr/>
    </dgm:pt>
    <dgm:pt modelId="{2A66BFC5-B2E8-4524-841C-6C753B5D966E}" type="pres">
      <dgm:prSet presAssocID="{156957C2-495C-4C17-903D-6CC2DC09ECA6}" presName="textRect" presStyleLbl="revTx" presStyleIdx="2" presStyleCnt="3">
        <dgm:presLayoutVars>
          <dgm:chMax val="1"/>
          <dgm:chPref val="1"/>
        </dgm:presLayoutVars>
      </dgm:prSet>
      <dgm:spPr/>
    </dgm:pt>
  </dgm:ptLst>
  <dgm:cxnLst>
    <dgm:cxn modelId="{26ECF90D-2EAC-A143-B479-1BB3EC127342}" type="presOf" srcId="{808CFB13-9ED9-417C-B091-B53D1EA99018}" destId="{0E7CE6E8-DA9D-4AB6-AEE8-E847933891BA}" srcOrd="0" destOrd="0" presId="urn:microsoft.com/office/officeart/2018/2/layout/IconLabelList"/>
    <dgm:cxn modelId="{F53AC913-946A-4E9B-AEF3-6727BD0C2090}" srcId="{3757D2BF-96DC-4889-B6D1-86052FFF182F}" destId="{F75BBD70-919E-4B7F-BB7D-DDEBFFE1E5A2}" srcOrd="1" destOrd="0" parTransId="{377D2267-90D9-4BDC-8EA3-3766D40D673C}" sibTransId="{856DA978-7352-4F02-ABD6-A07935C29437}"/>
    <dgm:cxn modelId="{B4832F18-E358-C84D-AC08-68469CBECF14}" type="presOf" srcId="{156957C2-495C-4C17-903D-6CC2DC09ECA6}" destId="{2A66BFC5-B2E8-4524-841C-6C753B5D966E}" srcOrd="0" destOrd="0" presId="urn:microsoft.com/office/officeart/2018/2/layout/IconLabelList"/>
    <dgm:cxn modelId="{E228632C-0AD8-F446-A587-4401FD197842}" type="presOf" srcId="{3757D2BF-96DC-4889-B6D1-86052FFF182F}" destId="{8BBDB072-0014-43CA-A720-719EC9AD865B}" srcOrd="0" destOrd="0" presId="urn:microsoft.com/office/officeart/2018/2/layout/IconLabelList"/>
    <dgm:cxn modelId="{BD3E5FA2-E1B3-40AC-9C78-9BBA73D90E46}" srcId="{3757D2BF-96DC-4889-B6D1-86052FFF182F}" destId="{156957C2-495C-4C17-903D-6CC2DC09ECA6}" srcOrd="2" destOrd="0" parTransId="{0ED3E842-46D4-45CF-8E74-96F3D66CB205}" sibTransId="{D6302A89-A7EA-4D39-8B9D-EF2336040962}"/>
    <dgm:cxn modelId="{C2BE34A3-1B90-5D49-9792-4C190C62570A}" type="presOf" srcId="{F75BBD70-919E-4B7F-BB7D-DDEBFFE1E5A2}" destId="{1F465BDF-D9BE-4645-91B4-E1813B3F42EC}" srcOrd="0" destOrd="0" presId="urn:microsoft.com/office/officeart/2018/2/layout/IconLabelList"/>
    <dgm:cxn modelId="{0C573DE8-4DF1-402E-BB9B-7F1835563E8F}" srcId="{3757D2BF-96DC-4889-B6D1-86052FFF182F}" destId="{808CFB13-9ED9-417C-B091-B53D1EA99018}" srcOrd="0" destOrd="0" parTransId="{70FA3941-6384-4CFD-A431-6E4D978A60E9}" sibTransId="{75DDCA28-1A7C-4DA1-ABEE-D31FEEA41E5D}"/>
    <dgm:cxn modelId="{E32D41AE-E47C-7D41-B957-C80E56467428}" type="presParOf" srcId="{8BBDB072-0014-43CA-A720-719EC9AD865B}" destId="{0300A313-388F-4C67-AE77-E9A6B7BCBCB6}" srcOrd="0" destOrd="0" presId="urn:microsoft.com/office/officeart/2018/2/layout/IconLabelList"/>
    <dgm:cxn modelId="{CEE8CDD4-DFF1-774B-B7B1-605E452169E5}" type="presParOf" srcId="{0300A313-388F-4C67-AE77-E9A6B7BCBCB6}" destId="{CB2439C3-13E8-4476-A921-3E083443CD79}" srcOrd="0" destOrd="0" presId="urn:microsoft.com/office/officeart/2018/2/layout/IconLabelList"/>
    <dgm:cxn modelId="{C6239454-3642-6A47-A4E6-3AF323D1C2E1}" type="presParOf" srcId="{0300A313-388F-4C67-AE77-E9A6B7BCBCB6}" destId="{E97F812E-CDB6-47A6-9922-5DF9C050BA6D}" srcOrd="1" destOrd="0" presId="urn:microsoft.com/office/officeart/2018/2/layout/IconLabelList"/>
    <dgm:cxn modelId="{3E488879-07A0-3046-AE3C-DAB2F6E1C088}" type="presParOf" srcId="{0300A313-388F-4C67-AE77-E9A6B7BCBCB6}" destId="{0E7CE6E8-DA9D-4AB6-AEE8-E847933891BA}" srcOrd="2" destOrd="0" presId="urn:microsoft.com/office/officeart/2018/2/layout/IconLabelList"/>
    <dgm:cxn modelId="{52C2FF15-4437-1040-B504-3EA2A7CA9649}" type="presParOf" srcId="{8BBDB072-0014-43CA-A720-719EC9AD865B}" destId="{F1EFF48F-A691-41A9-B624-E89BF6D3CE94}" srcOrd="1" destOrd="0" presId="urn:microsoft.com/office/officeart/2018/2/layout/IconLabelList"/>
    <dgm:cxn modelId="{9D9014B3-591E-FA4E-A90D-DB262A92DB96}" type="presParOf" srcId="{8BBDB072-0014-43CA-A720-719EC9AD865B}" destId="{4BFBB681-C8AE-4ADD-84C0-41ACFE8E183A}" srcOrd="2" destOrd="0" presId="urn:microsoft.com/office/officeart/2018/2/layout/IconLabelList"/>
    <dgm:cxn modelId="{FE812510-9C0F-E349-9DC9-5C66BEB70872}" type="presParOf" srcId="{4BFBB681-C8AE-4ADD-84C0-41ACFE8E183A}" destId="{2D9E80C0-FE09-4C39-9627-C896FA4F03FA}" srcOrd="0" destOrd="0" presId="urn:microsoft.com/office/officeart/2018/2/layout/IconLabelList"/>
    <dgm:cxn modelId="{BB444BF0-65C8-C647-87E5-421C174BD853}" type="presParOf" srcId="{4BFBB681-C8AE-4ADD-84C0-41ACFE8E183A}" destId="{776F9BF4-1F7A-49CC-AE2E-BCC291ABC14D}" srcOrd="1" destOrd="0" presId="urn:microsoft.com/office/officeart/2018/2/layout/IconLabelList"/>
    <dgm:cxn modelId="{70E2A995-2B9B-E84B-B05F-54B0CF6B62D8}" type="presParOf" srcId="{4BFBB681-C8AE-4ADD-84C0-41ACFE8E183A}" destId="{1F465BDF-D9BE-4645-91B4-E1813B3F42EC}" srcOrd="2" destOrd="0" presId="urn:microsoft.com/office/officeart/2018/2/layout/IconLabelList"/>
    <dgm:cxn modelId="{A12B5769-0C2B-A346-9FA5-D6E6945B5D99}" type="presParOf" srcId="{8BBDB072-0014-43CA-A720-719EC9AD865B}" destId="{7E95FBDE-A015-4F8B-8C73-C7AB2C284FDE}" srcOrd="3" destOrd="0" presId="urn:microsoft.com/office/officeart/2018/2/layout/IconLabelList"/>
    <dgm:cxn modelId="{4AD59486-6232-C74A-8323-4EEA231EFAF0}" type="presParOf" srcId="{8BBDB072-0014-43CA-A720-719EC9AD865B}" destId="{639F762C-5D36-477C-A9F7-DD09DC094AE2}" srcOrd="4" destOrd="0" presId="urn:microsoft.com/office/officeart/2018/2/layout/IconLabelList"/>
    <dgm:cxn modelId="{5385F374-B8DC-964A-B7DC-720ED03D6FF1}" type="presParOf" srcId="{639F762C-5D36-477C-A9F7-DD09DC094AE2}" destId="{23D41955-8E5C-4442-97C5-199905AA8FCC}" srcOrd="0" destOrd="0" presId="urn:microsoft.com/office/officeart/2018/2/layout/IconLabelList"/>
    <dgm:cxn modelId="{076265F7-F8E6-B649-9650-41C8D9F8C4E6}" type="presParOf" srcId="{639F762C-5D36-477C-A9F7-DD09DC094AE2}" destId="{D89BAA7E-899A-45C5-8260-535BB3D1CAF2}" srcOrd="1" destOrd="0" presId="urn:microsoft.com/office/officeart/2018/2/layout/IconLabelList"/>
    <dgm:cxn modelId="{D864EA70-7FBF-A14D-B118-22F431009386}" type="presParOf" srcId="{639F762C-5D36-477C-A9F7-DD09DC094AE2}" destId="{2A66BFC5-B2E8-4524-841C-6C753B5D966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A9E41-9D53-4D5D-9CF1-74D15EB1ECCC}">
      <dsp:nvSpPr>
        <dsp:cNvPr id="0" name=""/>
        <dsp:cNvSpPr/>
      </dsp:nvSpPr>
      <dsp:spPr>
        <a:xfrm>
          <a:off x="0" y="1533"/>
          <a:ext cx="10168127" cy="7770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824E75-FF18-4E14-8C2F-5EBCB356C183}">
      <dsp:nvSpPr>
        <dsp:cNvPr id="0" name=""/>
        <dsp:cNvSpPr/>
      </dsp:nvSpPr>
      <dsp:spPr>
        <a:xfrm>
          <a:off x="235065" y="176375"/>
          <a:ext cx="427391" cy="4273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930178-972E-40A7-909A-DECC91D16132}">
      <dsp:nvSpPr>
        <dsp:cNvPr id="0" name=""/>
        <dsp:cNvSpPr/>
      </dsp:nvSpPr>
      <dsp:spPr>
        <a:xfrm>
          <a:off x="897522" y="1533"/>
          <a:ext cx="9270605" cy="777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41" tIns="82241" rIns="82241" bIns="82241" numCol="1" spcCol="1270" anchor="ctr" anchorCtr="0">
          <a:noAutofit/>
        </a:bodyPr>
        <a:lstStyle/>
        <a:p>
          <a:pPr marL="0" lvl="0" indent="0" algn="l" defTabSz="711200">
            <a:lnSpc>
              <a:spcPct val="100000"/>
            </a:lnSpc>
            <a:spcBef>
              <a:spcPct val="0"/>
            </a:spcBef>
            <a:spcAft>
              <a:spcPct val="35000"/>
            </a:spcAft>
            <a:buNone/>
          </a:pPr>
          <a:r>
            <a:rPr lang="en-US" sz="1600" b="0" i="0" kern="1200"/>
            <a:t>Marketing is how a company raises awareness of its brand and convinces customers to make a purchase.</a:t>
          </a:r>
          <a:endParaRPr lang="en-US" sz="1600" kern="1200"/>
        </a:p>
      </dsp:txBody>
      <dsp:txXfrm>
        <a:off x="897522" y="1533"/>
        <a:ext cx="9270605" cy="777075"/>
      </dsp:txXfrm>
    </dsp:sp>
    <dsp:sp modelId="{19A2D6AB-5564-48D1-A1B6-6DEB713BBA7B}">
      <dsp:nvSpPr>
        <dsp:cNvPr id="0" name=""/>
        <dsp:cNvSpPr/>
      </dsp:nvSpPr>
      <dsp:spPr>
        <a:xfrm>
          <a:off x="0" y="972877"/>
          <a:ext cx="10168127" cy="7770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E57312-5CA7-4B0C-BF6D-0244DBF57C0E}">
      <dsp:nvSpPr>
        <dsp:cNvPr id="0" name=""/>
        <dsp:cNvSpPr/>
      </dsp:nvSpPr>
      <dsp:spPr>
        <a:xfrm>
          <a:off x="235065" y="1147719"/>
          <a:ext cx="427391" cy="4273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001969-7A3A-4CD6-A3CF-C6BA0B3E02D4}">
      <dsp:nvSpPr>
        <dsp:cNvPr id="0" name=""/>
        <dsp:cNvSpPr/>
      </dsp:nvSpPr>
      <dsp:spPr>
        <a:xfrm>
          <a:off x="897522" y="972877"/>
          <a:ext cx="9270605" cy="777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41" tIns="82241" rIns="82241" bIns="82241" numCol="1" spcCol="1270" anchor="ctr" anchorCtr="0">
          <a:noAutofit/>
        </a:bodyPr>
        <a:lstStyle/>
        <a:p>
          <a:pPr marL="0" lvl="0" indent="0" algn="l" defTabSz="711200">
            <a:lnSpc>
              <a:spcPct val="100000"/>
            </a:lnSpc>
            <a:spcBef>
              <a:spcPct val="0"/>
            </a:spcBef>
            <a:spcAft>
              <a:spcPct val="35000"/>
            </a:spcAft>
            <a:buNone/>
          </a:pPr>
          <a:r>
            <a:rPr lang="en-US" sz="1600" b="0" i="0" kern="1200"/>
            <a:t>Marketing campaigns can be designed with different goals in mind, including building a brand image, introducing a new product, or increasing sales of a product already on the market.</a:t>
          </a:r>
          <a:endParaRPr lang="en-US" sz="1600" kern="1200"/>
        </a:p>
      </dsp:txBody>
      <dsp:txXfrm>
        <a:off x="897522" y="972877"/>
        <a:ext cx="9270605" cy="777075"/>
      </dsp:txXfrm>
    </dsp:sp>
    <dsp:sp modelId="{1626E281-D8A9-4386-AC02-B76B753DF17C}">
      <dsp:nvSpPr>
        <dsp:cNvPr id="0" name=""/>
        <dsp:cNvSpPr/>
      </dsp:nvSpPr>
      <dsp:spPr>
        <a:xfrm>
          <a:off x="0" y="1944222"/>
          <a:ext cx="10168127" cy="7770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A96A95-FF3C-47C1-BD65-F0E0EF5547D7}">
      <dsp:nvSpPr>
        <dsp:cNvPr id="0" name=""/>
        <dsp:cNvSpPr/>
      </dsp:nvSpPr>
      <dsp:spPr>
        <a:xfrm>
          <a:off x="235065" y="2119064"/>
          <a:ext cx="427391" cy="4273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D7A85A-E6F2-406D-8D18-AB65BA992CAB}">
      <dsp:nvSpPr>
        <dsp:cNvPr id="0" name=""/>
        <dsp:cNvSpPr/>
      </dsp:nvSpPr>
      <dsp:spPr>
        <a:xfrm>
          <a:off x="897522" y="1944222"/>
          <a:ext cx="9270605" cy="777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41" tIns="82241" rIns="82241" bIns="82241" numCol="1" spcCol="1270" anchor="ctr" anchorCtr="0">
          <a:noAutofit/>
        </a:bodyPr>
        <a:lstStyle/>
        <a:p>
          <a:pPr marL="0" lvl="0" indent="0" algn="l" defTabSz="711200">
            <a:lnSpc>
              <a:spcPct val="100000"/>
            </a:lnSpc>
            <a:spcBef>
              <a:spcPct val="0"/>
            </a:spcBef>
            <a:spcAft>
              <a:spcPct val="35000"/>
            </a:spcAft>
            <a:buNone/>
          </a:pPr>
          <a:r>
            <a:rPr lang="en-US" sz="1600" kern="1200"/>
            <a:t>It is essential that the business markets to the right customers to minimize costs and maximize profits.</a:t>
          </a:r>
        </a:p>
      </dsp:txBody>
      <dsp:txXfrm>
        <a:off x="897522" y="1944222"/>
        <a:ext cx="9270605" cy="777075"/>
      </dsp:txXfrm>
    </dsp:sp>
    <dsp:sp modelId="{4315240C-7524-4783-BF7E-C41E0B1E4548}">
      <dsp:nvSpPr>
        <dsp:cNvPr id="0" name=""/>
        <dsp:cNvSpPr/>
      </dsp:nvSpPr>
      <dsp:spPr>
        <a:xfrm>
          <a:off x="0" y="2915567"/>
          <a:ext cx="10168127" cy="7770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C91861-E471-464D-A4F7-ED0782FEB02C}">
      <dsp:nvSpPr>
        <dsp:cNvPr id="0" name=""/>
        <dsp:cNvSpPr/>
      </dsp:nvSpPr>
      <dsp:spPr>
        <a:xfrm>
          <a:off x="235065" y="3090409"/>
          <a:ext cx="427391" cy="4273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D71AB6-40E5-4DD6-BDD0-884DC4901C59}">
      <dsp:nvSpPr>
        <dsp:cNvPr id="0" name=""/>
        <dsp:cNvSpPr/>
      </dsp:nvSpPr>
      <dsp:spPr>
        <a:xfrm>
          <a:off x="897522" y="2915567"/>
          <a:ext cx="9270605" cy="777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41" tIns="82241" rIns="82241" bIns="82241" numCol="1" spcCol="1270" anchor="ctr" anchorCtr="0">
          <a:noAutofit/>
        </a:bodyPr>
        <a:lstStyle/>
        <a:p>
          <a:pPr marL="0" lvl="0" indent="0" algn="l" defTabSz="711200">
            <a:lnSpc>
              <a:spcPct val="100000"/>
            </a:lnSpc>
            <a:spcBef>
              <a:spcPct val="0"/>
            </a:spcBef>
            <a:spcAft>
              <a:spcPct val="35000"/>
            </a:spcAft>
            <a:buNone/>
          </a:pPr>
          <a:r>
            <a:rPr lang="en-US" sz="1600" kern="1200"/>
            <a:t>Using Marketing Campaign Prediction, businesses can make informed decisions about marketing strategies that will result in a higher response rate.</a:t>
          </a:r>
        </a:p>
      </dsp:txBody>
      <dsp:txXfrm>
        <a:off x="897522" y="2915567"/>
        <a:ext cx="9270605" cy="7770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439C3-13E8-4476-A921-3E083443CD79}">
      <dsp:nvSpPr>
        <dsp:cNvPr id="0" name=""/>
        <dsp:cNvSpPr/>
      </dsp:nvSpPr>
      <dsp:spPr>
        <a:xfrm>
          <a:off x="1561845" y="412962"/>
          <a:ext cx="1021455" cy="10214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7CE6E8-DA9D-4AB6-AEE8-E847933891BA}">
      <dsp:nvSpPr>
        <dsp:cNvPr id="0" name=""/>
        <dsp:cNvSpPr/>
      </dsp:nvSpPr>
      <dsp:spPr>
        <a:xfrm>
          <a:off x="937622" y="1766894"/>
          <a:ext cx="226990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Data Collection</a:t>
          </a:r>
        </a:p>
      </dsp:txBody>
      <dsp:txXfrm>
        <a:off x="937622" y="1766894"/>
        <a:ext cx="2269901" cy="720000"/>
      </dsp:txXfrm>
    </dsp:sp>
    <dsp:sp modelId="{2D9E80C0-FE09-4C39-9627-C896FA4F03FA}">
      <dsp:nvSpPr>
        <dsp:cNvPr id="0" name=""/>
        <dsp:cNvSpPr/>
      </dsp:nvSpPr>
      <dsp:spPr>
        <a:xfrm>
          <a:off x="4228979" y="412962"/>
          <a:ext cx="1021455" cy="10214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465BDF-D9BE-4645-91B4-E1813B3F42EC}">
      <dsp:nvSpPr>
        <dsp:cNvPr id="0" name=""/>
        <dsp:cNvSpPr/>
      </dsp:nvSpPr>
      <dsp:spPr>
        <a:xfrm>
          <a:off x="3604756" y="1766894"/>
          <a:ext cx="226990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Data Exploration</a:t>
          </a:r>
        </a:p>
      </dsp:txBody>
      <dsp:txXfrm>
        <a:off x="3604756" y="1766894"/>
        <a:ext cx="2269901" cy="720000"/>
      </dsp:txXfrm>
    </dsp:sp>
    <dsp:sp modelId="{23D41955-8E5C-4442-97C5-199905AA8FCC}">
      <dsp:nvSpPr>
        <dsp:cNvPr id="0" name=""/>
        <dsp:cNvSpPr/>
      </dsp:nvSpPr>
      <dsp:spPr>
        <a:xfrm>
          <a:off x="2895412" y="3054369"/>
          <a:ext cx="1021455" cy="10214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66BFC5-B2E8-4524-841C-6C753B5D966E}">
      <dsp:nvSpPr>
        <dsp:cNvPr id="0" name=""/>
        <dsp:cNvSpPr/>
      </dsp:nvSpPr>
      <dsp:spPr>
        <a:xfrm>
          <a:off x="2271189" y="4408301"/>
          <a:ext cx="226990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Prediction Modelling</a:t>
          </a:r>
        </a:p>
      </dsp:txBody>
      <dsp:txXfrm>
        <a:off x="2271189" y="4408301"/>
        <a:ext cx="2269901"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421FD7-E947-D645-867D-409575E6836B}" type="datetimeFigureOut">
              <a:rPr lang="en-US" smtClean="0"/>
              <a:t>1/18/24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FA9EEA-DD99-204A-BC24-68FE47203A4A}" type="slidenum">
              <a:rPr lang="en-US" smtClean="0"/>
              <a:t>‹#›</a:t>
            </a:fld>
            <a:endParaRPr lang="en-US"/>
          </a:p>
        </p:txBody>
      </p:sp>
    </p:spTree>
    <p:extLst>
      <p:ext uri="{BB962C8B-B14F-4D97-AF65-F5344CB8AC3E}">
        <p14:creationId xmlns:p14="http://schemas.microsoft.com/office/powerpoint/2010/main" val="28686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FA9EEA-DD99-204A-BC24-68FE47203A4A}" type="slidenum">
              <a:rPr lang="en-US" smtClean="0"/>
              <a:t>1</a:t>
            </a:fld>
            <a:endParaRPr lang="en-US"/>
          </a:p>
        </p:txBody>
      </p:sp>
    </p:spTree>
    <p:extLst>
      <p:ext uri="{BB962C8B-B14F-4D97-AF65-F5344CB8AC3E}">
        <p14:creationId xmlns:p14="http://schemas.microsoft.com/office/powerpoint/2010/main" val="1537383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FA9EEA-DD99-204A-BC24-68FE47203A4A}" type="slidenum">
              <a:rPr lang="en-US" smtClean="0"/>
              <a:t>7</a:t>
            </a:fld>
            <a:endParaRPr lang="en-US"/>
          </a:p>
        </p:txBody>
      </p:sp>
    </p:spTree>
    <p:extLst>
      <p:ext uri="{BB962C8B-B14F-4D97-AF65-F5344CB8AC3E}">
        <p14:creationId xmlns:p14="http://schemas.microsoft.com/office/powerpoint/2010/main" val="1433991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1/18/24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6153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1/18/24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3054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1/18/24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2607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1/18/24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06552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1/18/24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36517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1/18/24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04780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1/18/24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19926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1/18/24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68572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1/18/24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3313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1/18/24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66804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1/18/24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25315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1/18/24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729883656"/>
      </p:ext>
    </p:extLst>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58" r:id="rId5"/>
    <p:sldLayoutId id="2147484059" r:id="rId6"/>
    <p:sldLayoutId id="2147484060" r:id="rId7"/>
    <p:sldLayoutId id="2147484061" r:id="rId8"/>
    <p:sldLayoutId id="2147484062" r:id="rId9"/>
    <p:sldLayoutId id="2147484063" r:id="rId10"/>
    <p:sldLayoutId id="2147484064"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0" name="Rectangle 14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2" name="Rectangle 15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4" name="Rectangle 15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6" name="Rectangle 155">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marketplace, indoor, scene&#10;&#10;Description automatically generated">
            <a:extLst>
              <a:ext uri="{FF2B5EF4-FFF2-40B4-BE49-F238E27FC236}">
                <a16:creationId xmlns:a16="http://schemas.microsoft.com/office/drawing/2014/main" id="{56E72BD0-9F99-E0F7-A490-9AF175A18AA6}"/>
              </a:ext>
            </a:extLst>
          </p:cNvPr>
          <p:cNvPicPr>
            <a:picLocks noChangeAspect="1"/>
          </p:cNvPicPr>
          <p:nvPr/>
        </p:nvPicPr>
        <p:blipFill rotWithShape="1">
          <a:blip r:embed="rId3"/>
          <a:srcRect l="28138" r="18458"/>
          <a:stretch/>
        </p:blipFill>
        <p:spPr>
          <a:xfrm>
            <a:off x="3523488" y="10"/>
            <a:ext cx="8668512" cy="6857990"/>
          </a:xfrm>
          <a:prstGeom prst="rect">
            <a:avLst/>
          </a:prstGeom>
        </p:spPr>
      </p:pic>
      <p:sp>
        <p:nvSpPr>
          <p:cNvPr id="158" name="Rectangle 157">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896287E-80B7-CF52-01FF-800561A925FC}"/>
              </a:ext>
            </a:extLst>
          </p:cNvPr>
          <p:cNvSpPr>
            <a:spLocks noGrp="1"/>
          </p:cNvSpPr>
          <p:nvPr>
            <p:ph type="ctrTitle"/>
          </p:nvPr>
        </p:nvSpPr>
        <p:spPr>
          <a:xfrm>
            <a:off x="371094" y="1161288"/>
            <a:ext cx="3438144" cy="1124712"/>
          </a:xfrm>
        </p:spPr>
        <p:txBody>
          <a:bodyPr vert="horz" lIns="91440" tIns="45720" rIns="91440" bIns="45720" rtlCol="0" anchor="b">
            <a:normAutofit/>
          </a:bodyPr>
          <a:lstStyle/>
          <a:p>
            <a:r>
              <a:rPr lang="en-US" sz="2800" spc="-50" baseline="0"/>
              <a:t>Marketing Campaign</a:t>
            </a:r>
          </a:p>
        </p:txBody>
      </p:sp>
      <p:sp>
        <p:nvSpPr>
          <p:cNvPr id="160" name="Rectangle 15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2" name="Rectangle 16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DDB3D50C-F0E0-1A2F-7F7E-0E3DF14021CA}"/>
              </a:ext>
            </a:extLst>
          </p:cNvPr>
          <p:cNvSpPr>
            <a:spLocks noGrp="1"/>
          </p:cNvSpPr>
          <p:nvPr>
            <p:ph type="subTitle" idx="1"/>
          </p:nvPr>
        </p:nvSpPr>
        <p:spPr>
          <a:xfrm>
            <a:off x="371094" y="2718054"/>
            <a:ext cx="4900994" cy="3207258"/>
          </a:xfrm>
        </p:spPr>
        <p:txBody>
          <a:bodyPr vert="horz" lIns="91440" tIns="45720" rIns="91440" bIns="45720" rtlCol="0" anchor="t">
            <a:normAutofit/>
          </a:bodyPr>
          <a:lstStyle/>
          <a:p>
            <a:pPr>
              <a:lnSpc>
                <a:spcPct val="100000"/>
              </a:lnSpc>
            </a:pPr>
            <a:r>
              <a:rPr lang="en-US" sz="1400" dirty="0"/>
              <a:t>Giridhar Reddy </a:t>
            </a:r>
            <a:r>
              <a:rPr lang="en-US" sz="1400" dirty="0" err="1"/>
              <a:t>Kandala</a:t>
            </a:r>
            <a:endParaRPr lang="en-US" sz="1400" dirty="0"/>
          </a:p>
        </p:txBody>
      </p:sp>
    </p:spTree>
    <p:extLst>
      <p:ext uri="{BB962C8B-B14F-4D97-AF65-F5344CB8AC3E}">
        <p14:creationId xmlns:p14="http://schemas.microsoft.com/office/powerpoint/2010/main" val="31607016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3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Freeform: Shape 4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0" name="Freeform: Shape 4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D52E79-9CA6-6488-DF85-DDD36C707048}"/>
              </a:ext>
            </a:extLst>
          </p:cNvPr>
          <p:cNvSpPr>
            <a:spLocks noGrp="1"/>
          </p:cNvSpPr>
          <p:nvPr>
            <p:ph type="title"/>
          </p:nvPr>
        </p:nvSpPr>
        <p:spPr>
          <a:xfrm>
            <a:off x="371094" y="1161288"/>
            <a:ext cx="3438144" cy="1239012"/>
          </a:xfrm>
        </p:spPr>
        <p:txBody>
          <a:bodyPr anchor="ctr">
            <a:normAutofit/>
          </a:bodyPr>
          <a:lstStyle/>
          <a:p>
            <a:r>
              <a:rPr lang="en-US" sz="2600" dirty="0"/>
              <a:t>Analyzing Kids at Home vs Response Rate</a:t>
            </a:r>
          </a:p>
        </p:txBody>
      </p:sp>
      <p:sp>
        <p:nvSpPr>
          <p:cNvPr id="46" name="Rectangle 4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5272E901-0E8F-0A5C-96C8-0A8D36AD0571}"/>
              </a:ext>
            </a:extLst>
          </p:cNvPr>
          <p:cNvSpPr>
            <a:spLocks noGrp="1"/>
          </p:cNvSpPr>
          <p:nvPr>
            <p:ph idx="1"/>
          </p:nvPr>
        </p:nvSpPr>
        <p:spPr>
          <a:xfrm>
            <a:off x="371094" y="2718054"/>
            <a:ext cx="3438906" cy="3207258"/>
          </a:xfrm>
        </p:spPr>
        <p:txBody>
          <a:bodyPr anchor="t">
            <a:normAutofit/>
          </a:bodyPr>
          <a:lstStyle/>
          <a:p>
            <a:r>
              <a:rPr lang="en-US" sz="1700" dirty="0"/>
              <a:t>We see that the customers who have no kids at home have a higher response rate.</a:t>
            </a:r>
          </a:p>
          <a:p>
            <a:r>
              <a:rPr lang="en-US" sz="1700" dirty="0"/>
              <a:t>But we can observe that the default rate is similar for customers who are married and single.</a:t>
            </a:r>
          </a:p>
          <a:p>
            <a:endParaRPr lang="en-US" sz="1700" dirty="0"/>
          </a:p>
        </p:txBody>
      </p:sp>
      <p:pic>
        <p:nvPicPr>
          <p:cNvPr id="4" name="Picture 3" descr="Chart, bar chart&#10;&#10;Description automatically generated">
            <a:extLst>
              <a:ext uri="{FF2B5EF4-FFF2-40B4-BE49-F238E27FC236}">
                <a16:creationId xmlns:a16="http://schemas.microsoft.com/office/drawing/2014/main" id="{DE38A203-19BD-DE8C-39BC-0E6FD51B5485}"/>
              </a:ext>
            </a:extLst>
          </p:cNvPr>
          <p:cNvPicPr>
            <a:picLocks noChangeAspect="1"/>
          </p:cNvPicPr>
          <p:nvPr/>
        </p:nvPicPr>
        <p:blipFill>
          <a:blip r:embed="rId2"/>
          <a:stretch>
            <a:fillRect/>
          </a:stretch>
        </p:blipFill>
        <p:spPr>
          <a:xfrm>
            <a:off x="5422863" y="841248"/>
            <a:ext cx="5878649" cy="5276088"/>
          </a:xfrm>
          <a:prstGeom prst="rect">
            <a:avLst/>
          </a:prstGeom>
        </p:spPr>
      </p:pic>
    </p:spTree>
    <p:extLst>
      <p:ext uri="{BB962C8B-B14F-4D97-AF65-F5344CB8AC3E}">
        <p14:creationId xmlns:p14="http://schemas.microsoft.com/office/powerpoint/2010/main" val="3009443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3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Freeform: Shape 3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5DF56F-13BE-9496-7D30-ADE3F9B365FE}"/>
              </a:ext>
            </a:extLst>
          </p:cNvPr>
          <p:cNvSpPr>
            <a:spLocks noGrp="1"/>
          </p:cNvSpPr>
          <p:nvPr>
            <p:ph type="title"/>
          </p:nvPr>
        </p:nvSpPr>
        <p:spPr>
          <a:xfrm>
            <a:off x="371094" y="1161288"/>
            <a:ext cx="3438144" cy="1239012"/>
          </a:xfrm>
        </p:spPr>
        <p:txBody>
          <a:bodyPr anchor="ctr">
            <a:normAutofit fontScale="90000"/>
          </a:bodyPr>
          <a:lstStyle/>
          <a:p>
            <a:r>
              <a:rPr lang="en-US" sz="2600" dirty="0"/>
              <a:t>Analyzing Customers Complaints  vs Response Rate</a:t>
            </a:r>
          </a:p>
        </p:txBody>
      </p:sp>
      <p:sp>
        <p:nvSpPr>
          <p:cNvPr id="38" name="Rectangle 3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Content Placeholder 8">
            <a:extLst>
              <a:ext uri="{FF2B5EF4-FFF2-40B4-BE49-F238E27FC236}">
                <a16:creationId xmlns:a16="http://schemas.microsoft.com/office/drawing/2014/main" id="{5CC7B2B7-76A4-FD5F-B7EF-69BF6D736802}"/>
              </a:ext>
            </a:extLst>
          </p:cNvPr>
          <p:cNvSpPr>
            <a:spLocks noGrp="1"/>
          </p:cNvSpPr>
          <p:nvPr>
            <p:ph idx="1"/>
          </p:nvPr>
        </p:nvSpPr>
        <p:spPr>
          <a:xfrm>
            <a:off x="371094" y="2718054"/>
            <a:ext cx="3438906" cy="3207258"/>
          </a:xfrm>
        </p:spPr>
        <p:txBody>
          <a:bodyPr anchor="t">
            <a:normAutofit/>
          </a:bodyPr>
          <a:lstStyle/>
          <a:p>
            <a:r>
              <a:rPr lang="en-US" sz="1700" dirty="0"/>
              <a:t>The response rate is similar for customers who have complained and also for customers who did not complain.</a:t>
            </a:r>
          </a:p>
        </p:txBody>
      </p:sp>
      <p:pic>
        <p:nvPicPr>
          <p:cNvPr id="4" name="Picture 3" descr="Chart, bar chart&#10;&#10;Description automatically generated">
            <a:extLst>
              <a:ext uri="{FF2B5EF4-FFF2-40B4-BE49-F238E27FC236}">
                <a16:creationId xmlns:a16="http://schemas.microsoft.com/office/drawing/2014/main" id="{5A349A91-778F-BDC2-A036-E44919BB21CA}"/>
              </a:ext>
            </a:extLst>
          </p:cNvPr>
          <p:cNvPicPr>
            <a:picLocks noChangeAspect="1"/>
          </p:cNvPicPr>
          <p:nvPr/>
        </p:nvPicPr>
        <p:blipFill>
          <a:blip r:embed="rId2"/>
          <a:stretch>
            <a:fillRect/>
          </a:stretch>
        </p:blipFill>
        <p:spPr>
          <a:xfrm>
            <a:off x="4901184" y="1073894"/>
            <a:ext cx="6922008" cy="4810795"/>
          </a:xfrm>
          <a:prstGeom prst="rect">
            <a:avLst/>
          </a:prstGeom>
        </p:spPr>
      </p:pic>
    </p:spTree>
    <p:extLst>
      <p:ext uri="{BB962C8B-B14F-4D97-AF65-F5344CB8AC3E}">
        <p14:creationId xmlns:p14="http://schemas.microsoft.com/office/powerpoint/2010/main" val="3219160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9" name="Rectangle 68">
            <a:extLst>
              <a:ext uri="{FF2B5EF4-FFF2-40B4-BE49-F238E27FC236}">
                <a16:creationId xmlns:a16="http://schemas.microsoft.com/office/drawing/2014/main" id="{D7D03296-BABA-47AD-A5D5-ED1567270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FAA22B-08C4-DF38-3D18-5614387BAEFF}"/>
              </a:ext>
            </a:extLst>
          </p:cNvPr>
          <p:cNvSpPr>
            <a:spLocks noGrp="1"/>
          </p:cNvSpPr>
          <p:nvPr>
            <p:ph type="title"/>
          </p:nvPr>
        </p:nvSpPr>
        <p:spPr>
          <a:xfrm>
            <a:off x="838200" y="226061"/>
            <a:ext cx="10515600" cy="1092050"/>
          </a:xfrm>
        </p:spPr>
        <p:txBody>
          <a:bodyPr vert="horz" lIns="91440" tIns="45720" rIns="91440" bIns="45720" rtlCol="0" anchor="b">
            <a:normAutofit/>
          </a:bodyPr>
          <a:lstStyle/>
          <a:p>
            <a:pPr algn="ctr"/>
            <a:r>
              <a:rPr lang="en-US" sz="3600" dirty="0"/>
              <a:t>Analyzing customers Income with Amount Spent on Different Products</a:t>
            </a:r>
          </a:p>
        </p:txBody>
      </p:sp>
      <p:sp>
        <p:nvSpPr>
          <p:cNvPr id="73" name="Rectangle 72">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1859832"/>
            <a:ext cx="109728"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1" name="Rectangle 70">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396083"/>
            <a:ext cx="10515599"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7" name="Picture 6" descr="Chart, scatter chart&#10;&#10;Description automatically generated">
            <a:extLst>
              <a:ext uri="{FF2B5EF4-FFF2-40B4-BE49-F238E27FC236}">
                <a16:creationId xmlns:a16="http://schemas.microsoft.com/office/drawing/2014/main" id="{127CC156-5214-2FE1-D3A5-5D776CA13BD5}"/>
              </a:ext>
            </a:extLst>
          </p:cNvPr>
          <p:cNvPicPr>
            <a:picLocks noChangeAspect="1"/>
          </p:cNvPicPr>
          <p:nvPr/>
        </p:nvPicPr>
        <p:blipFill>
          <a:blip r:embed="rId2"/>
          <a:stretch>
            <a:fillRect/>
          </a:stretch>
        </p:blipFill>
        <p:spPr>
          <a:xfrm>
            <a:off x="838196" y="2668716"/>
            <a:ext cx="6035040" cy="3922776"/>
          </a:xfrm>
          <a:prstGeom prst="rect">
            <a:avLst/>
          </a:prstGeom>
        </p:spPr>
      </p:pic>
      <p:pic>
        <p:nvPicPr>
          <p:cNvPr id="5" name="Picture 4" descr="Chart, scatter chart&#10;&#10;Description automatically generated">
            <a:extLst>
              <a:ext uri="{FF2B5EF4-FFF2-40B4-BE49-F238E27FC236}">
                <a16:creationId xmlns:a16="http://schemas.microsoft.com/office/drawing/2014/main" id="{EE132FBD-0E25-A303-537B-CEE88FE82D5C}"/>
              </a:ext>
            </a:extLst>
          </p:cNvPr>
          <p:cNvPicPr>
            <a:picLocks noChangeAspect="1"/>
          </p:cNvPicPr>
          <p:nvPr/>
        </p:nvPicPr>
        <p:blipFill>
          <a:blip r:embed="rId3"/>
          <a:stretch>
            <a:fillRect/>
          </a:stretch>
        </p:blipFill>
        <p:spPr>
          <a:xfrm>
            <a:off x="6213140" y="2668719"/>
            <a:ext cx="5908431" cy="3840480"/>
          </a:xfrm>
          <a:prstGeom prst="rect">
            <a:avLst/>
          </a:prstGeom>
        </p:spPr>
      </p:pic>
      <p:sp>
        <p:nvSpPr>
          <p:cNvPr id="9" name="TextBox 8">
            <a:extLst>
              <a:ext uri="{FF2B5EF4-FFF2-40B4-BE49-F238E27FC236}">
                <a16:creationId xmlns:a16="http://schemas.microsoft.com/office/drawing/2014/main" id="{B3C73D81-5110-4818-FEC9-FB94C0C1B7FE}"/>
              </a:ext>
            </a:extLst>
          </p:cNvPr>
          <p:cNvSpPr txBox="1"/>
          <p:nvPr/>
        </p:nvSpPr>
        <p:spPr>
          <a:xfrm>
            <a:off x="1351032" y="2886069"/>
            <a:ext cx="1034322" cy="369332"/>
          </a:xfrm>
          <a:prstGeom prst="rect">
            <a:avLst/>
          </a:prstGeom>
          <a:noFill/>
        </p:spPr>
        <p:txBody>
          <a:bodyPr wrap="square" rtlCol="0">
            <a:spAutoFit/>
          </a:bodyPr>
          <a:lstStyle/>
          <a:p>
            <a:r>
              <a:rPr lang="en-US" b="1" dirty="0">
                <a:solidFill>
                  <a:srgbClr val="0070C0"/>
                </a:solidFill>
              </a:rPr>
              <a:t>Fish</a:t>
            </a:r>
          </a:p>
        </p:txBody>
      </p:sp>
      <p:sp>
        <p:nvSpPr>
          <p:cNvPr id="12" name="TextBox 11">
            <a:extLst>
              <a:ext uri="{FF2B5EF4-FFF2-40B4-BE49-F238E27FC236}">
                <a16:creationId xmlns:a16="http://schemas.microsoft.com/office/drawing/2014/main" id="{2CE2F39B-958B-CC39-967C-F9A75E05DF95}"/>
              </a:ext>
            </a:extLst>
          </p:cNvPr>
          <p:cNvSpPr txBox="1"/>
          <p:nvPr/>
        </p:nvSpPr>
        <p:spPr>
          <a:xfrm>
            <a:off x="6694599" y="3947202"/>
            <a:ext cx="1034322" cy="369332"/>
          </a:xfrm>
          <a:prstGeom prst="rect">
            <a:avLst/>
          </a:prstGeom>
          <a:noFill/>
        </p:spPr>
        <p:txBody>
          <a:bodyPr wrap="square" rtlCol="0">
            <a:spAutoFit/>
          </a:bodyPr>
          <a:lstStyle/>
          <a:p>
            <a:r>
              <a:rPr lang="en-US" b="1" dirty="0">
                <a:solidFill>
                  <a:srgbClr val="0070C0"/>
                </a:solidFill>
              </a:rPr>
              <a:t>Meat</a:t>
            </a:r>
          </a:p>
        </p:txBody>
      </p:sp>
      <p:sp>
        <p:nvSpPr>
          <p:cNvPr id="13" name="TextBox 12">
            <a:extLst>
              <a:ext uri="{FF2B5EF4-FFF2-40B4-BE49-F238E27FC236}">
                <a16:creationId xmlns:a16="http://schemas.microsoft.com/office/drawing/2014/main" id="{CD1108ED-03FF-C496-2D60-1DFCDC8398ED}"/>
              </a:ext>
            </a:extLst>
          </p:cNvPr>
          <p:cNvSpPr txBox="1"/>
          <p:nvPr/>
        </p:nvSpPr>
        <p:spPr>
          <a:xfrm>
            <a:off x="6694599" y="2885712"/>
            <a:ext cx="1034322" cy="369332"/>
          </a:xfrm>
          <a:prstGeom prst="rect">
            <a:avLst/>
          </a:prstGeom>
          <a:noFill/>
        </p:spPr>
        <p:txBody>
          <a:bodyPr wrap="square" rtlCol="0">
            <a:spAutoFit/>
          </a:bodyPr>
          <a:lstStyle/>
          <a:p>
            <a:r>
              <a:rPr lang="en-US" b="1" dirty="0">
                <a:solidFill>
                  <a:srgbClr val="0070C0"/>
                </a:solidFill>
              </a:rPr>
              <a:t>Fruits</a:t>
            </a:r>
          </a:p>
        </p:txBody>
      </p:sp>
      <p:sp>
        <p:nvSpPr>
          <p:cNvPr id="14" name="TextBox 13">
            <a:extLst>
              <a:ext uri="{FF2B5EF4-FFF2-40B4-BE49-F238E27FC236}">
                <a16:creationId xmlns:a16="http://schemas.microsoft.com/office/drawing/2014/main" id="{244382AD-83AA-2FCE-00A4-32A28B40E83A}"/>
              </a:ext>
            </a:extLst>
          </p:cNvPr>
          <p:cNvSpPr txBox="1"/>
          <p:nvPr/>
        </p:nvSpPr>
        <p:spPr>
          <a:xfrm>
            <a:off x="1303329" y="4051525"/>
            <a:ext cx="1034322" cy="369332"/>
          </a:xfrm>
          <a:prstGeom prst="rect">
            <a:avLst/>
          </a:prstGeom>
          <a:noFill/>
        </p:spPr>
        <p:txBody>
          <a:bodyPr wrap="square" rtlCol="0">
            <a:spAutoFit/>
          </a:bodyPr>
          <a:lstStyle/>
          <a:p>
            <a:r>
              <a:rPr lang="en-US" b="1" dirty="0">
                <a:solidFill>
                  <a:srgbClr val="0070C0"/>
                </a:solidFill>
              </a:rPr>
              <a:t>Gold</a:t>
            </a:r>
          </a:p>
        </p:txBody>
      </p:sp>
      <p:sp>
        <p:nvSpPr>
          <p:cNvPr id="15" name="TextBox 14">
            <a:extLst>
              <a:ext uri="{FF2B5EF4-FFF2-40B4-BE49-F238E27FC236}">
                <a16:creationId xmlns:a16="http://schemas.microsoft.com/office/drawing/2014/main" id="{A97D8C93-52E9-2EC9-0F6B-44352CF9C924}"/>
              </a:ext>
            </a:extLst>
          </p:cNvPr>
          <p:cNvSpPr txBox="1"/>
          <p:nvPr/>
        </p:nvSpPr>
        <p:spPr>
          <a:xfrm>
            <a:off x="1339797" y="5241709"/>
            <a:ext cx="1034322" cy="369332"/>
          </a:xfrm>
          <a:prstGeom prst="rect">
            <a:avLst/>
          </a:prstGeom>
          <a:noFill/>
        </p:spPr>
        <p:txBody>
          <a:bodyPr wrap="square" rtlCol="0">
            <a:spAutoFit/>
          </a:bodyPr>
          <a:lstStyle/>
          <a:p>
            <a:r>
              <a:rPr lang="en-US" b="1" dirty="0">
                <a:solidFill>
                  <a:srgbClr val="0070C0"/>
                </a:solidFill>
              </a:rPr>
              <a:t>Sweet</a:t>
            </a:r>
          </a:p>
        </p:txBody>
      </p:sp>
      <p:sp>
        <p:nvSpPr>
          <p:cNvPr id="16" name="TextBox 15">
            <a:extLst>
              <a:ext uri="{FF2B5EF4-FFF2-40B4-BE49-F238E27FC236}">
                <a16:creationId xmlns:a16="http://schemas.microsoft.com/office/drawing/2014/main" id="{E2C5D06A-50A8-D303-18E0-BDC84417333F}"/>
              </a:ext>
            </a:extLst>
          </p:cNvPr>
          <p:cNvSpPr txBox="1"/>
          <p:nvPr/>
        </p:nvSpPr>
        <p:spPr>
          <a:xfrm>
            <a:off x="6731067" y="5134746"/>
            <a:ext cx="1034322" cy="369332"/>
          </a:xfrm>
          <a:prstGeom prst="rect">
            <a:avLst/>
          </a:prstGeom>
          <a:noFill/>
        </p:spPr>
        <p:txBody>
          <a:bodyPr wrap="square" rtlCol="0">
            <a:spAutoFit/>
          </a:bodyPr>
          <a:lstStyle/>
          <a:p>
            <a:r>
              <a:rPr lang="en-US" b="1" dirty="0">
                <a:solidFill>
                  <a:srgbClr val="0070C0"/>
                </a:solidFill>
              </a:rPr>
              <a:t>Wine</a:t>
            </a:r>
          </a:p>
        </p:txBody>
      </p:sp>
    </p:spTree>
    <p:extLst>
      <p:ext uri="{BB962C8B-B14F-4D97-AF65-F5344CB8AC3E}">
        <p14:creationId xmlns:p14="http://schemas.microsoft.com/office/powerpoint/2010/main" val="931668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6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6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0" name="Rectangle 67">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1" name="Rectangle 69">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FAA22B-08C4-DF38-3D18-5614387BAEFF}"/>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sz="3100"/>
              <a:t>Analyzing Customers Response Rate For Different Campaigns</a:t>
            </a:r>
          </a:p>
        </p:txBody>
      </p:sp>
      <p:sp>
        <p:nvSpPr>
          <p:cNvPr id="82" name="Rectangle 71">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Rectangle 73">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3060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Chart, bar chart&#10;&#10;Description automatically generated">
            <a:extLst>
              <a:ext uri="{FF2B5EF4-FFF2-40B4-BE49-F238E27FC236}">
                <a16:creationId xmlns:a16="http://schemas.microsoft.com/office/drawing/2014/main" id="{1B80143F-C547-6D55-67BA-BF6682137367}"/>
              </a:ext>
            </a:extLst>
          </p:cNvPr>
          <p:cNvPicPr>
            <a:picLocks noGrp="1" noChangeAspect="1"/>
          </p:cNvPicPr>
          <p:nvPr>
            <p:ph idx="1"/>
          </p:nvPr>
        </p:nvPicPr>
        <p:blipFill>
          <a:blip r:embed="rId2"/>
          <a:stretch>
            <a:fillRect/>
          </a:stretch>
        </p:blipFill>
        <p:spPr>
          <a:xfrm>
            <a:off x="2649995" y="2091095"/>
            <a:ext cx="7495083" cy="4572000"/>
          </a:xfrm>
          <a:prstGeom prst="rect">
            <a:avLst/>
          </a:prstGeom>
        </p:spPr>
      </p:pic>
    </p:spTree>
    <p:extLst>
      <p:ext uri="{BB962C8B-B14F-4D97-AF65-F5344CB8AC3E}">
        <p14:creationId xmlns:p14="http://schemas.microsoft.com/office/powerpoint/2010/main" val="3828569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8B90A6-403A-C96C-C5D7-D6D0B33F5DD9}"/>
              </a:ext>
            </a:extLst>
          </p:cNvPr>
          <p:cNvSpPr>
            <a:spLocks noGrp="1"/>
          </p:cNvSpPr>
          <p:nvPr>
            <p:ph type="title"/>
          </p:nvPr>
        </p:nvSpPr>
        <p:spPr>
          <a:xfrm>
            <a:off x="477981" y="1122363"/>
            <a:ext cx="4333862" cy="3204134"/>
          </a:xfrm>
        </p:spPr>
        <p:txBody>
          <a:bodyPr vert="horz" lIns="91440" tIns="45720" rIns="91440" bIns="45720" rtlCol="0" anchor="b">
            <a:normAutofit/>
          </a:bodyPr>
          <a:lstStyle/>
          <a:p>
            <a:r>
              <a:rPr lang="en-US" sz="4800" dirty="0"/>
              <a:t>Classification</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descr="Head with Gears">
            <a:extLst>
              <a:ext uri="{FF2B5EF4-FFF2-40B4-BE49-F238E27FC236}">
                <a16:creationId xmlns:a16="http://schemas.microsoft.com/office/drawing/2014/main" id="{FE510423-32A9-76A5-6A2B-419A8B642B6D}"/>
              </a:ext>
            </a:extLst>
          </p:cNvPr>
          <p:cNvSpPr/>
          <p:nvPr/>
        </p:nvSpPr>
        <p:spPr>
          <a:xfrm>
            <a:off x="5957888" y="771988"/>
            <a:ext cx="5655460" cy="5563091"/>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txBody>
          <a:bodyPr/>
          <a:lstStyle/>
          <a:p>
            <a:r>
              <a:rPr lang="en-US" dirty="0"/>
              <a:t>;</a:t>
            </a:r>
          </a:p>
        </p:txBody>
      </p:sp>
    </p:spTree>
    <p:extLst>
      <p:ext uri="{BB962C8B-B14F-4D97-AF65-F5344CB8AC3E}">
        <p14:creationId xmlns:p14="http://schemas.microsoft.com/office/powerpoint/2010/main" val="617028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63DC8-E698-CF7A-EB0C-2FADB54A2918}"/>
              </a:ext>
            </a:extLst>
          </p:cNvPr>
          <p:cNvSpPr>
            <a:spLocks noGrp="1"/>
          </p:cNvSpPr>
          <p:nvPr>
            <p:ph type="title"/>
          </p:nvPr>
        </p:nvSpPr>
        <p:spPr/>
        <p:txBody>
          <a:bodyPr/>
          <a:lstStyle/>
          <a:p>
            <a:r>
              <a:rPr lang="en-US" dirty="0"/>
              <a:t>Prediction of Response</a:t>
            </a:r>
          </a:p>
        </p:txBody>
      </p:sp>
      <p:sp>
        <p:nvSpPr>
          <p:cNvPr id="3" name="Content Placeholder 2">
            <a:extLst>
              <a:ext uri="{FF2B5EF4-FFF2-40B4-BE49-F238E27FC236}">
                <a16:creationId xmlns:a16="http://schemas.microsoft.com/office/drawing/2014/main" id="{09D4AE96-A25C-12C4-9650-F98138E20F45}"/>
              </a:ext>
            </a:extLst>
          </p:cNvPr>
          <p:cNvSpPr>
            <a:spLocks noGrp="1"/>
          </p:cNvSpPr>
          <p:nvPr>
            <p:ph idx="1"/>
          </p:nvPr>
        </p:nvSpPr>
        <p:spPr/>
        <p:txBody>
          <a:bodyPr/>
          <a:lstStyle/>
          <a:p>
            <a:r>
              <a:rPr lang="en-US" dirty="0"/>
              <a:t>Predictors: </a:t>
            </a:r>
            <a:r>
              <a:rPr lang="en-US" dirty="0">
                <a:cs typeface="Times New Roman" panose="02020603050405020304" pitchFamily="18" charset="0"/>
              </a:rPr>
              <a:t>D</a:t>
            </a:r>
            <a:r>
              <a:rPr lang="en-US" dirty="0">
                <a:effectLst/>
                <a:ea typeface="Calibri" panose="020F0502020204030204" pitchFamily="34" charset="0"/>
                <a:cs typeface="Times New Roman" panose="02020603050405020304" pitchFamily="18" charset="0"/>
              </a:rPr>
              <a:t>emographic factors, previous campaign response, the amount spent on different products, number of purchases made using different channels.</a:t>
            </a:r>
            <a:r>
              <a:rPr lang="en-US" dirty="0">
                <a:effectLst/>
              </a:rPr>
              <a:t> </a:t>
            </a:r>
          </a:p>
          <a:p>
            <a:r>
              <a:rPr lang="en-US" dirty="0"/>
              <a:t>Models Utilized:</a:t>
            </a:r>
          </a:p>
          <a:p>
            <a:pPr lvl="1"/>
            <a:r>
              <a:rPr lang="en-US" dirty="0"/>
              <a:t>Logistic Regression</a:t>
            </a:r>
          </a:p>
          <a:p>
            <a:pPr lvl="1"/>
            <a:r>
              <a:rPr lang="en-US" dirty="0"/>
              <a:t>Clustering</a:t>
            </a:r>
          </a:p>
          <a:p>
            <a:pPr marL="457200" lvl="1" indent="0">
              <a:buNone/>
            </a:pPr>
            <a:endParaRPr lang="en-US" dirty="0"/>
          </a:p>
          <a:p>
            <a:pPr lvl="5"/>
            <a:endParaRPr lang="en-US" dirty="0"/>
          </a:p>
          <a:p>
            <a:endParaRPr lang="en-US" dirty="0"/>
          </a:p>
          <a:p>
            <a:endParaRPr lang="en-US" dirty="0"/>
          </a:p>
        </p:txBody>
      </p:sp>
    </p:spTree>
    <p:extLst>
      <p:ext uri="{BB962C8B-B14F-4D97-AF65-F5344CB8AC3E}">
        <p14:creationId xmlns:p14="http://schemas.microsoft.com/office/powerpoint/2010/main" val="1038499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5DF56F-13BE-9496-7D30-ADE3F9B365FE}"/>
              </a:ext>
            </a:extLst>
          </p:cNvPr>
          <p:cNvSpPr>
            <a:spLocks noGrp="1"/>
          </p:cNvSpPr>
          <p:nvPr>
            <p:ph type="title"/>
          </p:nvPr>
        </p:nvSpPr>
        <p:spPr>
          <a:xfrm>
            <a:off x="429768" y="411480"/>
            <a:ext cx="11201400" cy="1106424"/>
          </a:xfrm>
        </p:spPr>
        <p:txBody>
          <a:bodyPr>
            <a:normAutofit/>
          </a:bodyPr>
          <a:lstStyle/>
          <a:p>
            <a:r>
              <a:rPr lang="en-US" sz="3600"/>
              <a:t>Model Evaluation</a:t>
            </a:r>
          </a:p>
        </p:txBody>
      </p:sp>
      <p:sp>
        <p:nvSpPr>
          <p:cNvPr id="34" name="Rectangle 33">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Content Placeholder 8">
            <a:extLst>
              <a:ext uri="{FF2B5EF4-FFF2-40B4-BE49-F238E27FC236}">
                <a16:creationId xmlns:a16="http://schemas.microsoft.com/office/drawing/2014/main" id="{5CC7B2B7-76A4-FD5F-B7EF-69BF6D736802}"/>
              </a:ext>
            </a:extLst>
          </p:cNvPr>
          <p:cNvSpPr>
            <a:spLocks noGrp="1"/>
          </p:cNvSpPr>
          <p:nvPr>
            <p:ph idx="1"/>
          </p:nvPr>
        </p:nvSpPr>
        <p:spPr>
          <a:xfrm>
            <a:off x="7938752" y="2020824"/>
            <a:ext cx="3455097" cy="3959352"/>
          </a:xfrm>
        </p:spPr>
        <p:txBody>
          <a:bodyPr anchor="ctr">
            <a:normAutofit/>
          </a:bodyPr>
          <a:lstStyle/>
          <a:p>
            <a:pPr lvl="0"/>
            <a:r>
              <a:rPr lang="en-US" sz="1700" dirty="0"/>
              <a:t>Upon evaluating the Logistic Regression model, it is observed that it has an accuracy of 87.36%.</a:t>
            </a:r>
          </a:p>
          <a:p>
            <a:pPr marL="0" indent="0">
              <a:buNone/>
            </a:pPr>
            <a:r>
              <a:rPr lang="en-US" sz="1700" dirty="0"/>
              <a:t>Confusion Matrix:</a:t>
            </a:r>
          </a:p>
          <a:p>
            <a:pPr marL="228600" marR="0" lvl="0" indent="-228600" defTabSz="914400" rtl="0" eaLnBrk="1" fontAlgn="auto" latinLnBrk="0" hangingPunct="1">
              <a:spcBef>
                <a:spcPts val="1000"/>
              </a:spcBef>
              <a:spcAft>
                <a:spcPts val="0"/>
              </a:spcAft>
              <a:buClrTx/>
              <a:buSzTx/>
              <a:buFont typeface="Arial" panose="020B0604020202020204" pitchFamily="34" charset="0"/>
              <a:buChar char="•"/>
              <a:tabLst/>
              <a:defRPr/>
            </a:pPr>
            <a:r>
              <a:rPr lang="en-US" sz="1700" dirty="0">
                <a:latin typeface="Neue Haas Grotesk Text Pro"/>
              </a:rPr>
              <a:t>U</a:t>
            </a:r>
            <a:r>
              <a:rPr kumimoji="0" lang="en-US" sz="1700" b="0" i="0" u="none" strike="noStrike" kern="1200" cap="none" spc="0" normalizeH="0" baseline="0" noProof="0" dirty="0">
                <a:ln>
                  <a:noFill/>
                </a:ln>
                <a:effectLst/>
                <a:uLnTx/>
                <a:uFillTx/>
                <a:latin typeface="Neue Haas Grotesk Text Pro"/>
                <a:ea typeface="+mn-ea"/>
                <a:cs typeface="+mn-cs"/>
              </a:rPr>
              <a:t>sed to measure the performance of the classification model</a:t>
            </a:r>
          </a:p>
          <a:p>
            <a:pPr lvl="1">
              <a:spcBef>
                <a:spcPts val="1000"/>
              </a:spcBef>
              <a:defRPr/>
            </a:pPr>
            <a:r>
              <a:rPr lang="en-US" sz="1700" dirty="0">
                <a:latin typeface="Neue Haas Grotesk Text Pro"/>
              </a:rPr>
              <a:t>True Positive Rate: 31.5%</a:t>
            </a:r>
          </a:p>
          <a:p>
            <a:pPr lvl="1">
              <a:spcBef>
                <a:spcPts val="1000"/>
              </a:spcBef>
              <a:defRPr/>
            </a:pPr>
            <a:r>
              <a:rPr lang="en-US" sz="1700" dirty="0">
                <a:latin typeface="Neue Haas Grotesk Text Pro"/>
              </a:rPr>
              <a:t>True Negative Rate: 97.2%</a:t>
            </a:r>
          </a:p>
          <a:p>
            <a:pPr lvl="1">
              <a:spcBef>
                <a:spcPts val="1000"/>
              </a:spcBef>
              <a:defRPr/>
            </a:pPr>
            <a:endParaRPr lang="en-US" sz="1700" dirty="0"/>
          </a:p>
          <a:p>
            <a:pPr lvl="0"/>
            <a:endParaRPr lang="en-US" sz="1700" dirty="0"/>
          </a:p>
        </p:txBody>
      </p:sp>
      <p:pic>
        <p:nvPicPr>
          <p:cNvPr id="6" name="Picture 5" descr="Calendar&#10;&#10;Description automatically generated with low confidence">
            <a:extLst>
              <a:ext uri="{FF2B5EF4-FFF2-40B4-BE49-F238E27FC236}">
                <a16:creationId xmlns:a16="http://schemas.microsoft.com/office/drawing/2014/main" id="{384D565E-C82D-AD9C-EB49-BDD40C31586E}"/>
              </a:ext>
            </a:extLst>
          </p:cNvPr>
          <p:cNvPicPr>
            <a:picLocks noChangeAspect="1"/>
          </p:cNvPicPr>
          <p:nvPr/>
        </p:nvPicPr>
        <p:blipFill>
          <a:blip r:embed="rId2"/>
          <a:stretch>
            <a:fillRect/>
          </a:stretch>
        </p:blipFill>
        <p:spPr>
          <a:xfrm>
            <a:off x="1115623" y="2814790"/>
            <a:ext cx="5358770" cy="1457406"/>
          </a:xfrm>
          <a:prstGeom prst="rect">
            <a:avLst/>
          </a:prstGeom>
        </p:spPr>
      </p:pic>
    </p:spTree>
    <p:extLst>
      <p:ext uri="{BB962C8B-B14F-4D97-AF65-F5344CB8AC3E}">
        <p14:creationId xmlns:p14="http://schemas.microsoft.com/office/powerpoint/2010/main" val="2528732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17A81B-F5AC-CB0D-4B12-51000FAF42BC}"/>
              </a:ext>
            </a:extLst>
          </p:cNvPr>
          <p:cNvSpPr>
            <a:spLocks noGrp="1"/>
          </p:cNvSpPr>
          <p:nvPr>
            <p:ph type="title"/>
          </p:nvPr>
        </p:nvSpPr>
        <p:spPr>
          <a:xfrm>
            <a:off x="429768" y="411480"/>
            <a:ext cx="11201400" cy="1106424"/>
          </a:xfrm>
        </p:spPr>
        <p:txBody>
          <a:bodyPr>
            <a:normAutofit/>
          </a:bodyPr>
          <a:lstStyle/>
          <a:p>
            <a:r>
              <a:rPr lang="en-US" sz="3600"/>
              <a:t>Model Evaluation</a:t>
            </a:r>
          </a:p>
        </p:txBody>
      </p:sp>
      <p:sp>
        <p:nvSpPr>
          <p:cNvPr id="65" name="Rectangle 64">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Chart, line chart&#10;&#10;Description automatically generated">
            <a:extLst>
              <a:ext uri="{FF2B5EF4-FFF2-40B4-BE49-F238E27FC236}">
                <a16:creationId xmlns:a16="http://schemas.microsoft.com/office/drawing/2014/main" id="{908FD760-5207-2AA6-B57D-6B27224DFE6B}"/>
              </a:ext>
            </a:extLst>
          </p:cNvPr>
          <p:cNvPicPr>
            <a:picLocks noChangeAspect="1"/>
          </p:cNvPicPr>
          <p:nvPr/>
        </p:nvPicPr>
        <p:blipFill>
          <a:blip r:embed="rId2"/>
          <a:stretch>
            <a:fillRect/>
          </a:stretch>
        </p:blipFill>
        <p:spPr>
          <a:xfrm>
            <a:off x="1384685" y="1719072"/>
            <a:ext cx="4792717" cy="4517136"/>
          </a:xfrm>
          <a:prstGeom prst="rect">
            <a:avLst/>
          </a:prstGeom>
        </p:spPr>
      </p:pic>
      <p:sp useBgFill="1">
        <p:nvSpPr>
          <p:cNvPr id="67" name="Rectangle 66">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Content Placeholder 10">
            <a:extLst>
              <a:ext uri="{FF2B5EF4-FFF2-40B4-BE49-F238E27FC236}">
                <a16:creationId xmlns:a16="http://schemas.microsoft.com/office/drawing/2014/main" id="{765A398E-4554-718C-5BD3-33866B5F7FE7}"/>
              </a:ext>
            </a:extLst>
          </p:cNvPr>
          <p:cNvSpPr>
            <a:spLocks noGrp="1"/>
          </p:cNvSpPr>
          <p:nvPr>
            <p:ph idx="1"/>
          </p:nvPr>
        </p:nvSpPr>
        <p:spPr>
          <a:xfrm>
            <a:off x="7938752" y="2020824"/>
            <a:ext cx="3455097" cy="3959352"/>
          </a:xfrm>
        </p:spPr>
        <p:txBody>
          <a:bodyPr anchor="ctr">
            <a:normAutofit/>
          </a:bodyPr>
          <a:lstStyle/>
          <a:p>
            <a:r>
              <a:rPr lang="en-US" sz="1700" dirty="0"/>
              <a:t>The same can be observed from the ROC curve.</a:t>
            </a:r>
          </a:p>
          <a:p>
            <a:r>
              <a:rPr lang="en-US" sz="1700" dirty="0"/>
              <a:t>It is observed the Area Under Curve is 85.29%.</a:t>
            </a:r>
          </a:p>
          <a:p>
            <a:endParaRPr lang="en-US" sz="1700" dirty="0"/>
          </a:p>
        </p:txBody>
      </p:sp>
    </p:spTree>
    <p:extLst>
      <p:ext uri="{BB962C8B-B14F-4D97-AF65-F5344CB8AC3E}">
        <p14:creationId xmlns:p14="http://schemas.microsoft.com/office/powerpoint/2010/main" val="3347366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8B90A6-403A-C96C-C5D7-D6D0B33F5DD9}"/>
              </a:ext>
            </a:extLst>
          </p:cNvPr>
          <p:cNvSpPr>
            <a:spLocks noGrp="1"/>
          </p:cNvSpPr>
          <p:nvPr>
            <p:ph type="title"/>
          </p:nvPr>
        </p:nvSpPr>
        <p:spPr>
          <a:xfrm>
            <a:off x="477981" y="1122363"/>
            <a:ext cx="4333862" cy="3204134"/>
          </a:xfrm>
        </p:spPr>
        <p:txBody>
          <a:bodyPr vert="horz" lIns="91440" tIns="45720" rIns="91440" bIns="45720" rtlCol="0" anchor="b">
            <a:normAutofit/>
          </a:bodyPr>
          <a:lstStyle/>
          <a:p>
            <a:r>
              <a:rPr lang="en-US" sz="4800"/>
              <a:t>Clustering</a:t>
            </a:r>
            <a:endParaRPr lang="en-US" sz="4800" dirty="0"/>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descr="Head with Gears">
            <a:extLst>
              <a:ext uri="{FF2B5EF4-FFF2-40B4-BE49-F238E27FC236}">
                <a16:creationId xmlns:a16="http://schemas.microsoft.com/office/drawing/2014/main" id="{FE510423-32A9-76A5-6A2B-419A8B642B6D}"/>
              </a:ext>
            </a:extLst>
          </p:cNvPr>
          <p:cNvSpPr/>
          <p:nvPr/>
        </p:nvSpPr>
        <p:spPr>
          <a:xfrm>
            <a:off x="5957888" y="771988"/>
            <a:ext cx="5655460" cy="5563091"/>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txBody>
          <a:bodyPr/>
          <a:lstStyle/>
          <a:p>
            <a:r>
              <a:rPr lang="en-US"/>
              <a:t>;</a:t>
            </a:r>
            <a:endParaRPr lang="en-US" dirty="0"/>
          </a:p>
        </p:txBody>
      </p:sp>
    </p:spTree>
    <p:extLst>
      <p:ext uri="{BB962C8B-B14F-4D97-AF65-F5344CB8AC3E}">
        <p14:creationId xmlns:p14="http://schemas.microsoft.com/office/powerpoint/2010/main" val="633962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0" name="Freeform: Shape 59">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2" name="Freeform: Shape 61">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5DF56F-13BE-9496-7D30-ADE3F9B365FE}"/>
              </a:ext>
            </a:extLst>
          </p:cNvPr>
          <p:cNvSpPr>
            <a:spLocks noGrp="1"/>
          </p:cNvSpPr>
          <p:nvPr>
            <p:ph type="title"/>
          </p:nvPr>
        </p:nvSpPr>
        <p:spPr>
          <a:xfrm>
            <a:off x="371094" y="1161288"/>
            <a:ext cx="3438144" cy="1239012"/>
          </a:xfrm>
        </p:spPr>
        <p:txBody>
          <a:bodyPr anchor="ctr">
            <a:normAutofit/>
          </a:bodyPr>
          <a:lstStyle/>
          <a:p>
            <a:r>
              <a:rPr lang="en-US" sz="2400"/>
              <a:t>Analyzing Customers Complaints  vs Response Rate</a:t>
            </a:r>
          </a:p>
        </p:txBody>
      </p:sp>
      <p:sp>
        <p:nvSpPr>
          <p:cNvPr id="64" name="Rectangle 63">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Content Placeholder 8">
            <a:extLst>
              <a:ext uri="{FF2B5EF4-FFF2-40B4-BE49-F238E27FC236}">
                <a16:creationId xmlns:a16="http://schemas.microsoft.com/office/drawing/2014/main" id="{5CC7B2B7-76A4-FD5F-B7EF-69BF6D736802}"/>
              </a:ext>
            </a:extLst>
          </p:cNvPr>
          <p:cNvSpPr>
            <a:spLocks noGrp="1"/>
          </p:cNvSpPr>
          <p:nvPr>
            <p:ph idx="1"/>
          </p:nvPr>
        </p:nvSpPr>
        <p:spPr>
          <a:xfrm>
            <a:off x="371094" y="2718054"/>
            <a:ext cx="3438906" cy="3207258"/>
          </a:xfrm>
        </p:spPr>
        <p:txBody>
          <a:bodyPr anchor="t">
            <a:normAutofit lnSpcReduction="10000"/>
          </a:bodyPr>
          <a:lstStyle/>
          <a:p>
            <a:pPr marL="0" indent="0">
              <a:buNone/>
            </a:pPr>
            <a:r>
              <a:rPr lang="en-US" sz="1700" dirty="0"/>
              <a:t>By clustering we can divide the customers into 4 segments:</a:t>
            </a:r>
          </a:p>
          <a:p>
            <a:r>
              <a:rPr lang="en-US" sz="1700" dirty="0"/>
              <a:t>Group 1: Low Income Low Expenditure</a:t>
            </a:r>
          </a:p>
          <a:p>
            <a:r>
              <a:rPr lang="en-US" sz="1700" dirty="0"/>
              <a:t>Group 2: Avg Income Low Expenditure</a:t>
            </a:r>
          </a:p>
          <a:p>
            <a:r>
              <a:rPr lang="en-US" sz="1700" dirty="0"/>
              <a:t>Group 3: Avg Income High Expenditure</a:t>
            </a:r>
          </a:p>
          <a:p>
            <a:r>
              <a:rPr lang="en-US" sz="1700" dirty="0"/>
              <a:t>Group 4: High Income High Expenditure</a:t>
            </a:r>
          </a:p>
          <a:p>
            <a:pPr lvl="1"/>
            <a:endParaRPr lang="en-US" sz="1700" dirty="0"/>
          </a:p>
        </p:txBody>
      </p:sp>
      <p:pic>
        <p:nvPicPr>
          <p:cNvPr id="7" name="Picture 6" descr="Chart, scatter chart&#10;&#10;Description automatically generated">
            <a:extLst>
              <a:ext uri="{FF2B5EF4-FFF2-40B4-BE49-F238E27FC236}">
                <a16:creationId xmlns:a16="http://schemas.microsoft.com/office/drawing/2014/main" id="{4FC6D900-CC77-45E2-B316-A428C89D6F0C}"/>
              </a:ext>
            </a:extLst>
          </p:cNvPr>
          <p:cNvPicPr>
            <a:picLocks noChangeAspect="1"/>
          </p:cNvPicPr>
          <p:nvPr/>
        </p:nvPicPr>
        <p:blipFill>
          <a:blip r:embed="rId2"/>
          <a:stretch>
            <a:fillRect/>
          </a:stretch>
        </p:blipFill>
        <p:spPr>
          <a:xfrm>
            <a:off x="4901184" y="1073894"/>
            <a:ext cx="6922008" cy="4810795"/>
          </a:xfrm>
          <a:prstGeom prst="rect">
            <a:avLst/>
          </a:prstGeom>
        </p:spPr>
      </p:pic>
    </p:spTree>
    <p:extLst>
      <p:ext uri="{BB962C8B-B14F-4D97-AF65-F5344CB8AC3E}">
        <p14:creationId xmlns:p14="http://schemas.microsoft.com/office/powerpoint/2010/main" val="58051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8BD84-9229-3343-E014-92AB89AC04C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54FC308-26E6-14BD-DDFC-CAC5D5560A92}"/>
              </a:ext>
            </a:extLst>
          </p:cNvPr>
          <p:cNvSpPr>
            <a:spLocks noGrp="1"/>
          </p:cNvSpPr>
          <p:nvPr>
            <p:ph idx="1"/>
          </p:nvPr>
        </p:nvSpPr>
        <p:spPr/>
        <p:txBody>
          <a:bodyPr/>
          <a:lstStyle/>
          <a:p>
            <a:r>
              <a:rPr lang="en-US" dirty="0"/>
              <a:t>Business Context</a:t>
            </a:r>
          </a:p>
          <a:p>
            <a:r>
              <a:rPr lang="en-US" dirty="0"/>
              <a:t>Approach</a:t>
            </a:r>
          </a:p>
          <a:p>
            <a:r>
              <a:rPr lang="en-US" dirty="0"/>
              <a:t>Data Description</a:t>
            </a:r>
          </a:p>
          <a:p>
            <a:r>
              <a:rPr lang="en-US" dirty="0"/>
              <a:t>Exploratory Data Analysis</a:t>
            </a:r>
          </a:p>
          <a:p>
            <a:r>
              <a:rPr lang="en-US" dirty="0"/>
              <a:t>Classifier Evaluation</a:t>
            </a:r>
          </a:p>
          <a:p>
            <a:r>
              <a:rPr lang="en-US" dirty="0"/>
              <a:t>Conclusion </a:t>
            </a:r>
          </a:p>
        </p:txBody>
      </p:sp>
    </p:spTree>
    <p:extLst>
      <p:ext uri="{BB962C8B-B14F-4D97-AF65-F5344CB8AC3E}">
        <p14:creationId xmlns:p14="http://schemas.microsoft.com/office/powerpoint/2010/main" val="587580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F5C8F2-AF6F-022E-E51A-EAE613650AB9}"/>
              </a:ext>
            </a:extLst>
          </p:cNvPr>
          <p:cNvSpPr>
            <a:spLocks noGrp="1"/>
          </p:cNvSpPr>
          <p:nvPr>
            <p:ph type="title"/>
          </p:nvPr>
        </p:nvSpPr>
        <p:spPr>
          <a:xfrm>
            <a:off x="5080216" y="1076324"/>
            <a:ext cx="6272784" cy="1535051"/>
          </a:xfrm>
        </p:spPr>
        <p:txBody>
          <a:bodyPr anchor="b">
            <a:normAutofit/>
          </a:bodyPr>
          <a:lstStyle/>
          <a:p>
            <a:r>
              <a:rPr lang="en-US" sz="5200"/>
              <a:t>Recommendations		</a:t>
            </a:r>
          </a:p>
        </p:txBody>
      </p:sp>
      <p:pic>
        <p:nvPicPr>
          <p:cNvPr id="5" name="Picture 4" descr="Laid wine bottles, glass and grapes">
            <a:extLst>
              <a:ext uri="{FF2B5EF4-FFF2-40B4-BE49-F238E27FC236}">
                <a16:creationId xmlns:a16="http://schemas.microsoft.com/office/drawing/2014/main" id="{F38FB70F-C32B-AF94-51B9-AD1CA335F64E}"/>
              </a:ext>
            </a:extLst>
          </p:cNvPr>
          <p:cNvPicPr>
            <a:picLocks noChangeAspect="1"/>
          </p:cNvPicPr>
          <p:nvPr/>
        </p:nvPicPr>
        <p:blipFill rotWithShape="1">
          <a:blip r:embed="rId2"/>
          <a:srcRect r="56148" b="-1"/>
          <a:stretch/>
        </p:blipFill>
        <p:spPr>
          <a:xfrm>
            <a:off x="20" y="10"/>
            <a:ext cx="4505305" cy="6857990"/>
          </a:xfrm>
          <a:prstGeom prst="rect">
            <a:avLst/>
          </a:prstGeom>
        </p:spPr>
      </p:pic>
      <p:sp>
        <p:nvSpPr>
          <p:cNvPr id="53"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C935EE-0854-16DF-A583-4A435F20B2B9}"/>
              </a:ext>
            </a:extLst>
          </p:cNvPr>
          <p:cNvSpPr>
            <a:spLocks noGrp="1"/>
          </p:cNvSpPr>
          <p:nvPr>
            <p:ph idx="1"/>
          </p:nvPr>
        </p:nvSpPr>
        <p:spPr>
          <a:xfrm>
            <a:off x="5080216" y="3351276"/>
            <a:ext cx="6272784" cy="2825686"/>
          </a:xfrm>
        </p:spPr>
        <p:txBody>
          <a:bodyPr>
            <a:normAutofit/>
          </a:bodyPr>
          <a:lstStyle/>
          <a:p>
            <a:pPr>
              <a:lnSpc>
                <a:spcPct val="100000"/>
              </a:lnSpc>
            </a:pPr>
            <a:r>
              <a:rPr lang="en-US" sz="1400" dirty="0"/>
              <a:t>Promoting the campaign at least three times at minimum is recommended to increase the response rate from the customer.</a:t>
            </a:r>
          </a:p>
          <a:p>
            <a:pPr>
              <a:lnSpc>
                <a:spcPct val="100000"/>
              </a:lnSpc>
            </a:pPr>
            <a:r>
              <a:rPr lang="en-US" sz="1400" dirty="0"/>
              <a:t>The majority of wine products are bought by high-income consumers, so the marketing should target that group.</a:t>
            </a:r>
          </a:p>
          <a:p>
            <a:pPr>
              <a:lnSpc>
                <a:spcPct val="100000"/>
              </a:lnSpc>
            </a:pPr>
            <a:r>
              <a:rPr lang="en-US" sz="1400" dirty="0"/>
              <a:t>Marketing should be done on customers who are single and customers who are married with no kids because they respond to marketing campaigns.</a:t>
            </a:r>
          </a:p>
          <a:p>
            <a:pPr>
              <a:lnSpc>
                <a:spcPct val="100000"/>
              </a:lnSpc>
            </a:pPr>
            <a:r>
              <a:rPr lang="en-US" sz="1400" dirty="0"/>
              <a:t>There is no difference in the response rate between customers who have complained and those who haven't. It could indicate that the issue is not major, but the company needs to identify and address it in order to increase response rates.</a:t>
            </a:r>
          </a:p>
        </p:txBody>
      </p:sp>
    </p:spTree>
    <p:extLst>
      <p:ext uri="{BB962C8B-B14F-4D97-AF65-F5344CB8AC3E}">
        <p14:creationId xmlns:p14="http://schemas.microsoft.com/office/powerpoint/2010/main" val="3737163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0A7582-DA45-5FEB-A914-D4797738A50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Thank You!</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andshake">
            <a:extLst>
              <a:ext uri="{FF2B5EF4-FFF2-40B4-BE49-F238E27FC236}">
                <a16:creationId xmlns:a16="http://schemas.microsoft.com/office/drawing/2014/main" id="{010DE25E-5FBD-E8C6-9568-C5EE47801E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1084" y="625684"/>
            <a:ext cx="5455380" cy="5455380"/>
          </a:xfrm>
          <a:prstGeom prst="rect">
            <a:avLst/>
          </a:prstGeom>
        </p:spPr>
      </p:pic>
    </p:spTree>
    <p:extLst>
      <p:ext uri="{BB962C8B-B14F-4D97-AF65-F5344CB8AC3E}">
        <p14:creationId xmlns:p14="http://schemas.microsoft.com/office/powerpoint/2010/main" val="255459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5C2A0-243A-B8BE-7D0A-6A012C22200E}"/>
              </a:ext>
            </a:extLst>
          </p:cNvPr>
          <p:cNvSpPr>
            <a:spLocks noGrp="1"/>
          </p:cNvSpPr>
          <p:nvPr>
            <p:ph type="title"/>
          </p:nvPr>
        </p:nvSpPr>
        <p:spPr/>
        <p:txBody>
          <a:bodyPr/>
          <a:lstStyle/>
          <a:p>
            <a:r>
              <a:rPr lang="en-US" dirty="0"/>
              <a:t>Business Context</a:t>
            </a:r>
          </a:p>
        </p:txBody>
      </p:sp>
      <p:graphicFrame>
        <p:nvGraphicFramePr>
          <p:cNvPr id="5" name="Content Placeholder 2">
            <a:extLst>
              <a:ext uri="{FF2B5EF4-FFF2-40B4-BE49-F238E27FC236}">
                <a16:creationId xmlns:a16="http://schemas.microsoft.com/office/drawing/2014/main" id="{9173341D-8A67-A0F0-867A-6F45B820AA56}"/>
              </a:ext>
            </a:extLst>
          </p:cNvPr>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2479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3D2B98-81FD-092B-799D-A92E9787907F}"/>
              </a:ext>
            </a:extLst>
          </p:cNvPr>
          <p:cNvSpPr>
            <a:spLocks noGrp="1"/>
          </p:cNvSpPr>
          <p:nvPr>
            <p:ph type="title"/>
          </p:nvPr>
        </p:nvSpPr>
        <p:spPr>
          <a:xfrm>
            <a:off x="659234" y="957447"/>
            <a:ext cx="3383280" cy="4943105"/>
          </a:xfrm>
        </p:spPr>
        <p:txBody>
          <a:bodyPr anchor="ctr">
            <a:normAutofit/>
          </a:bodyPr>
          <a:lstStyle/>
          <a:p>
            <a:r>
              <a:rPr lang="en-US"/>
              <a:t>Approach</a:t>
            </a:r>
          </a:p>
        </p:txBody>
      </p:sp>
      <p:sp>
        <p:nvSpPr>
          <p:cNvPr id="29" name="Rectangle 28">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F87F82AF-3CF0-6CDB-EEC3-9A934E52E167}"/>
              </a:ext>
            </a:extLst>
          </p:cNvPr>
          <p:cNvGraphicFramePr>
            <a:graphicFrameLocks noGrp="1"/>
          </p:cNvGraphicFramePr>
          <p:nvPr>
            <p:ph idx="1"/>
            <p:extLst>
              <p:ext uri="{D42A27DB-BD31-4B8C-83A1-F6EECF244321}">
                <p14:modId xmlns:p14="http://schemas.microsoft.com/office/powerpoint/2010/main" val="2922543510"/>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3685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AB8D9-800F-3576-0D0A-852119EF1214}"/>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532DDE2D-2D2E-FF7D-07BF-980287F31CDF}"/>
              </a:ext>
            </a:extLst>
          </p:cNvPr>
          <p:cNvSpPr>
            <a:spLocks noGrp="1"/>
          </p:cNvSpPr>
          <p:nvPr>
            <p:ph idx="1"/>
          </p:nvPr>
        </p:nvSpPr>
        <p:spPr/>
        <p:txBody>
          <a:bodyPr>
            <a:normAutofit fontScale="92500"/>
          </a:bodyPr>
          <a:lstStyle/>
          <a:p>
            <a:r>
              <a:rPr lang="en-US" dirty="0"/>
              <a:t>This dataset contains 2240 data points related to customer information.</a:t>
            </a:r>
          </a:p>
          <a:p>
            <a:r>
              <a:rPr lang="en-US" dirty="0"/>
              <a:t>The output variable has the information on the response to the marketing campaign.</a:t>
            </a:r>
          </a:p>
          <a:p>
            <a:r>
              <a:rPr lang="en-US" dirty="0"/>
              <a:t>The data period of the customer enrollment with the company ranges from July 2012 – June 2014.</a:t>
            </a:r>
          </a:p>
          <a:p>
            <a:r>
              <a:rPr lang="en-US" dirty="0">
                <a:effectLst/>
                <a:ea typeface="Calibri" panose="020F0502020204030204" pitchFamily="34" charset="0"/>
                <a:cs typeface="Times New Roman" panose="02020603050405020304" pitchFamily="18" charset="0"/>
              </a:rPr>
              <a:t>The predictors in the model are demographic factors, previous campaign response, the amount spent on different products, number of purchases made using different channels.</a:t>
            </a:r>
            <a:r>
              <a:rPr lang="en-US" dirty="0">
                <a:effectLst/>
              </a:rPr>
              <a:t> </a:t>
            </a:r>
            <a:endParaRPr lang="en-US" dirty="0"/>
          </a:p>
          <a:p>
            <a:endParaRPr lang="en-US" dirty="0"/>
          </a:p>
        </p:txBody>
      </p:sp>
    </p:spTree>
    <p:extLst>
      <p:ext uri="{BB962C8B-B14F-4D97-AF65-F5344CB8AC3E}">
        <p14:creationId xmlns:p14="http://schemas.microsoft.com/office/powerpoint/2010/main" val="3403403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598FBC-B3CE-EF1A-A19F-E65DE26992C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Exploratory Data Analysis</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Magnifying glass">
            <a:extLst>
              <a:ext uri="{FF2B5EF4-FFF2-40B4-BE49-F238E27FC236}">
                <a16:creationId xmlns:a16="http://schemas.microsoft.com/office/drawing/2014/main" id="{E3E72CF3-AD0D-B272-8E57-F5E5CDCA24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1084" y="625684"/>
            <a:ext cx="5455380" cy="5455380"/>
          </a:xfrm>
          <a:prstGeom prst="rect">
            <a:avLst/>
          </a:prstGeom>
        </p:spPr>
      </p:pic>
    </p:spTree>
    <p:extLst>
      <p:ext uri="{BB962C8B-B14F-4D97-AF65-F5344CB8AC3E}">
        <p14:creationId xmlns:p14="http://schemas.microsoft.com/office/powerpoint/2010/main" val="241977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Rectangle 77">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86C2E9-ACDA-59D6-F2D9-4B708629DE70}"/>
              </a:ext>
            </a:extLst>
          </p:cNvPr>
          <p:cNvSpPr>
            <a:spLocks noGrp="1"/>
          </p:cNvSpPr>
          <p:nvPr>
            <p:ph type="title"/>
          </p:nvPr>
        </p:nvSpPr>
        <p:spPr>
          <a:xfrm>
            <a:off x="1051560" y="586822"/>
            <a:ext cx="3538728" cy="1645920"/>
          </a:xfrm>
        </p:spPr>
        <p:txBody>
          <a:bodyPr vert="horz" lIns="91440" tIns="45720" rIns="91440" bIns="45720" rtlCol="0">
            <a:normAutofit/>
          </a:bodyPr>
          <a:lstStyle/>
          <a:p>
            <a:pPr>
              <a:spcAft>
                <a:spcPts val="600"/>
              </a:spcAft>
            </a:pPr>
            <a:r>
              <a:rPr lang="en-US" sz="2700"/>
              <a:t>Analyzing customers Education vs Income</a:t>
            </a:r>
          </a:p>
        </p:txBody>
      </p:sp>
      <p:sp>
        <p:nvSpPr>
          <p:cNvPr id="80" name="Rectangle 79">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ontent Placeholder 14">
            <a:extLst>
              <a:ext uri="{FF2B5EF4-FFF2-40B4-BE49-F238E27FC236}">
                <a16:creationId xmlns:a16="http://schemas.microsoft.com/office/drawing/2014/main" id="{7B2A6C30-674C-5976-10A4-BD8FEC71537C}"/>
              </a:ext>
            </a:extLst>
          </p:cNvPr>
          <p:cNvSpPr>
            <a:spLocks noGrp="1"/>
          </p:cNvSpPr>
          <p:nvPr>
            <p:ph idx="1"/>
          </p:nvPr>
        </p:nvSpPr>
        <p:spPr>
          <a:xfrm>
            <a:off x="5349240" y="586822"/>
            <a:ext cx="6007608" cy="1645920"/>
          </a:xfrm>
        </p:spPr>
        <p:txBody>
          <a:bodyPr vert="horz" lIns="91440" tIns="45720" rIns="91440" bIns="45720" rtlCol="0" anchor="ctr">
            <a:normAutofit/>
          </a:bodyPr>
          <a:lstStyle/>
          <a:p>
            <a:pPr marL="285750">
              <a:spcAft>
                <a:spcPts val="600"/>
              </a:spcAft>
            </a:pPr>
            <a:r>
              <a:rPr lang="en-US" sz="1800"/>
              <a:t>We can observe that customers who have  Graduate degree are more.</a:t>
            </a:r>
          </a:p>
          <a:p>
            <a:pPr marL="285750">
              <a:spcAft>
                <a:spcPts val="600"/>
              </a:spcAft>
            </a:pPr>
            <a:r>
              <a:rPr lang="en-US" sz="1800"/>
              <a:t>It is seen that the Income is more for customers with a Graduate Degree.</a:t>
            </a:r>
          </a:p>
          <a:p>
            <a:pPr marL="285750">
              <a:spcAft>
                <a:spcPts val="600"/>
              </a:spcAft>
            </a:pPr>
            <a:endParaRPr lang="en-US" sz="1800"/>
          </a:p>
        </p:txBody>
      </p:sp>
      <p:pic>
        <p:nvPicPr>
          <p:cNvPr id="17" name="Picture 16" descr="Chart, box and whisker chart&#10;&#10;Description automatically generated">
            <a:extLst>
              <a:ext uri="{FF2B5EF4-FFF2-40B4-BE49-F238E27FC236}">
                <a16:creationId xmlns:a16="http://schemas.microsoft.com/office/drawing/2014/main" id="{7734059F-BC13-A02D-8D9C-AD2FE062FDE9}"/>
              </a:ext>
            </a:extLst>
          </p:cNvPr>
          <p:cNvPicPr>
            <a:picLocks noChangeAspect="1"/>
          </p:cNvPicPr>
          <p:nvPr/>
        </p:nvPicPr>
        <p:blipFill>
          <a:blip r:embed="rId3"/>
          <a:stretch>
            <a:fillRect/>
          </a:stretch>
        </p:blipFill>
        <p:spPr>
          <a:xfrm>
            <a:off x="6096000" y="2804610"/>
            <a:ext cx="4331196" cy="3887249"/>
          </a:xfrm>
          <a:prstGeom prst="rect">
            <a:avLst/>
          </a:prstGeom>
        </p:spPr>
      </p:pic>
      <p:pic>
        <p:nvPicPr>
          <p:cNvPr id="13" name="Picture 12" descr="Chart, bar chart&#10;&#10;Description automatically generated">
            <a:extLst>
              <a:ext uri="{FF2B5EF4-FFF2-40B4-BE49-F238E27FC236}">
                <a16:creationId xmlns:a16="http://schemas.microsoft.com/office/drawing/2014/main" id="{D4609B32-C6DD-DB44-78C5-4966AF38B404}"/>
              </a:ext>
            </a:extLst>
          </p:cNvPr>
          <p:cNvPicPr>
            <a:picLocks noChangeAspect="1"/>
          </p:cNvPicPr>
          <p:nvPr/>
        </p:nvPicPr>
        <p:blipFill>
          <a:blip r:embed="rId4"/>
          <a:stretch>
            <a:fillRect/>
          </a:stretch>
        </p:blipFill>
        <p:spPr>
          <a:xfrm>
            <a:off x="1102462" y="2804610"/>
            <a:ext cx="4331197" cy="3887250"/>
          </a:xfrm>
          <a:prstGeom prst="rect">
            <a:avLst/>
          </a:prstGeom>
        </p:spPr>
      </p:pic>
    </p:spTree>
    <p:extLst>
      <p:ext uri="{BB962C8B-B14F-4D97-AF65-F5344CB8AC3E}">
        <p14:creationId xmlns:p14="http://schemas.microsoft.com/office/powerpoint/2010/main" val="1725464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Freeform: Shape 4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6" name="Freeform: Shape 4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58E60E-EF42-34F3-5AE4-8A1E9995039A}"/>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400"/>
              <a:t>Analyzing customers Education vs Response Rate</a:t>
            </a:r>
          </a:p>
        </p:txBody>
      </p:sp>
      <p:sp>
        <p:nvSpPr>
          <p:cNvPr id="48" name="Rectangle 4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5C4F61D8-96F5-6648-0A51-167425C488F2}"/>
              </a:ext>
            </a:extLst>
          </p:cNvPr>
          <p:cNvSpPr>
            <a:spLocks noGrp="1"/>
          </p:cNvSpPr>
          <p:nvPr>
            <p:ph idx="1"/>
          </p:nvPr>
        </p:nvSpPr>
        <p:spPr>
          <a:xfrm>
            <a:off x="371094" y="2718054"/>
            <a:ext cx="3438906" cy="3207258"/>
          </a:xfrm>
        </p:spPr>
        <p:txBody>
          <a:bodyPr vert="horz" lIns="91440" tIns="45720" rIns="91440" bIns="45720" rtlCol="0" anchor="t">
            <a:normAutofit/>
          </a:bodyPr>
          <a:lstStyle/>
          <a:p>
            <a:pPr marL="0" indent="0">
              <a:buNone/>
            </a:pPr>
            <a:r>
              <a:rPr lang="en-US" sz="1700" dirty="0"/>
              <a:t>We can observe that the response rate is more for customers having a PhD degree and a similar response rate for customers having a Graduate and Master degree. </a:t>
            </a:r>
          </a:p>
        </p:txBody>
      </p:sp>
      <p:pic>
        <p:nvPicPr>
          <p:cNvPr id="4" name="Picture 3" descr="Chart, bar chart&#10;&#10;Description automatically generated">
            <a:extLst>
              <a:ext uri="{FF2B5EF4-FFF2-40B4-BE49-F238E27FC236}">
                <a16:creationId xmlns:a16="http://schemas.microsoft.com/office/drawing/2014/main" id="{64BE7BE7-A99C-3CAD-9FA6-8DE47AF2C5F5}"/>
              </a:ext>
            </a:extLst>
          </p:cNvPr>
          <p:cNvPicPr>
            <a:picLocks noChangeAspect="1"/>
          </p:cNvPicPr>
          <p:nvPr/>
        </p:nvPicPr>
        <p:blipFill>
          <a:blip r:embed="rId2"/>
          <a:stretch>
            <a:fillRect/>
          </a:stretch>
        </p:blipFill>
        <p:spPr>
          <a:xfrm>
            <a:off x="5422863" y="841248"/>
            <a:ext cx="5878649" cy="5276088"/>
          </a:xfrm>
          <a:prstGeom prst="rect">
            <a:avLst/>
          </a:prstGeom>
        </p:spPr>
      </p:pic>
    </p:spTree>
    <p:extLst>
      <p:ext uri="{BB962C8B-B14F-4D97-AF65-F5344CB8AC3E}">
        <p14:creationId xmlns:p14="http://schemas.microsoft.com/office/powerpoint/2010/main" val="2205895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FAA22B-08C4-DF38-3D18-5614387BAEFF}"/>
              </a:ext>
            </a:extLst>
          </p:cNvPr>
          <p:cNvSpPr>
            <a:spLocks noGrp="1"/>
          </p:cNvSpPr>
          <p:nvPr>
            <p:ph type="title"/>
          </p:nvPr>
        </p:nvSpPr>
        <p:spPr>
          <a:xfrm>
            <a:off x="1051560" y="586822"/>
            <a:ext cx="3538728" cy="1645920"/>
          </a:xfrm>
        </p:spPr>
        <p:txBody>
          <a:bodyPr>
            <a:normAutofit fontScale="90000"/>
          </a:bodyPr>
          <a:lstStyle/>
          <a:p>
            <a:r>
              <a:rPr lang="en-US" sz="3000" dirty="0"/>
              <a:t>Analyzing customers Marital Status vs Response Rate </a:t>
            </a:r>
          </a:p>
        </p:txBody>
      </p:sp>
      <p:sp>
        <p:nvSpPr>
          <p:cNvPr id="31" name="Rectangle 30">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B8EDBFCC-EB91-0B85-2C64-75AF45898D83}"/>
              </a:ext>
            </a:extLst>
          </p:cNvPr>
          <p:cNvSpPr>
            <a:spLocks noGrp="1"/>
          </p:cNvSpPr>
          <p:nvPr>
            <p:ph idx="1"/>
          </p:nvPr>
        </p:nvSpPr>
        <p:spPr>
          <a:xfrm>
            <a:off x="5349240" y="586822"/>
            <a:ext cx="6007608" cy="1645920"/>
          </a:xfrm>
        </p:spPr>
        <p:txBody>
          <a:bodyPr anchor="ctr">
            <a:normAutofit/>
          </a:bodyPr>
          <a:lstStyle/>
          <a:p>
            <a:pPr>
              <a:lnSpc>
                <a:spcPct val="100000"/>
              </a:lnSpc>
            </a:pPr>
            <a:r>
              <a:rPr lang="en-US" sz="1800" dirty="0"/>
              <a:t>It is seen that Married customers are more when compared to the rest.</a:t>
            </a:r>
          </a:p>
          <a:p>
            <a:pPr>
              <a:lnSpc>
                <a:spcPct val="100000"/>
              </a:lnSpc>
            </a:pPr>
            <a:r>
              <a:rPr lang="en-US" sz="1800" dirty="0"/>
              <a:t>But the Response Rate is higher for customers who are single and lower for customers who are married and together.</a:t>
            </a:r>
          </a:p>
        </p:txBody>
      </p:sp>
      <p:pic>
        <p:nvPicPr>
          <p:cNvPr id="4" name="Picture 3" descr="Chart, bar chart&#10;&#10;Description automatically generated">
            <a:extLst>
              <a:ext uri="{FF2B5EF4-FFF2-40B4-BE49-F238E27FC236}">
                <a16:creationId xmlns:a16="http://schemas.microsoft.com/office/drawing/2014/main" id="{A9F85A59-5F58-9BCB-EC0B-98A35BF824D0}"/>
              </a:ext>
            </a:extLst>
          </p:cNvPr>
          <p:cNvPicPr>
            <a:picLocks noChangeAspect="1"/>
          </p:cNvPicPr>
          <p:nvPr/>
        </p:nvPicPr>
        <p:blipFill>
          <a:blip r:embed="rId2"/>
          <a:stretch>
            <a:fillRect/>
          </a:stretch>
        </p:blipFill>
        <p:spPr>
          <a:xfrm>
            <a:off x="792161" y="2729397"/>
            <a:ext cx="5415075" cy="3763478"/>
          </a:xfrm>
          <a:prstGeom prst="rect">
            <a:avLst/>
          </a:prstGeom>
        </p:spPr>
      </p:pic>
      <p:pic>
        <p:nvPicPr>
          <p:cNvPr id="8" name="Picture 7" descr="Chart, bar chart&#10;&#10;Description automatically generated">
            <a:extLst>
              <a:ext uri="{FF2B5EF4-FFF2-40B4-BE49-F238E27FC236}">
                <a16:creationId xmlns:a16="http://schemas.microsoft.com/office/drawing/2014/main" id="{7472DD8C-385A-E2CB-31B7-062285A50BD9}"/>
              </a:ext>
            </a:extLst>
          </p:cNvPr>
          <p:cNvPicPr>
            <a:picLocks noChangeAspect="1"/>
          </p:cNvPicPr>
          <p:nvPr/>
        </p:nvPicPr>
        <p:blipFill>
          <a:blip r:embed="rId3"/>
          <a:stretch>
            <a:fillRect/>
          </a:stretch>
        </p:blipFill>
        <p:spPr>
          <a:xfrm>
            <a:off x="6453944" y="2729397"/>
            <a:ext cx="5415075" cy="3763478"/>
          </a:xfrm>
          <a:prstGeom prst="rect">
            <a:avLst/>
          </a:prstGeom>
        </p:spPr>
      </p:pic>
    </p:spTree>
    <p:extLst>
      <p:ext uri="{BB962C8B-B14F-4D97-AF65-F5344CB8AC3E}">
        <p14:creationId xmlns:p14="http://schemas.microsoft.com/office/powerpoint/2010/main" val="84544042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2994</TotalTime>
  <Words>654</Words>
  <Application>Microsoft Macintosh PowerPoint</Application>
  <PresentationFormat>Widescreen</PresentationFormat>
  <Paragraphs>79</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Neue Haas Grotesk Text Pro</vt:lpstr>
      <vt:lpstr>Times New Roman</vt:lpstr>
      <vt:lpstr>AccentBoxVTI</vt:lpstr>
      <vt:lpstr>Marketing Campaign</vt:lpstr>
      <vt:lpstr>Agenda</vt:lpstr>
      <vt:lpstr>Business Context</vt:lpstr>
      <vt:lpstr>Approach</vt:lpstr>
      <vt:lpstr>Data Description</vt:lpstr>
      <vt:lpstr>Exploratory Data Analysis</vt:lpstr>
      <vt:lpstr>Analyzing customers Education vs Income</vt:lpstr>
      <vt:lpstr>Analyzing customers Education vs Response Rate</vt:lpstr>
      <vt:lpstr>Analyzing customers Marital Status vs Response Rate </vt:lpstr>
      <vt:lpstr>Analyzing Kids at Home vs Response Rate</vt:lpstr>
      <vt:lpstr>Analyzing Customers Complaints  vs Response Rate</vt:lpstr>
      <vt:lpstr>Analyzing customers Income with Amount Spent on Different Products</vt:lpstr>
      <vt:lpstr>Analyzing Customers Response Rate For Different Campaigns</vt:lpstr>
      <vt:lpstr>Classification</vt:lpstr>
      <vt:lpstr>Prediction of Response</vt:lpstr>
      <vt:lpstr>Model Evaluation</vt:lpstr>
      <vt:lpstr>Model Evaluation</vt:lpstr>
      <vt:lpstr>Clustering</vt:lpstr>
      <vt:lpstr>Analyzing Customers Complaints  vs Response Rate</vt:lpstr>
      <vt:lpstr>Recommendations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Default Payments For Credit Card</dc:title>
  <dc:creator>Kandala, Giridhar Reddy</dc:creator>
  <cp:lastModifiedBy>Kandala, Giridhar Reddy</cp:lastModifiedBy>
  <cp:revision>17</cp:revision>
  <dcterms:created xsi:type="dcterms:W3CDTF">2022-04-25T03:08:11Z</dcterms:created>
  <dcterms:modified xsi:type="dcterms:W3CDTF">2024-01-19T02:24:34Z</dcterms:modified>
</cp:coreProperties>
</file>