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/>
      <a:tcStyle>
        <a:tcBdr/>
        <a:fill>
          <a:solidFill>
            <a:srgbClr val="FBE9E6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/>
      <a:tcStyle>
        <a:tcBdr/>
        <a:fill>
          <a:solidFill>
            <a:srgbClr val="FFF3F0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1A9988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216" y="-2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8;p3"/>
          <p:cNvGrpSpPr/>
          <p:nvPr/>
        </p:nvGrpSpPr>
        <p:grpSpPr>
          <a:xfrm>
            <a:off x="830391" y="1191254"/>
            <a:ext cx="745766" cy="45829"/>
            <a:chOff x="0" y="0"/>
            <a:chExt cx="745764" cy="45828"/>
          </a:xfrm>
        </p:grpSpPr>
        <p:sp>
          <p:nvSpPr>
            <p:cNvPr id="15" name="Google Shape;19;p3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" name="Google Shape;20;p3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729450" y="1322449"/>
            <a:ext cx="7688400" cy="151860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Google Shape;38;p5"/>
          <p:cNvSpPr txBox="1">
            <a:spLocks noGrp="1"/>
          </p:cNvSpPr>
          <p:nvPr>
            <p:ph type="body" sz="quarter" idx="13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3815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1225" y="2781724"/>
            <a:ext cx="3300901" cy="159750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56;p8"/>
          <p:cNvGrpSpPr/>
          <p:nvPr/>
        </p:nvGrpSpPr>
        <p:grpSpPr>
          <a:xfrm>
            <a:off x="830391" y="4169129"/>
            <a:ext cx="745766" cy="45829"/>
            <a:chOff x="0" y="0"/>
            <a:chExt cx="745764" cy="45828"/>
          </a:xfrm>
        </p:grpSpPr>
        <p:sp>
          <p:nvSpPr>
            <p:cNvPr id="62" name="Google Shape;57;p8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" name="Google Shape;58;p8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729450" y="864298"/>
            <a:ext cx="7021201" cy="2985002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6" name="Google Shape;63;p9"/>
          <p:cNvGrpSpPr/>
          <p:nvPr/>
        </p:nvGrpSpPr>
        <p:grpSpPr>
          <a:xfrm>
            <a:off x="830391" y="1191254"/>
            <a:ext cx="745766" cy="45829"/>
            <a:chOff x="0" y="0"/>
            <a:chExt cx="745764" cy="45828"/>
          </a:xfrm>
        </p:grpSpPr>
        <p:sp>
          <p:nvSpPr>
            <p:cNvPr id="74" name="Google Shape;64;p9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" name="Google Shape;65;p9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4949" y="3161525"/>
            <a:ext cx="3300903" cy="759002"/>
          </a:xfrm>
          <a:prstGeom prst="rect">
            <a:avLst/>
          </a:prstGeom>
        </p:spPr>
        <p:txBody>
          <a:bodyPr/>
          <a:lstStyle>
            <a:lvl1pPr marL="165100" indent="-1905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Google Shape;68;p9"/>
          <p:cNvSpPr txBox="1">
            <a:spLocks noGrp="1"/>
          </p:cNvSpPr>
          <p:nvPr>
            <p:ph type="body" sz="half" idx="13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4949" y="4372550"/>
            <a:ext cx="7697401" cy="4605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74;p11"/>
          <p:cNvGrpSpPr/>
          <p:nvPr/>
        </p:nvGrpSpPr>
        <p:grpSpPr>
          <a:xfrm>
            <a:off x="830391" y="4169129"/>
            <a:ext cx="745766" cy="45829"/>
            <a:chOff x="0" y="0"/>
            <a:chExt cx="745764" cy="45828"/>
          </a:xfrm>
        </p:grpSpPr>
        <p:sp>
          <p:nvSpPr>
            <p:cNvPr id="95" name="Google Shape;75;p11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" name="Google Shape;76;p11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9450" y="2272888"/>
            <a:ext cx="7688400" cy="1580402"/>
          </a:xfrm>
          <a:prstGeom prst="rect">
            <a:avLst/>
          </a:prstGeom>
        </p:spPr>
        <p:txBody>
          <a:bodyPr/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" name="Google Shape;42;p6"/>
          <p:cNvGrpSpPr/>
          <p:nvPr/>
        </p:nvGrpSpPr>
        <p:grpSpPr>
          <a:xfrm>
            <a:off x="830391" y="1191254"/>
            <a:ext cx="745766" cy="45829"/>
            <a:chOff x="0" y="0"/>
            <a:chExt cx="745764" cy="45828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48192" y="4779027"/>
            <a:ext cx="336812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/>
          <a:p>
            <a:pPr defTabSz="164591">
              <a:defRPr sz="1079"/>
            </a:pPr>
            <a:r>
              <a:t>Python </a:t>
            </a:r>
            <a:br/>
            <a:endParaRPr/>
          </a:p>
        </p:txBody>
      </p:sp>
      <p:sp>
        <p:nvSpPr>
          <p:cNvPr id="117" name="Title 1"/>
          <p:cNvSpPr txBox="1"/>
          <p:nvPr/>
        </p:nvSpPr>
        <p:spPr>
          <a:xfrm>
            <a:off x="782790" y="2248290"/>
            <a:ext cx="7688699" cy="66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2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Sequences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Update a lis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Update a list</a:t>
            </a:r>
          </a:p>
        </p:txBody>
      </p:sp>
      <p:sp>
        <p:nvSpPr>
          <p:cNvPr id="145" name="&gt;&gt;&gt; list=[1,2,3]…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list=[1,2,3]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list[1]=0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[1,0,3]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elete an item from lis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Delete an item from list</a:t>
            </a:r>
          </a:p>
        </p:txBody>
      </p:sp>
      <p:sp>
        <p:nvSpPr>
          <p:cNvPr id="148" name="&gt;&gt;&gt;del list[2];…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&gt;&gt;&gt;del list[2];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[1,3]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ength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Length</a:t>
            </a:r>
          </a:p>
        </p:txBody>
      </p:sp>
      <p:sp>
        <p:nvSpPr>
          <p:cNvPr id="151" name="&gt;&gt;&gt; len(list)…"/>
          <p:cNvSpPr txBox="1">
            <a:spLocks noGrp="1"/>
          </p:cNvSpPr>
          <p:nvPr>
            <p:ph type="body" sz="quarter" idx="1"/>
          </p:nvPr>
        </p:nvSpPr>
        <p:spPr>
          <a:xfrm>
            <a:off x="729450" y="3153029"/>
            <a:ext cx="7688699" cy="1186946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len(list)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2</a:t>
            </a:r>
          </a:p>
        </p:txBody>
      </p:sp>
      <p:sp>
        <p:nvSpPr>
          <p:cNvPr id="152" name="Length of list can be found by passing it len function"/>
          <p:cNvSpPr txBox="1"/>
          <p:nvPr/>
        </p:nvSpPr>
        <p:spPr>
          <a:xfrm>
            <a:off x="727650" y="1907584"/>
            <a:ext cx="7688699" cy="1186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r>
              <a:t>Length of list can be found by passing it len function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cing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Slicing</a:t>
            </a:r>
          </a:p>
        </p:txBody>
      </p:sp>
      <p:sp>
        <p:nvSpPr>
          <p:cNvPr id="159" name="&gt;&gt;&gt; list[1,2]…"/>
          <p:cNvSpPr txBox="1">
            <a:spLocks noGrp="1"/>
          </p:cNvSpPr>
          <p:nvPr>
            <p:ph type="body" sz="quarter" idx="1"/>
          </p:nvPr>
        </p:nvSpPr>
        <p:spPr>
          <a:xfrm>
            <a:off x="729450" y="3153029"/>
            <a:ext cx="7688699" cy="1186946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list[1,2]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3</a:t>
            </a:r>
          </a:p>
        </p:txBody>
      </p:sp>
      <p:sp>
        <p:nvSpPr>
          <p:cNvPr id="160" name="A part of list can be extracted using  slicing"/>
          <p:cNvSpPr/>
          <p:nvPr/>
        </p:nvSpPr>
        <p:spPr>
          <a:xfrm>
            <a:off x="727650" y="1907584"/>
            <a:ext cx="7688699" cy="11869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>
                <a:solidFill>
                  <a:srgbClr val="1A9988"/>
                </a:solidFill>
              </a:defRPr>
            </a:lvl1pPr>
          </a:lstStyle>
          <a:p>
            <a:r>
              <a:t>A part of list can be extracted using  slicing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Inser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Insert </a:t>
            </a:r>
          </a:p>
        </p:txBody>
      </p:sp>
      <p:sp>
        <p:nvSpPr>
          <p:cNvPr id="163" name="&gt;&gt;&gt; list=[3,6,4,9]…"/>
          <p:cNvSpPr txBox="1">
            <a:spLocks noGrp="1"/>
          </p:cNvSpPr>
          <p:nvPr>
            <p:ph type="body" sz="quarter" idx="1"/>
          </p:nvPr>
        </p:nvSpPr>
        <p:spPr>
          <a:xfrm>
            <a:off x="729450" y="3153029"/>
            <a:ext cx="7688699" cy="1186946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list=[3,6,4,9]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&gt;&gt;&gt;list.insert(2,5)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</a:t>
            </a:r>
          </a:p>
        </p:txBody>
      </p:sp>
      <p:sp>
        <p:nvSpPr>
          <p:cNvPr id="164" name="Insert method inserts an item into list at the given index"/>
          <p:cNvSpPr/>
          <p:nvPr/>
        </p:nvSpPr>
        <p:spPr>
          <a:xfrm>
            <a:off x="727650" y="1907584"/>
            <a:ext cx="7688699" cy="11869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r>
              <a:t>Insert method inserts an item into list at the given index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op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Pop </a:t>
            </a:r>
          </a:p>
        </p:txBody>
      </p:sp>
      <p:sp>
        <p:nvSpPr>
          <p:cNvPr id="167" name="&gt;&gt;&gt; list=[3,6,4,9]…"/>
          <p:cNvSpPr txBox="1">
            <a:spLocks noGrp="1"/>
          </p:cNvSpPr>
          <p:nvPr>
            <p:ph type="body" sz="quarter" idx="1"/>
          </p:nvPr>
        </p:nvSpPr>
        <p:spPr>
          <a:xfrm>
            <a:off x="729450" y="3153029"/>
            <a:ext cx="7688699" cy="1186946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 defTabSz="896111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list=[3,6,4,9]</a:t>
            </a:r>
          </a:p>
          <a:p>
            <a:pPr marL="0" indent="0" defTabSz="896111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&gt;&gt;&gt;print(“This item “, list.pop(),”removed from the list”)</a:t>
            </a:r>
          </a:p>
          <a:p>
            <a:pPr marL="0" indent="0" defTabSz="896111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</a:t>
            </a:r>
          </a:p>
        </p:txBody>
      </p:sp>
      <p:sp>
        <p:nvSpPr>
          <p:cNvPr id="168" name="Pop method deletes the last item from the list"/>
          <p:cNvSpPr/>
          <p:nvPr/>
        </p:nvSpPr>
        <p:spPr>
          <a:xfrm>
            <a:off x="727650" y="1907584"/>
            <a:ext cx="7688699" cy="11869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3000"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r>
              <a:t>Pop method deletes the last item from the list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op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Shuffle()</a:t>
            </a:r>
          </a:p>
        </p:txBody>
      </p:sp>
      <p:sp>
        <p:nvSpPr>
          <p:cNvPr id="171" name="&gt;&gt;&gt; list=[3,6,4,9]…"/>
          <p:cNvSpPr txBox="1">
            <a:spLocks noGrp="1"/>
          </p:cNvSpPr>
          <p:nvPr>
            <p:ph type="body" sz="quarter" idx="1"/>
          </p:nvPr>
        </p:nvSpPr>
        <p:spPr>
          <a:xfrm>
            <a:off x="729450" y="3153029"/>
            <a:ext cx="7688699" cy="1186946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 defTabSz="546627">
              <a:lnSpc>
                <a:spcPct val="100000"/>
              </a:lnSpc>
              <a:buSzTx/>
              <a:buNone/>
              <a:defRPr sz="1647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list=[3,6,4,9]</a:t>
            </a:r>
          </a:p>
          <a:p>
            <a:pPr marL="0" indent="0" defTabSz="546627">
              <a:lnSpc>
                <a:spcPct val="100000"/>
              </a:lnSpc>
              <a:buSzTx/>
              <a:buNone/>
              <a:defRPr sz="1647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&gt;&gt;&gt;import random</a:t>
            </a:r>
          </a:p>
          <a:p>
            <a:pPr marL="0" indent="0" defTabSz="546627">
              <a:lnSpc>
                <a:spcPct val="100000"/>
              </a:lnSpc>
              <a:buSzTx/>
              <a:buNone/>
              <a:defRPr sz="1647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&gt;&gt;&gt;random.shuffle(list)</a:t>
            </a:r>
          </a:p>
        </p:txBody>
      </p:sp>
      <p:sp>
        <p:nvSpPr>
          <p:cNvPr id="172" name="Pop method deletes the last item from the list"/>
          <p:cNvSpPr/>
          <p:nvPr/>
        </p:nvSpPr>
        <p:spPr>
          <a:xfrm>
            <a:off x="727650" y="1907584"/>
            <a:ext cx="7688699" cy="11869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3000"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r>
              <a:t>It shuffles the items inside the list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op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reverse()</a:t>
            </a:r>
          </a:p>
        </p:txBody>
      </p:sp>
      <p:sp>
        <p:nvSpPr>
          <p:cNvPr id="175" name="&gt;&gt;&gt; list=[3,6,4,9]…"/>
          <p:cNvSpPr txBox="1">
            <a:spLocks noGrp="1"/>
          </p:cNvSpPr>
          <p:nvPr>
            <p:ph type="body" sz="quarter" idx="1"/>
          </p:nvPr>
        </p:nvSpPr>
        <p:spPr>
          <a:xfrm>
            <a:off x="729450" y="3153029"/>
            <a:ext cx="7688699" cy="1186946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 defTabSz="707927">
              <a:lnSpc>
                <a:spcPct val="100000"/>
              </a:lnSpc>
              <a:buSzTx/>
              <a:buNone/>
              <a:defRPr sz="2133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list=[3,6,4,9]</a:t>
            </a:r>
          </a:p>
          <a:p>
            <a:pPr marL="0" indent="0" defTabSz="707927">
              <a:lnSpc>
                <a:spcPct val="100000"/>
              </a:lnSpc>
              <a:buSzTx/>
              <a:buNone/>
              <a:defRPr sz="2133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&gt;&gt;&gt;list.reverse()</a:t>
            </a:r>
          </a:p>
        </p:txBody>
      </p:sp>
      <p:sp>
        <p:nvSpPr>
          <p:cNvPr id="176" name="Pop method deletes the last item from the list"/>
          <p:cNvSpPr/>
          <p:nvPr/>
        </p:nvSpPr>
        <p:spPr>
          <a:xfrm>
            <a:off x="727650" y="1907584"/>
            <a:ext cx="7688699" cy="11869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3000"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r>
              <a:t>It reverse the items inside the list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op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sort()</a:t>
            </a:r>
          </a:p>
        </p:txBody>
      </p:sp>
      <p:sp>
        <p:nvSpPr>
          <p:cNvPr id="179" name="&gt;&gt;&gt; list=[3,6,4,9]…"/>
          <p:cNvSpPr txBox="1">
            <a:spLocks noGrp="1"/>
          </p:cNvSpPr>
          <p:nvPr>
            <p:ph type="body" sz="quarter" idx="1"/>
          </p:nvPr>
        </p:nvSpPr>
        <p:spPr>
          <a:xfrm>
            <a:off x="729450" y="3153029"/>
            <a:ext cx="7688699" cy="1186946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 defTabSz="707927">
              <a:lnSpc>
                <a:spcPct val="100000"/>
              </a:lnSpc>
              <a:buSzTx/>
              <a:buNone/>
              <a:defRPr sz="2133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list=[43,4,5,12]</a:t>
            </a:r>
          </a:p>
          <a:p>
            <a:pPr marL="0" indent="0" defTabSz="707927">
              <a:lnSpc>
                <a:spcPct val="100000"/>
              </a:lnSpc>
              <a:buSzTx/>
              <a:buNone/>
              <a:defRPr sz="2133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&gt;&gt;&gt;list.sort()</a:t>
            </a:r>
          </a:p>
        </p:txBody>
      </p:sp>
      <p:sp>
        <p:nvSpPr>
          <p:cNvPr id="180" name="Pop method deletes the last item from the list"/>
          <p:cNvSpPr/>
          <p:nvPr/>
        </p:nvSpPr>
        <p:spPr>
          <a:xfrm>
            <a:off x="727650" y="1907584"/>
            <a:ext cx="7688699" cy="11869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3000"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r>
              <a:t>It sorts the items inside the list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op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sort()</a:t>
            </a:r>
          </a:p>
        </p:txBody>
      </p:sp>
      <p:sp>
        <p:nvSpPr>
          <p:cNvPr id="183" name="&gt;&gt;&gt; list=[3,6,4,9]…"/>
          <p:cNvSpPr txBox="1">
            <a:spLocks noGrp="1"/>
          </p:cNvSpPr>
          <p:nvPr>
            <p:ph type="body" sz="quarter" idx="1"/>
          </p:nvPr>
        </p:nvSpPr>
        <p:spPr>
          <a:xfrm>
            <a:off x="729450" y="3153029"/>
            <a:ext cx="7688699" cy="1186946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 defTabSz="707927">
              <a:lnSpc>
                <a:spcPct val="100000"/>
              </a:lnSpc>
              <a:buSzTx/>
              <a:buNone/>
              <a:defRPr sz="2133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list=[43,4,5,12]</a:t>
            </a:r>
          </a:p>
          <a:p>
            <a:pPr marL="0" indent="0" defTabSz="707927">
              <a:lnSpc>
                <a:spcPct val="100000"/>
              </a:lnSpc>
              <a:buSzTx/>
              <a:buNone/>
              <a:defRPr sz="2133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&gt;&gt;&gt;list.sort()</a:t>
            </a:r>
          </a:p>
        </p:txBody>
      </p:sp>
      <p:sp>
        <p:nvSpPr>
          <p:cNvPr id="184" name="Pop method deletes the last item from the list"/>
          <p:cNvSpPr/>
          <p:nvPr/>
        </p:nvSpPr>
        <p:spPr>
          <a:xfrm>
            <a:off x="727650" y="1907584"/>
            <a:ext cx="7688699" cy="11869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3000"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r>
              <a:t>It sorts the items inside the list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quence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Sequence</a:t>
            </a:r>
          </a:p>
        </p:txBody>
      </p:sp>
      <p:sp>
        <p:nvSpPr>
          <p:cNvPr id="120" name="Sequence of elements…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365759" indent="-248920" defTabSz="731519">
              <a:buSzPts val="2400"/>
              <a:defRPr sz="2400"/>
            </a:pPr>
            <a:r>
              <a:t>Sequence of elements</a:t>
            </a:r>
          </a:p>
          <a:p>
            <a:pPr marL="365759" indent="-248920" defTabSz="731519">
              <a:buSzPts val="2400"/>
              <a:defRPr sz="2400"/>
            </a:pPr>
            <a:r>
              <a:t>Most basic Data structure in python is sequence</a:t>
            </a:r>
          </a:p>
          <a:p>
            <a:pPr marL="365759" indent="-248920" defTabSz="731519">
              <a:buSzPts val="2400"/>
              <a:defRPr sz="2400"/>
            </a:pPr>
            <a:r>
              <a:t>Sequence is a group of elements with each number(index) assigned to it</a:t>
            </a:r>
          </a:p>
          <a:p>
            <a:pPr marL="365759" indent="-248920" defTabSz="731519">
              <a:buSzPts val="2400"/>
              <a:defRPr sz="2400"/>
            </a:pPr>
            <a:r>
              <a:t>String is also a sequence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1183-191E-4453-8E8F-0B5BACF1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EB1A-7CB6-4CD5-A4B3-E4A21A9CB6B7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Creating a List using an expression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Evennumbers</a:t>
            </a:r>
            <a:r>
              <a:rPr lang="en-US" dirty="0"/>
              <a:t>=[x*2 for x in range(10)]</a:t>
            </a:r>
          </a:p>
        </p:txBody>
      </p:sp>
    </p:spTree>
    <p:extLst>
      <p:ext uri="{BB962C8B-B14F-4D97-AF65-F5344CB8AC3E}">
        <p14:creationId xmlns:p14="http://schemas.microsoft.com/office/powerpoint/2010/main" val="40337474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Python Sequences</a:t>
            </a:r>
          </a:p>
        </p:txBody>
      </p:sp>
      <p:sp>
        <p:nvSpPr>
          <p:cNvPr id="123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>
              <a:buSzPts val="2400"/>
              <a:defRPr sz="2400"/>
            </a:pPr>
            <a:r>
              <a:t>String</a:t>
            </a:r>
          </a:p>
          <a:p>
            <a:pPr>
              <a:buSzPts val="2400"/>
              <a:defRPr sz="2400"/>
            </a:pPr>
            <a:r>
              <a:t>List</a:t>
            </a:r>
          </a:p>
          <a:p>
            <a:pPr>
              <a:buSzPts val="2400"/>
              <a:defRPr sz="2400"/>
            </a:pPr>
            <a:r>
              <a:t>Tuple</a:t>
            </a:r>
          </a:p>
          <a:p>
            <a:pPr>
              <a:buSzPts val="2400"/>
              <a:defRPr sz="2400"/>
            </a:pPr>
            <a:r>
              <a:t>Dictionary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List</a:t>
            </a:r>
          </a:p>
        </p:txBody>
      </p:sp>
      <p:sp>
        <p:nvSpPr>
          <p:cNvPr id="126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>
              <a:buSzPts val="2100"/>
              <a:defRPr sz="2100"/>
            </a:pPr>
            <a:r>
              <a:t>A List is a collection of objects seperated by commas ( , ) enclosed in </a:t>
            </a:r>
            <a:r>
              <a:rPr b="1"/>
              <a:t>[ ]</a:t>
            </a:r>
          </a:p>
          <a:p>
            <a:pPr>
              <a:buSzPts val="1800"/>
              <a:defRPr sz="1800" b="1"/>
            </a:pPr>
            <a:endParaRPr b="1"/>
          </a:p>
          <a:p>
            <a:pPr>
              <a:buSzPts val="1800"/>
              <a:defRPr sz="1800" b="1"/>
            </a:pPr>
            <a:r>
              <a:t>Fruits =[ ‘apple’, ’banana’,  ’orange’]</a:t>
            </a:r>
          </a:p>
          <a:p>
            <a:pPr>
              <a:buSzPts val="1800"/>
              <a:defRPr sz="1800" b="1"/>
            </a:pPr>
            <a:endParaRPr/>
          </a:p>
          <a:p>
            <a:pPr>
              <a:buSzPts val="1800"/>
              <a:defRPr sz="1800" b="1"/>
            </a:pPr>
            <a:r>
              <a:t>Prices=[100,50,80]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Accessing values from a list</a:t>
            </a:r>
          </a:p>
        </p:txBody>
      </p:sp>
      <p:sp>
        <p:nvSpPr>
          <p:cNvPr id="129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457200" indent="-311150">
              <a:buSzPts val="2300"/>
              <a:defRPr sz="2300"/>
            </a:pPr>
            <a:r>
              <a:t>Lists use index to identify to identify its elements</a:t>
            </a:r>
          </a:p>
          <a:p>
            <a:pPr marL="0" lvl="1" indent="615950">
              <a:spcBef>
                <a:spcPts val="1600"/>
              </a:spcBef>
              <a:buSzTx/>
              <a:buNone/>
              <a:defRPr sz="2000"/>
            </a:pPr>
            <a:r>
              <a:t> &gt;&gt; print(fruits[0])</a:t>
            </a:r>
            <a:endParaRPr sz="1100"/>
          </a:p>
          <a:p>
            <a:pPr marL="0" lvl="1" indent="615950">
              <a:spcBef>
                <a:spcPts val="1600"/>
              </a:spcBef>
              <a:buSzTx/>
              <a:buNone/>
              <a:defRPr sz="2000"/>
            </a:pPr>
            <a:r>
              <a:t>Apple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st Operations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List Operations</a:t>
            </a:r>
          </a:p>
        </p:txBody>
      </p:sp>
      <p:sp>
        <p:nvSpPr>
          <p:cNvPr id="142" name="Update…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r>
              <a:rPr dirty="0"/>
              <a:t>Update</a:t>
            </a:r>
          </a:p>
          <a:p>
            <a:r>
              <a:rPr dirty="0"/>
              <a:t>Delete</a:t>
            </a:r>
          </a:p>
          <a:p>
            <a:r>
              <a:rPr dirty="0"/>
              <a:t>Len</a:t>
            </a:r>
          </a:p>
          <a:p>
            <a:r>
              <a:rPr dirty="0"/>
              <a:t>Slicing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Slicing a list</a:t>
            </a:r>
          </a:p>
        </p:txBody>
      </p:sp>
      <p:sp>
        <p:nvSpPr>
          <p:cNvPr id="132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2078875"/>
            <a:ext cx="7688699" cy="702427"/>
          </a:xfrm>
          <a:prstGeom prst="rect">
            <a:avLst/>
          </a:prstGeom>
          <a:solidFill>
            <a:srgbClr val="535353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&gt;&gt;&gt; Print ( fruits[1:3])</a:t>
            </a:r>
          </a:p>
        </p:txBody>
      </p:sp>
      <p:sp>
        <p:nvSpPr>
          <p:cNvPr id="133" name="Title 1"/>
          <p:cNvSpPr txBox="1"/>
          <p:nvPr/>
        </p:nvSpPr>
        <p:spPr>
          <a:xfrm>
            <a:off x="820890" y="2857890"/>
            <a:ext cx="7688699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Updating List</a:t>
            </a:r>
          </a:p>
        </p:txBody>
      </p:sp>
      <p:grpSp>
        <p:nvGrpSpPr>
          <p:cNvPr id="136" name="Text Placeholder 2"/>
          <p:cNvGrpSpPr/>
          <p:nvPr/>
        </p:nvGrpSpPr>
        <p:grpSpPr>
          <a:xfrm>
            <a:off x="706590" y="3488574"/>
            <a:ext cx="7688700" cy="702429"/>
            <a:chOff x="0" y="-1"/>
            <a:chExt cx="7688698" cy="702428"/>
          </a:xfrm>
        </p:grpSpPr>
        <p:sp>
          <p:nvSpPr>
            <p:cNvPr id="134" name="Rectangle"/>
            <p:cNvSpPr/>
            <p:nvPr/>
          </p:nvSpPr>
          <p:spPr>
            <a:xfrm>
              <a:off x="0" y="-2"/>
              <a:ext cx="7688700" cy="702429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115000"/>
                </a:lnSpc>
                <a:defRPr sz="1300">
                  <a:latin typeface="Lato"/>
                  <a:ea typeface="Lato"/>
                  <a:cs typeface="Lato"/>
                  <a:sym typeface="Lato"/>
                </a:defRPr>
              </a:pPr>
              <a:endParaRPr/>
            </a:p>
          </p:txBody>
        </p:sp>
        <p:sp>
          <p:nvSpPr>
            <p:cNvPr id="135" name="&gt;&gt;&gt; fruit[1]=“Grapes”…"/>
            <p:cNvSpPr txBox="1"/>
            <p:nvPr/>
          </p:nvSpPr>
          <p:spPr>
            <a:xfrm>
              <a:off x="0" y="-2"/>
              <a:ext cx="7688700" cy="6197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/>
            <a:p>
              <a:pPr marL="457200" indent="-311150">
                <a:lnSpc>
                  <a:spcPct val="115000"/>
                </a:lnSpc>
                <a:buClr>
                  <a:schemeClr val="accent1"/>
                </a:buClr>
                <a:buSzPts val="1300"/>
                <a:buFont typeface="Helvetica"/>
                <a:buChar char="●"/>
                <a:defRPr sz="1300">
                  <a:latin typeface="Lato"/>
                  <a:ea typeface="Lato"/>
                  <a:cs typeface="Lato"/>
                  <a:sym typeface="Lato"/>
                </a:defRPr>
              </a:pPr>
              <a:r>
                <a:t>&gt;&gt;&gt; fruit[1]=“Grapes”</a:t>
              </a:r>
              <a:endParaRPr>
                <a:solidFill>
                  <a:srgbClr val="000000"/>
                </a:solidFill>
              </a:endParaRPr>
            </a:p>
            <a:p>
              <a:pPr marL="457200" indent="-311150">
                <a:lnSpc>
                  <a:spcPct val="115000"/>
                </a:lnSpc>
                <a:buClr>
                  <a:schemeClr val="accent1"/>
                </a:buClr>
                <a:buSzPts val="1300"/>
                <a:buFont typeface="Helvetica"/>
                <a:buChar char="●"/>
                <a:defRPr sz="1300">
                  <a:latin typeface="Lato"/>
                  <a:ea typeface="Lato"/>
                  <a:cs typeface="Lato"/>
                  <a:sym typeface="Lato"/>
                </a:defRPr>
              </a:pPr>
              <a:r>
                <a:t>&gt;&gt;&gt; print(fruits)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Accessing values in a list</a:t>
            </a:r>
          </a:p>
        </p:txBody>
      </p:sp>
      <p:sp>
        <p:nvSpPr>
          <p:cNvPr id="139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rPr sz="2400" dirty="0"/>
              <a:t>Fruits =[ ‘apple’, ’banana’,  ’orange’]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rPr sz="2400" dirty="0"/>
              <a:t>Prices=[100,50,80]</a:t>
            </a:r>
            <a:endParaRPr sz="2400" b="1" dirty="0"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rPr lang="en-US" sz="2400" dirty="0"/>
              <a:t>print(“Rate of “, fruits[0],”:”,prices[0])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endParaRPr sz="24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dex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Index </a:t>
            </a:r>
          </a:p>
        </p:txBody>
      </p:sp>
      <p:sp>
        <p:nvSpPr>
          <p:cNvPr id="155" name="&gt;&gt;&gt; list=[3,6,4,9]…"/>
          <p:cNvSpPr txBox="1">
            <a:spLocks noGrp="1"/>
          </p:cNvSpPr>
          <p:nvPr>
            <p:ph type="body" sz="quarter" idx="1"/>
          </p:nvPr>
        </p:nvSpPr>
        <p:spPr>
          <a:xfrm>
            <a:off x="729450" y="3153029"/>
            <a:ext cx="7688699" cy="1186946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&gt;&gt;&gt; list=[3,6,4,9]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&gt;&gt;&gt;</a:t>
            </a:r>
            <a:r>
              <a:rPr dirty="0" err="1"/>
              <a:t>list.index</a:t>
            </a:r>
            <a:r>
              <a:rPr dirty="0"/>
              <a:t>(9)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&gt;&gt;&gt; 3</a:t>
            </a:r>
          </a:p>
        </p:txBody>
      </p:sp>
      <p:sp>
        <p:nvSpPr>
          <p:cNvPr id="156" name="You can find index of an item using index method"/>
          <p:cNvSpPr/>
          <p:nvPr/>
        </p:nvSpPr>
        <p:spPr>
          <a:xfrm>
            <a:off x="727650" y="1907584"/>
            <a:ext cx="7688699" cy="11869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r>
              <a:t>You can find index of an item using index method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treamline">
  <a:themeElements>
    <a:clrScheme name="Streamlin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998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998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412</Words>
  <Application>Microsoft Office PowerPoint</Application>
  <PresentationFormat>On-screen Show (16:9)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Helvetica</vt:lpstr>
      <vt:lpstr>Lato</vt:lpstr>
      <vt:lpstr>Raleway</vt:lpstr>
      <vt:lpstr>Streamline</vt:lpstr>
      <vt:lpstr>Python  </vt:lpstr>
      <vt:lpstr>Sequence</vt:lpstr>
      <vt:lpstr>Python Sequences</vt:lpstr>
      <vt:lpstr>List</vt:lpstr>
      <vt:lpstr>Accessing values from a list</vt:lpstr>
      <vt:lpstr>List Operations</vt:lpstr>
      <vt:lpstr>Slicing a list</vt:lpstr>
      <vt:lpstr>Accessing values in a list</vt:lpstr>
      <vt:lpstr>Index </vt:lpstr>
      <vt:lpstr>Update a list</vt:lpstr>
      <vt:lpstr>Delete an item from list</vt:lpstr>
      <vt:lpstr>Length</vt:lpstr>
      <vt:lpstr>Slicing</vt:lpstr>
      <vt:lpstr>Insert </vt:lpstr>
      <vt:lpstr>Pop </vt:lpstr>
      <vt:lpstr>Shuffle()</vt:lpstr>
      <vt:lpstr>reverse()</vt:lpstr>
      <vt:lpstr>sort()</vt:lpstr>
      <vt:lpstr>sort()</vt:lpstr>
      <vt:lpstr>List Comprehension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</dc:title>
  <cp:lastModifiedBy>giridher sadineni</cp:lastModifiedBy>
  <cp:revision>4</cp:revision>
  <dcterms:modified xsi:type="dcterms:W3CDTF">2021-03-09T09:08:40Z</dcterms:modified>
</cp:coreProperties>
</file>