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/>
      <a:tcStyle>
        <a:tcBdr/>
        <a:fill>
          <a:solidFill>
            <a:srgbClr val="FBE9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/>
      <a:tcStyle>
        <a:tcBdr/>
        <a:fill>
          <a:solidFill>
            <a:srgbClr val="FFF3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F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9"/>
          </a:solidFill>
        </a:fill>
      </a:tcStyle>
    </a:wholeTbl>
    <a:band2H>
      <a:tcTxStyle/>
      <a:tcStyle>
        <a:tcBdr/>
        <a:fill>
          <a:solidFill>
            <a:srgbClr val="E7EF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723" autoAdjust="0"/>
  </p:normalViewPr>
  <p:slideViewPr>
    <p:cSldViewPr>
      <p:cViewPr varScale="1">
        <p:scale>
          <a:sx n="115" d="100"/>
          <a:sy n="115" d="100"/>
        </p:scale>
        <p:origin x="282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8;p3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15" name="Google Shape;19;p3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" name="Google Shape;20;p3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729450" y="1322449"/>
            <a:ext cx="7688400" cy="151860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9325" y="2078875"/>
            <a:ext cx="3774300" cy="22611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Google Shape;38;p5"/>
          <p:cNvSpPr txBox="1">
            <a:spLocks noGrp="1"/>
          </p:cNvSpPr>
          <p:nvPr>
            <p:ph type="body" sz="quarter" idx="13"/>
          </p:nvPr>
        </p:nvSpPr>
        <p:spPr>
          <a:xfrm>
            <a:off x="4643604" y="2078875"/>
            <a:ext cx="3774300" cy="226110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1" cy="13815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1225" y="2781724"/>
            <a:ext cx="3300901" cy="1597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56;p8"/>
          <p:cNvGrpSpPr/>
          <p:nvPr/>
        </p:nvGrpSpPr>
        <p:grpSpPr>
          <a:xfrm>
            <a:off x="830392" y="4169130"/>
            <a:ext cx="745763" cy="45827"/>
            <a:chOff x="0" y="0"/>
            <a:chExt cx="745762" cy="45826"/>
          </a:xfrm>
        </p:grpSpPr>
        <p:sp>
          <p:nvSpPr>
            <p:cNvPr id="62" name="Google Shape;57;p8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" name="Google Shape;58;p8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729450" y="864299"/>
            <a:ext cx="7021201" cy="2985001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76" name="Google Shape;63;p9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74" name="Google Shape;64;p9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" name="Google Shape;65;p9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4949" y="3161525"/>
            <a:ext cx="3300902" cy="759001"/>
          </a:xfrm>
          <a:prstGeom prst="rect">
            <a:avLst/>
          </a:prstGeom>
        </p:spPr>
        <p:txBody>
          <a:bodyPr>
            <a:normAutofit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Google Shape;68;p9"/>
          <p:cNvSpPr txBox="1">
            <a:spLocks noGrp="1"/>
          </p:cNvSpPr>
          <p:nvPr>
            <p:ph type="body" sz="half" idx="13"/>
          </p:nvPr>
        </p:nvSpPr>
        <p:spPr>
          <a:xfrm>
            <a:off x="5174224" y="1352624"/>
            <a:ext cx="3374400" cy="302550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4949" y="4372550"/>
            <a:ext cx="7697401" cy="4605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74;p11"/>
          <p:cNvGrpSpPr/>
          <p:nvPr/>
        </p:nvGrpSpPr>
        <p:grpSpPr>
          <a:xfrm>
            <a:off x="830392" y="4169130"/>
            <a:ext cx="745763" cy="45827"/>
            <a:chOff x="0" y="0"/>
            <a:chExt cx="745762" cy="45826"/>
          </a:xfrm>
        </p:grpSpPr>
        <p:sp>
          <p:nvSpPr>
            <p:cNvPr id="95" name="Google Shape;75;p11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6" name="Google Shape;76;p11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29450" y="2272888"/>
            <a:ext cx="7688400" cy="15804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5" name="Google Shape;42;p6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3" name="Google Shape;43;p6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" name="Google Shape;44;p6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44545" y="4779026"/>
            <a:ext cx="340458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1"/>
                </a:solidFill>
                <a:latin typeface="Museo Sans 700"/>
                <a:ea typeface="Museo Sans 700"/>
                <a:cs typeface="Museo Sans 700"/>
                <a:sym typeface="Museo Sans 700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1696546"/>
          </a:xfrm>
          <a:prstGeom prst="rect">
            <a:avLst/>
          </a:prstGeom>
        </p:spPr>
        <p:txBody>
          <a:bodyPr/>
          <a:lstStyle/>
          <a:p>
            <a:pPr defTabSz="557784">
              <a:defRPr sz="4941"/>
            </a:pPr>
            <a:r>
              <a:rPr dirty="0"/>
              <a:t>Operators</a:t>
            </a:r>
            <a:br>
              <a:rPr dirty="0"/>
            </a:b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/>
          <a:p>
            <a:pPr defTabSz="384047">
              <a:defRPr sz="1092"/>
            </a:pPr>
            <a:r>
              <a:t>Arithmetic  Operators</a:t>
            </a:r>
            <a:br/>
            <a:endParaRPr/>
          </a:p>
        </p:txBody>
      </p:sp>
      <p:graphicFrame>
        <p:nvGraphicFramePr>
          <p:cNvPr id="119" name="Table 4"/>
          <p:cNvGraphicFramePr/>
          <p:nvPr/>
        </p:nvGraphicFramePr>
        <p:xfrm>
          <a:off x="914400" y="2025650"/>
          <a:ext cx="7264449" cy="22758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81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9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Arial"/>
                        </a:rPr>
                        <a:t>Operator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Arial"/>
                        </a:rPr>
                        <a:t>Operation Performed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Arial"/>
                        </a:rPr>
                        <a:t>Example (Type it)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1A9988"/>
                          </a:solidFill>
                          <a:sym typeface="Arial"/>
                        </a:rPr>
                        <a:t>+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Addition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10+20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1A9988"/>
                          </a:solidFill>
                          <a:sym typeface="Arial"/>
                        </a:rPr>
                        <a:t>- 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Subtraction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10-3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*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Multiplication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10*3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/, %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Division , Modulo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10/3    10%3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//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Truncation Division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10//3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/>
          <a:p>
            <a:pPr defTabSz="384047">
              <a:defRPr sz="1092"/>
            </a:pPr>
            <a:r>
              <a:t>Arithmetic  Operators (Contd)</a:t>
            </a:r>
            <a:br/>
            <a:endParaRPr/>
          </a:p>
        </p:txBody>
      </p:sp>
      <p:graphicFrame>
        <p:nvGraphicFramePr>
          <p:cNvPr id="122" name="Table 4"/>
          <p:cNvGraphicFramePr/>
          <p:nvPr/>
        </p:nvGraphicFramePr>
        <p:xfrm>
          <a:off x="914400" y="2025650"/>
          <a:ext cx="7264449" cy="24231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81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9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Arial"/>
                        </a:rPr>
                        <a:t>Operator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Arial"/>
                        </a:rPr>
                        <a:t>Operation Performed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Arial"/>
                        </a:rPr>
                        <a:t>Example (Type it)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1A9988"/>
                          </a:solidFill>
                          <a:sym typeface="Arial"/>
                        </a:rPr>
                        <a:t>+x ,-X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Unary Minus and Unary Plus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-3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1A9988"/>
                          </a:solidFill>
                          <a:sym typeface="Arial"/>
                        </a:rPr>
                        <a:t>~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Bitwise Negation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r>
                        <a:t>~3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**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Exponentiation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10 ** 3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Or, and, not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Boolean OR,AND,NOT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(True or  False) and True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//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Truncation Division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10//3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Comparision (Relational) Operators </a:t>
            </a:r>
          </a:p>
        </p:txBody>
      </p:sp>
      <p:graphicFrame>
        <p:nvGraphicFramePr>
          <p:cNvPr id="125" name="Table 3"/>
          <p:cNvGraphicFramePr/>
          <p:nvPr/>
        </p:nvGraphicFramePr>
        <p:xfrm>
          <a:off x="914400" y="2025650"/>
          <a:ext cx="7264449" cy="18796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81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9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Arial"/>
                        </a:rPr>
                        <a:t>Operator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Arial"/>
                        </a:rPr>
                        <a:t>Operation Performed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Arial"/>
                        </a:rPr>
                        <a:t>Example (Type it)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1A9988"/>
                          </a:solidFill>
                          <a:sym typeface="Arial"/>
                        </a:rPr>
                        <a:t>&lt; ,  &lt; =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Less than / Less than or equal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2 &lt;= 3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&gt;, &gt;=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r>
                        <a:t>Greater than / Greater than or equal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25&gt;3,  25&gt;=3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!=, ==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Not Equal / Equal to 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10!=3        10==10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Shift Operators</a:t>
            </a:r>
          </a:p>
        </p:txBody>
      </p:sp>
      <p:graphicFrame>
        <p:nvGraphicFramePr>
          <p:cNvPr id="128" name="Table 3"/>
          <p:cNvGraphicFramePr/>
          <p:nvPr/>
        </p:nvGraphicFramePr>
        <p:xfrm>
          <a:off x="914400" y="2025650"/>
          <a:ext cx="7264449" cy="11379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81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9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Arial"/>
                        </a:rPr>
                        <a:t>Operator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Arial"/>
                        </a:rPr>
                        <a:t>Operation Performed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Arial"/>
                        </a:rPr>
                        <a:t>Example (Type it)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1A9988"/>
                          </a:solidFill>
                          <a:sym typeface="Arial"/>
                        </a:rPr>
                        <a:t>&lt;&lt;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Left Shift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10 &lt;&lt; 2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&gt;&gt;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Right shift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40&gt;&gt;2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Print function</a:t>
            </a:r>
          </a:p>
        </p:txBody>
      </p:sp>
      <p:sp>
        <p:nvSpPr>
          <p:cNvPr id="131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r>
              <a:t>print() Parameters</a:t>
            </a:r>
          </a:p>
          <a:p>
            <a:r>
              <a:t>objects - object to the printed. * indicates that there may be more than one object</a:t>
            </a:r>
          </a:p>
          <a:p>
            <a:r>
              <a:t>sep - objects are separated by sep. Default value: ' '</a:t>
            </a:r>
          </a:p>
          <a:p>
            <a:r>
              <a:t>end - end is printed at last</a:t>
            </a:r>
          </a:p>
          <a:p>
            <a:r>
              <a:t>file - must be an object with write(string) method. If omitted it, sys.stdout will be used which prints objects on the screen.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treamline">
  <a:themeElements>
    <a:clrScheme name="Streamline">
      <a:dk1>
        <a:srgbClr val="FFFFFF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242</Words>
  <Application>Microsoft Office PowerPoint</Application>
  <PresentationFormat>On-screen Show (16:9)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Helvetica</vt:lpstr>
      <vt:lpstr>Museo Sans 700</vt:lpstr>
      <vt:lpstr>Streamline</vt:lpstr>
      <vt:lpstr>Operators </vt:lpstr>
      <vt:lpstr>Arithmetic  Operators </vt:lpstr>
      <vt:lpstr>Arithmetic  Operators (Contd) </vt:lpstr>
      <vt:lpstr>Comparision (Relational) Operators </vt:lpstr>
      <vt:lpstr>Shift Operators</vt:lpstr>
      <vt:lpstr>Print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giridher sadineni</dc:creator>
  <cp:lastModifiedBy>giridher sadineni</cp:lastModifiedBy>
  <cp:revision>2</cp:revision>
  <dcterms:modified xsi:type="dcterms:W3CDTF">2021-03-25T05:41:44Z</dcterms:modified>
</cp:coreProperties>
</file>