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sldIdLst>
    <p:sldId id="257" r:id="rId5"/>
    <p:sldId id="280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19" autoAdjust="0"/>
  </p:normalViewPr>
  <p:slideViewPr>
    <p:cSldViewPr snapToGrid="0">
      <p:cViewPr varScale="1">
        <p:scale>
          <a:sx n="89" d="100"/>
          <a:sy n="89" d="100"/>
        </p:scale>
        <p:origin x="12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3/25/2021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Text"/>
          <p:cNvSpPr txBox="1">
            <a:spLocks noGrp="1"/>
          </p:cNvSpPr>
          <p:nvPr>
            <p:ph type="title"/>
          </p:nvPr>
        </p:nvSpPr>
        <p:spPr>
          <a:xfrm>
            <a:off x="972600" y="1758201"/>
            <a:ext cx="10251600" cy="713601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72600" y="2771834"/>
            <a:ext cx="10251600" cy="30148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85392488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3/25/2021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3/25/2021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3/25/2021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3/25/2021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3/25/2021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3/25/2021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3/25/2021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3/25/2021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3/25/2021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74" r:id="rId10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Control structures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itle 1"/>
          <p:cNvSpPr txBox="1">
            <a:spLocks noGrp="1"/>
          </p:cNvSpPr>
          <p:nvPr>
            <p:ph type="title"/>
          </p:nvPr>
        </p:nvSpPr>
        <p:spPr>
          <a:xfrm>
            <a:off x="972601" y="1758201"/>
            <a:ext cx="10251599" cy="713601"/>
          </a:xfrm>
          <a:prstGeom prst="rect">
            <a:avLst/>
          </a:prstGeom>
        </p:spPr>
        <p:txBody>
          <a:bodyPr/>
          <a:lstStyle>
            <a:lvl1pPr defTabSz="795527">
              <a:defRPr sz="2262"/>
            </a:lvl1pPr>
          </a:lstStyle>
          <a:p>
            <a:r>
              <a:t>For Loop</a:t>
            </a:r>
          </a:p>
        </p:txBody>
      </p:sp>
      <p:sp>
        <p:nvSpPr>
          <p:cNvPr id="163" name="Text Placeholder 2"/>
          <p:cNvSpPr txBox="1">
            <a:spLocks noGrp="1"/>
          </p:cNvSpPr>
          <p:nvPr>
            <p:ph type="body" sz="quarter" idx="1"/>
          </p:nvPr>
        </p:nvSpPr>
        <p:spPr>
          <a:xfrm>
            <a:off x="972600" y="2771834"/>
            <a:ext cx="4767800" cy="3014801"/>
          </a:xfrm>
          <a:prstGeom prst="rect">
            <a:avLst/>
          </a:prstGeom>
        </p:spPr>
        <p:txBody>
          <a:bodyPr/>
          <a:lstStyle/>
          <a:p>
            <a:r>
              <a:t>For Loop is used to iterate through a Sequence like lists, tuples</a:t>
            </a:r>
          </a:p>
        </p:txBody>
      </p:sp>
      <p:pic>
        <p:nvPicPr>
          <p:cNvPr id="164" name="Picture 2" descr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1673" y="1544319"/>
            <a:ext cx="4927601" cy="44577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itle 1"/>
          <p:cNvSpPr txBox="1">
            <a:spLocks noGrp="1"/>
          </p:cNvSpPr>
          <p:nvPr>
            <p:ph type="title"/>
          </p:nvPr>
        </p:nvSpPr>
        <p:spPr>
          <a:xfrm>
            <a:off x="972601" y="1758201"/>
            <a:ext cx="10251599" cy="713601"/>
          </a:xfrm>
          <a:prstGeom prst="rect">
            <a:avLst/>
          </a:prstGeom>
        </p:spPr>
        <p:txBody>
          <a:bodyPr/>
          <a:lstStyle>
            <a:lvl1pPr defTabSz="795527">
              <a:defRPr sz="2262"/>
            </a:lvl1pPr>
          </a:lstStyle>
          <a:p>
            <a:r>
              <a:t>Example</a:t>
            </a:r>
          </a:p>
        </p:txBody>
      </p:sp>
      <p:sp>
        <p:nvSpPr>
          <p:cNvPr id="167" name="Text Placeholder 2"/>
          <p:cNvSpPr txBox="1">
            <a:spLocks noGrp="1"/>
          </p:cNvSpPr>
          <p:nvPr>
            <p:ph type="body" sz="half" idx="1"/>
          </p:nvPr>
        </p:nvSpPr>
        <p:spPr>
          <a:xfrm>
            <a:off x="972601" y="2771834"/>
            <a:ext cx="10251599" cy="3014801"/>
          </a:xfrm>
          <a:prstGeom prst="rect">
            <a:avLst/>
          </a:prstGeom>
          <a:solidFill>
            <a:srgbClr val="535353"/>
          </a:solidFill>
        </p:spPr>
        <p:txBody>
          <a:bodyPr/>
          <a:lstStyle/>
          <a:p>
            <a:pPr marL="414856" indent="-220128">
              <a:buNone/>
              <a:defRPr>
                <a:solidFill>
                  <a:srgbClr val="FFFFFF"/>
                </a:solidFill>
              </a:defRPr>
            </a:pPr>
            <a:r>
              <a:t>#exampl e1</a:t>
            </a:r>
          </a:p>
          <a:p>
            <a:pPr marL="414856" indent="-220128">
              <a:buNone/>
              <a:defRPr>
                <a:solidFill>
                  <a:srgbClr val="FFFFFF"/>
                </a:solidFill>
              </a:defRPr>
            </a:pPr>
            <a:r>
              <a:t>for letter in 'Python': </a:t>
            </a:r>
          </a:p>
          <a:p>
            <a:pPr marL="414856" indent="-220128">
              <a:buNone/>
              <a:defRPr>
                <a:solidFill>
                  <a:srgbClr val="FFFFFF"/>
                </a:solidFill>
              </a:defRPr>
            </a:pPr>
            <a:r>
              <a:t>	print ('Current Letter :', letter) 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itle 1"/>
          <p:cNvSpPr txBox="1">
            <a:spLocks noGrp="1"/>
          </p:cNvSpPr>
          <p:nvPr>
            <p:ph type="title"/>
          </p:nvPr>
        </p:nvSpPr>
        <p:spPr>
          <a:xfrm>
            <a:off x="972601" y="1758201"/>
            <a:ext cx="10251599" cy="713601"/>
          </a:xfrm>
          <a:prstGeom prst="rect">
            <a:avLst/>
          </a:prstGeom>
        </p:spPr>
        <p:txBody>
          <a:bodyPr/>
          <a:lstStyle>
            <a:lvl1pPr defTabSz="795527">
              <a:defRPr sz="2262"/>
            </a:lvl1pPr>
          </a:lstStyle>
          <a:p>
            <a:r>
              <a:t>Example 2</a:t>
            </a:r>
          </a:p>
        </p:txBody>
      </p:sp>
      <p:sp>
        <p:nvSpPr>
          <p:cNvPr id="170" name="Text Placeholder 2"/>
          <p:cNvSpPr txBox="1">
            <a:spLocks noGrp="1"/>
          </p:cNvSpPr>
          <p:nvPr>
            <p:ph type="body" sz="quarter" idx="1"/>
          </p:nvPr>
        </p:nvSpPr>
        <p:spPr>
          <a:xfrm>
            <a:off x="972601" y="2771834"/>
            <a:ext cx="4879561" cy="3014801"/>
          </a:xfrm>
          <a:prstGeom prst="rect">
            <a:avLst/>
          </a:prstGeom>
          <a:solidFill>
            <a:srgbClr val="535353"/>
          </a:solidFill>
        </p:spPr>
        <p:txBody>
          <a:bodyPr/>
          <a:lstStyle/>
          <a:p>
            <a:pPr marL="414856" indent="-220128">
              <a:buNone/>
              <a:defRPr>
                <a:solidFill>
                  <a:srgbClr val="FFFFFF"/>
                </a:solidFill>
              </a:defRPr>
            </a:pPr>
            <a:r>
              <a:t>#example 2</a:t>
            </a:r>
          </a:p>
          <a:p>
            <a:pPr marL="414856" indent="-220128">
              <a:buNone/>
              <a:defRPr>
                <a:solidFill>
                  <a:srgbClr val="FFFFFF"/>
                </a:solidFill>
              </a:defRPr>
            </a:pPr>
            <a:r>
              <a:t>fruits = ['banana', 'apple', 'mango'] </a:t>
            </a:r>
          </a:p>
          <a:p>
            <a:pPr marL="414856" indent="-220128">
              <a:buNone/>
              <a:defRPr>
                <a:solidFill>
                  <a:srgbClr val="FFFFFF"/>
                </a:solidFill>
              </a:defRPr>
            </a:pPr>
            <a:r>
              <a:t>for fruit in fruits:</a:t>
            </a:r>
          </a:p>
          <a:p>
            <a:pPr marL="414856" indent="-220128">
              <a:buNone/>
              <a:defRPr>
                <a:solidFill>
                  <a:srgbClr val="FFFFFF"/>
                </a:solidFill>
              </a:defRPr>
            </a:pPr>
            <a:r>
              <a:t>	 print (Fruit Name:', letter) 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itle 1"/>
          <p:cNvSpPr txBox="1">
            <a:spLocks noGrp="1"/>
          </p:cNvSpPr>
          <p:nvPr>
            <p:ph type="title"/>
          </p:nvPr>
        </p:nvSpPr>
        <p:spPr>
          <a:xfrm>
            <a:off x="972601" y="1758201"/>
            <a:ext cx="10251599" cy="713601"/>
          </a:xfrm>
          <a:prstGeom prst="rect">
            <a:avLst/>
          </a:prstGeom>
        </p:spPr>
        <p:txBody>
          <a:bodyPr/>
          <a:lstStyle>
            <a:lvl1pPr defTabSz="795527">
              <a:defRPr sz="2262"/>
            </a:lvl1pPr>
          </a:lstStyle>
          <a:p>
            <a:r>
              <a:t>Break Pass and Continue</a:t>
            </a:r>
          </a:p>
        </p:txBody>
      </p:sp>
      <p:sp>
        <p:nvSpPr>
          <p:cNvPr id="173" name="Text Placeholder 2"/>
          <p:cNvSpPr txBox="1">
            <a:spLocks noGrp="1"/>
          </p:cNvSpPr>
          <p:nvPr>
            <p:ph type="body" sz="half" idx="1"/>
          </p:nvPr>
        </p:nvSpPr>
        <p:spPr>
          <a:xfrm>
            <a:off x="972601" y="2771834"/>
            <a:ext cx="10251599" cy="3014801"/>
          </a:xfrm>
          <a:prstGeom prst="rect">
            <a:avLst/>
          </a:prstGeom>
        </p:spPr>
        <p:txBody>
          <a:bodyPr/>
          <a:lstStyle/>
          <a:p>
            <a:r>
              <a:t>Break statement Breaks the Loop</a:t>
            </a:r>
          </a:p>
          <a:p>
            <a:endParaRPr/>
          </a:p>
          <a:p>
            <a:r>
              <a:t>Pass statement is a placeholder when you don’t have any statements to write in the suite</a:t>
            </a:r>
          </a:p>
          <a:p>
            <a:endParaRPr/>
          </a:p>
          <a:p>
            <a:r>
              <a:t>Continue Breaks the current iteration and starts next iteration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itle 1"/>
          <p:cNvSpPr txBox="1">
            <a:spLocks noGrp="1"/>
          </p:cNvSpPr>
          <p:nvPr>
            <p:ph type="title"/>
          </p:nvPr>
        </p:nvSpPr>
        <p:spPr>
          <a:xfrm>
            <a:off x="972601" y="1758201"/>
            <a:ext cx="10251599" cy="713601"/>
          </a:xfrm>
          <a:prstGeom prst="rect">
            <a:avLst/>
          </a:prstGeom>
        </p:spPr>
        <p:txBody>
          <a:bodyPr/>
          <a:lstStyle>
            <a:lvl1pPr defTabSz="795527">
              <a:defRPr sz="2262"/>
            </a:lvl1pPr>
          </a:lstStyle>
          <a:p>
            <a:r>
              <a:t>Else Statement Loop</a:t>
            </a:r>
          </a:p>
        </p:txBody>
      </p:sp>
      <p:sp>
        <p:nvSpPr>
          <p:cNvPr id="176" name="Text Placeholder 2"/>
          <p:cNvSpPr txBox="1">
            <a:spLocks noGrp="1"/>
          </p:cNvSpPr>
          <p:nvPr>
            <p:ph type="body" sz="half" idx="1"/>
          </p:nvPr>
        </p:nvSpPr>
        <p:spPr>
          <a:xfrm>
            <a:off x="972600" y="2771834"/>
            <a:ext cx="9126440" cy="3014801"/>
          </a:xfrm>
          <a:prstGeom prst="rect">
            <a:avLst/>
          </a:prstGeom>
        </p:spPr>
        <p:txBody>
          <a:bodyPr/>
          <a:lstStyle/>
          <a:p>
            <a:pPr>
              <a:buSzPts val="1400"/>
              <a:defRPr sz="1400"/>
            </a:pPr>
            <a:r>
              <a:t>Python supports to have an else statement associated with a loop statement.</a:t>
            </a:r>
          </a:p>
          <a:p>
            <a:endParaRPr/>
          </a:p>
          <a:p>
            <a:r>
              <a:t>If the else statement is used with a for loop, the else statement is executed when the loop has exhausted iterating the list.</a:t>
            </a:r>
          </a:p>
          <a:p>
            <a:pPr marL="414856" indent="-220128">
              <a:buNone/>
            </a:pPr>
            <a:endParaRPr/>
          </a:p>
          <a:p>
            <a:r>
              <a:t>f the else statement is used with a while loop, the else statement is executed when the condition becomes false.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Title 1"/>
          <p:cNvSpPr txBox="1">
            <a:spLocks noGrp="1"/>
          </p:cNvSpPr>
          <p:nvPr>
            <p:ph type="title"/>
          </p:nvPr>
        </p:nvSpPr>
        <p:spPr>
          <a:xfrm>
            <a:off x="972601" y="1758201"/>
            <a:ext cx="10251599" cy="713601"/>
          </a:xfrm>
          <a:prstGeom prst="rect">
            <a:avLst/>
          </a:prstGeom>
        </p:spPr>
        <p:txBody>
          <a:bodyPr/>
          <a:lstStyle>
            <a:lvl1pPr defTabSz="795527">
              <a:defRPr sz="2262"/>
            </a:lvl1pPr>
          </a:lstStyle>
          <a:p>
            <a:r>
              <a:t>Else statement with For</a:t>
            </a:r>
          </a:p>
        </p:txBody>
      </p:sp>
      <p:sp>
        <p:nvSpPr>
          <p:cNvPr id="179" name="Text Placeholder 2"/>
          <p:cNvSpPr txBox="1">
            <a:spLocks noGrp="1"/>
          </p:cNvSpPr>
          <p:nvPr>
            <p:ph type="body" sz="half" idx="1"/>
          </p:nvPr>
        </p:nvSpPr>
        <p:spPr>
          <a:xfrm>
            <a:off x="972599" y="2771834"/>
            <a:ext cx="9156923" cy="2531685"/>
          </a:xfrm>
          <a:prstGeom prst="rect">
            <a:avLst/>
          </a:prstGeom>
          <a:solidFill>
            <a:srgbClr val="535353"/>
          </a:solidFill>
        </p:spPr>
        <p:txBody>
          <a:bodyPr/>
          <a:lstStyle/>
          <a:p>
            <a:pPr marL="414856" indent="-220128">
              <a:buNone/>
              <a:defRPr>
                <a:solidFill>
                  <a:srgbClr val="FFFFFF"/>
                </a:solidFill>
              </a:defRPr>
            </a:pPr>
            <a:r>
              <a:t>count = 0 </a:t>
            </a:r>
          </a:p>
          <a:p>
            <a:pPr marL="414856" indent="-220128">
              <a:buNone/>
              <a:defRPr>
                <a:solidFill>
                  <a:srgbClr val="FFFFFF"/>
                </a:solidFill>
              </a:defRPr>
            </a:pPr>
            <a:r>
              <a:t>while count &lt; 5:</a:t>
            </a:r>
          </a:p>
          <a:p>
            <a:pPr marL="414856" indent="-220128">
              <a:buNone/>
              <a:defRPr>
                <a:solidFill>
                  <a:srgbClr val="FFFFFF"/>
                </a:solidFill>
              </a:defRPr>
            </a:pPr>
            <a:r>
              <a:t> 	print count, " is less than 5“</a:t>
            </a:r>
          </a:p>
          <a:p>
            <a:pPr marL="414856" indent="-220128">
              <a:buNone/>
              <a:defRPr>
                <a:solidFill>
                  <a:srgbClr val="FFFFFF"/>
                </a:solidFill>
              </a:defRPr>
            </a:pPr>
            <a:r>
              <a:t> 	count = count + 1 </a:t>
            </a:r>
          </a:p>
          <a:p>
            <a:pPr marL="414856" indent="-220128">
              <a:buNone/>
              <a:defRPr>
                <a:solidFill>
                  <a:srgbClr val="FFFFFF"/>
                </a:solidFill>
              </a:defRPr>
            </a:pPr>
            <a:r>
              <a:t>else: </a:t>
            </a:r>
          </a:p>
          <a:p>
            <a:pPr marL="414856" indent="-220128">
              <a:buNone/>
              <a:defRPr>
                <a:solidFill>
                  <a:srgbClr val="FFFFFF"/>
                </a:solidFill>
              </a:defRPr>
            </a:pPr>
            <a:r>
              <a:t>	print count, " is not less than 5"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itle 1"/>
          <p:cNvSpPr txBox="1">
            <a:spLocks noGrp="1"/>
          </p:cNvSpPr>
          <p:nvPr>
            <p:ph type="title"/>
          </p:nvPr>
        </p:nvSpPr>
        <p:spPr>
          <a:xfrm>
            <a:off x="972601" y="1758201"/>
            <a:ext cx="10251599" cy="713601"/>
          </a:xfrm>
          <a:prstGeom prst="rect">
            <a:avLst/>
          </a:prstGeom>
        </p:spPr>
        <p:txBody>
          <a:bodyPr/>
          <a:lstStyle>
            <a:lvl1pPr defTabSz="795527">
              <a:defRPr sz="2262"/>
            </a:lvl1pPr>
          </a:lstStyle>
          <a:p>
            <a:r>
              <a:t>Else statement with For</a:t>
            </a:r>
          </a:p>
        </p:txBody>
      </p:sp>
      <p:sp>
        <p:nvSpPr>
          <p:cNvPr id="182" name="Text Placeholder 2"/>
          <p:cNvSpPr txBox="1">
            <a:spLocks noGrp="1"/>
          </p:cNvSpPr>
          <p:nvPr>
            <p:ph type="body" sz="half" idx="1"/>
          </p:nvPr>
        </p:nvSpPr>
        <p:spPr>
          <a:xfrm>
            <a:off x="972599" y="2771834"/>
            <a:ext cx="9156923" cy="2531685"/>
          </a:xfrm>
          <a:prstGeom prst="rect">
            <a:avLst/>
          </a:prstGeom>
          <a:solidFill>
            <a:srgbClr val="535353"/>
          </a:solidFill>
        </p:spPr>
        <p:txBody>
          <a:bodyPr/>
          <a:lstStyle/>
          <a:p>
            <a:pPr marL="414856" indent="-220128">
              <a:buNone/>
              <a:defRPr>
                <a:solidFill>
                  <a:srgbClr val="FFFFFF"/>
                </a:solidFill>
              </a:defRPr>
            </a:pPr>
            <a:r>
              <a:t>numbers=[1,2,3,4,5]</a:t>
            </a:r>
          </a:p>
          <a:p>
            <a:pPr marL="414856" indent="-220128">
              <a:buNone/>
              <a:defRPr>
                <a:solidFill>
                  <a:srgbClr val="FFFFFF"/>
                </a:solidFill>
              </a:defRPr>
            </a:pPr>
            <a:r>
              <a:t>else: </a:t>
            </a:r>
          </a:p>
          <a:p>
            <a:pPr marL="414856" indent="-220128">
              <a:buNone/>
              <a:defRPr>
                <a:solidFill>
                  <a:srgbClr val="FFFFFF"/>
                </a:solidFill>
              </a:defRPr>
            </a:pPr>
            <a:r>
              <a:t>	print count, " is not less than 5"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Title 1"/>
          <p:cNvSpPr txBox="1">
            <a:spLocks noGrp="1"/>
          </p:cNvSpPr>
          <p:nvPr>
            <p:ph type="title"/>
          </p:nvPr>
        </p:nvSpPr>
        <p:spPr>
          <a:xfrm>
            <a:off x="972601" y="1758201"/>
            <a:ext cx="10251599" cy="713601"/>
          </a:xfrm>
          <a:prstGeom prst="rect">
            <a:avLst/>
          </a:prstGeom>
        </p:spPr>
        <p:txBody>
          <a:bodyPr/>
          <a:lstStyle>
            <a:lvl1pPr defTabSz="795527">
              <a:defRPr sz="2262"/>
            </a:lvl1pPr>
          </a:lstStyle>
          <a:p>
            <a:r>
              <a:t>Nesting Loops</a:t>
            </a:r>
          </a:p>
        </p:txBody>
      </p:sp>
      <p:sp>
        <p:nvSpPr>
          <p:cNvPr id="185" name="Text Placeholder 2"/>
          <p:cNvSpPr txBox="1">
            <a:spLocks noGrp="1"/>
          </p:cNvSpPr>
          <p:nvPr>
            <p:ph type="body" sz="quarter" idx="1"/>
          </p:nvPr>
        </p:nvSpPr>
        <p:spPr>
          <a:xfrm>
            <a:off x="985520" y="2741353"/>
            <a:ext cx="3931920" cy="3014800"/>
          </a:xfrm>
          <a:prstGeom prst="rect">
            <a:avLst/>
          </a:prstGeom>
          <a:solidFill>
            <a:srgbClr val="313131"/>
          </a:solidFill>
        </p:spPr>
        <p:txBody>
          <a:bodyPr/>
          <a:lstStyle/>
          <a:p>
            <a:pPr marL="414856" indent="-220128">
              <a:buNone/>
              <a:defRPr>
                <a:solidFill>
                  <a:srgbClr val="FFFFFF"/>
                </a:solidFill>
              </a:defRPr>
            </a:pPr>
            <a:r>
              <a:t>for iterating_var in sequence: </a:t>
            </a:r>
          </a:p>
          <a:p>
            <a:pPr marL="414856" indent="-220128">
              <a:buNone/>
              <a:defRPr>
                <a:solidFill>
                  <a:srgbClr val="FFFFFF"/>
                </a:solidFill>
              </a:defRPr>
            </a:pPr>
            <a:r>
              <a:t>	for iterating_var in sequence: </a:t>
            </a:r>
          </a:p>
          <a:p>
            <a:pPr marL="414856" indent="-220128">
              <a:buNone/>
              <a:defRPr>
                <a:solidFill>
                  <a:srgbClr val="FFFFFF"/>
                </a:solidFill>
              </a:defRPr>
            </a:pPr>
            <a:r>
              <a:t>		statements(s) </a:t>
            </a:r>
          </a:p>
          <a:p>
            <a:pPr marL="414856" indent="-220128">
              <a:buNone/>
              <a:defRPr>
                <a:solidFill>
                  <a:srgbClr val="FFFFFF"/>
                </a:solidFill>
              </a:defRPr>
            </a:pPr>
            <a:r>
              <a:t>	statements(s)</a:t>
            </a:r>
          </a:p>
        </p:txBody>
      </p:sp>
      <p:grpSp>
        <p:nvGrpSpPr>
          <p:cNvPr id="188" name="Text Placeholder 2"/>
          <p:cNvGrpSpPr/>
          <p:nvPr/>
        </p:nvGrpSpPr>
        <p:grpSpPr>
          <a:xfrm>
            <a:off x="5902960" y="2710872"/>
            <a:ext cx="3931923" cy="3014803"/>
            <a:chOff x="0" y="0"/>
            <a:chExt cx="2948940" cy="2261100"/>
          </a:xfrm>
        </p:grpSpPr>
        <p:sp>
          <p:nvSpPr>
            <p:cNvPr id="186" name="Rectangle"/>
            <p:cNvSpPr/>
            <p:nvPr/>
          </p:nvSpPr>
          <p:spPr>
            <a:xfrm>
              <a:off x="0" y="0"/>
              <a:ext cx="2948940" cy="2261100"/>
            </a:xfrm>
            <a:prstGeom prst="rect">
              <a:avLst/>
            </a:prstGeom>
            <a:solidFill>
              <a:srgbClr val="535353"/>
            </a:solidFill>
            <a:ln w="12700" cap="flat">
              <a:noFill/>
              <a:miter lim="400000"/>
            </a:ln>
            <a:effectLst/>
          </p:spPr>
          <p:txBody>
            <a:bodyPr wrap="square" lIns="60959" tIns="60959" rIns="60959" bIns="60959" numCol="1" anchor="t">
              <a:noAutofit/>
            </a:bodyPr>
            <a:lstStyle/>
            <a:p>
              <a:pPr marL="414856" indent="-414856">
                <a:lnSpc>
                  <a:spcPct val="115000"/>
                </a:lnSpc>
                <a:defRPr sz="1300">
                  <a:solidFill>
                    <a:srgbClr val="FFFFFF"/>
                  </a:solidFill>
                  <a:latin typeface="Museo Sans 700"/>
                  <a:ea typeface="Museo Sans 700"/>
                  <a:cs typeface="Museo Sans 700"/>
                  <a:sym typeface="Museo Sans 700"/>
                </a:defRPr>
              </a:pPr>
              <a:endParaRPr sz="1733"/>
            </a:p>
          </p:txBody>
        </p:sp>
        <p:sp>
          <p:nvSpPr>
            <p:cNvPr id="187" name="while expression:…"/>
            <p:cNvSpPr txBox="1"/>
            <p:nvPr/>
          </p:nvSpPr>
          <p:spPr>
            <a:xfrm>
              <a:off x="0" y="0"/>
              <a:ext cx="2948940" cy="10912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121899" tIns="121899" rIns="121899" bIns="121899" numCol="1" anchor="t">
              <a:spAutoFit/>
            </a:bodyPr>
            <a:lstStyle/>
            <a:p>
              <a:pPr marL="414856" indent="-220128">
                <a:lnSpc>
                  <a:spcPct val="115000"/>
                </a:lnSpc>
                <a:defRPr sz="1300">
                  <a:solidFill>
                    <a:srgbClr val="FFFFFF"/>
                  </a:solidFill>
                  <a:latin typeface="Museo Sans 700"/>
                  <a:ea typeface="Museo Sans 700"/>
                  <a:cs typeface="Museo Sans 700"/>
                  <a:sym typeface="Museo Sans 700"/>
                </a:defRPr>
              </a:pPr>
              <a:r>
                <a:rPr sz="1733"/>
                <a:t>while expression:</a:t>
              </a:r>
              <a:endParaRPr sz="1733">
                <a:solidFill>
                  <a:srgbClr val="000000"/>
                </a:solidFill>
              </a:endParaRPr>
            </a:p>
            <a:p>
              <a:pPr marL="414856" indent="-220128">
                <a:lnSpc>
                  <a:spcPct val="115000"/>
                </a:lnSpc>
                <a:defRPr sz="1300">
                  <a:solidFill>
                    <a:srgbClr val="FFFFFF"/>
                  </a:solidFill>
                  <a:latin typeface="Museo Sans 700"/>
                  <a:ea typeface="Museo Sans 700"/>
                  <a:cs typeface="Museo Sans 700"/>
                  <a:sym typeface="Museo Sans 700"/>
                </a:defRPr>
              </a:pPr>
              <a:r>
                <a:rPr sz="1733"/>
                <a:t>	while expression:</a:t>
              </a:r>
              <a:endParaRPr sz="1733">
                <a:solidFill>
                  <a:srgbClr val="000000"/>
                </a:solidFill>
              </a:endParaRPr>
            </a:p>
            <a:p>
              <a:pPr marL="414856" indent="-220128">
                <a:lnSpc>
                  <a:spcPct val="115000"/>
                </a:lnSpc>
                <a:defRPr sz="1300">
                  <a:solidFill>
                    <a:srgbClr val="FFFFFF"/>
                  </a:solidFill>
                  <a:latin typeface="Museo Sans 700"/>
                  <a:ea typeface="Museo Sans 700"/>
                  <a:cs typeface="Museo Sans 700"/>
                  <a:sym typeface="Museo Sans 700"/>
                </a:defRPr>
              </a:pPr>
              <a:r>
                <a:rPr sz="1733"/>
                <a:t>		statements(s)</a:t>
              </a:r>
              <a:endParaRPr sz="1733">
                <a:solidFill>
                  <a:srgbClr val="000000"/>
                </a:solidFill>
              </a:endParaRPr>
            </a:p>
            <a:p>
              <a:pPr marL="414856" indent="-220128">
                <a:lnSpc>
                  <a:spcPct val="115000"/>
                </a:lnSpc>
                <a:defRPr sz="1300">
                  <a:solidFill>
                    <a:srgbClr val="FFFFFF"/>
                  </a:solidFill>
                  <a:latin typeface="Museo Sans 700"/>
                  <a:ea typeface="Museo Sans 700"/>
                  <a:cs typeface="Museo Sans 700"/>
                  <a:sym typeface="Museo Sans 700"/>
                </a:defRPr>
              </a:pPr>
              <a:r>
                <a:rPr sz="1733"/>
                <a:t>	statements(s)</a:t>
              </a:r>
            </a:p>
          </p:txBody>
        </p:sp>
      </p:grp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Title 1"/>
          <p:cNvSpPr txBox="1">
            <a:spLocks noGrp="1"/>
          </p:cNvSpPr>
          <p:nvPr>
            <p:ph type="title"/>
          </p:nvPr>
        </p:nvSpPr>
        <p:spPr>
          <a:xfrm>
            <a:off x="970200" y="670560"/>
            <a:ext cx="10251599" cy="713601"/>
          </a:xfrm>
          <a:prstGeom prst="rect">
            <a:avLst/>
          </a:prstGeom>
        </p:spPr>
        <p:txBody>
          <a:bodyPr/>
          <a:lstStyle/>
          <a:p>
            <a:pPr defTabSz="1060676">
              <a:defRPr sz="2262"/>
            </a:pPr>
            <a:endParaRPr dirty="0"/>
          </a:p>
        </p:txBody>
      </p:sp>
      <p:sp>
        <p:nvSpPr>
          <p:cNvPr id="191" name="Text Placeholder 2"/>
          <p:cNvSpPr txBox="1">
            <a:spLocks noGrp="1"/>
          </p:cNvSpPr>
          <p:nvPr>
            <p:ph type="body" idx="1"/>
          </p:nvPr>
        </p:nvSpPr>
        <p:spPr>
          <a:xfrm>
            <a:off x="970200" y="1921977"/>
            <a:ext cx="10251599" cy="4156093"/>
          </a:xfrm>
          <a:prstGeom prst="rect">
            <a:avLst/>
          </a:prstGeom>
          <a:solidFill>
            <a:srgbClr val="1A1A1A"/>
          </a:solidFill>
        </p:spPr>
        <p:txBody>
          <a:bodyPr>
            <a:normAutofit/>
          </a:bodyPr>
          <a:lstStyle/>
          <a:p>
            <a:pPr marL="414856" indent="-220128">
              <a:buNone/>
              <a:defRPr>
                <a:solidFill>
                  <a:srgbClr val="FFFFFF"/>
                </a:solidFill>
              </a:defRPr>
            </a:pPr>
            <a:r>
              <a:rPr dirty="0" err="1"/>
              <a:t>i</a:t>
            </a:r>
            <a:r>
              <a:rPr dirty="0"/>
              <a:t> = 2 </a:t>
            </a:r>
          </a:p>
          <a:p>
            <a:pPr marL="414856" indent="-220128">
              <a:buNone/>
              <a:defRPr>
                <a:solidFill>
                  <a:srgbClr val="FFFFFF"/>
                </a:solidFill>
              </a:defRPr>
            </a:pPr>
            <a:r>
              <a:rPr dirty="0"/>
              <a:t>while(</a:t>
            </a:r>
            <a:r>
              <a:rPr dirty="0" err="1"/>
              <a:t>i</a:t>
            </a:r>
            <a:r>
              <a:rPr dirty="0"/>
              <a:t> &lt; 100):</a:t>
            </a:r>
          </a:p>
          <a:p>
            <a:pPr marL="414856" indent="-220128">
              <a:buNone/>
              <a:defRPr>
                <a:solidFill>
                  <a:srgbClr val="FFFFFF"/>
                </a:solidFill>
              </a:defRPr>
            </a:pPr>
            <a:r>
              <a:rPr dirty="0"/>
              <a:t>	 j = 2 </a:t>
            </a:r>
          </a:p>
          <a:p>
            <a:pPr marL="414856" indent="-220128">
              <a:buNone/>
              <a:defRPr>
                <a:solidFill>
                  <a:srgbClr val="FFFFFF"/>
                </a:solidFill>
              </a:defRPr>
            </a:pPr>
            <a:r>
              <a:rPr dirty="0"/>
              <a:t>	while(j &lt;= (</a:t>
            </a:r>
            <a:r>
              <a:rPr dirty="0" err="1"/>
              <a:t>i</a:t>
            </a:r>
            <a:r>
              <a:rPr dirty="0"/>
              <a:t>/j)): </a:t>
            </a:r>
          </a:p>
          <a:p>
            <a:pPr marL="414856" indent="-220128">
              <a:buNone/>
              <a:defRPr>
                <a:solidFill>
                  <a:srgbClr val="FFFFFF"/>
                </a:solidFill>
              </a:defRPr>
            </a:pPr>
            <a:r>
              <a:rPr dirty="0"/>
              <a:t>		if not(</a:t>
            </a:r>
            <a:r>
              <a:rPr dirty="0" err="1"/>
              <a:t>i%j</a:t>
            </a:r>
            <a:r>
              <a:rPr dirty="0"/>
              <a:t>): break </a:t>
            </a:r>
          </a:p>
          <a:p>
            <a:pPr marL="414856" indent="-220128">
              <a:buNone/>
              <a:defRPr>
                <a:solidFill>
                  <a:srgbClr val="FFFFFF"/>
                </a:solidFill>
              </a:defRPr>
            </a:pPr>
            <a:r>
              <a:rPr dirty="0"/>
              <a:t>		j = j + 1 </a:t>
            </a:r>
          </a:p>
          <a:p>
            <a:pPr marL="414856" indent="-220128">
              <a:buNone/>
              <a:defRPr>
                <a:solidFill>
                  <a:srgbClr val="FFFFFF"/>
                </a:solidFill>
              </a:defRPr>
            </a:pPr>
            <a:r>
              <a:rPr dirty="0"/>
              <a:t>		if (j &gt; </a:t>
            </a:r>
            <a:r>
              <a:rPr dirty="0" err="1"/>
              <a:t>i</a:t>
            </a:r>
            <a:r>
              <a:rPr dirty="0"/>
              <a:t>/j) : </a:t>
            </a:r>
          </a:p>
          <a:p>
            <a:pPr marL="414856" indent="-220128">
              <a:buNone/>
              <a:defRPr>
                <a:solidFill>
                  <a:srgbClr val="FFFFFF"/>
                </a:solidFill>
              </a:defRPr>
            </a:pPr>
            <a:r>
              <a:rPr dirty="0"/>
              <a:t>		print (</a:t>
            </a:r>
            <a:r>
              <a:rPr dirty="0" err="1"/>
              <a:t>i</a:t>
            </a:r>
            <a:r>
              <a:rPr dirty="0"/>
              <a:t>, " is prime" )</a:t>
            </a:r>
          </a:p>
          <a:p>
            <a:pPr marL="414856" indent="-220128">
              <a:buNone/>
              <a:defRPr>
                <a:solidFill>
                  <a:srgbClr val="FFFFFF"/>
                </a:solidFill>
              </a:defRPr>
            </a:pPr>
            <a:r>
              <a:rPr dirty="0"/>
              <a:t>	</a:t>
            </a:r>
            <a:r>
              <a:rPr dirty="0" err="1"/>
              <a:t>i</a:t>
            </a:r>
            <a:r>
              <a:rPr dirty="0"/>
              <a:t> = </a:t>
            </a:r>
            <a:r>
              <a:rPr dirty="0" err="1"/>
              <a:t>i</a:t>
            </a:r>
            <a:r>
              <a:rPr dirty="0"/>
              <a:t> + 1 </a:t>
            </a:r>
            <a:br>
              <a:rPr dirty="0"/>
            </a:br>
            <a:endParaRPr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B21F43A-D25D-4E89-AFD8-121A1637E5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Conditional statements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79C32E8-ABA0-491A-9674-65B9DA105A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849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itle 1"/>
          <p:cNvSpPr txBox="1">
            <a:spLocks noGrp="1"/>
          </p:cNvSpPr>
          <p:nvPr>
            <p:ph type="title"/>
          </p:nvPr>
        </p:nvSpPr>
        <p:spPr>
          <a:xfrm>
            <a:off x="972601" y="1758201"/>
            <a:ext cx="10251599" cy="713601"/>
          </a:xfrm>
          <a:prstGeom prst="rect">
            <a:avLst/>
          </a:prstGeom>
        </p:spPr>
        <p:txBody>
          <a:bodyPr/>
          <a:lstStyle>
            <a:lvl1pPr defTabSz="795527">
              <a:defRPr sz="2262"/>
            </a:lvl1pPr>
          </a:lstStyle>
          <a:p>
            <a:r>
              <a:t>IF Statement</a:t>
            </a:r>
          </a:p>
        </p:txBody>
      </p:sp>
      <p:sp>
        <p:nvSpPr>
          <p:cNvPr id="136" name="Text Placeholder 2"/>
          <p:cNvSpPr txBox="1">
            <a:spLocks noGrp="1"/>
          </p:cNvSpPr>
          <p:nvPr>
            <p:ph type="body" sz="quarter" idx="1"/>
          </p:nvPr>
        </p:nvSpPr>
        <p:spPr>
          <a:xfrm>
            <a:off x="972599" y="2639753"/>
            <a:ext cx="4229323" cy="3014800"/>
          </a:xfrm>
          <a:prstGeom prst="rect">
            <a:avLst/>
          </a:prstGeom>
          <a:solidFill>
            <a:srgbClr val="535353"/>
          </a:solidFill>
        </p:spPr>
        <p:txBody>
          <a:bodyPr/>
          <a:lstStyle/>
          <a:p>
            <a:pPr marL="414856" indent="-220128">
              <a:buNone/>
              <a:defRPr>
                <a:solidFill>
                  <a:srgbClr val="FFFFFF"/>
                </a:solidFill>
              </a:defRPr>
            </a:pPr>
            <a:r>
              <a:t>if condition_1: </a:t>
            </a:r>
          </a:p>
          <a:p>
            <a:pPr marL="414856" indent="-220128">
              <a:buNone/>
              <a:defRPr>
                <a:solidFill>
                  <a:srgbClr val="FFFFFF"/>
                </a:solidFill>
              </a:defRPr>
            </a:pPr>
            <a:r>
              <a:t>	statement_block_1 </a:t>
            </a:r>
          </a:p>
          <a:p>
            <a:pPr marL="414856" indent="-220128">
              <a:buNone/>
              <a:defRPr>
                <a:solidFill>
                  <a:srgbClr val="FFFFFF"/>
                </a:solidFill>
              </a:defRPr>
            </a:pPr>
            <a:r>
              <a:t>else: </a:t>
            </a:r>
          </a:p>
          <a:p>
            <a:pPr marL="414856" indent="-220128">
              <a:buNone/>
              <a:defRPr>
                <a:solidFill>
                  <a:srgbClr val="FFFFFF"/>
                </a:solidFill>
              </a:defRPr>
            </a:pPr>
            <a:r>
              <a:t>	statement_block_2</a:t>
            </a:r>
          </a:p>
        </p:txBody>
      </p:sp>
      <p:pic>
        <p:nvPicPr>
          <p:cNvPr id="137" name="Picture 2" descr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8154" y="1657350"/>
            <a:ext cx="3187701" cy="40767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itle 1"/>
          <p:cNvSpPr txBox="1">
            <a:spLocks noGrp="1"/>
          </p:cNvSpPr>
          <p:nvPr>
            <p:ph type="title"/>
          </p:nvPr>
        </p:nvSpPr>
        <p:spPr>
          <a:xfrm>
            <a:off x="972601" y="1758201"/>
            <a:ext cx="10251599" cy="713601"/>
          </a:xfrm>
          <a:prstGeom prst="rect">
            <a:avLst/>
          </a:prstGeom>
        </p:spPr>
        <p:txBody>
          <a:bodyPr/>
          <a:lstStyle>
            <a:lvl1pPr defTabSz="795527">
              <a:defRPr sz="2262"/>
            </a:lvl1pPr>
          </a:lstStyle>
          <a:p>
            <a:r>
              <a:t>Elif statement</a:t>
            </a:r>
          </a:p>
        </p:txBody>
      </p:sp>
      <p:sp>
        <p:nvSpPr>
          <p:cNvPr id="140" name="Text Placeholder 2"/>
          <p:cNvSpPr txBox="1">
            <a:spLocks noGrp="1"/>
          </p:cNvSpPr>
          <p:nvPr>
            <p:ph type="body" sz="quarter" idx="1"/>
          </p:nvPr>
        </p:nvSpPr>
        <p:spPr>
          <a:xfrm>
            <a:off x="972601" y="2771833"/>
            <a:ext cx="10251599" cy="885768"/>
          </a:xfrm>
          <a:prstGeom prst="rect">
            <a:avLst/>
          </a:prstGeom>
        </p:spPr>
        <p:txBody>
          <a:bodyPr/>
          <a:lstStyle/>
          <a:p>
            <a:r>
              <a:t>The elif statement allows you to check multiple expressions for TRUE and execute a block of code as soon as one of the conditions evaluates to TRUE.</a:t>
            </a:r>
          </a:p>
        </p:txBody>
      </p:sp>
      <p:grpSp>
        <p:nvGrpSpPr>
          <p:cNvPr id="143" name="Text Placeholder 2"/>
          <p:cNvGrpSpPr/>
          <p:nvPr/>
        </p:nvGrpSpPr>
        <p:grpSpPr>
          <a:xfrm>
            <a:off x="1490758" y="3843198"/>
            <a:ext cx="4229325" cy="2100406"/>
            <a:chOff x="-1" y="-1"/>
            <a:chExt cx="3171992" cy="1575302"/>
          </a:xfrm>
        </p:grpSpPr>
        <p:sp>
          <p:nvSpPr>
            <p:cNvPr id="141" name="Rectangle"/>
            <p:cNvSpPr/>
            <p:nvPr/>
          </p:nvSpPr>
          <p:spPr>
            <a:xfrm>
              <a:off x="-1" y="-1"/>
              <a:ext cx="3171992" cy="1575302"/>
            </a:xfrm>
            <a:prstGeom prst="rect">
              <a:avLst/>
            </a:prstGeom>
            <a:solidFill>
              <a:srgbClr val="535353"/>
            </a:solidFill>
            <a:ln w="12700" cap="flat">
              <a:noFill/>
              <a:miter lim="400000"/>
            </a:ln>
            <a:effectLst/>
          </p:spPr>
          <p:txBody>
            <a:bodyPr wrap="square" lIns="60959" tIns="60959" rIns="60959" bIns="60959" numCol="1" anchor="t">
              <a:noAutofit/>
            </a:bodyPr>
            <a:lstStyle/>
            <a:p>
              <a:pPr marL="414856" indent="-414856">
                <a:lnSpc>
                  <a:spcPct val="115000"/>
                </a:lnSpc>
                <a:defRPr sz="1300">
                  <a:solidFill>
                    <a:srgbClr val="FFFFFF"/>
                  </a:solidFill>
                  <a:latin typeface="Museo Sans 700"/>
                  <a:ea typeface="Museo Sans 700"/>
                  <a:cs typeface="Museo Sans 700"/>
                  <a:sym typeface="Museo Sans 700"/>
                </a:defRPr>
              </a:pPr>
              <a:endParaRPr sz="1733"/>
            </a:p>
          </p:txBody>
        </p:sp>
        <p:sp>
          <p:nvSpPr>
            <p:cNvPr id="142" name="if condition_1:…"/>
            <p:cNvSpPr txBox="1"/>
            <p:nvPr/>
          </p:nvSpPr>
          <p:spPr>
            <a:xfrm>
              <a:off x="-1" y="-1"/>
              <a:ext cx="3171992" cy="155125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121899" tIns="121899" rIns="121899" bIns="121899" numCol="1" anchor="t">
              <a:spAutoFit/>
            </a:bodyPr>
            <a:lstStyle/>
            <a:p>
              <a:pPr marL="414856" indent="-220128">
                <a:lnSpc>
                  <a:spcPct val="115000"/>
                </a:lnSpc>
                <a:defRPr sz="1300">
                  <a:solidFill>
                    <a:srgbClr val="FFFFFF"/>
                  </a:solidFill>
                  <a:latin typeface="Museo Sans 700"/>
                  <a:ea typeface="Museo Sans 700"/>
                  <a:cs typeface="Museo Sans 700"/>
                  <a:sym typeface="Museo Sans 700"/>
                </a:defRPr>
              </a:pPr>
              <a:r>
                <a:rPr sz="1733"/>
                <a:t>if condition_1: </a:t>
              </a:r>
              <a:endParaRPr sz="1733">
                <a:solidFill>
                  <a:srgbClr val="000000"/>
                </a:solidFill>
              </a:endParaRPr>
            </a:p>
            <a:p>
              <a:pPr marL="414856" indent="-220128">
                <a:lnSpc>
                  <a:spcPct val="115000"/>
                </a:lnSpc>
                <a:defRPr sz="1300">
                  <a:solidFill>
                    <a:srgbClr val="FFFFFF"/>
                  </a:solidFill>
                  <a:latin typeface="Museo Sans 700"/>
                  <a:ea typeface="Museo Sans 700"/>
                  <a:cs typeface="Museo Sans 700"/>
                  <a:sym typeface="Museo Sans 700"/>
                </a:defRPr>
              </a:pPr>
              <a:r>
                <a:rPr sz="1733"/>
                <a:t>	statement_block_1</a:t>
              </a:r>
              <a:endParaRPr sz="1733">
                <a:solidFill>
                  <a:srgbClr val="000000"/>
                </a:solidFill>
              </a:endParaRPr>
            </a:p>
            <a:p>
              <a:pPr marL="414856" indent="-220128">
                <a:lnSpc>
                  <a:spcPct val="115000"/>
                </a:lnSpc>
                <a:defRPr sz="1300">
                  <a:solidFill>
                    <a:srgbClr val="FFFFFF"/>
                  </a:solidFill>
                  <a:latin typeface="Museo Sans 700"/>
                  <a:ea typeface="Museo Sans 700"/>
                  <a:cs typeface="Museo Sans 700"/>
                  <a:sym typeface="Museo Sans 700"/>
                </a:defRPr>
              </a:pPr>
              <a:r>
                <a:rPr sz="1733"/>
                <a:t>elif condition_2: </a:t>
              </a:r>
              <a:endParaRPr sz="1733">
                <a:solidFill>
                  <a:srgbClr val="000000"/>
                </a:solidFill>
              </a:endParaRPr>
            </a:p>
            <a:p>
              <a:pPr marL="414856" indent="-220128">
                <a:lnSpc>
                  <a:spcPct val="115000"/>
                </a:lnSpc>
                <a:defRPr sz="1300">
                  <a:solidFill>
                    <a:srgbClr val="FFFFFF"/>
                  </a:solidFill>
                  <a:latin typeface="Museo Sans 700"/>
                  <a:ea typeface="Museo Sans 700"/>
                  <a:cs typeface="Museo Sans 700"/>
                  <a:sym typeface="Museo Sans 700"/>
                </a:defRPr>
              </a:pPr>
              <a:r>
                <a:rPr sz="1733"/>
                <a:t>	statement_block_2</a:t>
              </a:r>
            </a:p>
            <a:p>
              <a:pPr marL="414856" indent="-220128">
                <a:lnSpc>
                  <a:spcPct val="115000"/>
                </a:lnSpc>
                <a:defRPr sz="1300">
                  <a:solidFill>
                    <a:srgbClr val="FFFFFF"/>
                  </a:solidFill>
                  <a:latin typeface="Museo Sans 700"/>
                  <a:ea typeface="Museo Sans 700"/>
                  <a:cs typeface="Museo Sans 700"/>
                  <a:sym typeface="Museo Sans 700"/>
                </a:defRPr>
              </a:pPr>
              <a:r>
                <a:rPr sz="1733"/>
                <a:t>else: </a:t>
              </a:r>
              <a:endParaRPr sz="1733">
                <a:solidFill>
                  <a:srgbClr val="000000"/>
                </a:solidFill>
              </a:endParaRPr>
            </a:p>
            <a:p>
              <a:pPr marL="414856" indent="-220128">
                <a:lnSpc>
                  <a:spcPct val="115000"/>
                </a:lnSpc>
                <a:defRPr sz="1300">
                  <a:solidFill>
                    <a:srgbClr val="FFFFFF"/>
                  </a:solidFill>
                  <a:latin typeface="Museo Sans 700"/>
                  <a:ea typeface="Museo Sans 700"/>
                  <a:cs typeface="Museo Sans 700"/>
                  <a:sym typeface="Museo Sans 700"/>
                </a:defRPr>
              </a:pPr>
              <a:r>
                <a:rPr sz="1733"/>
                <a:t>	statement_block_3</a:t>
              </a:r>
            </a:p>
          </p:txBody>
        </p:sp>
      </p:grp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itle 1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defTabSz="487668">
              <a:defRPr sz="4000"/>
            </a:pPr>
            <a:r>
              <a:t>Loops </a:t>
            </a:r>
            <a:br/>
            <a:br/>
            <a:endParaRPr/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76D9F224-A9EC-4C50-9C62-CC019BD0DB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giridher.sadineni@gmail.com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Picture 2" descr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0717" y="1945205"/>
            <a:ext cx="7868075" cy="363898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itle 1"/>
          <p:cNvSpPr txBox="1">
            <a:spLocks noGrp="1"/>
          </p:cNvSpPr>
          <p:nvPr>
            <p:ph type="title"/>
          </p:nvPr>
        </p:nvSpPr>
        <p:spPr>
          <a:xfrm>
            <a:off x="972601" y="1758201"/>
            <a:ext cx="10251599" cy="713601"/>
          </a:xfrm>
          <a:prstGeom prst="rect">
            <a:avLst/>
          </a:prstGeom>
        </p:spPr>
        <p:txBody>
          <a:bodyPr/>
          <a:lstStyle>
            <a:lvl1pPr defTabSz="795527">
              <a:defRPr sz="2262"/>
            </a:lvl1pPr>
          </a:lstStyle>
          <a:p>
            <a:r>
              <a:t>While Loop</a:t>
            </a:r>
          </a:p>
        </p:txBody>
      </p:sp>
      <p:sp>
        <p:nvSpPr>
          <p:cNvPr id="150" name="Text Placeholder 2"/>
          <p:cNvSpPr txBox="1">
            <a:spLocks noGrp="1"/>
          </p:cNvSpPr>
          <p:nvPr>
            <p:ph type="body" sz="quarter" idx="1"/>
          </p:nvPr>
        </p:nvSpPr>
        <p:spPr>
          <a:xfrm>
            <a:off x="972601" y="2771834"/>
            <a:ext cx="4523961" cy="3014801"/>
          </a:xfrm>
          <a:prstGeom prst="rect">
            <a:avLst/>
          </a:prstGeom>
        </p:spPr>
        <p:txBody>
          <a:bodyPr/>
          <a:lstStyle/>
          <a:p>
            <a:r>
              <a:t>A while loop statement in Python programming language repeatedly executes a target statement as long as a given condition is true</a:t>
            </a:r>
          </a:p>
        </p:txBody>
      </p:sp>
      <p:pic>
        <p:nvPicPr>
          <p:cNvPr id="151" name="Picture 2" descr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3353" y="1550088"/>
            <a:ext cx="2827891" cy="434398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itle 1"/>
          <p:cNvSpPr txBox="1">
            <a:spLocks noGrp="1"/>
          </p:cNvSpPr>
          <p:nvPr>
            <p:ph type="title"/>
          </p:nvPr>
        </p:nvSpPr>
        <p:spPr>
          <a:xfrm>
            <a:off x="972601" y="1758201"/>
            <a:ext cx="10251599" cy="713601"/>
          </a:xfrm>
          <a:prstGeom prst="rect">
            <a:avLst/>
          </a:prstGeom>
        </p:spPr>
        <p:txBody>
          <a:bodyPr/>
          <a:lstStyle>
            <a:lvl1pPr defTabSz="795527">
              <a:defRPr sz="2262"/>
            </a:lvl1pPr>
          </a:lstStyle>
          <a:p>
            <a:r>
              <a:t>Example</a:t>
            </a:r>
          </a:p>
        </p:txBody>
      </p:sp>
      <p:sp>
        <p:nvSpPr>
          <p:cNvPr id="154" name="Text Placeholder 2"/>
          <p:cNvSpPr txBox="1">
            <a:spLocks noGrp="1"/>
          </p:cNvSpPr>
          <p:nvPr>
            <p:ph type="body" sz="quarter" idx="1"/>
          </p:nvPr>
        </p:nvSpPr>
        <p:spPr>
          <a:xfrm>
            <a:off x="972599" y="2771833"/>
            <a:ext cx="6119083" cy="2267528"/>
          </a:xfrm>
          <a:prstGeom prst="rect">
            <a:avLst/>
          </a:prstGeom>
          <a:solidFill>
            <a:srgbClr val="535353"/>
          </a:solidFill>
        </p:spPr>
        <p:txBody>
          <a:bodyPr/>
          <a:lstStyle/>
          <a:p>
            <a:pPr marL="414856" indent="-220128">
              <a:buNone/>
              <a:defRPr>
                <a:solidFill>
                  <a:srgbClr val="FFFFFF"/>
                </a:solidFill>
              </a:defRPr>
            </a:pPr>
            <a:r>
              <a:t>count = 0 </a:t>
            </a:r>
          </a:p>
          <a:p>
            <a:pPr marL="414856" indent="-220128">
              <a:buNone/>
              <a:defRPr>
                <a:solidFill>
                  <a:srgbClr val="FFFFFF"/>
                </a:solidFill>
              </a:defRPr>
            </a:pPr>
            <a:r>
              <a:t>	while (count &lt; 9): </a:t>
            </a:r>
          </a:p>
          <a:p>
            <a:pPr marL="414856" indent="-220128">
              <a:buNone/>
              <a:defRPr>
                <a:solidFill>
                  <a:srgbClr val="FFFFFF"/>
                </a:solidFill>
              </a:defRPr>
            </a:pPr>
            <a:r>
              <a:t>	print (‘The count is:', count) </a:t>
            </a:r>
          </a:p>
          <a:p>
            <a:pPr marL="414856" indent="-220128">
              <a:buNone/>
              <a:defRPr>
                <a:solidFill>
                  <a:srgbClr val="FFFFFF"/>
                </a:solidFill>
              </a:defRPr>
            </a:pPr>
            <a:r>
              <a:t>	count = count + 1 </a:t>
            </a:r>
          </a:p>
          <a:p>
            <a:pPr marL="414856" indent="-220128">
              <a:buNone/>
              <a:defRPr>
                <a:solidFill>
                  <a:srgbClr val="FFFFFF"/>
                </a:solidFill>
              </a:defRPr>
            </a:pPr>
            <a:endParaRPr/>
          </a:p>
          <a:p>
            <a:pPr marL="414856" indent="-220128">
              <a:buNone/>
              <a:defRPr>
                <a:solidFill>
                  <a:srgbClr val="FFFFFF"/>
                </a:solidFill>
              </a:defRPr>
            </a:pPr>
            <a:r>
              <a:t>print “bye!"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itle 1"/>
          <p:cNvSpPr txBox="1">
            <a:spLocks noGrp="1"/>
          </p:cNvSpPr>
          <p:nvPr>
            <p:ph type="title"/>
          </p:nvPr>
        </p:nvSpPr>
        <p:spPr>
          <a:xfrm>
            <a:off x="972601" y="1758201"/>
            <a:ext cx="10251599" cy="713601"/>
          </a:xfrm>
          <a:prstGeom prst="rect">
            <a:avLst/>
          </a:prstGeom>
        </p:spPr>
        <p:txBody>
          <a:bodyPr/>
          <a:lstStyle>
            <a:lvl1pPr defTabSz="795527">
              <a:defRPr sz="2262"/>
            </a:lvl1pPr>
          </a:lstStyle>
          <a:p>
            <a:r>
              <a:t>Infinite Loop</a:t>
            </a:r>
          </a:p>
        </p:txBody>
      </p:sp>
      <p:sp>
        <p:nvSpPr>
          <p:cNvPr id="157" name="Text Placeholder 2"/>
          <p:cNvSpPr txBox="1">
            <a:spLocks noGrp="1"/>
          </p:cNvSpPr>
          <p:nvPr>
            <p:ph type="body" sz="quarter" idx="1"/>
          </p:nvPr>
        </p:nvSpPr>
        <p:spPr>
          <a:xfrm>
            <a:off x="972600" y="2771834"/>
            <a:ext cx="4564600" cy="3014801"/>
          </a:xfrm>
          <a:prstGeom prst="rect">
            <a:avLst/>
          </a:prstGeom>
        </p:spPr>
        <p:txBody>
          <a:bodyPr/>
          <a:lstStyle/>
          <a:p>
            <a:r>
              <a:t>A loop becomes infinite loop if a condition never becomes FALSE. </a:t>
            </a:r>
          </a:p>
          <a:p>
            <a:r>
              <a:t>You must use caution when using while loops because of the possibility that this condition never resolves to a FALSE value. </a:t>
            </a:r>
          </a:p>
        </p:txBody>
      </p:sp>
      <p:grpSp>
        <p:nvGrpSpPr>
          <p:cNvPr id="160" name="Text Placeholder 2"/>
          <p:cNvGrpSpPr/>
          <p:nvPr/>
        </p:nvGrpSpPr>
        <p:grpSpPr>
          <a:xfrm>
            <a:off x="5791198" y="2771833"/>
            <a:ext cx="5433005" cy="2267530"/>
            <a:chOff x="-1" y="-1"/>
            <a:chExt cx="4074752" cy="1700647"/>
          </a:xfrm>
        </p:grpSpPr>
        <p:sp>
          <p:nvSpPr>
            <p:cNvPr id="158" name="Rectangle"/>
            <p:cNvSpPr/>
            <p:nvPr/>
          </p:nvSpPr>
          <p:spPr>
            <a:xfrm>
              <a:off x="-1" y="-1"/>
              <a:ext cx="4074752" cy="1700647"/>
            </a:xfrm>
            <a:prstGeom prst="rect">
              <a:avLst/>
            </a:prstGeom>
            <a:solidFill>
              <a:srgbClr val="535353"/>
            </a:solidFill>
            <a:ln w="12700" cap="flat">
              <a:noFill/>
              <a:miter lim="400000"/>
            </a:ln>
            <a:effectLst/>
          </p:spPr>
          <p:txBody>
            <a:bodyPr wrap="square" lIns="60959" tIns="60959" rIns="60959" bIns="60959" numCol="1" anchor="t">
              <a:noAutofit/>
            </a:bodyPr>
            <a:lstStyle/>
            <a:p>
              <a:pPr marL="414856" indent="-414856">
                <a:lnSpc>
                  <a:spcPct val="115000"/>
                </a:lnSpc>
                <a:defRPr sz="1300">
                  <a:solidFill>
                    <a:srgbClr val="FFFFFF"/>
                  </a:solidFill>
                  <a:latin typeface="Museo Sans 700"/>
                  <a:ea typeface="Museo Sans 700"/>
                  <a:cs typeface="Museo Sans 700"/>
                  <a:sym typeface="Museo Sans 700"/>
                </a:defRPr>
              </a:pPr>
              <a:endParaRPr sz="1733"/>
            </a:p>
          </p:txBody>
        </p:sp>
        <p:sp>
          <p:nvSpPr>
            <p:cNvPr id="159" name="count = 1…"/>
            <p:cNvSpPr txBox="1"/>
            <p:nvPr/>
          </p:nvSpPr>
          <p:spPr>
            <a:xfrm>
              <a:off x="-1" y="-1"/>
              <a:ext cx="4074752" cy="15512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121899" tIns="121899" rIns="121899" bIns="121899" numCol="1" anchor="t">
              <a:spAutoFit/>
            </a:bodyPr>
            <a:lstStyle/>
            <a:p>
              <a:pPr marL="414856" indent="-220128">
                <a:lnSpc>
                  <a:spcPct val="115000"/>
                </a:lnSpc>
                <a:defRPr sz="1300">
                  <a:solidFill>
                    <a:srgbClr val="FFFFFF"/>
                  </a:solidFill>
                  <a:latin typeface="Museo Sans 700"/>
                  <a:ea typeface="Museo Sans 700"/>
                  <a:cs typeface="Museo Sans 700"/>
                  <a:sym typeface="Museo Sans 700"/>
                </a:defRPr>
              </a:pPr>
              <a:r>
                <a:rPr sz="1733"/>
                <a:t>count = 1</a:t>
              </a:r>
              <a:endParaRPr sz="1733">
                <a:solidFill>
                  <a:srgbClr val="000000"/>
                </a:solidFill>
              </a:endParaRPr>
            </a:p>
            <a:p>
              <a:pPr marL="414856" indent="-220128">
                <a:lnSpc>
                  <a:spcPct val="115000"/>
                </a:lnSpc>
                <a:defRPr sz="1300">
                  <a:solidFill>
                    <a:srgbClr val="FFFFFF"/>
                  </a:solidFill>
                  <a:latin typeface="Museo Sans 700"/>
                  <a:ea typeface="Museo Sans 700"/>
                  <a:cs typeface="Museo Sans 700"/>
                  <a:sym typeface="Museo Sans 700"/>
                </a:defRPr>
              </a:pPr>
              <a:r>
                <a:rPr sz="1733"/>
                <a:t>	while (count &lt; 9): </a:t>
              </a:r>
              <a:endParaRPr sz="1733">
                <a:solidFill>
                  <a:srgbClr val="000000"/>
                </a:solidFill>
              </a:endParaRPr>
            </a:p>
            <a:p>
              <a:pPr marL="414856" indent="-220128">
                <a:lnSpc>
                  <a:spcPct val="115000"/>
                </a:lnSpc>
                <a:defRPr sz="1300">
                  <a:solidFill>
                    <a:srgbClr val="FFFFFF"/>
                  </a:solidFill>
                  <a:latin typeface="Museo Sans 700"/>
                  <a:ea typeface="Museo Sans 700"/>
                  <a:cs typeface="Museo Sans 700"/>
                  <a:sym typeface="Museo Sans 700"/>
                </a:defRPr>
              </a:pPr>
              <a:r>
                <a:rPr sz="1733"/>
                <a:t>	print ('The count is:', count) </a:t>
              </a:r>
              <a:endParaRPr sz="1733">
                <a:solidFill>
                  <a:srgbClr val="000000"/>
                </a:solidFill>
              </a:endParaRPr>
            </a:p>
            <a:p>
              <a:pPr marL="414856" indent="-220128">
                <a:lnSpc>
                  <a:spcPct val="115000"/>
                </a:lnSpc>
                <a:defRPr sz="1300">
                  <a:solidFill>
                    <a:srgbClr val="FFFFFF"/>
                  </a:solidFill>
                  <a:latin typeface="Museo Sans 700"/>
                  <a:ea typeface="Museo Sans 700"/>
                  <a:cs typeface="Museo Sans 700"/>
                  <a:sym typeface="Museo Sans 700"/>
                </a:defRPr>
              </a:pPr>
              <a:r>
                <a:rPr sz="1733"/>
                <a:t>	# count = count + 1 </a:t>
              </a:r>
              <a:endParaRPr sz="1733">
                <a:solidFill>
                  <a:srgbClr val="000000"/>
                </a:solidFill>
              </a:endParaRPr>
            </a:p>
            <a:p>
              <a:pPr marL="414856" indent="-220128">
                <a:lnSpc>
                  <a:spcPct val="115000"/>
                </a:lnSpc>
                <a:defRPr sz="1300">
                  <a:solidFill>
                    <a:srgbClr val="FFFFFF"/>
                  </a:solidFill>
                  <a:latin typeface="Museo Sans 700"/>
                  <a:ea typeface="Museo Sans 700"/>
                  <a:cs typeface="Museo Sans 700"/>
                  <a:sym typeface="Museo Sans 700"/>
                </a:defRPr>
              </a:pPr>
              <a:endParaRPr sz="1733"/>
            </a:p>
            <a:p>
              <a:pPr marL="414856" indent="-220128">
                <a:lnSpc>
                  <a:spcPct val="115000"/>
                </a:lnSpc>
                <a:defRPr sz="1300">
                  <a:solidFill>
                    <a:srgbClr val="FFFFFF"/>
                  </a:solidFill>
                  <a:latin typeface="Museo Sans 700"/>
                  <a:ea typeface="Museo Sans 700"/>
                  <a:cs typeface="Museo Sans 700"/>
                  <a:sym typeface="Museo Sans 700"/>
                </a:defRPr>
              </a:pPr>
              <a:r>
                <a:rPr sz="1733"/>
                <a:t>print “bye!"</a:t>
              </a:r>
            </a:p>
          </p:txBody>
        </p:sp>
      </p:grpSp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{3DE26E1C-0FC4-4D0F-A7ED-F0AD400BF121}tf78438558_win32</Template>
  <TotalTime>49</TotalTime>
  <Words>551</Words>
  <Application>Microsoft Office PowerPoint</Application>
  <PresentationFormat>Widescreen</PresentationFormat>
  <Paragraphs>87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Century Gothic</vt:lpstr>
      <vt:lpstr>Garamond</vt:lpstr>
      <vt:lpstr>Museo Sans 700</vt:lpstr>
      <vt:lpstr>SavonVTI</vt:lpstr>
      <vt:lpstr>Control structures</vt:lpstr>
      <vt:lpstr>Conditional statements</vt:lpstr>
      <vt:lpstr>IF Statement</vt:lpstr>
      <vt:lpstr>Elif statement</vt:lpstr>
      <vt:lpstr>Loops   </vt:lpstr>
      <vt:lpstr>PowerPoint Presentation</vt:lpstr>
      <vt:lpstr>While Loop</vt:lpstr>
      <vt:lpstr>Example</vt:lpstr>
      <vt:lpstr>Infinite Loop</vt:lpstr>
      <vt:lpstr>For Loop</vt:lpstr>
      <vt:lpstr>Example</vt:lpstr>
      <vt:lpstr>Example 2</vt:lpstr>
      <vt:lpstr>Break Pass and Continue</vt:lpstr>
      <vt:lpstr>Else Statement Loop</vt:lpstr>
      <vt:lpstr>Else statement with For</vt:lpstr>
      <vt:lpstr>Else statement with For</vt:lpstr>
      <vt:lpstr>Nesting Loops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 structures</dc:title>
  <dc:creator>giridher sadineni</dc:creator>
  <cp:lastModifiedBy>giridher sadineni</cp:lastModifiedBy>
  <cp:revision>2</cp:revision>
  <dcterms:created xsi:type="dcterms:W3CDTF">2021-03-25T05:38:18Z</dcterms:created>
  <dcterms:modified xsi:type="dcterms:W3CDTF">2021-03-25T14:40:27Z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