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0CA"/>
          </a:solidFill>
        </a:fill>
      </a:tcStyle>
    </a:wholeTbl>
    <a:band2H>
      <a:tcTxStyle/>
      <a:tcStyle>
        <a:tcBdr/>
        <a:fill>
          <a:solidFill>
            <a:srgbClr val="FBE9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6DF"/>
          </a:solidFill>
        </a:fill>
      </a:tcStyle>
    </a:wholeTbl>
    <a:band2H>
      <a:tcTxStyle/>
      <a:tcStyle>
        <a:tcBdr/>
        <a:fill>
          <a:solidFill>
            <a:srgbClr val="FFF3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FE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DD9"/>
          </a:solidFill>
        </a:fill>
      </a:tcStyle>
    </a:wholeTbl>
    <a:band2H>
      <a:tcTxStyle/>
      <a:tcStyle>
        <a:tcBdr/>
        <a:fill>
          <a:solidFill>
            <a:srgbClr val="E7EF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firstCol>
    <a:la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723" autoAdjust="0"/>
  </p:normalViewPr>
  <p:slideViewPr>
    <p:cSldViewPr>
      <p:cViewPr varScale="1">
        <p:scale>
          <a:sx n="115" d="100"/>
          <a:sy n="115" d="100"/>
        </p:scale>
        <p:origin x="282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HEADER">
    <p:bg>
      <p:bgPr>
        <a:solidFill>
          <a:srgbClr val="1A99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8;p3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15" name="Google Shape;19;p3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" name="Google Shape;20;p3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729450" y="1322449"/>
            <a:ext cx="7688400" cy="151860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29450" y="2078875"/>
            <a:ext cx="7688700" cy="22611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9325" y="2078875"/>
            <a:ext cx="3774300" cy="22611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Google Shape;38;p5"/>
          <p:cNvSpPr txBox="1">
            <a:spLocks noGrp="1"/>
          </p:cNvSpPr>
          <p:nvPr>
            <p:ph type="body" sz="quarter" idx="13"/>
          </p:nvPr>
        </p:nvSpPr>
        <p:spPr>
          <a:xfrm>
            <a:off x="4643604" y="2078875"/>
            <a:ext cx="3774300" cy="2261101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1" cy="13815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1225" y="2781724"/>
            <a:ext cx="3300901" cy="15975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_POI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56;p8"/>
          <p:cNvGrpSpPr/>
          <p:nvPr/>
        </p:nvGrpSpPr>
        <p:grpSpPr>
          <a:xfrm>
            <a:off x="830392" y="4169130"/>
            <a:ext cx="745763" cy="45827"/>
            <a:chOff x="0" y="0"/>
            <a:chExt cx="745762" cy="45826"/>
          </a:xfrm>
        </p:grpSpPr>
        <p:sp>
          <p:nvSpPr>
            <p:cNvPr id="62" name="Google Shape;57;p8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" name="Google Shape;58;p8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729450" y="864299"/>
            <a:ext cx="7021201" cy="2985001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76" name="Google Shape;63;p9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74" name="Google Shape;64;p9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" name="Google Shape;65;p9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1" cy="1687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4949" y="3161525"/>
            <a:ext cx="3300902" cy="759001"/>
          </a:xfrm>
          <a:prstGeom prst="rect">
            <a:avLst/>
          </a:prstGeom>
        </p:spPr>
        <p:txBody>
          <a:bodyPr>
            <a:normAutofit/>
          </a:bodyPr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16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16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16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Google Shape;68;p9"/>
          <p:cNvSpPr txBox="1">
            <a:spLocks noGrp="1"/>
          </p:cNvSpPr>
          <p:nvPr>
            <p:ph type="body" sz="half" idx="13"/>
          </p:nvPr>
        </p:nvSpPr>
        <p:spPr>
          <a:xfrm>
            <a:off x="5174224" y="1352624"/>
            <a:ext cx="3374400" cy="302550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4949" y="4372550"/>
            <a:ext cx="7697401" cy="4605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_NUMBER">
    <p:bg>
      <p:bgPr>
        <a:solidFill>
          <a:srgbClr val="1A99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74;p11"/>
          <p:cNvGrpSpPr/>
          <p:nvPr/>
        </p:nvGrpSpPr>
        <p:grpSpPr>
          <a:xfrm>
            <a:off x="830392" y="4169130"/>
            <a:ext cx="745763" cy="45827"/>
            <a:chOff x="0" y="0"/>
            <a:chExt cx="745762" cy="45826"/>
          </a:xfrm>
        </p:grpSpPr>
        <p:sp>
          <p:nvSpPr>
            <p:cNvPr id="95" name="Google Shape;75;p11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6" name="Google Shape;76;p11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29450" y="2272888"/>
            <a:ext cx="7688400" cy="15804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;p6"/>
          <p:cNvSpPr/>
          <p:nvPr/>
        </p:nvSpPr>
        <p:spPr>
          <a:xfrm>
            <a:off x="0" y="-1"/>
            <a:ext cx="9144000" cy="487802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5" name="Google Shape;42;p6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3" name="Google Shape;43;p6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" name="Google Shape;44;p6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44545" y="4779026"/>
            <a:ext cx="340458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1"/>
                </a:solidFill>
                <a:latin typeface="Museo Sans 700"/>
                <a:ea typeface="Museo Sans 700"/>
                <a:cs typeface="Museo Sans 700"/>
                <a:sym typeface="Museo Sans 700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1pPr>
      <a:lvl2pPr marL="968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2pPr>
      <a:lvl3pPr marL="1425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3pPr>
      <a:lvl4pPr marL="1883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4pPr>
      <a:lvl5pPr marL="23402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5pPr>
      <a:lvl6pPr marL="27974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6pPr>
      <a:lvl7pPr marL="3254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7pPr>
      <a:lvl8pPr marL="3711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8pPr>
      <a:lvl9pPr marL="4169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1696546"/>
          </a:xfrm>
          <a:prstGeom prst="rect">
            <a:avLst/>
          </a:prstGeom>
        </p:spPr>
        <p:txBody>
          <a:bodyPr/>
          <a:lstStyle/>
          <a:p>
            <a:pPr defTabSz="557784">
              <a:defRPr sz="4941"/>
            </a:pPr>
            <a:r>
              <a:rPr lang="en-US" dirty="0"/>
              <a:t>Loops</a:t>
            </a: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Else statement with For</a:t>
            </a:r>
          </a:p>
        </p:txBody>
      </p:sp>
      <p:sp>
        <p:nvSpPr>
          <p:cNvPr id="179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729449" y="2078875"/>
            <a:ext cx="6867692" cy="1898764"/>
          </a:xfrm>
          <a:prstGeom prst="rect">
            <a:avLst/>
          </a:prstGeom>
          <a:solidFill>
            <a:srgbClr val="535353"/>
          </a:solidFill>
        </p:spPr>
        <p:txBody>
          <a:bodyPr/>
          <a:lstStyle/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count = 0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while count &lt; 5: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 	print count, " is less than 5“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 	count = count + 1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else: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print count, " is not less than 5"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Else statement with For</a:t>
            </a:r>
          </a:p>
        </p:txBody>
      </p:sp>
      <p:sp>
        <p:nvSpPr>
          <p:cNvPr id="182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729449" y="2078875"/>
            <a:ext cx="6867692" cy="1898764"/>
          </a:xfrm>
          <a:prstGeom prst="rect">
            <a:avLst/>
          </a:prstGeom>
          <a:solidFill>
            <a:srgbClr val="535353"/>
          </a:solidFill>
        </p:spPr>
        <p:txBody>
          <a:bodyPr/>
          <a:lstStyle/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numbers=[1,2,3,4,5]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else: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print count, " is not less than 5"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Nesting Loops</a:t>
            </a:r>
          </a:p>
        </p:txBody>
      </p:sp>
      <p:sp>
        <p:nvSpPr>
          <p:cNvPr id="185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9140" y="2056015"/>
            <a:ext cx="2948940" cy="2261100"/>
          </a:xfrm>
          <a:prstGeom prst="rect">
            <a:avLst/>
          </a:prstGeom>
          <a:solidFill>
            <a:srgbClr val="313131"/>
          </a:solidFill>
        </p:spPr>
        <p:txBody>
          <a:bodyPr/>
          <a:lstStyle/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for iterating_var in sequence: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for iterating_var in sequence: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	statements(s)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statements(s)</a:t>
            </a:r>
          </a:p>
        </p:txBody>
      </p:sp>
      <p:grpSp>
        <p:nvGrpSpPr>
          <p:cNvPr id="188" name="Text Placeholder 2"/>
          <p:cNvGrpSpPr/>
          <p:nvPr/>
        </p:nvGrpSpPr>
        <p:grpSpPr>
          <a:xfrm>
            <a:off x="4427220" y="2033154"/>
            <a:ext cx="2948941" cy="2261101"/>
            <a:chOff x="0" y="0"/>
            <a:chExt cx="2948939" cy="2261099"/>
          </a:xfrm>
        </p:grpSpPr>
        <p:sp>
          <p:nvSpPr>
            <p:cNvPr id="186" name="Rectangle"/>
            <p:cNvSpPr/>
            <p:nvPr/>
          </p:nvSpPr>
          <p:spPr>
            <a:xfrm>
              <a:off x="0" y="0"/>
              <a:ext cx="2948940" cy="2261100"/>
            </a:xfrm>
            <a:prstGeom prst="rect">
              <a:avLst/>
            </a:prstGeom>
            <a:solidFill>
              <a:srgbClr val="53535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311150" indent="-31115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endParaRPr/>
            </a:p>
          </p:txBody>
        </p:sp>
        <p:sp>
          <p:nvSpPr>
            <p:cNvPr id="187" name="while expression:…"/>
            <p:cNvSpPr txBox="1"/>
            <p:nvPr/>
          </p:nvSpPr>
          <p:spPr>
            <a:xfrm>
              <a:off x="0" y="0"/>
              <a:ext cx="2948940" cy="10305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while expression:</a:t>
              </a:r>
              <a:endParaRPr>
                <a:solidFill>
                  <a:srgbClr val="000000"/>
                </a:solidFill>
              </a:endParaRPr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	while expression:</a:t>
              </a:r>
              <a:endParaRPr>
                <a:solidFill>
                  <a:srgbClr val="000000"/>
                </a:solidFill>
              </a:endParaRPr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		statements(s)</a:t>
              </a:r>
              <a:endParaRPr>
                <a:solidFill>
                  <a:srgbClr val="000000"/>
                </a:solidFill>
              </a:endParaRPr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	statements(s)</a:t>
              </a:r>
            </a:p>
          </p:txBody>
        </p: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/>
          <a:p>
            <a:pPr defTabSz="795527">
              <a:defRPr sz="2262"/>
            </a:pPr>
            <a:endParaRPr/>
          </a:p>
        </p:txBody>
      </p:sp>
      <p:sp>
        <p:nvSpPr>
          <p:cNvPr id="191" name="Text Placeholder 2"/>
          <p:cNvSpPr txBox="1">
            <a:spLocks noGrp="1"/>
          </p:cNvSpPr>
          <p:nvPr>
            <p:ph type="body" idx="1"/>
          </p:nvPr>
        </p:nvSpPr>
        <p:spPr>
          <a:xfrm>
            <a:off x="729450" y="2078874"/>
            <a:ext cx="7688699" cy="2561706"/>
          </a:xfrm>
          <a:prstGeom prst="rect">
            <a:avLst/>
          </a:prstGeom>
          <a:solidFill>
            <a:srgbClr val="1A1A1A"/>
          </a:solidFill>
        </p:spPr>
        <p:txBody>
          <a:bodyPr/>
          <a:lstStyle/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i = 2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while(i &lt; 100):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 j = 2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while(j &lt;= (i/j)):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	if not(i%j): break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	j = j + 1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	if (j &gt; i/j) :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	print (i, " is prime" )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i = i + 1 </a:t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/>
          <a:p>
            <a:pPr defTabSz="795527">
              <a:defRPr sz="2262"/>
            </a:pPr>
            <a:endParaRPr/>
          </a:p>
        </p:txBody>
      </p:sp>
      <p:sp>
        <p:nvSpPr>
          <p:cNvPr id="194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While Loop</a:t>
            </a:r>
          </a:p>
        </p:txBody>
      </p:sp>
      <p:sp>
        <p:nvSpPr>
          <p:cNvPr id="150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9450" y="2078875"/>
            <a:ext cx="3392971" cy="2261101"/>
          </a:xfrm>
          <a:prstGeom prst="rect">
            <a:avLst/>
          </a:prstGeom>
        </p:spPr>
        <p:txBody>
          <a:bodyPr/>
          <a:lstStyle/>
          <a:p>
            <a:r>
              <a:t>A while loop statement in Python programming language repeatedly executes a target statement as long as a given condition is true</a:t>
            </a:r>
          </a:p>
        </p:txBody>
      </p:sp>
      <p:pic>
        <p:nvPicPr>
          <p:cNvPr id="151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015" y="1162565"/>
            <a:ext cx="2120918" cy="32579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Example</a:t>
            </a:r>
          </a:p>
        </p:txBody>
      </p:sp>
      <p:sp>
        <p:nvSpPr>
          <p:cNvPr id="154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9449" y="2078875"/>
            <a:ext cx="4589312" cy="1700646"/>
          </a:xfrm>
          <a:prstGeom prst="rect">
            <a:avLst/>
          </a:prstGeom>
          <a:solidFill>
            <a:srgbClr val="535353"/>
          </a:solidFill>
        </p:spPr>
        <p:txBody>
          <a:bodyPr/>
          <a:lstStyle/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rPr dirty="0"/>
              <a:t>count = 0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rPr dirty="0"/>
              <a:t>	while (count &lt; 9): </a:t>
            </a:r>
          </a:p>
          <a:p>
            <a:pPr marL="822613" lvl="1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rPr dirty="0"/>
              <a:t>	print (‘The count is:', count) </a:t>
            </a:r>
          </a:p>
          <a:p>
            <a:pPr marL="822613" lvl="1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rPr dirty="0"/>
              <a:t>	count = count + 1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endParaRPr dirty="0"/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rPr dirty="0"/>
              <a:t>print “bye!"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Infinite Loop</a:t>
            </a:r>
          </a:p>
        </p:txBody>
      </p:sp>
      <p:sp>
        <p:nvSpPr>
          <p:cNvPr id="157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9450" y="2078875"/>
            <a:ext cx="3423450" cy="2261101"/>
          </a:xfrm>
          <a:prstGeom prst="rect">
            <a:avLst/>
          </a:prstGeom>
        </p:spPr>
        <p:txBody>
          <a:bodyPr/>
          <a:lstStyle/>
          <a:p>
            <a:r>
              <a:rPr dirty="0"/>
              <a:t>A loop becomes infinite loop if a condition never becomes FALSE. </a:t>
            </a:r>
          </a:p>
          <a:p>
            <a:r>
              <a:rPr dirty="0"/>
              <a:t>You must use caution when using while loops because of the possibility that this condition never resolves to a FALSE value. </a:t>
            </a:r>
          </a:p>
        </p:txBody>
      </p:sp>
      <p:grpSp>
        <p:nvGrpSpPr>
          <p:cNvPr id="160" name="Text Placeholder 2"/>
          <p:cNvGrpSpPr/>
          <p:nvPr/>
        </p:nvGrpSpPr>
        <p:grpSpPr>
          <a:xfrm>
            <a:off x="4343399" y="2078875"/>
            <a:ext cx="4074752" cy="1700646"/>
            <a:chOff x="0" y="0"/>
            <a:chExt cx="4074750" cy="1700645"/>
          </a:xfrm>
        </p:grpSpPr>
        <p:sp>
          <p:nvSpPr>
            <p:cNvPr id="158" name="Rectangle"/>
            <p:cNvSpPr/>
            <p:nvPr/>
          </p:nvSpPr>
          <p:spPr>
            <a:xfrm>
              <a:off x="-1" y="-1"/>
              <a:ext cx="4074752" cy="1700647"/>
            </a:xfrm>
            <a:prstGeom prst="rect">
              <a:avLst/>
            </a:prstGeom>
            <a:solidFill>
              <a:srgbClr val="53535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311150" indent="-31115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endParaRPr/>
            </a:p>
          </p:txBody>
        </p:sp>
        <p:sp>
          <p:nvSpPr>
            <p:cNvPr id="159" name="count = 1…"/>
            <p:cNvSpPr txBox="1"/>
            <p:nvPr/>
          </p:nvSpPr>
          <p:spPr>
            <a:xfrm>
              <a:off x="-1" y="-1"/>
              <a:ext cx="4074752" cy="1468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rPr dirty="0"/>
                <a:t>count = 1</a:t>
              </a:r>
              <a:endParaRPr dirty="0">
                <a:solidFill>
                  <a:srgbClr val="000000"/>
                </a:solidFill>
              </a:endParaRPr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rPr dirty="0"/>
                <a:t>	while (count &lt; 9): </a:t>
              </a:r>
              <a:endParaRPr dirty="0">
                <a:solidFill>
                  <a:srgbClr val="000000"/>
                </a:solidFill>
              </a:endParaRPr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rPr dirty="0"/>
                <a:t>	print ('The count is:', count) </a:t>
              </a:r>
              <a:endParaRPr dirty="0">
                <a:solidFill>
                  <a:srgbClr val="000000"/>
                </a:solidFill>
              </a:endParaRPr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rPr dirty="0"/>
                <a:t>	# count = count + 1 </a:t>
              </a:r>
              <a:endParaRPr dirty="0">
                <a:solidFill>
                  <a:srgbClr val="000000"/>
                </a:solidFill>
              </a:endParaRPr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endParaRPr dirty="0"/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rPr dirty="0"/>
                <a:t>print “bye!"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For Loop</a:t>
            </a:r>
          </a:p>
        </p:txBody>
      </p:sp>
      <p:sp>
        <p:nvSpPr>
          <p:cNvPr id="163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9450" y="2078875"/>
            <a:ext cx="3575850" cy="2261101"/>
          </a:xfrm>
          <a:prstGeom prst="rect">
            <a:avLst/>
          </a:prstGeom>
        </p:spPr>
        <p:txBody>
          <a:bodyPr/>
          <a:lstStyle/>
          <a:p>
            <a:r>
              <a:t>For Loop is used to iterate through a Sequence like lists, tuples</a:t>
            </a:r>
          </a:p>
        </p:txBody>
      </p:sp>
      <p:pic>
        <p:nvPicPr>
          <p:cNvPr id="164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754" y="1158239"/>
            <a:ext cx="3695701" cy="3343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Example</a:t>
            </a:r>
          </a:p>
        </p:txBody>
      </p:sp>
      <p:sp>
        <p:nvSpPr>
          <p:cNvPr id="167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  <a:solidFill>
            <a:srgbClr val="535353"/>
          </a:solidFill>
        </p:spPr>
        <p:txBody>
          <a:bodyPr/>
          <a:lstStyle/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#exampl e1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for letter in 'Python':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print ('Current Letter :', letter)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Example 2</a:t>
            </a:r>
          </a:p>
        </p:txBody>
      </p:sp>
      <p:sp>
        <p:nvSpPr>
          <p:cNvPr id="170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9450" y="2078875"/>
            <a:ext cx="3659671" cy="2261101"/>
          </a:xfrm>
          <a:prstGeom prst="rect">
            <a:avLst/>
          </a:prstGeom>
          <a:solidFill>
            <a:srgbClr val="535353"/>
          </a:solidFill>
        </p:spPr>
        <p:txBody>
          <a:bodyPr/>
          <a:lstStyle/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#example 2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fruits = ['banana', 'apple', 'mango']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for fruit in fruits: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 print (Fruit Name:', letter)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Break Pass and Continue</a:t>
            </a:r>
          </a:p>
        </p:txBody>
      </p:sp>
      <p:sp>
        <p:nvSpPr>
          <p:cNvPr id="173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r>
              <a:t>Break statement Breaks the Loop</a:t>
            </a:r>
          </a:p>
          <a:p>
            <a:endParaRPr/>
          </a:p>
          <a:p>
            <a:r>
              <a:t>Pass statement is a placeholder when you don’t have any statements to write in the suite</a:t>
            </a:r>
          </a:p>
          <a:p>
            <a:endParaRPr/>
          </a:p>
          <a:p>
            <a:r>
              <a:t>Continue Breaks the current iteration and starts next iteration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Else Statement Loop</a:t>
            </a:r>
          </a:p>
        </p:txBody>
      </p:sp>
      <p:sp>
        <p:nvSpPr>
          <p:cNvPr id="176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729450" y="2078875"/>
            <a:ext cx="6844830" cy="2261101"/>
          </a:xfrm>
          <a:prstGeom prst="rect">
            <a:avLst/>
          </a:prstGeom>
        </p:spPr>
        <p:txBody>
          <a:bodyPr/>
          <a:lstStyle/>
          <a:p>
            <a:pPr>
              <a:buSzPts val="1400"/>
              <a:defRPr sz="1400"/>
            </a:pPr>
            <a:r>
              <a:t>Python supports to have an else statement associated with a loop statement.</a:t>
            </a:r>
          </a:p>
          <a:p>
            <a:endParaRPr/>
          </a:p>
          <a:p>
            <a:r>
              <a:t>If the else statement is used with a for loop, the else statement is executed when the loop has exhausted iterating the list.</a:t>
            </a:r>
          </a:p>
          <a:p>
            <a:pPr marL="311150" indent="-165100">
              <a:buSzTx/>
              <a:buNone/>
            </a:pPr>
            <a:endParaRPr/>
          </a:p>
          <a:p>
            <a:r>
              <a:t>f the else statement is used with a while loop, the else statement is executed when the condition becomes false.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treamline">
  <a:themeElements>
    <a:clrScheme name="Streamline">
      <a:dk1>
        <a:srgbClr val="FFFFFF"/>
      </a:dk1>
      <a:lt1>
        <a:srgbClr val="1A9988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457</Words>
  <Application>Microsoft Office PowerPoint</Application>
  <PresentationFormat>On-screen Show (16:9)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Helvetica</vt:lpstr>
      <vt:lpstr>Museo Sans 700</vt:lpstr>
      <vt:lpstr>Streamline</vt:lpstr>
      <vt:lpstr>Loops</vt:lpstr>
      <vt:lpstr>While Loop</vt:lpstr>
      <vt:lpstr>Example</vt:lpstr>
      <vt:lpstr>Infinite Loop</vt:lpstr>
      <vt:lpstr>For Loop</vt:lpstr>
      <vt:lpstr>Example</vt:lpstr>
      <vt:lpstr>Example 2</vt:lpstr>
      <vt:lpstr>Break Pass and Continue</vt:lpstr>
      <vt:lpstr>Else Statement Loop</vt:lpstr>
      <vt:lpstr>Else statement with For</vt:lpstr>
      <vt:lpstr>Else statement with For</vt:lpstr>
      <vt:lpstr>Nesting Loops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cp:lastModifiedBy>giridher sadineni</cp:lastModifiedBy>
  <cp:revision>3</cp:revision>
  <dcterms:modified xsi:type="dcterms:W3CDTF">2021-03-26T14:01:21Z</dcterms:modified>
</cp:coreProperties>
</file>