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1A9988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60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8;p3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400" cy="151860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Google Shape;38;p5"/>
          <p:cNvSpPr txBox="1">
            <a:spLocks noGrp="1"/>
          </p:cNvSpPr>
          <p:nvPr>
            <p:ph type="body" sz="quarter" idx="13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3815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1225" y="2781724"/>
            <a:ext cx="3300901" cy="159750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56;p8"/>
          <p:cNvGrpSpPr/>
          <p:nvPr/>
        </p:nvGrpSpPr>
        <p:grpSpPr>
          <a:xfrm>
            <a:off x="830391" y="4169129"/>
            <a:ext cx="745766" cy="45829"/>
            <a:chOff x="0" y="0"/>
            <a:chExt cx="745764" cy="45828"/>
          </a:xfrm>
        </p:grpSpPr>
        <p:sp>
          <p:nvSpPr>
            <p:cNvPr id="62" name="Google Shape;57;p8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Google Shape;58;p8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729450" y="864298"/>
            <a:ext cx="7021201" cy="2985002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6" name="Google Shape;63;p9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74" name="Google Shape;64;p9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" name="Google Shape;65;p9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3161525"/>
            <a:ext cx="3300903" cy="759002"/>
          </a:xfrm>
          <a:prstGeom prst="rect">
            <a:avLst/>
          </a:prstGeom>
        </p:spPr>
        <p:txBody>
          <a:bodyPr/>
          <a:lstStyle>
            <a:lvl1pPr marL="165100" indent="-1905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Google Shape;68;p9"/>
          <p:cNvSpPr txBox="1">
            <a:spLocks noGrp="1"/>
          </p:cNvSpPr>
          <p:nvPr>
            <p:ph type="body" sz="half" idx="13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4372550"/>
            <a:ext cx="7697401" cy="4605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74;p11"/>
          <p:cNvGrpSpPr/>
          <p:nvPr/>
        </p:nvGrpSpPr>
        <p:grpSpPr>
          <a:xfrm>
            <a:off x="830391" y="4169129"/>
            <a:ext cx="745766" cy="45829"/>
            <a:chOff x="0" y="0"/>
            <a:chExt cx="745764" cy="45828"/>
          </a:xfrm>
        </p:grpSpPr>
        <p:sp>
          <p:nvSpPr>
            <p:cNvPr id="95" name="Google Shape;75;p11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" name="Google Shape;76;p11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272888"/>
            <a:ext cx="7688400" cy="1580402"/>
          </a:xfrm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48192" y="4779027"/>
            <a:ext cx="336812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/>
        </p:nvSpPr>
        <p:spPr>
          <a:xfrm>
            <a:off x="727650" y="1408534"/>
            <a:ext cx="7513143" cy="1376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9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efault Arguments in Functions"/>
          <p:cNvSpPr txBox="1">
            <a:spLocks noGrp="1"/>
          </p:cNvSpPr>
          <p:nvPr>
            <p:ph type="title"/>
          </p:nvPr>
        </p:nvSpPr>
        <p:spPr>
          <a:xfrm>
            <a:off x="727650" y="2474349"/>
            <a:ext cx="7688700" cy="107187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Default Arguments in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efault Arguments"/>
          <p:cNvSpPr txBox="1">
            <a:spLocks noGrp="1"/>
          </p:cNvSpPr>
          <p:nvPr>
            <p:ph type="title"/>
          </p:nvPr>
        </p:nvSpPr>
        <p:spPr>
          <a:xfrm>
            <a:off x="411950" y="607876"/>
            <a:ext cx="7688700" cy="661349"/>
          </a:xfrm>
          <a:prstGeom prst="rect">
            <a:avLst/>
          </a:prstGeom>
        </p:spPr>
        <p:txBody>
          <a:bodyPr/>
          <a:lstStyle/>
          <a:p>
            <a:r>
              <a:t>Default Arguments</a:t>
            </a:r>
          </a:p>
        </p:txBody>
      </p:sp>
      <p:sp>
        <p:nvSpPr>
          <p:cNvPr id="149" name="Default arguments assign default value is no value is passed"/>
          <p:cNvSpPr txBox="1">
            <a:spLocks noGrp="1"/>
          </p:cNvSpPr>
          <p:nvPr>
            <p:ph type="body" sz="quarter" idx="1"/>
          </p:nvPr>
        </p:nvSpPr>
        <p:spPr>
          <a:xfrm>
            <a:off x="411950" y="1389300"/>
            <a:ext cx="7688700" cy="872138"/>
          </a:xfrm>
          <a:prstGeom prst="rect">
            <a:avLst/>
          </a:prstGeom>
        </p:spPr>
        <p:txBody>
          <a:bodyPr/>
          <a:lstStyle>
            <a:lvl1pPr marL="122521" indent="-122521" defTabSz="859536">
              <a:buClrTx/>
              <a:buSzPct val="100000"/>
              <a:buFontTx/>
              <a:buChar char="•"/>
              <a:defRPr sz="2162"/>
            </a:lvl1pPr>
          </a:lstStyle>
          <a:p>
            <a:r>
              <a:t>Default arguments assign default value is no value is passed</a:t>
            </a:r>
          </a:p>
        </p:txBody>
      </p:sp>
      <p:sp>
        <p:nvSpPr>
          <p:cNvPr id="150" name="def printmessage(message=&quot;No Message&quot;):…"/>
          <p:cNvSpPr txBox="1"/>
          <p:nvPr/>
        </p:nvSpPr>
        <p:spPr>
          <a:xfrm>
            <a:off x="494048" y="2147760"/>
            <a:ext cx="8460704" cy="2852882"/>
          </a:xfrm>
          <a:prstGeom prst="rect">
            <a:avLst/>
          </a:prstGeom>
          <a:solidFill>
            <a:srgbClr val="0202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Autofit/>
          </a:bodyPr>
          <a:lstStyle/>
          <a:p>
            <a:pPr defTabSz="379475">
              <a:lnSpc>
                <a:spcPts val="4400"/>
              </a:lnSpc>
              <a:defRPr sz="249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569CD6"/>
                </a:solidFill>
              </a:rPr>
              <a:t>def</a:t>
            </a:r>
            <a:r>
              <a:rPr sz="2400">
                <a:solidFill>
                  <a:srgbClr val="D4D4D4"/>
                </a:solidFill>
              </a:rPr>
              <a:t> </a:t>
            </a:r>
            <a:r>
              <a:rPr sz="2400"/>
              <a:t>printmessage</a:t>
            </a:r>
            <a:r>
              <a:rPr sz="2400">
                <a:solidFill>
                  <a:srgbClr val="D4D4D4"/>
                </a:solidFill>
              </a:rPr>
              <a:t>(</a:t>
            </a:r>
            <a:r>
              <a:rPr sz="2400">
                <a:solidFill>
                  <a:srgbClr val="9CDCFE"/>
                </a:solidFill>
              </a:rPr>
              <a:t>message</a:t>
            </a:r>
            <a:r>
              <a:rPr sz="2400">
                <a:solidFill>
                  <a:srgbClr val="D4D4D4"/>
                </a:solidFill>
              </a:rPr>
              <a:t>=</a:t>
            </a:r>
            <a:r>
              <a:rPr sz="2400">
                <a:solidFill>
                  <a:srgbClr val="CE9178"/>
                </a:solidFill>
              </a:rPr>
              <a:t>"No Message"</a:t>
            </a:r>
            <a:r>
              <a:rPr sz="2400">
                <a:solidFill>
                  <a:srgbClr val="D4D4D4"/>
                </a:solidFill>
              </a:rPr>
              <a:t>):</a:t>
            </a:r>
          </a:p>
          <a:p>
            <a:pPr defTabSz="379475">
              <a:lnSpc>
                <a:spcPts val="4400"/>
              </a:lnSpc>
              <a:defRPr sz="249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D4D4D4"/>
                </a:solidFill>
              </a:rPr>
              <a:t>    </a:t>
            </a:r>
            <a:r>
              <a:rPr sz="2400"/>
              <a:t>"This function prints a message passed"</a:t>
            </a:r>
            <a:endParaRPr sz="2400">
              <a:solidFill>
                <a:srgbClr val="D4D4D4"/>
              </a:solidFill>
            </a:endParaRPr>
          </a:p>
          <a:p>
            <a:pPr defTabSz="379475">
              <a:lnSpc>
                <a:spcPts val="4400"/>
              </a:lnSpc>
              <a:defRPr sz="249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D4D4D4"/>
                </a:solidFill>
              </a:rPr>
              <a:t>    </a:t>
            </a:r>
            <a:r>
              <a:rPr sz="2400">
                <a:solidFill>
                  <a:srgbClr val="DCDCAA"/>
                </a:solidFill>
              </a:rPr>
              <a:t>print</a:t>
            </a:r>
            <a:r>
              <a:rPr sz="2400">
                <a:solidFill>
                  <a:srgbClr val="D4D4D4"/>
                </a:solidFill>
              </a:rPr>
              <a:t>(</a:t>
            </a:r>
            <a:r>
              <a:rPr sz="2400"/>
              <a:t>"Message:"</a:t>
            </a:r>
            <a:r>
              <a:rPr sz="2400">
                <a:solidFill>
                  <a:srgbClr val="D4D4D4"/>
                </a:solidFill>
              </a:rPr>
              <a:t>,message)</a:t>
            </a:r>
          </a:p>
          <a:p>
            <a:pPr defTabSz="379475">
              <a:lnSpc>
                <a:spcPts val="4400"/>
              </a:lnSpc>
              <a:defRPr sz="2490">
                <a:solidFill>
                  <a:srgbClr val="C586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D4D4D4"/>
                </a:solidFill>
              </a:rPr>
              <a:t>    </a:t>
            </a:r>
            <a:r>
              <a:rPr sz="2400"/>
              <a:t>return</a:t>
            </a:r>
            <a:endParaRPr sz="2400">
              <a:solidFill>
                <a:srgbClr val="D4D4D4"/>
              </a:solidFill>
            </a:endParaRPr>
          </a:p>
          <a:p>
            <a:pPr defTabSz="379475">
              <a:lnSpc>
                <a:spcPts val="4400"/>
              </a:lnSpc>
              <a:defRPr sz="249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printmessage()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Keyword Arguments"/>
          <p:cNvSpPr txBox="1">
            <a:spLocks noGrp="1"/>
          </p:cNvSpPr>
          <p:nvPr>
            <p:ph type="title"/>
          </p:nvPr>
        </p:nvSpPr>
        <p:spPr>
          <a:xfrm>
            <a:off x="359350" y="457627"/>
            <a:ext cx="8110926" cy="80294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Keyword Arguments</a:t>
            </a:r>
          </a:p>
        </p:txBody>
      </p:sp>
      <p:sp>
        <p:nvSpPr>
          <p:cNvPr id="153" name="Arguments can be passed using their names…"/>
          <p:cNvSpPr txBox="1">
            <a:spLocks noGrp="1"/>
          </p:cNvSpPr>
          <p:nvPr>
            <p:ph type="body" sz="quarter" idx="1"/>
          </p:nvPr>
        </p:nvSpPr>
        <p:spPr>
          <a:xfrm>
            <a:off x="359350" y="1358296"/>
            <a:ext cx="7688700" cy="98575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02336" indent="-273812" defTabSz="804672">
              <a:buSzPts val="2300"/>
              <a:defRPr sz="2376"/>
            </a:pPr>
            <a:r>
              <a:t>Arguments can be passed using their names </a:t>
            </a:r>
          </a:p>
          <a:p>
            <a:pPr marL="402336" indent="-273812" defTabSz="804672">
              <a:buSzPts val="2300"/>
              <a:defRPr sz="2376"/>
            </a:pPr>
            <a:r>
              <a:t>Can be called in any order while calling</a:t>
            </a:r>
          </a:p>
        </p:txBody>
      </p:sp>
      <p:sp>
        <p:nvSpPr>
          <p:cNvPr id="154" name="def printNtimes(message,times):…"/>
          <p:cNvSpPr txBox="1"/>
          <p:nvPr/>
        </p:nvSpPr>
        <p:spPr>
          <a:xfrm>
            <a:off x="341649" y="2465260"/>
            <a:ext cx="7730814" cy="246394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Autofit/>
          </a:bodyPr>
          <a:lstStyle/>
          <a:p>
            <a:pPr defTabSz="457200">
              <a:defRPr sz="21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569CD6"/>
                </a:solidFill>
              </a:rPr>
              <a:t>def</a:t>
            </a:r>
            <a:r>
              <a:rPr sz="2400">
                <a:solidFill>
                  <a:srgbClr val="D4D4D4"/>
                </a:solidFill>
              </a:rPr>
              <a:t> </a:t>
            </a:r>
            <a:r>
              <a:rPr sz="2400"/>
              <a:t>printNtimes</a:t>
            </a:r>
            <a:r>
              <a:rPr sz="2400">
                <a:solidFill>
                  <a:srgbClr val="D4D4D4"/>
                </a:solidFill>
              </a:rPr>
              <a:t>(</a:t>
            </a:r>
            <a:r>
              <a:rPr sz="2400">
                <a:solidFill>
                  <a:srgbClr val="9CDCFE"/>
                </a:solidFill>
              </a:rPr>
              <a:t>message</a:t>
            </a:r>
            <a:r>
              <a:rPr sz="2400">
                <a:solidFill>
                  <a:srgbClr val="D4D4D4"/>
                </a:solidFill>
              </a:rPr>
              <a:t>,</a:t>
            </a:r>
            <a:r>
              <a:rPr sz="2400">
                <a:solidFill>
                  <a:srgbClr val="9CDCFE"/>
                </a:solidFill>
              </a:rPr>
              <a:t>times</a:t>
            </a:r>
            <a:r>
              <a:rPr sz="2400">
                <a:solidFill>
                  <a:srgbClr val="D4D4D4"/>
                </a:solidFill>
              </a:rPr>
              <a:t>):</a:t>
            </a:r>
          </a:p>
          <a:p>
            <a:pPr defTabSz="457200">
              <a:defRPr sz="21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D4D4D4"/>
                </a:solidFill>
              </a:rPr>
              <a:t>    </a:t>
            </a:r>
            <a:r>
              <a:rPr sz="2400"/>
              <a:t>"This function prints a message passed"</a:t>
            </a:r>
            <a:endParaRPr sz="2400">
              <a:solidFill>
                <a:srgbClr val="D4D4D4"/>
              </a:solidFill>
            </a:endParaRPr>
          </a:p>
          <a:p>
            <a:pPr defTabSz="457200">
              <a:defRPr sz="21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    </a:t>
            </a:r>
            <a:r>
              <a:rPr sz="2400">
                <a:solidFill>
                  <a:srgbClr val="C586C0"/>
                </a:solidFill>
              </a:rPr>
              <a:t>for</a:t>
            </a:r>
            <a:r>
              <a:rPr sz="2400"/>
              <a:t> i </a:t>
            </a:r>
            <a:r>
              <a:rPr sz="2400">
                <a:solidFill>
                  <a:srgbClr val="569CD6"/>
                </a:solidFill>
              </a:rPr>
              <a:t>in</a:t>
            </a:r>
            <a:r>
              <a:rPr sz="2400"/>
              <a:t> </a:t>
            </a:r>
            <a:r>
              <a:rPr sz="2400">
                <a:solidFill>
                  <a:srgbClr val="DCDCAA"/>
                </a:solidFill>
              </a:rPr>
              <a:t>range</a:t>
            </a:r>
            <a:r>
              <a:rPr sz="2400"/>
              <a:t>(times):</a:t>
            </a:r>
          </a:p>
          <a:p>
            <a:pPr defTabSz="457200">
              <a:defRPr sz="21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D4D4D4"/>
                </a:solidFill>
              </a:rPr>
              <a:t>        </a:t>
            </a:r>
            <a:r>
              <a:rPr sz="2400">
                <a:solidFill>
                  <a:srgbClr val="DCDCAA"/>
                </a:solidFill>
              </a:rPr>
              <a:t>print</a:t>
            </a:r>
            <a:r>
              <a:rPr sz="2400">
                <a:solidFill>
                  <a:srgbClr val="D4D4D4"/>
                </a:solidFill>
              </a:rPr>
              <a:t>(</a:t>
            </a:r>
            <a:r>
              <a:rPr sz="2400"/>
              <a:t>"Message:"</a:t>
            </a:r>
            <a:r>
              <a:rPr sz="2400">
                <a:solidFill>
                  <a:srgbClr val="D4D4D4"/>
                </a:solidFill>
              </a:rPr>
              <a:t>,message)</a:t>
            </a:r>
          </a:p>
          <a:p>
            <a:pPr defTabSz="457200">
              <a:defRPr sz="2100">
                <a:solidFill>
                  <a:srgbClr val="C586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D4D4D4"/>
                </a:solidFill>
              </a:rPr>
              <a:t>    </a:t>
            </a:r>
            <a:r>
              <a:rPr sz="2400"/>
              <a:t>return</a:t>
            </a:r>
            <a:endParaRPr sz="2400">
              <a:solidFill>
                <a:srgbClr val="D4D4D4"/>
              </a:solidFill>
            </a:endParaRPr>
          </a:p>
          <a:p>
            <a:pPr defTabSz="457200">
              <a:defRPr sz="21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printNtimes(</a:t>
            </a:r>
            <a:r>
              <a:rPr sz="2400">
                <a:solidFill>
                  <a:srgbClr val="9CDCFE"/>
                </a:solidFill>
              </a:rPr>
              <a:t>times</a:t>
            </a:r>
            <a:r>
              <a:rPr sz="2400"/>
              <a:t>=</a:t>
            </a:r>
            <a:r>
              <a:rPr sz="2400">
                <a:solidFill>
                  <a:srgbClr val="B5CEA8"/>
                </a:solidFill>
              </a:rPr>
              <a:t>3</a:t>
            </a:r>
            <a:r>
              <a:rPr sz="2400"/>
              <a:t>,</a:t>
            </a:r>
            <a:r>
              <a:rPr sz="2400">
                <a:solidFill>
                  <a:srgbClr val="9CDCFE"/>
                </a:solidFill>
              </a:rPr>
              <a:t>message</a:t>
            </a:r>
            <a:r>
              <a:rPr sz="2400"/>
              <a:t>=</a:t>
            </a:r>
            <a:r>
              <a:rPr sz="2400">
                <a:solidFill>
                  <a:srgbClr val="CE9178"/>
                </a:solidFill>
              </a:rPr>
              <a:t>"hello"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Variable Length arguments"/>
          <p:cNvSpPr txBox="1">
            <a:spLocks noGrp="1"/>
          </p:cNvSpPr>
          <p:nvPr>
            <p:ph type="title"/>
          </p:nvPr>
        </p:nvSpPr>
        <p:spPr>
          <a:xfrm>
            <a:off x="359350" y="457627"/>
            <a:ext cx="8110926" cy="80294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Variable Length arguments</a:t>
            </a:r>
          </a:p>
        </p:txBody>
      </p:sp>
      <p:sp>
        <p:nvSpPr>
          <p:cNvPr id="157" name="Can have many arguments…"/>
          <p:cNvSpPr txBox="1">
            <a:spLocks noGrp="1"/>
          </p:cNvSpPr>
          <p:nvPr>
            <p:ph type="body" sz="quarter" idx="1"/>
          </p:nvPr>
        </p:nvSpPr>
        <p:spPr>
          <a:xfrm>
            <a:off x="359350" y="1231296"/>
            <a:ext cx="7688700" cy="98575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02336" indent="-273812" defTabSz="804672">
              <a:buSzPts val="2300"/>
              <a:defRPr sz="2376"/>
            </a:pPr>
            <a:r>
              <a:t>Can have many arguments </a:t>
            </a:r>
          </a:p>
          <a:p>
            <a:pPr marL="402336" indent="-273812" defTabSz="804672">
              <a:buSzPts val="2300"/>
              <a:defRPr sz="2376"/>
            </a:pPr>
            <a:r>
              <a:t>Used for functions that need to work many variables</a:t>
            </a:r>
          </a:p>
        </p:txBody>
      </p:sp>
      <p:sp>
        <p:nvSpPr>
          <p:cNvPr id="158" name="def add(a,b,*argtuple):…"/>
          <p:cNvSpPr txBox="1"/>
          <p:nvPr/>
        </p:nvSpPr>
        <p:spPr>
          <a:xfrm>
            <a:off x="583080" y="2221230"/>
            <a:ext cx="7485666" cy="267765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26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569CD6"/>
                </a:solidFill>
              </a:rPr>
              <a:t>def</a:t>
            </a:r>
            <a:r>
              <a:rPr sz="2400">
                <a:solidFill>
                  <a:srgbClr val="D4D4D4"/>
                </a:solidFill>
              </a:rPr>
              <a:t> </a:t>
            </a:r>
            <a:r>
              <a:rPr sz="2400">
                <a:solidFill>
                  <a:srgbClr val="DCDCAA"/>
                </a:solidFill>
              </a:rPr>
              <a:t>add</a:t>
            </a:r>
            <a:r>
              <a:rPr sz="2400">
                <a:solidFill>
                  <a:srgbClr val="D4D4D4"/>
                </a:solidFill>
              </a:rPr>
              <a:t>(</a:t>
            </a:r>
            <a:r>
              <a:rPr sz="2400"/>
              <a:t>a</a:t>
            </a:r>
            <a:r>
              <a:rPr sz="2400">
                <a:solidFill>
                  <a:srgbClr val="D4D4D4"/>
                </a:solidFill>
              </a:rPr>
              <a:t>,</a:t>
            </a:r>
            <a:r>
              <a:rPr sz="2400"/>
              <a:t>b</a:t>
            </a:r>
            <a:r>
              <a:rPr sz="2400">
                <a:solidFill>
                  <a:srgbClr val="D4D4D4"/>
                </a:solidFill>
              </a:rPr>
              <a:t>,*</a:t>
            </a:r>
            <a:r>
              <a:rPr sz="2400"/>
              <a:t>argtuple</a:t>
            </a:r>
            <a:r>
              <a:rPr sz="2400">
                <a:solidFill>
                  <a:srgbClr val="D4D4D4"/>
                </a:solidFill>
              </a:rPr>
              <a:t>):</a:t>
            </a:r>
          </a:p>
          <a:p>
            <a:pPr defTabSz="457200">
              <a:defRPr sz="26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    </a:t>
            </a:r>
            <a:r>
              <a:rPr sz="2400">
                <a:solidFill>
                  <a:srgbClr val="DCDCAA"/>
                </a:solidFill>
              </a:rPr>
              <a:t>sum</a:t>
            </a:r>
            <a:r>
              <a:rPr sz="2400"/>
              <a:t>=a+b</a:t>
            </a:r>
          </a:p>
          <a:p>
            <a:pPr defTabSz="457200">
              <a:defRPr sz="26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    </a:t>
            </a:r>
            <a:r>
              <a:rPr sz="2400">
                <a:solidFill>
                  <a:srgbClr val="C586C0"/>
                </a:solidFill>
              </a:rPr>
              <a:t>for</a:t>
            </a:r>
            <a:r>
              <a:rPr sz="2400"/>
              <a:t> i </a:t>
            </a:r>
            <a:r>
              <a:rPr sz="2400">
                <a:solidFill>
                  <a:srgbClr val="569CD6"/>
                </a:solidFill>
              </a:rPr>
              <a:t>in</a:t>
            </a:r>
            <a:r>
              <a:rPr sz="2400"/>
              <a:t> argtuple:</a:t>
            </a:r>
          </a:p>
          <a:p>
            <a:pPr defTabSz="457200">
              <a:defRPr sz="26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        </a:t>
            </a:r>
            <a:r>
              <a:rPr sz="2400">
                <a:solidFill>
                  <a:srgbClr val="DCDCAA"/>
                </a:solidFill>
              </a:rPr>
              <a:t>sum</a:t>
            </a:r>
            <a:r>
              <a:rPr sz="2400"/>
              <a:t>=</a:t>
            </a:r>
            <a:r>
              <a:rPr sz="2400">
                <a:solidFill>
                  <a:srgbClr val="DCDCAA"/>
                </a:solidFill>
              </a:rPr>
              <a:t>sum</a:t>
            </a:r>
            <a:r>
              <a:rPr sz="2400"/>
              <a:t>+i</a:t>
            </a:r>
          </a:p>
          <a:p>
            <a:pPr defTabSz="457200">
              <a:defRPr sz="2600">
                <a:solidFill>
                  <a:srgbClr val="C586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D4D4D4"/>
                </a:solidFill>
              </a:rPr>
              <a:t>    </a:t>
            </a:r>
            <a:r>
              <a:rPr sz="2400"/>
              <a:t>return</a:t>
            </a:r>
            <a:r>
              <a:rPr sz="2400">
                <a:solidFill>
                  <a:srgbClr val="D4D4D4"/>
                </a:solidFill>
              </a:rPr>
              <a:t> </a:t>
            </a:r>
            <a:r>
              <a:rPr sz="2400">
                <a:solidFill>
                  <a:srgbClr val="DCDCAA"/>
                </a:solidFill>
              </a:rPr>
              <a:t>sum</a:t>
            </a:r>
            <a:endParaRPr sz="2400">
              <a:solidFill>
                <a:srgbClr val="D4D4D4"/>
              </a:solidFill>
            </a:endParaRPr>
          </a:p>
          <a:p>
            <a:pPr defTabSz="457200">
              <a:defRPr sz="26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DCDCAA"/>
                </a:solidFill>
              </a:rPr>
              <a:t>sum</a:t>
            </a:r>
            <a:r>
              <a:rPr sz="2400"/>
              <a:t>=add(</a:t>
            </a:r>
            <a:r>
              <a:rPr sz="2400">
                <a:solidFill>
                  <a:srgbClr val="B5CEA8"/>
                </a:solidFill>
              </a:rPr>
              <a:t>1</a:t>
            </a:r>
            <a:r>
              <a:rPr sz="2400"/>
              <a:t>,</a:t>
            </a:r>
            <a:r>
              <a:rPr sz="2400">
                <a:solidFill>
                  <a:srgbClr val="B5CEA8"/>
                </a:solidFill>
              </a:rPr>
              <a:t>2</a:t>
            </a:r>
            <a:r>
              <a:rPr sz="2400"/>
              <a:t>,</a:t>
            </a:r>
            <a:r>
              <a:rPr sz="2400">
                <a:solidFill>
                  <a:srgbClr val="B5CEA8"/>
                </a:solidFill>
              </a:rPr>
              <a:t>3</a:t>
            </a:r>
            <a:r>
              <a:rPr sz="2400"/>
              <a:t>,</a:t>
            </a:r>
            <a:r>
              <a:rPr sz="2400">
                <a:solidFill>
                  <a:srgbClr val="B5CEA8"/>
                </a:solidFill>
              </a:rPr>
              <a:t>4</a:t>
            </a:r>
            <a:r>
              <a:rPr sz="2400"/>
              <a:t>,</a:t>
            </a:r>
            <a:r>
              <a:rPr sz="2400">
                <a:solidFill>
                  <a:srgbClr val="B5CEA8"/>
                </a:solidFill>
              </a:rPr>
              <a:t>5</a:t>
            </a:r>
            <a:r>
              <a:rPr sz="2400"/>
              <a:t>,</a:t>
            </a:r>
            <a:r>
              <a:rPr sz="2400">
                <a:solidFill>
                  <a:srgbClr val="B5CEA8"/>
                </a:solidFill>
              </a:rPr>
              <a:t>6</a:t>
            </a:r>
            <a:r>
              <a:rPr sz="2400"/>
              <a:t>,</a:t>
            </a:r>
            <a:r>
              <a:rPr sz="2400">
                <a:solidFill>
                  <a:srgbClr val="B5CEA8"/>
                </a:solidFill>
              </a:rPr>
              <a:t>6</a:t>
            </a:r>
            <a:r>
              <a:rPr sz="2400"/>
              <a:t>)</a:t>
            </a:r>
          </a:p>
          <a:p>
            <a:pPr defTabSz="457200">
              <a:defRPr sz="26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print</a:t>
            </a:r>
            <a:r>
              <a:rPr sz="2400">
                <a:solidFill>
                  <a:srgbClr val="D4D4D4"/>
                </a:solidFill>
              </a:rPr>
              <a:t> </a:t>
            </a:r>
            <a:r>
              <a:rPr sz="2400"/>
              <a:t>sum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unction"/>
          <p:cNvSpPr txBox="1">
            <a:spLocks noGrp="1"/>
          </p:cNvSpPr>
          <p:nvPr>
            <p:ph type="title"/>
          </p:nvPr>
        </p:nvSpPr>
        <p:spPr>
          <a:xfrm>
            <a:off x="594674" y="482718"/>
            <a:ext cx="7688701" cy="749093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t>Function</a:t>
            </a:r>
          </a:p>
        </p:txBody>
      </p:sp>
      <p:sp>
        <p:nvSpPr>
          <p:cNvPr id="119" name="A function is a block of statements that perform a single task…"/>
          <p:cNvSpPr txBox="1">
            <a:spLocks noGrp="1"/>
          </p:cNvSpPr>
          <p:nvPr>
            <p:ph type="body" idx="1"/>
          </p:nvPr>
        </p:nvSpPr>
        <p:spPr>
          <a:xfrm>
            <a:off x="208673" y="1479877"/>
            <a:ext cx="8460703" cy="3208013"/>
          </a:xfrm>
          <a:prstGeom prst="rect">
            <a:avLst/>
          </a:prstGeom>
        </p:spPr>
        <p:txBody>
          <a:bodyPr/>
          <a:lstStyle/>
          <a:p>
            <a:pPr marL="621631" lvl="1" indent="-240631" defTabSz="731519">
              <a:buClrTx/>
              <a:buSzPct val="100000"/>
              <a:buFontTx/>
              <a:buChar char="•"/>
              <a:defRPr sz="2600"/>
            </a:pPr>
            <a:r>
              <a:t>A function is a block of statements that perform a single task</a:t>
            </a:r>
          </a:p>
          <a:p>
            <a:pPr marL="621631" lvl="1" indent="-240631" defTabSz="731519">
              <a:buClrTx/>
              <a:buSzPct val="100000"/>
              <a:buFontTx/>
              <a:buChar char="•"/>
              <a:defRPr sz="2600"/>
            </a:pPr>
            <a:r>
              <a:t>Functions provide a way to reuse your code</a:t>
            </a:r>
          </a:p>
          <a:p>
            <a:pPr marL="621631" lvl="1" indent="-240631" defTabSz="731519">
              <a:buClrTx/>
              <a:buSzPct val="100000"/>
              <a:buFontTx/>
              <a:buChar char="•"/>
              <a:defRPr sz="2600"/>
            </a:pPr>
            <a:r>
              <a:t>Python has Many builtin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uiltin Functions"/>
          <p:cNvSpPr txBox="1">
            <a:spLocks noGrp="1"/>
          </p:cNvSpPr>
          <p:nvPr>
            <p:ph type="title"/>
          </p:nvPr>
        </p:nvSpPr>
        <p:spPr>
          <a:xfrm>
            <a:off x="594674" y="482718"/>
            <a:ext cx="7688701" cy="749093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t>Builtin Functions</a:t>
            </a:r>
          </a:p>
        </p:txBody>
      </p:sp>
      <p:sp>
        <p:nvSpPr>
          <p:cNvPr id="122" name="len()…"/>
          <p:cNvSpPr txBox="1">
            <a:spLocks noGrp="1"/>
          </p:cNvSpPr>
          <p:nvPr>
            <p:ph type="body" idx="1"/>
          </p:nvPr>
        </p:nvSpPr>
        <p:spPr>
          <a:xfrm>
            <a:off x="208673" y="1479877"/>
            <a:ext cx="8460703" cy="3208013"/>
          </a:xfrm>
          <a:prstGeom prst="rect">
            <a:avLst/>
          </a:prstGeom>
        </p:spPr>
        <p:txBody>
          <a:bodyPr/>
          <a:lstStyle/>
          <a:p>
            <a:pPr marL="621631" lvl="1" indent="-240631" defTabSz="731519">
              <a:buClrTx/>
              <a:buSzPct val="100000"/>
              <a:buFontTx/>
              <a:buChar char="•"/>
              <a:defRPr sz="2600"/>
            </a:pPr>
            <a:endParaRPr/>
          </a:p>
          <a:p>
            <a:pPr marL="621631" lvl="1" indent="-240631" defTabSz="731519">
              <a:buClrTx/>
              <a:buSzPct val="100000"/>
              <a:buFontTx/>
              <a:buChar char="•"/>
              <a:defRPr sz="2600"/>
            </a:pPr>
            <a:r>
              <a:t>len()</a:t>
            </a:r>
          </a:p>
          <a:p>
            <a:pPr marL="621631" lvl="1" indent="-240631" defTabSz="731519">
              <a:buClrTx/>
              <a:buSzPct val="100000"/>
              <a:buFontTx/>
              <a:buChar char="•"/>
              <a:defRPr sz="2600"/>
            </a:pPr>
            <a:r>
              <a:t>range()</a:t>
            </a:r>
          </a:p>
          <a:p>
            <a:pPr marL="621631" lvl="1" indent="-240631" defTabSz="731519">
              <a:buClrTx/>
              <a:buSzPct val="100000"/>
              <a:buFontTx/>
              <a:buChar char="•"/>
              <a:defRPr sz="2600"/>
            </a:pPr>
            <a:r>
              <a:t>dir()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User Defined Function"/>
          <p:cNvSpPr txBox="1">
            <a:spLocks noGrp="1"/>
          </p:cNvSpPr>
          <p:nvPr>
            <p:ph type="title"/>
          </p:nvPr>
        </p:nvSpPr>
        <p:spPr>
          <a:xfrm>
            <a:off x="594674" y="482718"/>
            <a:ext cx="7688701" cy="749093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t>User Defined Function</a:t>
            </a:r>
          </a:p>
        </p:txBody>
      </p:sp>
      <p:sp>
        <p:nvSpPr>
          <p:cNvPr id="125" name="We can define our own functions that can perform a task"/>
          <p:cNvSpPr txBox="1">
            <a:spLocks noGrp="1"/>
          </p:cNvSpPr>
          <p:nvPr>
            <p:ph type="body" sz="half" idx="1"/>
          </p:nvPr>
        </p:nvSpPr>
        <p:spPr>
          <a:xfrm>
            <a:off x="56273" y="1277080"/>
            <a:ext cx="8460703" cy="1184894"/>
          </a:xfrm>
          <a:prstGeom prst="rect">
            <a:avLst/>
          </a:prstGeom>
        </p:spPr>
        <p:txBody>
          <a:bodyPr/>
          <a:lstStyle/>
          <a:p>
            <a:pPr marL="621631" lvl="1" indent="-240631" defTabSz="731519">
              <a:buClrTx/>
              <a:buSzPct val="100000"/>
              <a:buFontTx/>
              <a:buChar char="•"/>
              <a:defRPr sz="2600"/>
            </a:pPr>
            <a:r>
              <a:t>We can define our own functions that can perform a task </a:t>
            </a:r>
          </a:p>
        </p:txBody>
      </p:sp>
      <p:sp>
        <p:nvSpPr>
          <p:cNvPr id="126" name="def name_of_function(list_of_arguments):…"/>
          <p:cNvSpPr txBox="1"/>
          <p:nvPr/>
        </p:nvSpPr>
        <p:spPr>
          <a:xfrm>
            <a:off x="341648" y="2336871"/>
            <a:ext cx="8460704" cy="18779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Autofit/>
          </a:bodyPr>
          <a:lstStyle/>
          <a:p>
            <a:pPr defTabSz="333756">
              <a:lnSpc>
                <a:spcPts val="3600"/>
              </a:lnSpc>
              <a:defRPr sz="1971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solidFill>
                  <a:srgbClr val="569CD6"/>
                </a:solidFill>
              </a:rPr>
              <a:t>def</a:t>
            </a:r>
            <a:r>
              <a:rPr sz="2000">
                <a:solidFill>
                  <a:srgbClr val="D4D4D4"/>
                </a:solidFill>
              </a:rPr>
              <a:t> </a:t>
            </a:r>
            <a:r>
              <a:rPr sz="2000">
                <a:solidFill>
                  <a:srgbClr val="DCDCAA"/>
                </a:solidFill>
              </a:rPr>
              <a:t>name_of_function</a:t>
            </a:r>
            <a:r>
              <a:rPr sz="2000">
                <a:solidFill>
                  <a:srgbClr val="D4D4D4"/>
                </a:solidFill>
              </a:rPr>
              <a:t>(</a:t>
            </a:r>
            <a:r>
              <a:rPr sz="2000"/>
              <a:t>list_of_arguments</a:t>
            </a:r>
            <a:r>
              <a:rPr sz="2000">
                <a:solidFill>
                  <a:srgbClr val="D4D4D4"/>
                </a:solidFill>
              </a:rPr>
              <a:t>):</a:t>
            </a:r>
          </a:p>
          <a:p>
            <a:pPr lvl="2" indent="333756" defTabSz="333756">
              <a:lnSpc>
                <a:spcPts val="3600"/>
              </a:lnSpc>
              <a:defRPr sz="1971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/>
              <a:t>“ option docstring that describes about function”</a:t>
            </a:r>
          </a:p>
          <a:p>
            <a:pPr lvl="2" indent="333756" defTabSz="333756">
              <a:lnSpc>
                <a:spcPts val="3600"/>
              </a:lnSpc>
              <a:defRPr sz="1971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/>
              <a:t>function_suite</a:t>
            </a:r>
          </a:p>
          <a:p>
            <a:pPr defTabSz="333756">
              <a:lnSpc>
                <a:spcPts val="3600"/>
              </a:lnSpc>
              <a:defRPr sz="1971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/>
              <a:t>   </a:t>
            </a:r>
            <a:r>
              <a:rPr sz="2000">
                <a:solidFill>
                  <a:srgbClr val="C586C0"/>
                </a:solidFill>
              </a:rPr>
              <a:t>return</a:t>
            </a:r>
            <a:r>
              <a:rPr sz="2000"/>
              <a:t> &lt;value&gt; </a:t>
            </a:r>
          </a:p>
        </p:txBody>
      </p:sp>
      <p:sp>
        <p:nvSpPr>
          <p:cNvPr id="127" name="Note: Arguments/Parameters mean same"/>
          <p:cNvSpPr txBox="1"/>
          <p:nvPr/>
        </p:nvSpPr>
        <p:spPr>
          <a:xfrm>
            <a:off x="341648" y="4134580"/>
            <a:ext cx="8460704" cy="74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 lvl="1" indent="228600" defTabSz="731519">
              <a:lnSpc>
                <a:spcPct val="115000"/>
              </a:lnSpc>
              <a:defRPr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Note: Arguments/Parameters mean same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Example Function"/>
          <p:cNvSpPr txBox="1">
            <a:spLocks noGrp="1"/>
          </p:cNvSpPr>
          <p:nvPr>
            <p:ph type="title"/>
          </p:nvPr>
        </p:nvSpPr>
        <p:spPr>
          <a:xfrm>
            <a:off x="378774" y="487990"/>
            <a:ext cx="8386452" cy="749093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t>Example Function</a:t>
            </a:r>
          </a:p>
        </p:txBody>
      </p:sp>
      <p:sp>
        <p:nvSpPr>
          <p:cNvPr id="130" name="def printmessage(message):…"/>
          <p:cNvSpPr txBox="1"/>
          <p:nvPr/>
        </p:nvSpPr>
        <p:spPr>
          <a:xfrm>
            <a:off x="341648" y="1360360"/>
            <a:ext cx="8460704" cy="22829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Autofit/>
          </a:bodyPr>
          <a:lstStyle/>
          <a:p>
            <a:pPr defTabSz="457200">
              <a:lnSpc>
                <a:spcPts val="4400"/>
              </a:lnSpc>
              <a:defRPr sz="22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569CD6"/>
                </a:solidFill>
              </a:rPr>
              <a:t>def</a:t>
            </a:r>
            <a:r>
              <a:rPr sz="2400">
                <a:solidFill>
                  <a:srgbClr val="D4D4D4"/>
                </a:solidFill>
              </a:rPr>
              <a:t> </a:t>
            </a:r>
            <a:r>
              <a:rPr sz="2400"/>
              <a:t>printmessage</a:t>
            </a:r>
            <a:r>
              <a:rPr sz="2400">
                <a:solidFill>
                  <a:srgbClr val="D4D4D4"/>
                </a:solidFill>
              </a:rPr>
              <a:t>(</a:t>
            </a:r>
            <a:r>
              <a:rPr sz="2400">
                <a:solidFill>
                  <a:srgbClr val="9CDCFE"/>
                </a:solidFill>
              </a:rPr>
              <a:t>message</a:t>
            </a:r>
            <a:r>
              <a:rPr sz="2400">
                <a:solidFill>
                  <a:srgbClr val="D4D4D4"/>
                </a:solidFill>
              </a:rPr>
              <a:t>):</a:t>
            </a:r>
          </a:p>
          <a:p>
            <a:pPr defTabSz="457200">
              <a:lnSpc>
                <a:spcPts val="4400"/>
              </a:lnSpc>
              <a:defRPr sz="22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D4D4D4"/>
                </a:solidFill>
              </a:rPr>
              <a:t>    </a:t>
            </a:r>
            <a:r>
              <a:rPr sz="2400"/>
              <a:t>'This function prints a message passed'</a:t>
            </a:r>
            <a:endParaRPr sz="2400">
              <a:solidFill>
                <a:srgbClr val="D4D4D4"/>
              </a:solidFill>
            </a:endParaRPr>
          </a:p>
          <a:p>
            <a:pPr defTabSz="457200">
              <a:lnSpc>
                <a:spcPts val="4400"/>
              </a:lnSpc>
              <a:defRPr sz="22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D4D4D4"/>
                </a:solidFill>
              </a:rPr>
              <a:t>    </a:t>
            </a:r>
            <a:r>
              <a:rPr sz="2400">
                <a:solidFill>
                  <a:srgbClr val="DCDCAA"/>
                </a:solidFill>
              </a:rPr>
              <a:t>print</a:t>
            </a:r>
            <a:r>
              <a:rPr sz="2400">
                <a:solidFill>
                  <a:srgbClr val="D4D4D4"/>
                </a:solidFill>
              </a:rPr>
              <a:t>(</a:t>
            </a:r>
            <a:r>
              <a:rPr sz="2400"/>
              <a:t>" Message:”,message)</a:t>
            </a:r>
            <a:endParaRPr sz="2400">
              <a:solidFill>
                <a:srgbClr val="D4D4D4"/>
              </a:solidFill>
            </a:endParaRPr>
          </a:p>
          <a:p>
            <a:pPr defTabSz="457200">
              <a:lnSpc>
                <a:spcPts val="4400"/>
              </a:lnSpc>
              <a:defRPr sz="2200">
                <a:solidFill>
                  <a:srgbClr val="C586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D4D4D4"/>
                </a:solidFill>
              </a:rPr>
              <a:t>    </a:t>
            </a:r>
            <a:r>
              <a:rPr sz="2400"/>
              <a:t>return</a:t>
            </a:r>
            <a:endParaRPr sz="2400">
              <a:solidFill>
                <a:srgbClr val="D4D4D4"/>
              </a:solidFill>
            </a:endParaRPr>
          </a:p>
          <a:p>
            <a:pPr defTabSz="457200">
              <a:lnSpc>
                <a:spcPts val="4400"/>
              </a:lnSpc>
              <a:defRPr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printmessage(“Good Morning”)</a:t>
            </a:r>
          </a:p>
        </p:txBody>
      </p:sp>
      <p:sp>
        <p:nvSpPr>
          <p:cNvPr id="131" name="$ python functiondemo.py…"/>
          <p:cNvSpPr txBox="1"/>
          <p:nvPr/>
        </p:nvSpPr>
        <p:spPr>
          <a:xfrm>
            <a:off x="341648" y="3665197"/>
            <a:ext cx="8460704" cy="1214858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 lvl="2">
              <a:lnSpc>
                <a:spcPct val="115000"/>
              </a:lnSpc>
              <a:defRPr sz="2700">
                <a:latin typeface="Lato"/>
                <a:ea typeface="Lato"/>
                <a:cs typeface="Lato"/>
                <a:sym typeface="Lato"/>
              </a:defRPr>
            </a:pPr>
            <a:r>
              <a:t>$ python functiondemo.py</a:t>
            </a:r>
          </a:p>
          <a:p>
            <a:pPr lvl="2">
              <a:lnSpc>
                <a:spcPct val="115000"/>
              </a:lnSpc>
              <a:defRPr sz="2700">
                <a:latin typeface="Lato"/>
                <a:ea typeface="Lato"/>
                <a:cs typeface="Lato"/>
                <a:sym typeface="Lato"/>
              </a:defRPr>
            </a:pPr>
            <a:r>
              <a:t>Message: Good Morning</a:t>
            </a:r>
          </a:p>
        </p:txBody>
      </p:sp>
      <p:sp>
        <p:nvSpPr>
          <p:cNvPr id="132" name="Functiondemo.py"/>
          <p:cNvSpPr txBox="1"/>
          <p:nvPr/>
        </p:nvSpPr>
        <p:spPr>
          <a:xfrm>
            <a:off x="6532055" y="863580"/>
            <a:ext cx="2259581" cy="4878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 lnSpcReduction="10000"/>
          </a:bodyPr>
          <a:lstStyle/>
          <a:p>
            <a:pPr lvl="2" defTabSz="877823">
              <a:defRPr sz="2112">
                <a:solidFill>
                  <a:schemeClr val="accent1">
                    <a:lumOff val="-6980"/>
                  </a:schemeClr>
                </a:solidFill>
              </a:defRPr>
            </a:pPr>
            <a:r>
              <a:t>Functiondemo.py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efining a function"/>
          <p:cNvSpPr txBox="1">
            <a:spLocks noGrp="1"/>
          </p:cNvSpPr>
          <p:nvPr>
            <p:ph type="title"/>
          </p:nvPr>
        </p:nvSpPr>
        <p:spPr>
          <a:xfrm>
            <a:off x="513550" y="502622"/>
            <a:ext cx="7688700" cy="845807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r>
              <a:t>Defining a function</a:t>
            </a:r>
          </a:p>
        </p:txBody>
      </p:sp>
      <p:sp>
        <p:nvSpPr>
          <p:cNvPr id="135" name="A function may need some values to do the task .…"/>
          <p:cNvSpPr txBox="1">
            <a:spLocks noGrp="1"/>
          </p:cNvSpPr>
          <p:nvPr>
            <p:ph type="body" idx="1"/>
          </p:nvPr>
        </p:nvSpPr>
        <p:spPr>
          <a:xfrm>
            <a:off x="324849" y="1363250"/>
            <a:ext cx="8066101" cy="2605143"/>
          </a:xfrm>
          <a:prstGeom prst="rect">
            <a:avLst/>
          </a:prstGeom>
        </p:spPr>
        <p:txBody>
          <a:bodyPr/>
          <a:lstStyle/>
          <a:p>
            <a:pPr marL="0" lvl="1" indent="228600">
              <a:lnSpc>
                <a:spcPct val="100000"/>
              </a:lnSpc>
              <a:buClrTx/>
              <a:buSzTx/>
              <a:buFontTx/>
              <a:buNone/>
              <a:defRPr sz="2300"/>
            </a:pPr>
            <a:r>
              <a:t>A function may need some values to do the task .</a:t>
            </a:r>
          </a:p>
          <a:p>
            <a:pPr marL="0" lvl="2" indent="457200">
              <a:lnSpc>
                <a:spcPct val="100000"/>
              </a:lnSpc>
              <a:buClrTx/>
              <a:buSzTx/>
              <a:buFontTx/>
              <a:buNone/>
              <a:defRPr sz="2300"/>
            </a:pPr>
            <a:r>
              <a:t>These values are called </a:t>
            </a:r>
            <a:r>
              <a:rPr b="1"/>
              <a:t>arguments</a:t>
            </a:r>
          </a:p>
          <a:p>
            <a:pPr marL="0" lvl="1" indent="228600">
              <a:lnSpc>
                <a:spcPct val="100000"/>
              </a:lnSpc>
              <a:buClrTx/>
              <a:buSzTx/>
              <a:buFontTx/>
              <a:buNone/>
              <a:defRPr sz="2300"/>
            </a:pPr>
            <a:r>
              <a:t>A function may return a value after its execution</a:t>
            </a:r>
          </a:p>
          <a:p>
            <a:pPr marL="0" lvl="2" indent="457200">
              <a:lnSpc>
                <a:spcPct val="100000"/>
              </a:lnSpc>
              <a:buClrTx/>
              <a:buSzTx/>
              <a:buFontTx/>
              <a:buNone/>
              <a:defRPr sz="2300"/>
            </a:pPr>
            <a:r>
              <a:t>These value is called </a:t>
            </a:r>
            <a:r>
              <a:rPr b="1"/>
              <a:t>return value</a:t>
            </a:r>
          </a:p>
          <a:p>
            <a:pPr marL="0" lvl="2" indent="457200">
              <a:lnSpc>
                <a:spcPct val="100000"/>
              </a:lnSpc>
              <a:buClrTx/>
              <a:buSzTx/>
              <a:buFontTx/>
              <a:buNone/>
              <a:defRPr sz="2300"/>
            </a:pPr>
            <a:endParaRPr b="1"/>
          </a:p>
          <a:p>
            <a:pPr marL="0" lvl="2" indent="457200">
              <a:lnSpc>
                <a:spcPct val="100000"/>
              </a:lnSpc>
              <a:buClrTx/>
              <a:buSzTx/>
              <a:buFontTx/>
              <a:buNone/>
              <a:defRPr sz="2300" b="1" i="1"/>
            </a:pPr>
            <a:r>
              <a:t>Arguments and return types are optional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unction Classification"/>
          <p:cNvSpPr txBox="1">
            <a:spLocks noGrp="1"/>
          </p:cNvSpPr>
          <p:nvPr>
            <p:ph type="title"/>
          </p:nvPr>
        </p:nvSpPr>
        <p:spPr>
          <a:xfrm>
            <a:off x="513550" y="502622"/>
            <a:ext cx="7688700" cy="845807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r>
              <a:t>Function Classification</a:t>
            </a:r>
          </a:p>
        </p:txBody>
      </p:sp>
      <p:sp>
        <p:nvSpPr>
          <p:cNvPr id="138" name="Function that take arguments and return a value…"/>
          <p:cNvSpPr txBox="1">
            <a:spLocks noGrp="1"/>
          </p:cNvSpPr>
          <p:nvPr>
            <p:ph type="body" idx="1"/>
          </p:nvPr>
        </p:nvSpPr>
        <p:spPr>
          <a:xfrm>
            <a:off x="324849" y="1840148"/>
            <a:ext cx="8066101" cy="3002742"/>
          </a:xfrm>
          <a:prstGeom prst="rect">
            <a:avLst/>
          </a:prstGeom>
        </p:spPr>
        <p:txBody>
          <a:bodyPr/>
          <a:lstStyle/>
          <a:p>
            <a:pPr marL="847023" lvl="1" indent="-344103" defTabSz="905255">
              <a:lnSpc>
                <a:spcPct val="100000"/>
              </a:lnSpc>
              <a:buClrTx/>
              <a:buSzPct val="100000"/>
              <a:buFontTx/>
              <a:buAutoNum type="arabicPeriod"/>
              <a:defRPr sz="2574">
                <a:solidFill>
                  <a:srgbClr val="000000"/>
                </a:solidFill>
              </a:defRPr>
            </a:pPr>
            <a:r>
              <a:t>Function that take arguments and return a value</a:t>
            </a:r>
          </a:p>
          <a:p>
            <a:pPr marL="847023" lvl="1" indent="-344103" defTabSz="905255">
              <a:lnSpc>
                <a:spcPct val="100000"/>
              </a:lnSpc>
              <a:buClrTx/>
              <a:buSzPct val="100000"/>
              <a:buFontTx/>
              <a:buAutoNum type="arabicPeriod"/>
              <a:defRPr sz="2574">
                <a:solidFill>
                  <a:srgbClr val="000000"/>
                </a:solidFill>
              </a:defRPr>
            </a:pPr>
            <a:r>
              <a:t>Function that don’t take any arguments but return a value</a:t>
            </a:r>
          </a:p>
          <a:p>
            <a:pPr marL="847023" lvl="1" indent="-344103" defTabSz="905255">
              <a:lnSpc>
                <a:spcPct val="100000"/>
              </a:lnSpc>
              <a:buClrTx/>
              <a:buSzPct val="100000"/>
              <a:buFontTx/>
              <a:buAutoNum type="arabicPeriod"/>
              <a:defRPr sz="2574">
                <a:solidFill>
                  <a:srgbClr val="000000"/>
                </a:solidFill>
              </a:defRPr>
            </a:pPr>
            <a:r>
              <a:t>Functions that don’t take any arguments and don’t return value</a:t>
            </a:r>
          </a:p>
          <a:p>
            <a:pPr marL="847023" lvl="1" indent="-344103" defTabSz="905255">
              <a:lnSpc>
                <a:spcPct val="100000"/>
              </a:lnSpc>
              <a:buClrTx/>
              <a:buSzPct val="100000"/>
              <a:buFontTx/>
              <a:buAutoNum type="arabicPeriod"/>
              <a:defRPr sz="2574">
                <a:solidFill>
                  <a:srgbClr val="000000"/>
                </a:solidFill>
              </a:defRPr>
            </a:pPr>
            <a:r>
              <a:rPr/>
              <a:t>Functions </a:t>
            </a:r>
            <a:r>
              <a:rPr smtClean="0"/>
              <a:t>that</a:t>
            </a:r>
            <a:r>
              <a:rPr lang="en-IN" dirty="0" smtClean="0"/>
              <a:t> takes </a:t>
            </a:r>
            <a:r>
              <a:rPr lang="en-IN" dirty="0" err="1" smtClean="0"/>
              <a:t>arguement</a:t>
            </a:r>
            <a:r>
              <a:rPr lang="en-IN" dirty="0" smtClean="0"/>
              <a:t> but does not return a value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unctions that take arguments and return a value"/>
          <p:cNvSpPr txBox="1">
            <a:spLocks noGrp="1"/>
          </p:cNvSpPr>
          <p:nvPr>
            <p:ph type="title"/>
          </p:nvPr>
        </p:nvSpPr>
        <p:spPr>
          <a:xfrm>
            <a:off x="448250" y="597327"/>
            <a:ext cx="7688700" cy="736467"/>
          </a:xfrm>
          <a:prstGeom prst="rect">
            <a:avLst/>
          </a:prstGeom>
        </p:spPr>
        <p:txBody>
          <a:bodyPr/>
          <a:lstStyle/>
          <a:p>
            <a:pPr lvl="1" indent="192023" defTabSz="768095">
              <a:defRPr sz="2604" b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Functions that take arguments and return a value</a:t>
            </a:r>
          </a:p>
        </p:txBody>
      </p:sp>
      <p:sp>
        <p:nvSpPr>
          <p:cNvPr id="141" name="rv = math.sqrt(2)…"/>
          <p:cNvSpPr txBox="1">
            <a:spLocks noGrp="1"/>
          </p:cNvSpPr>
          <p:nvPr>
            <p:ph type="body" idx="1"/>
          </p:nvPr>
        </p:nvSpPr>
        <p:spPr>
          <a:xfrm>
            <a:off x="727650" y="1443319"/>
            <a:ext cx="7688700" cy="2786664"/>
          </a:xfrm>
          <a:prstGeom prst="rect">
            <a:avLst/>
          </a:prstGeom>
        </p:spPr>
        <p:txBody>
          <a:bodyPr/>
          <a:lstStyle/>
          <a:p>
            <a:pPr marL="155194" indent="-155194" defTabSz="859536">
              <a:lnSpc>
                <a:spcPct val="100000"/>
              </a:lnSpc>
              <a:buClrTx/>
              <a:buSzTx/>
              <a:buFontTx/>
              <a:buNone/>
              <a:defRPr sz="2820"/>
            </a:pPr>
            <a:r>
              <a:t> rv = math.sqrt(2) </a:t>
            </a:r>
          </a:p>
          <a:p>
            <a:pPr marL="155194" indent="-155194" defTabSz="859536">
              <a:lnSpc>
                <a:spcPct val="100000"/>
              </a:lnSpc>
              <a:buClrTx/>
              <a:buSzTx/>
              <a:buFontTx/>
              <a:buNone/>
              <a:defRPr sz="2820"/>
            </a:pPr>
            <a:endParaRPr/>
          </a:p>
          <a:p>
            <a:pPr marL="155194" indent="-155194" defTabSz="859536">
              <a:lnSpc>
                <a:spcPct val="100000"/>
              </a:lnSpc>
              <a:buClrTx/>
              <a:buSzTx/>
              <a:buFontTx/>
              <a:buNone/>
              <a:defRPr sz="2820"/>
            </a:pPr>
            <a:r>
              <a:t> namestuple = tuple(list)</a:t>
            </a:r>
          </a:p>
          <a:p>
            <a:pPr marL="155194" indent="-155194" defTabSz="859536">
              <a:lnSpc>
                <a:spcPct val="100000"/>
              </a:lnSpc>
              <a:buClrTx/>
              <a:buSzTx/>
              <a:buFontTx/>
              <a:buNone/>
              <a:defRPr sz="2820"/>
            </a:pPr>
            <a:endParaRPr/>
          </a:p>
          <a:p>
            <a:pPr marL="155194" indent="-155194" defTabSz="859536">
              <a:lnSpc>
                <a:spcPct val="100000"/>
              </a:lnSpc>
              <a:buClrTx/>
              <a:buSzTx/>
              <a:buFontTx/>
              <a:buNone/>
              <a:defRPr sz="2820"/>
            </a:pPr>
            <a:r>
              <a:t> nameslist = list(namestuple)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unctions with Arguments &amp; without return value"/>
          <p:cNvSpPr txBox="1">
            <a:spLocks noGrp="1"/>
          </p:cNvSpPr>
          <p:nvPr>
            <p:ph type="title"/>
          </p:nvPr>
        </p:nvSpPr>
        <p:spPr>
          <a:xfrm>
            <a:off x="727650" y="571927"/>
            <a:ext cx="7688700" cy="535202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Functions with Arguments &amp; without return value</a:t>
            </a:r>
          </a:p>
        </p:txBody>
      </p:sp>
      <p:sp>
        <p:nvSpPr>
          <p:cNvPr id="144" name="def printmessage(message):…"/>
          <p:cNvSpPr txBox="1"/>
          <p:nvPr/>
        </p:nvSpPr>
        <p:spPr>
          <a:xfrm>
            <a:off x="506748" y="1627060"/>
            <a:ext cx="8460704" cy="224688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Autofit/>
          </a:bodyPr>
          <a:lstStyle/>
          <a:p>
            <a:pPr defTabSz="388620">
              <a:lnSpc>
                <a:spcPts val="4300"/>
              </a:lnSpc>
              <a:defRPr sz="238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200">
                <a:solidFill>
                  <a:srgbClr val="569CD6"/>
                </a:solidFill>
              </a:rPr>
              <a:t>def</a:t>
            </a:r>
            <a:r>
              <a:rPr sz="3200">
                <a:solidFill>
                  <a:srgbClr val="D4D4D4"/>
                </a:solidFill>
              </a:rPr>
              <a:t> </a:t>
            </a:r>
            <a:r>
              <a:rPr sz="3200"/>
              <a:t>printmessage</a:t>
            </a:r>
            <a:r>
              <a:rPr sz="3200">
                <a:solidFill>
                  <a:srgbClr val="D4D4D4"/>
                </a:solidFill>
              </a:rPr>
              <a:t>(</a:t>
            </a:r>
            <a:r>
              <a:rPr sz="3200">
                <a:solidFill>
                  <a:srgbClr val="9CDCFE"/>
                </a:solidFill>
              </a:rPr>
              <a:t>message</a:t>
            </a:r>
            <a:r>
              <a:rPr sz="3200">
                <a:solidFill>
                  <a:srgbClr val="D4D4D4"/>
                </a:solidFill>
              </a:rPr>
              <a:t>):</a:t>
            </a:r>
          </a:p>
          <a:p>
            <a:pPr defTabSz="388620">
              <a:lnSpc>
                <a:spcPts val="4300"/>
              </a:lnSpc>
              <a:defRPr sz="238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200"/>
              <a:t>      </a:t>
            </a:r>
            <a:r>
              <a:rPr sz="3200">
                <a:solidFill>
                  <a:srgbClr val="FF2835"/>
                </a:solidFill>
              </a:rPr>
              <a:t>'This function prints a message passed'</a:t>
            </a:r>
          </a:p>
          <a:p>
            <a:pPr defTabSz="388620">
              <a:lnSpc>
                <a:spcPts val="4300"/>
              </a:lnSpc>
              <a:defRPr sz="238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200">
                <a:solidFill>
                  <a:srgbClr val="D4D4D4"/>
                </a:solidFill>
              </a:rPr>
              <a:t>      </a:t>
            </a:r>
            <a:r>
              <a:rPr sz="3200">
                <a:solidFill>
                  <a:srgbClr val="DCDCAA"/>
                </a:solidFill>
              </a:rPr>
              <a:t>print</a:t>
            </a:r>
            <a:r>
              <a:rPr sz="3200">
                <a:solidFill>
                  <a:srgbClr val="D4D4D4"/>
                </a:solidFill>
              </a:rPr>
              <a:t>(</a:t>
            </a:r>
            <a:r>
              <a:rPr sz="3200"/>
              <a:t>" Message:”,message)</a:t>
            </a:r>
            <a:endParaRPr sz="3200">
              <a:solidFill>
                <a:srgbClr val="D4D4D4"/>
              </a:solidFill>
            </a:endParaRPr>
          </a:p>
          <a:p>
            <a:pPr defTabSz="388620">
              <a:lnSpc>
                <a:spcPts val="4300"/>
              </a:lnSpc>
              <a:defRPr sz="238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200"/>
              <a:t>      </a:t>
            </a:r>
            <a:r>
              <a:rPr sz="3200">
                <a:solidFill>
                  <a:srgbClr val="C586C0"/>
                </a:solidFill>
              </a:rPr>
              <a:t>return</a:t>
            </a:r>
          </a:p>
          <a:p>
            <a:pPr defTabSz="388620">
              <a:lnSpc>
                <a:spcPts val="4300"/>
              </a:lnSpc>
              <a:defRPr sz="238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200"/>
              <a:t>printmessage(“Good Morning”);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998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998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369</Words>
  <PresentationFormat>On-screen Show (16:9)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Streamline</vt:lpstr>
      <vt:lpstr>Slide 1</vt:lpstr>
      <vt:lpstr>Function</vt:lpstr>
      <vt:lpstr>Builtin Functions</vt:lpstr>
      <vt:lpstr>User Defined Function</vt:lpstr>
      <vt:lpstr>Example Function</vt:lpstr>
      <vt:lpstr>Defining a function</vt:lpstr>
      <vt:lpstr>Function Classification</vt:lpstr>
      <vt:lpstr>Functions that take arguments and return a value</vt:lpstr>
      <vt:lpstr>Functions with Arguments &amp; without return value</vt:lpstr>
      <vt:lpstr>Default Arguments in Functions</vt:lpstr>
      <vt:lpstr>Default Arguments</vt:lpstr>
      <vt:lpstr>Keyword Arguments</vt:lpstr>
      <vt:lpstr>Variable Length arguments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Windows User</cp:lastModifiedBy>
  <cp:revision>3</cp:revision>
  <dcterms:modified xsi:type="dcterms:W3CDTF">2021-03-16T09:28:21Z</dcterms:modified>
</cp:coreProperties>
</file>