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70" r:id="rId3"/>
    <p:sldId id="257" r:id="rId4"/>
    <p:sldId id="260" r:id="rId5"/>
    <p:sldId id="269" r:id="rId6"/>
    <p:sldId id="262" r:id="rId7"/>
    <p:sldId id="265" r:id="rId8"/>
    <p:sldId id="263" r:id="rId9"/>
    <p:sldId id="259" r:id="rId10"/>
    <p:sldId id="261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202020"/>
    <a:srgbClr val="D5D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A1C9C-F1AA-F74A-A1F0-AACF7C66EEA2}" type="datetimeFigureOut">
              <a:rPr lang="en-US" smtClean="0"/>
              <a:pPr/>
              <a:t>10/21/10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53166-B3A2-424C-954C-BAAFC8AC71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53166-B3A2-424C-954C-BAAFC8AC71B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40EB-A3A2-6040-BECA-B5150D3257E2}" type="datetimeFigureOut">
              <a:rPr lang="en-US" smtClean="0"/>
              <a:pPr/>
              <a:t>10/21/10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40EB-A3A2-6040-BECA-B5150D3257E2}" type="datetimeFigureOut">
              <a:rPr lang="en-US" smtClean="0"/>
              <a:pPr/>
              <a:t>10/21/10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A245-82B1-BA4C-B50D-3A2C96937B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40EB-A3A2-6040-BECA-B5150D3257E2}" type="datetimeFigureOut">
              <a:rPr lang="en-US" smtClean="0"/>
              <a:pPr/>
              <a:t>10/21/10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A245-82B1-BA4C-B50D-3A2C96937B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40EB-A3A2-6040-BECA-B5150D3257E2}" type="datetimeFigureOut">
              <a:rPr lang="en-US" smtClean="0"/>
              <a:pPr/>
              <a:t>10/21/10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A245-82B1-BA4C-B50D-3A2C96937B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40EB-A3A2-6040-BECA-B5150D3257E2}" type="datetimeFigureOut">
              <a:rPr lang="en-US" smtClean="0"/>
              <a:pPr/>
              <a:t>10/21/10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A245-82B1-BA4C-B50D-3A2C96937B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40EB-A3A2-6040-BECA-B5150D3257E2}" type="datetimeFigureOut">
              <a:rPr lang="en-US" smtClean="0"/>
              <a:pPr/>
              <a:t>10/21/10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A245-82B1-BA4C-B50D-3A2C96937B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40EB-A3A2-6040-BECA-B5150D3257E2}" type="datetimeFigureOut">
              <a:rPr lang="en-US" smtClean="0"/>
              <a:pPr/>
              <a:t>10/21/10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A245-82B1-BA4C-B50D-3A2C96937B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40EB-A3A2-6040-BECA-B5150D3257E2}" type="datetimeFigureOut">
              <a:rPr lang="en-US" smtClean="0"/>
              <a:pPr/>
              <a:t>10/21/10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A245-82B1-BA4C-B50D-3A2C96937B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40EB-A3A2-6040-BECA-B5150D3257E2}" type="datetimeFigureOut">
              <a:rPr lang="en-US" smtClean="0"/>
              <a:pPr/>
              <a:t>10/21/10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A245-82B1-BA4C-B50D-3A2C96937B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40EB-A3A2-6040-BECA-B5150D3257E2}" type="datetimeFigureOut">
              <a:rPr lang="en-US" smtClean="0"/>
              <a:pPr/>
              <a:t>10/21/10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A245-82B1-BA4C-B50D-3A2C96937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40EB-A3A2-6040-BECA-B5150D3257E2}" type="datetimeFigureOut">
              <a:rPr lang="en-US" smtClean="0"/>
              <a:pPr/>
              <a:t>10/21/10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A245-82B1-BA4C-B50D-3A2C96937B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40EB-A3A2-6040-BECA-B5150D3257E2}" type="datetimeFigureOut">
              <a:rPr lang="en-US" smtClean="0"/>
              <a:pPr/>
              <a:t>10/21/10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A245-82B1-BA4C-B50D-3A2C96937B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2A245-82B1-BA4C-B50D-3A2C96937B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40EB-A3A2-6040-BECA-B5150D3257E2}" type="datetimeFigureOut">
              <a:rPr lang="en-US" smtClean="0"/>
              <a:pPr/>
              <a:t>10/21/10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500" b="1" smtClean="0">
                <a:solidFill>
                  <a:srgbClr val="D5D6CC"/>
                </a:solidFill>
              </a:rPr>
              <a:t>Enterprise Application Integration (EAI)</a:t>
            </a:r>
            <a:endParaRPr lang="en-US" sz="4500" dirty="0">
              <a:solidFill>
                <a:srgbClr val="D5D6C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4079108"/>
            <a:ext cx="7770812" cy="1483492"/>
          </a:xfrm>
        </p:spPr>
        <p:txBody>
          <a:bodyPr/>
          <a:lstStyle/>
          <a:p>
            <a:r>
              <a:rPr lang="en-US" smtClean="0"/>
              <a:t>Ricky Lashock</a:t>
            </a:r>
          </a:p>
          <a:p>
            <a:r>
              <a:rPr lang="en-US" smtClean="0"/>
              <a:t>CS 317</a:t>
            </a:r>
          </a:p>
          <a:p>
            <a:r>
              <a:rPr lang="en-US" smtClean="0"/>
              <a:t>Fall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Microsoft BizTalk Server 2010</a:t>
            </a:r>
            <a:endParaRPr lang="en-US" sz="45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2667" y="2209801"/>
            <a:ext cx="4045533" cy="3657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D5D6CC"/>
                </a:solidFill>
              </a:rPr>
              <a:t>Cost</a:t>
            </a:r>
          </a:p>
          <a:p>
            <a:pPr lvl="1"/>
            <a:r>
              <a:rPr lang="en-US" dirty="0" smtClean="0"/>
              <a:t>Enterprise Edition</a:t>
            </a:r>
          </a:p>
          <a:p>
            <a:pPr lvl="2"/>
            <a:r>
              <a:rPr lang="en-US" dirty="0" smtClean="0"/>
              <a:t>$44,228</a:t>
            </a:r>
          </a:p>
          <a:p>
            <a:pPr lvl="1"/>
            <a:r>
              <a:rPr lang="en-US" dirty="0" smtClean="0"/>
              <a:t>Standard Edition</a:t>
            </a:r>
          </a:p>
          <a:p>
            <a:pPr lvl="2"/>
            <a:r>
              <a:rPr lang="en-US" dirty="0" smtClean="0"/>
              <a:t>$10,138</a:t>
            </a:r>
          </a:p>
          <a:p>
            <a:pPr lvl="1"/>
            <a:r>
              <a:rPr lang="en-US" dirty="0" smtClean="0"/>
              <a:t>RFID Enterprise Edition</a:t>
            </a:r>
          </a:p>
          <a:p>
            <a:pPr lvl="2"/>
            <a:r>
              <a:rPr lang="en-US" dirty="0" smtClean="0"/>
              <a:t>$5,031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sz="1200" dirty="0" smtClean="0"/>
              <a:t>Source: Microsoft</a:t>
            </a:r>
          </a:p>
          <a:p>
            <a:pPr lvl="2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9801"/>
            <a:ext cx="3429000" cy="17076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5D6CC"/>
                </a:solidFill>
              </a:rPr>
              <a:t>Apache Camel</a:t>
            </a:r>
            <a:endParaRPr lang="en-US" dirty="0">
              <a:solidFill>
                <a:srgbClr val="D5D6C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open source integration framework based on known Enterprise Integration Patterns with powerful Bean Integration</a:t>
            </a:r>
          </a:p>
          <a:p>
            <a:r>
              <a:rPr lang="en-US" dirty="0" smtClean="0"/>
              <a:t>Java API</a:t>
            </a:r>
            <a:endParaRPr lang="en-US" dirty="0"/>
          </a:p>
        </p:txBody>
      </p:sp>
      <p:pic>
        <p:nvPicPr>
          <p:cNvPr id="5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52047" b="-52047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Camel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209800"/>
            <a:ext cx="7772400" cy="41401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Apache Camel can be used as a routing and mediation engine</a:t>
            </a:r>
          </a:p>
          <a:p>
            <a:r>
              <a:rPr lang="en-US" dirty="0" smtClean="0"/>
              <a:t>Apache </a:t>
            </a:r>
            <a:r>
              <a:rPr lang="en-US" dirty="0" err="1" smtClean="0"/>
              <a:t>ServiceMix</a:t>
            </a:r>
            <a:r>
              <a:rPr lang="en-US" dirty="0" smtClean="0"/>
              <a:t> which is the most popular and powerful distributed open source ESB and JBI container </a:t>
            </a:r>
          </a:p>
          <a:p>
            <a:r>
              <a:rPr lang="en-US" dirty="0" smtClean="0"/>
              <a:t>Apache </a:t>
            </a:r>
            <a:r>
              <a:rPr lang="en-US" dirty="0" err="1" smtClean="0"/>
              <a:t>ActiveMQ</a:t>
            </a:r>
            <a:r>
              <a:rPr lang="en-US" dirty="0" smtClean="0"/>
              <a:t> which is the most popular and powerful open source message broker </a:t>
            </a:r>
          </a:p>
          <a:p>
            <a:r>
              <a:rPr lang="en-US" dirty="0" smtClean="0"/>
              <a:t>Apache CXF which is a smart web services suite (JAX-WS) </a:t>
            </a:r>
          </a:p>
          <a:p>
            <a:r>
              <a:rPr lang="en-US" dirty="0" smtClean="0"/>
              <a:t>Apache MINA a networking framework</a:t>
            </a:r>
          </a:p>
          <a:p>
            <a:endParaRPr lang="en-US" sz="1297" dirty="0" smtClean="0"/>
          </a:p>
          <a:p>
            <a:r>
              <a:rPr lang="en-US" sz="1297" dirty="0" smtClean="0"/>
              <a:t>Source: Apache Organization</a:t>
            </a:r>
            <a:endParaRPr lang="en-US" sz="1297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Camel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Free</a:t>
            </a:r>
          </a:p>
          <a:p>
            <a:r>
              <a:rPr lang="en-US" dirty="0" smtClean="0"/>
              <a:t>Cross Platform</a:t>
            </a:r>
          </a:p>
          <a:p>
            <a:r>
              <a:rPr lang="en-US" dirty="0" smtClean="0"/>
              <a:t>XML Free</a:t>
            </a:r>
          </a:p>
          <a:p>
            <a:pPr lvl="1"/>
            <a:r>
              <a:rPr lang="en-US" dirty="0" smtClean="0"/>
              <a:t>Java</a:t>
            </a:r>
            <a:r>
              <a:rPr lang="en-US" smtClean="0"/>
              <a:t>-based Configurations 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6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52047" b="-52047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EAI?</a:t>
            </a:r>
          </a:p>
          <a:p>
            <a:r>
              <a:rPr lang="en-US" dirty="0" smtClean="0"/>
              <a:t>Advantages/Disadvantages</a:t>
            </a:r>
          </a:p>
          <a:p>
            <a:r>
              <a:rPr lang="en-US" dirty="0" smtClean="0"/>
              <a:t>Problems</a:t>
            </a:r>
          </a:p>
          <a:p>
            <a:r>
              <a:rPr lang="en-US" dirty="0" smtClean="0"/>
              <a:t>Software Options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5D6CC"/>
                </a:solidFill>
              </a:rPr>
              <a:t>What is EAI</a:t>
            </a:r>
            <a:endParaRPr lang="en-US" dirty="0">
              <a:solidFill>
                <a:srgbClr val="D5D6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2209801"/>
            <a:ext cx="7770813" cy="3657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use of software and computer systems architectural principles to integrate a set of enterprise computer applications.</a:t>
            </a:r>
          </a:p>
          <a:p>
            <a:r>
              <a:rPr lang="en-US" dirty="0" smtClean="0"/>
              <a:t>EAI is the process of linking business applications within a single organization together in order to simplify and automate business processes to the greatest extent possible</a:t>
            </a:r>
          </a:p>
          <a:p>
            <a:r>
              <a:rPr lang="en-US" dirty="0" smtClean="0"/>
              <a:t>Can be Software or Hardware changes.</a:t>
            </a:r>
          </a:p>
          <a:p>
            <a:pPr lvl="1"/>
            <a:r>
              <a:rPr lang="en-US" dirty="0" smtClean="0"/>
              <a:t>Optimizing Network Traffic and Server interconnectivity </a:t>
            </a:r>
          </a:p>
          <a:p>
            <a:r>
              <a:rPr lang="en-US" sz="1200" dirty="0" smtClean="0"/>
              <a:t>Source: Wikipedia</a:t>
            </a:r>
          </a:p>
          <a:p>
            <a:endParaRPr lang="en-US" dirty="0">
              <a:solidFill>
                <a:srgbClr val="D5D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>
                <a:solidFill>
                  <a:srgbClr val="D5D6CC"/>
                </a:solidFill>
              </a:rPr>
              <a:t>Advantages and Disadvantages</a:t>
            </a:r>
            <a:endParaRPr lang="en-US" sz="4200" dirty="0">
              <a:solidFill>
                <a:srgbClr val="D5D6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0"/>
            <a:ext cx="3657600" cy="4279689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D5D6CC"/>
                </a:solidFill>
              </a:rPr>
              <a:t>Advantages </a:t>
            </a:r>
          </a:p>
          <a:p>
            <a:r>
              <a:rPr lang="en-US" dirty="0" smtClean="0">
                <a:solidFill>
                  <a:srgbClr val="D5D6CC"/>
                </a:solidFill>
              </a:rPr>
              <a:t>Real time information access among systems</a:t>
            </a:r>
          </a:p>
          <a:p>
            <a:r>
              <a:rPr lang="en-US" dirty="0" smtClean="0">
                <a:solidFill>
                  <a:srgbClr val="D5D6CC"/>
                </a:solidFill>
              </a:rPr>
              <a:t>Streamlines business processes and increase efficiency</a:t>
            </a:r>
          </a:p>
          <a:p>
            <a:r>
              <a:rPr lang="en-US" dirty="0" smtClean="0">
                <a:solidFill>
                  <a:srgbClr val="D5D6CC"/>
                </a:solidFill>
              </a:rPr>
              <a:t>Maintains information integrity across multiple systems</a:t>
            </a:r>
          </a:p>
          <a:p>
            <a:r>
              <a:rPr lang="en-US" dirty="0" smtClean="0">
                <a:solidFill>
                  <a:srgbClr val="D5D6CC"/>
                </a:solidFill>
              </a:rPr>
              <a:t>Ease of development and maintenance</a:t>
            </a:r>
          </a:p>
          <a:p>
            <a:endParaRPr lang="en-US" dirty="0" smtClean="0">
              <a:solidFill>
                <a:srgbClr val="D5D6CC"/>
              </a:solidFill>
            </a:endParaRPr>
          </a:p>
          <a:p>
            <a:r>
              <a:rPr lang="en-US" sz="1548" dirty="0" smtClean="0">
                <a:solidFill>
                  <a:srgbClr val="D5D6CC"/>
                </a:solidFill>
              </a:rPr>
              <a:t>Source Wikipedia</a:t>
            </a:r>
            <a:endParaRPr lang="en-US" sz="1548" dirty="0">
              <a:solidFill>
                <a:srgbClr val="D5D6C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D5D6CC"/>
                </a:solidFill>
              </a:rPr>
              <a:t>Disadvantages</a:t>
            </a:r>
          </a:p>
          <a:p>
            <a:r>
              <a:rPr lang="en-US" dirty="0" smtClean="0">
                <a:solidFill>
                  <a:srgbClr val="D5D6CC"/>
                </a:solidFill>
              </a:rPr>
              <a:t>High startup and initial development costs.</a:t>
            </a:r>
          </a:p>
          <a:p>
            <a:r>
              <a:rPr lang="en-US" dirty="0" smtClean="0">
                <a:solidFill>
                  <a:srgbClr val="D5D6CC"/>
                </a:solidFill>
              </a:rPr>
              <a:t>Requires smart business design, which may not be able to be envisioned with the help of a consulting firm.</a:t>
            </a:r>
            <a:endParaRPr lang="en-US" dirty="0">
              <a:solidFill>
                <a:srgbClr val="D5D6C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5D6CC"/>
                </a:solidFill>
              </a:rPr>
              <a:t>Problems of EAI</a:t>
            </a:r>
            <a:endParaRPr lang="en-US" dirty="0">
              <a:solidFill>
                <a:srgbClr val="D5D6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5D6CC"/>
                </a:solidFill>
              </a:rPr>
              <a:t>Most EAI projects usually start off as point-to-point efforts, quickly becoming unmanageable as the number of applications increase</a:t>
            </a:r>
            <a:r>
              <a:rPr lang="en-US" dirty="0" smtClean="0">
                <a:solidFill>
                  <a:srgbClr val="D5D6CC"/>
                </a:solidFill>
              </a:rPr>
              <a:t>.</a:t>
            </a:r>
          </a:p>
          <a:p>
            <a:r>
              <a:rPr lang="en-US" dirty="0" smtClean="0">
                <a:solidFill>
                  <a:srgbClr val="D5D6CC"/>
                </a:solidFill>
              </a:rPr>
              <a:t>Requires expect knowledge</a:t>
            </a:r>
          </a:p>
          <a:p>
            <a:r>
              <a:rPr lang="en-US" dirty="0" smtClean="0">
                <a:solidFill>
                  <a:srgbClr val="D5D6CC"/>
                </a:solidFill>
              </a:rPr>
              <a:t>Price</a:t>
            </a:r>
          </a:p>
          <a:p>
            <a:r>
              <a:rPr lang="en-US" dirty="0" smtClean="0">
                <a:solidFill>
                  <a:srgbClr val="D5D6CC"/>
                </a:solidFill>
              </a:rPr>
              <a:t>Lack of correct setup</a:t>
            </a:r>
            <a:endParaRPr lang="en-US" dirty="0">
              <a:solidFill>
                <a:srgbClr val="D5D6C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EAI Software Options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D5D6CC"/>
                </a:solidFill>
              </a:rPr>
              <a:t>Microsoft BizTalk Server 2010</a:t>
            </a:r>
            <a:endParaRPr lang="en-US" sz="2000" dirty="0">
              <a:solidFill>
                <a:srgbClr val="D5D6CC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5D6CC"/>
                </a:solidFill>
              </a:rPr>
              <a:t>Apache Camel</a:t>
            </a:r>
            <a:endParaRPr lang="en-US" dirty="0">
              <a:solidFill>
                <a:srgbClr val="D5D6CC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33665" b="-33665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t="-35039" b="-35039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>
                <a:solidFill>
                  <a:srgbClr val="D5D6CC"/>
                </a:solidFill>
              </a:rPr>
              <a:t>Microsoft BizTalk Server 2010</a:t>
            </a:r>
            <a:endParaRPr lang="en-US" sz="4500" dirty="0">
              <a:solidFill>
                <a:srgbClr val="D5D6C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599" y="2209800"/>
            <a:ext cx="3792975" cy="395521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D5D6CC"/>
                </a:solidFill>
              </a:rPr>
              <a:t>Quick Facts:</a:t>
            </a:r>
          </a:p>
          <a:p>
            <a:pPr lvl="1"/>
            <a:r>
              <a:rPr lang="en-US" dirty="0" smtClean="0">
                <a:solidFill>
                  <a:srgbClr val="D5D6CC"/>
                </a:solidFill>
              </a:rPr>
              <a:t>Over 10,000 BizTalk customers worldwide</a:t>
            </a:r>
          </a:p>
          <a:p>
            <a:pPr lvl="1"/>
            <a:r>
              <a:rPr lang="en-US" dirty="0" smtClean="0">
                <a:solidFill>
                  <a:srgbClr val="D5D6CC"/>
                </a:solidFill>
              </a:rPr>
              <a:t>81% of the Fortune Global 100 use BizTalk</a:t>
            </a:r>
          </a:p>
          <a:p>
            <a:pPr lvl="1"/>
            <a:r>
              <a:rPr lang="en-US" dirty="0" smtClean="0">
                <a:solidFill>
                  <a:srgbClr val="D5D6CC"/>
                </a:solidFill>
              </a:rPr>
              <a:t>6 of the 8 largest U.S. pharmaceutical companies</a:t>
            </a:r>
          </a:p>
          <a:p>
            <a:pPr lvl="1"/>
            <a:r>
              <a:rPr lang="en-US" dirty="0" smtClean="0">
                <a:solidFill>
                  <a:srgbClr val="D5D6CC"/>
                </a:solidFill>
              </a:rPr>
              <a:t>4 of the 5 largest electronics parts manufacturers</a:t>
            </a:r>
          </a:p>
          <a:p>
            <a:pPr lvl="1"/>
            <a:r>
              <a:rPr lang="en-US" dirty="0" smtClean="0">
                <a:solidFill>
                  <a:srgbClr val="D5D6CC"/>
                </a:solidFill>
              </a:rPr>
              <a:t>9 of the 10 largest U.S. telecommunications companies</a:t>
            </a:r>
          </a:p>
          <a:p>
            <a:pPr lvl="1"/>
            <a:r>
              <a:rPr lang="en-US" dirty="0" smtClean="0">
                <a:solidFill>
                  <a:srgbClr val="D5D6CC"/>
                </a:solidFill>
              </a:rPr>
              <a:t>9 of the 10 largest U.S. Aerospace and Defense Companies </a:t>
            </a:r>
          </a:p>
          <a:p>
            <a:pPr lvl="1"/>
            <a:r>
              <a:rPr lang="en-US" dirty="0" smtClean="0">
                <a:solidFill>
                  <a:srgbClr val="D5D6CC"/>
                </a:solidFill>
              </a:rPr>
              <a:t>5 of the 8 largest U.S. chemical companies</a:t>
            </a:r>
          </a:p>
          <a:p>
            <a:pPr lvl="1"/>
            <a:r>
              <a:rPr lang="en-US" dirty="0" smtClean="0">
                <a:solidFill>
                  <a:srgbClr val="D5D6CC"/>
                </a:solidFill>
              </a:rPr>
              <a:t>4 of the 5 largest railroads in the U.S.</a:t>
            </a:r>
          </a:p>
          <a:p>
            <a:pPr lvl="1"/>
            <a:r>
              <a:rPr lang="en-US" dirty="0" smtClean="0">
                <a:solidFill>
                  <a:srgbClr val="D5D6CC"/>
                </a:solidFill>
              </a:rPr>
              <a:t>9 of the 10 largest insurance companies in the world</a:t>
            </a:r>
            <a:endParaRPr lang="en-US" dirty="0">
              <a:solidFill>
                <a:srgbClr val="D5D6CC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50398" b="-5039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6026515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D5D6CC"/>
                </a:solidFill>
              </a:rPr>
              <a:t>Source: Microsoft</a:t>
            </a:r>
            <a:endParaRPr lang="en-US" sz="1200" dirty="0">
              <a:solidFill>
                <a:srgbClr val="D5D6C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5D6CC"/>
                </a:solidFill>
              </a:rPr>
              <a:t>BizTalk Support</a:t>
            </a:r>
            <a:endParaRPr lang="en-US" dirty="0">
              <a:solidFill>
                <a:srgbClr val="D5D6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Business Applications (Siebel, SAP, IFS Applications, JD Edwards, Oracle, Dynamics CRM),</a:t>
            </a:r>
          </a:p>
          <a:p>
            <a:r>
              <a:rPr lang="en-US" dirty="0" smtClean="0"/>
              <a:t>Databases (Microsoft SQL Server, Oracle, DB2) </a:t>
            </a:r>
          </a:p>
          <a:p>
            <a:r>
              <a:rPr lang="en-US" dirty="0" smtClean="0"/>
              <a:t>Other Technologies (</a:t>
            </a:r>
            <a:r>
              <a:rPr lang="en-US" dirty="0" err="1" smtClean="0"/>
              <a:t>Tibco</a:t>
            </a:r>
            <a:r>
              <a:rPr lang="en-US" dirty="0" smtClean="0"/>
              <a:t>, Java EE) </a:t>
            </a:r>
          </a:p>
          <a:p>
            <a:r>
              <a:rPr lang="en-US" dirty="0" smtClean="0"/>
              <a:t>Microsoft products (Office, InfoPath ,SharePoint) allows user participating in a workflow process.</a:t>
            </a:r>
          </a:p>
          <a:p>
            <a:r>
              <a:rPr lang="en-US" dirty="0" smtClean="0"/>
              <a:t>RFID Supported</a:t>
            </a:r>
          </a:p>
          <a:p>
            <a:r>
              <a:rPr lang="en-US" sz="1200" dirty="0" smtClean="0"/>
              <a:t>Source: Wikipedia/Microsoft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>
                <a:solidFill>
                  <a:srgbClr val="D5D6CC"/>
                </a:solidFill>
              </a:rPr>
              <a:t>Microsoft BizTalk Server 2010</a:t>
            </a:r>
            <a:endParaRPr lang="en-US" sz="4500" dirty="0">
              <a:solidFill>
                <a:srgbClr val="D5D6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400" dirty="0" smtClean="0">
                <a:solidFill>
                  <a:srgbClr val="D5D6CC"/>
                </a:solidFill>
              </a:rPr>
              <a:t>In this scenario, an inventory application, running on an IBM mainframe, notices that the stock of an item is low and issues a request to order more of that item. The following steps occur:</a:t>
            </a:r>
          </a:p>
          <a:p>
            <a:r>
              <a:rPr lang="en-US" sz="2400" dirty="0" smtClean="0">
                <a:solidFill>
                  <a:srgbClr val="D5D6CC"/>
                </a:solidFill>
              </a:rPr>
              <a:t>The request is sent to a BizTalk Server 2010 application.</a:t>
            </a:r>
          </a:p>
          <a:p>
            <a:r>
              <a:rPr lang="en-US" sz="2400" dirty="0" smtClean="0">
                <a:solidFill>
                  <a:srgbClr val="D5D6CC"/>
                </a:solidFill>
              </a:rPr>
              <a:t>The BizTalk Server 2010 application requests a purchase order (PO) from the organization's Enterprise Resource Planning (ERP) application.</a:t>
            </a:r>
          </a:p>
          <a:p>
            <a:r>
              <a:rPr lang="en-US" sz="2400" dirty="0" smtClean="0">
                <a:solidFill>
                  <a:srgbClr val="D5D6CC"/>
                </a:solidFill>
              </a:rPr>
              <a:t>The ERP application, which might be running on a Unix system, sends back the requested PO.</a:t>
            </a:r>
          </a:p>
          <a:p>
            <a:r>
              <a:rPr lang="en-US" sz="2400" dirty="0" smtClean="0">
                <a:solidFill>
                  <a:srgbClr val="D5D6CC"/>
                </a:solidFill>
              </a:rPr>
              <a:t>The BizTalk Server 2010 application informs a fulfillment application, built on Microsoft Windows by using the .NET Framework, that the item should be ordered.</a:t>
            </a:r>
          </a:p>
          <a:p>
            <a:r>
              <a:rPr lang="en-US" sz="2400" dirty="0" smtClean="0">
                <a:solidFill>
                  <a:srgbClr val="D5D6CC"/>
                </a:solidFill>
              </a:rPr>
              <a:t>Source: Microsoft</a:t>
            </a:r>
            <a:endParaRPr lang="en-US" sz="2400" dirty="0">
              <a:solidFill>
                <a:srgbClr val="D5D6CC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9801"/>
            <a:ext cx="3657600" cy="371852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220</TotalTime>
  <Words>585</Words>
  <Application>Microsoft Macintosh PowerPoint</Application>
  <PresentationFormat>On-screen Show (4:3)</PresentationFormat>
  <Paragraphs>89</Paragraphs>
  <Slides>13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Folio</vt:lpstr>
      <vt:lpstr>Enterprise Application Integration (EAI)</vt:lpstr>
      <vt:lpstr>Overview</vt:lpstr>
      <vt:lpstr>What is EAI</vt:lpstr>
      <vt:lpstr>Advantages and Disadvantages</vt:lpstr>
      <vt:lpstr>Problems of EAI</vt:lpstr>
      <vt:lpstr>EAI Software Options</vt:lpstr>
      <vt:lpstr>Microsoft BizTalk Server 2010</vt:lpstr>
      <vt:lpstr>BizTalk Support</vt:lpstr>
      <vt:lpstr>Microsoft BizTalk Server 2010</vt:lpstr>
      <vt:lpstr>Microsoft BizTalk Server 2010</vt:lpstr>
      <vt:lpstr>Apache Camel</vt:lpstr>
      <vt:lpstr>Apache Camel</vt:lpstr>
      <vt:lpstr>Apache Camel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Application Integration (EAI)</dc:title>
  <dc:creator>Ricky Lashock</dc:creator>
  <cp:lastModifiedBy>Ricky Lashock</cp:lastModifiedBy>
  <cp:revision>34</cp:revision>
  <dcterms:created xsi:type="dcterms:W3CDTF">2010-10-21T18:57:09Z</dcterms:created>
  <dcterms:modified xsi:type="dcterms:W3CDTF">2010-10-21T19:16:46Z</dcterms:modified>
</cp:coreProperties>
</file>