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0" r:id="rId4"/>
    <p:sldId id="258" r:id="rId5"/>
    <p:sldId id="259" r:id="rId6"/>
    <p:sldId id="264" r:id="rId7"/>
    <p:sldId id="265" r:id="rId8"/>
    <p:sldId id="263"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28" autoAdjust="0"/>
  </p:normalViewPr>
  <p:slideViewPr>
    <p:cSldViewPr snapToGrid="0" snapToObjects="1">
      <p:cViewPr>
        <p:scale>
          <a:sx n="60" d="100"/>
          <a:sy n="60" d="100"/>
        </p:scale>
        <p:origin x="-10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D277F-04D4-41C0-BFEB-AC716D114479}" type="datetimeFigureOut">
              <a:rPr lang="en-US" smtClean="0"/>
              <a:t>8/14/2018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3B4F7-BC83-4C61-9F09-C803D2B47085}" type="slidenum">
              <a:rPr lang="en-US" smtClean="0"/>
              <a:t>‹#›</a:t>
            </a:fld>
            <a:endParaRPr lang="en-US"/>
          </a:p>
        </p:txBody>
      </p:sp>
    </p:spTree>
    <p:extLst>
      <p:ext uri="{BB962C8B-B14F-4D97-AF65-F5344CB8AC3E}">
        <p14:creationId xmlns:p14="http://schemas.microsoft.com/office/powerpoint/2010/main" val="6462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this project</a:t>
            </a:r>
            <a:r>
              <a:rPr lang="en-US" baseline="0" dirty="0" smtClean="0"/>
              <a:t> is to create a movie recommendation engine using Machine Learning. We based our effort on a Netflix competition from the late 2000’s, whose grand prize of $1M. The winning model from 2009 used a large, complicated set of factors, based on statistics for both the users and the films, tied together with fairly simple regression models. (not really ML) Our question is whether a modern ML model can come close to these results. </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1</a:t>
            </a:fld>
            <a:endParaRPr lang="en-US"/>
          </a:p>
        </p:txBody>
      </p:sp>
    </p:spTree>
    <p:extLst>
      <p:ext uri="{BB962C8B-B14F-4D97-AF65-F5344CB8AC3E}">
        <p14:creationId xmlns:p14="http://schemas.microsoft.com/office/powerpoint/2010/main" val="4266396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there are limitations to our approach</a:t>
            </a:r>
            <a:r>
              <a:rPr lang="en-US" baseline="0" dirty="0" smtClean="0"/>
              <a:t> and our resources. First, we decided to assume that date of movie and review were not relevant enough to keep. The original winning team did take these into account in their algorithm, but we feel it safe to assume that the dates of both release and review have little effect on the user’s viewing experience and subsequent rating. </a:t>
            </a:r>
          </a:p>
          <a:p>
            <a:r>
              <a:rPr lang="en-US" baseline="0" dirty="0" smtClean="0"/>
              <a:t>While the model does a good job of predicting preferences of users already in the database, it does a performs poorly with submissions of “new” users; always recommending the same top movies regardless of input. </a:t>
            </a:r>
          </a:p>
          <a:p>
            <a:r>
              <a:rPr lang="en-US" baseline="0" dirty="0" smtClean="0"/>
              <a:t>Not helping this is the amount of time and memory these calculations require. We originally planned to compare results using both Surprise and Fast.ai, but the latter took so long to calculate (&gt;1 day) that we couldn’t test it. For the Surprise dataset we had to ignore data for 80% of the movies just to get the model to compute reasonably; even then, the dump file is 1.4 GB, making it useless for deployment on the web (given </a:t>
            </a:r>
            <a:r>
              <a:rPr lang="en-US" baseline="0" dirty="0" err="1" smtClean="0"/>
              <a:t>Heroku</a:t>
            </a:r>
            <a:r>
              <a:rPr lang="en-US" baseline="0" dirty="0" smtClean="0"/>
              <a:t> &amp; </a:t>
            </a:r>
            <a:r>
              <a:rPr lang="en-US" baseline="0" dirty="0" err="1" smtClean="0"/>
              <a:t>Git’s</a:t>
            </a:r>
            <a:r>
              <a:rPr lang="en-US" baseline="0" dirty="0" smtClean="0"/>
              <a:t> limits). </a:t>
            </a:r>
          </a:p>
        </p:txBody>
      </p:sp>
      <p:sp>
        <p:nvSpPr>
          <p:cNvPr id="4" name="Slide Number Placeholder 3"/>
          <p:cNvSpPr>
            <a:spLocks noGrp="1"/>
          </p:cNvSpPr>
          <p:nvPr>
            <p:ph type="sldNum" sz="quarter" idx="10"/>
          </p:nvPr>
        </p:nvSpPr>
        <p:spPr/>
        <p:txBody>
          <a:bodyPr/>
          <a:lstStyle/>
          <a:p>
            <a:fld id="{8D73B4F7-BC83-4C61-9F09-C803D2B47085}" type="slidenum">
              <a:rPr lang="en-US" smtClean="0"/>
              <a:t>10</a:t>
            </a:fld>
            <a:endParaRPr lang="en-US"/>
          </a:p>
        </p:txBody>
      </p:sp>
    </p:spTree>
    <p:extLst>
      <p:ext uri="{BB962C8B-B14F-4D97-AF65-F5344CB8AC3E}">
        <p14:creationId xmlns:p14="http://schemas.microsoft.com/office/powerpoint/2010/main" val="1180119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an overview of the dataset itself.</a:t>
            </a:r>
            <a:r>
              <a:rPr lang="en-US" baseline="0" dirty="0" smtClean="0"/>
              <a:t> We downloaded the Netflix data from </a:t>
            </a:r>
            <a:r>
              <a:rPr lang="en-US" baseline="0" dirty="0" err="1" smtClean="0"/>
              <a:t>Kaggle</a:t>
            </a:r>
            <a:r>
              <a:rPr lang="en-US" baseline="0" dirty="0" smtClean="0"/>
              <a:t>, in the format of 4 .csv files. It included ratings on 17,770 movies by over 400k users, on a scale from 1 to 5 for each movie. The rows also contained the date that each review was submitted. The main files contained numeric id’s for each film and user. A reference table of movie titles was also provided. </a:t>
            </a:r>
          </a:p>
          <a:p>
            <a:r>
              <a:rPr lang="en-US" baseline="0" dirty="0" smtClean="0"/>
              <a:t>We cleaned the data using Python and Pandas. This involved adding </a:t>
            </a:r>
            <a:r>
              <a:rPr lang="en-US" baseline="0" dirty="0" err="1" smtClean="0"/>
              <a:t>movieID’s</a:t>
            </a:r>
            <a:r>
              <a:rPr lang="en-US" baseline="0" dirty="0" smtClean="0"/>
              <a:t> to each row, and removing dates. We then used Pandas and </a:t>
            </a:r>
            <a:r>
              <a:rPr lang="en-US" baseline="0" dirty="0" err="1" smtClean="0"/>
              <a:t>Matplotlib</a:t>
            </a:r>
            <a:r>
              <a:rPr lang="en-US" baseline="0" dirty="0" smtClean="0"/>
              <a:t> to explore the aspects of the dataset.</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2</a:t>
            </a:fld>
            <a:endParaRPr lang="en-US"/>
          </a:p>
        </p:txBody>
      </p:sp>
    </p:spTree>
    <p:extLst>
      <p:ext uri="{BB962C8B-B14F-4D97-AF65-F5344CB8AC3E}">
        <p14:creationId xmlns:p14="http://schemas.microsoft.com/office/powerpoint/2010/main" val="4220585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 the average ratings of the movies</a:t>
            </a:r>
            <a:r>
              <a:rPr lang="en-US" baseline="0" dirty="0" smtClean="0"/>
              <a:t> tended toward the middle, most films getting around 3 stars. Very few that were universally acclaimed or panned.</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3</a:t>
            </a:fld>
            <a:endParaRPr lang="en-US"/>
          </a:p>
        </p:txBody>
      </p:sp>
    </p:spTree>
    <p:extLst>
      <p:ext uri="{BB962C8B-B14F-4D97-AF65-F5344CB8AC3E}">
        <p14:creationId xmlns:p14="http://schemas.microsoft.com/office/powerpoint/2010/main" val="408104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the movies that got the highest rating. (</a:t>
            </a:r>
            <a:r>
              <a:rPr lang="en-US" baseline="0" dirty="0" err="1" smtClean="0"/>
              <a:t>LoTR</a:t>
            </a:r>
            <a:r>
              <a:rPr lang="en-US" baseline="0" dirty="0" smtClean="0"/>
              <a:t>, Shawshank, Trailer Park Boys)</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4</a:t>
            </a:fld>
            <a:endParaRPr lang="en-US"/>
          </a:p>
        </p:txBody>
      </p:sp>
    </p:spTree>
    <p:extLst>
      <p:ext uri="{BB962C8B-B14F-4D97-AF65-F5344CB8AC3E}">
        <p14:creationId xmlns:p14="http://schemas.microsoft.com/office/powerpoint/2010/main" val="205979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here’s how many times</a:t>
            </a:r>
            <a:r>
              <a:rPr lang="en-US" baseline="0" dirty="0" smtClean="0"/>
              <a:t> they were reviewed. (note Shawshank, </a:t>
            </a:r>
            <a:r>
              <a:rPr lang="en-US" baseline="0" dirty="0" err="1" smtClean="0"/>
              <a:t>LoTR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5</a:t>
            </a:fld>
            <a:endParaRPr lang="en-US"/>
          </a:p>
        </p:txBody>
      </p:sp>
    </p:spTree>
    <p:extLst>
      <p:ext uri="{BB962C8B-B14F-4D97-AF65-F5344CB8AC3E}">
        <p14:creationId xmlns:p14="http://schemas.microsoft.com/office/powerpoint/2010/main" val="96518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the movies that got the most reviews overall. </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6</a:t>
            </a:fld>
            <a:endParaRPr lang="en-US"/>
          </a:p>
        </p:txBody>
      </p:sp>
    </p:spTree>
    <p:extLst>
      <p:ext uri="{BB962C8B-B14F-4D97-AF65-F5344CB8AC3E}">
        <p14:creationId xmlns:p14="http://schemas.microsoft.com/office/powerpoint/2010/main" val="96518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them average in the 3-4 star range.</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7</a:t>
            </a:fld>
            <a:endParaRPr lang="en-US"/>
          </a:p>
        </p:txBody>
      </p:sp>
    </p:spTree>
    <p:extLst>
      <p:ext uri="{BB962C8B-B14F-4D97-AF65-F5344CB8AC3E}">
        <p14:creationId xmlns:p14="http://schemas.microsoft.com/office/powerpoint/2010/main" val="96518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get a feel for how viewers</a:t>
            </a:r>
            <a:r>
              <a:rPr lang="en-US" baseline="0" dirty="0" smtClean="0"/>
              <a:t> of one movie tend to think about another, we made a few comparisons movie-by-movie to determine their mutual rating distribution. As we see, some had a clearly positive correlation (left side), while others clustered around specific ratings regardless of preference for another movie. Strong correlations here may be indicative of movies in a similar genre. Of course, many less-popular movies are very sparse in their mutual viewers, making such metrics difficult.</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8</a:t>
            </a:fld>
            <a:endParaRPr lang="en-US"/>
          </a:p>
        </p:txBody>
      </p:sp>
    </p:spTree>
    <p:extLst>
      <p:ext uri="{BB962C8B-B14F-4D97-AF65-F5344CB8AC3E}">
        <p14:creationId xmlns:p14="http://schemas.microsoft.com/office/powerpoint/2010/main" val="238405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actual algorithm</a:t>
            </a:r>
            <a:r>
              <a:rPr lang="en-US" baseline="0" dirty="0" smtClean="0"/>
              <a:t>, we used a ML technique called collaborative filtering, designed to handle this type of user-based prediction. It considers a user’s preferences, along with data from similar users, in order to predict whether that user would like another specific item. We implemented this using the “surprise” library in Python.</a:t>
            </a:r>
            <a:endParaRPr lang="en-US" dirty="0"/>
          </a:p>
        </p:txBody>
      </p:sp>
      <p:sp>
        <p:nvSpPr>
          <p:cNvPr id="4" name="Slide Number Placeholder 3"/>
          <p:cNvSpPr>
            <a:spLocks noGrp="1"/>
          </p:cNvSpPr>
          <p:nvPr>
            <p:ph type="sldNum" sz="quarter" idx="10"/>
          </p:nvPr>
        </p:nvSpPr>
        <p:spPr/>
        <p:txBody>
          <a:bodyPr/>
          <a:lstStyle/>
          <a:p>
            <a:fld id="{8D73B4F7-BC83-4C61-9F09-C803D2B47085}" type="slidenum">
              <a:rPr lang="en-US" smtClean="0"/>
              <a:t>9</a:t>
            </a:fld>
            <a:endParaRPr lang="en-US"/>
          </a:p>
        </p:txBody>
      </p:sp>
    </p:spTree>
    <p:extLst>
      <p:ext uri="{BB962C8B-B14F-4D97-AF65-F5344CB8AC3E}">
        <p14:creationId xmlns:p14="http://schemas.microsoft.com/office/powerpoint/2010/main" val="3500959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netflix-inc/netflix-prize-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08051-8603-214E-A304-3023A1110CE2}"/>
              </a:ext>
            </a:extLst>
          </p:cNvPr>
          <p:cNvSpPr>
            <a:spLocks noGrp="1"/>
          </p:cNvSpPr>
          <p:nvPr>
            <p:ph type="ctrTitle"/>
          </p:nvPr>
        </p:nvSpPr>
        <p:spPr/>
        <p:txBody>
          <a:bodyPr/>
          <a:lstStyle/>
          <a:p>
            <a:r>
              <a:rPr lang="en-US" dirty="0"/>
              <a:t>Movie Recommendation Engine</a:t>
            </a:r>
          </a:p>
        </p:txBody>
      </p:sp>
      <p:sp>
        <p:nvSpPr>
          <p:cNvPr id="3" name="Subtitle 2">
            <a:extLst>
              <a:ext uri="{FF2B5EF4-FFF2-40B4-BE49-F238E27FC236}">
                <a16:creationId xmlns:a16="http://schemas.microsoft.com/office/drawing/2014/main" xmlns="" id="{2246035C-BA83-2540-BB55-CC6DBF3C841A}"/>
              </a:ext>
            </a:extLst>
          </p:cNvPr>
          <p:cNvSpPr>
            <a:spLocks noGrp="1"/>
          </p:cNvSpPr>
          <p:nvPr>
            <p:ph type="subTitle" idx="1"/>
          </p:nvPr>
        </p:nvSpPr>
        <p:spPr/>
        <p:txBody>
          <a:bodyPr/>
          <a:lstStyle/>
          <a:p>
            <a:r>
              <a:rPr lang="en-US" dirty="0"/>
              <a:t>Netflix Competition Dataset</a:t>
            </a:r>
          </a:p>
        </p:txBody>
      </p:sp>
    </p:spTree>
    <p:extLst>
      <p:ext uri="{BB962C8B-B14F-4D97-AF65-F5344CB8AC3E}">
        <p14:creationId xmlns:p14="http://schemas.microsoft.com/office/powerpoint/2010/main" val="1120811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02A1AC-0861-BA4C-BE5C-D9A0CA1DB5E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xmlns="" id="{BDDA4932-2B9E-4C4F-B9EE-50B20DE16C88}"/>
              </a:ext>
            </a:extLst>
          </p:cNvPr>
          <p:cNvSpPr>
            <a:spLocks noGrp="1"/>
          </p:cNvSpPr>
          <p:nvPr>
            <p:ph idx="1"/>
          </p:nvPr>
        </p:nvSpPr>
        <p:spPr/>
        <p:txBody>
          <a:bodyPr>
            <a:normAutofit/>
          </a:bodyPr>
          <a:lstStyle/>
          <a:p>
            <a:r>
              <a:rPr lang="en-US" sz="2800" b="1" u="sng" dirty="0"/>
              <a:t>Assumptions</a:t>
            </a:r>
            <a:r>
              <a:rPr lang="en-US" sz="2800" b="1" u="sng" dirty="0" smtClean="0"/>
              <a:t>:</a:t>
            </a:r>
            <a:r>
              <a:rPr lang="en-US" sz="2800" dirty="0" smtClean="0"/>
              <a:t> Date </a:t>
            </a:r>
            <a:r>
              <a:rPr lang="en-US" sz="2800" dirty="0"/>
              <a:t>of movie review was removed. The assumption is that date of review is not impacted by the date of movie release.  </a:t>
            </a:r>
          </a:p>
          <a:p>
            <a:r>
              <a:rPr lang="en-US" sz="2800" dirty="0"/>
              <a:t>Inaccurate </a:t>
            </a:r>
            <a:r>
              <a:rPr lang="en-US" sz="2800" dirty="0" smtClean="0"/>
              <a:t>predictions </a:t>
            </a:r>
            <a:r>
              <a:rPr lang="en-US" sz="2800" dirty="0"/>
              <a:t>for new users</a:t>
            </a:r>
          </a:p>
          <a:p>
            <a:r>
              <a:rPr lang="en-US" sz="2800" dirty="0"/>
              <a:t>Too large of a dataset- runs into memory issues</a:t>
            </a:r>
          </a:p>
        </p:txBody>
      </p:sp>
    </p:spTree>
    <p:extLst>
      <p:ext uri="{BB962C8B-B14F-4D97-AF65-F5344CB8AC3E}">
        <p14:creationId xmlns:p14="http://schemas.microsoft.com/office/powerpoint/2010/main" val="3646105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FDF84-28E4-4C4D-9E93-0BDC665DA88E}"/>
              </a:ext>
            </a:extLst>
          </p:cNvPr>
          <p:cNvSpPr>
            <a:spLocks noGrp="1"/>
          </p:cNvSpPr>
          <p:nvPr>
            <p:ph type="title"/>
          </p:nvPr>
        </p:nvSpPr>
        <p:spPr/>
        <p:txBody>
          <a:bodyPr/>
          <a:lstStyle/>
          <a:p>
            <a:r>
              <a:rPr lang="en-US" dirty="0"/>
              <a:t>Data Cleaning and Exploration</a:t>
            </a:r>
          </a:p>
        </p:txBody>
      </p:sp>
      <p:sp>
        <p:nvSpPr>
          <p:cNvPr id="3" name="Content Placeholder 2">
            <a:extLst>
              <a:ext uri="{FF2B5EF4-FFF2-40B4-BE49-F238E27FC236}">
                <a16:creationId xmlns:a16="http://schemas.microsoft.com/office/drawing/2014/main" xmlns="" id="{982B3BA8-00E5-C84C-A811-D80704C50A25}"/>
              </a:ext>
            </a:extLst>
          </p:cNvPr>
          <p:cNvSpPr>
            <a:spLocks noGrp="1"/>
          </p:cNvSpPr>
          <p:nvPr>
            <p:ph idx="1"/>
          </p:nvPr>
        </p:nvSpPr>
        <p:spPr/>
        <p:txBody>
          <a:bodyPr>
            <a:noAutofit/>
          </a:bodyPr>
          <a:lstStyle/>
          <a:p>
            <a:r>
              <a:rPr lang="en-US" sz="2000" dirty="0"/>
              <a:t>Downloaded dataset from:</a:t>
            </a:r>
          </a:p>
          <a:p>
            <a:pPr marL="0" indent="0">
              <a:buNone/>
            </a:pPr>
            <a:r>
              <a:rPr lang="en-US" sz="2000" dirty="0"/>
              <a:t>        </a:t>
            </a:r>
            <a:r>
              <a:rPr lang="en-US" sz="2000" dirty="0">
                <a:hlinkClick r:id="rId3"/>
              </a:rPr>
              <a:t>https://www.kaggle.com/netflix-inc/netflix-prize-data</a:t>
            </a:r>
            <a:endParaRPr lang="en-US" sz="2000" dirty="0"/>
          </a:p>
          <a:p>
            <a:r>
              <a:rPr lang="en-US" sz="2000" dirty="0"/>
              <a:t>4 text files converted into a csv file.</a:t>
            </a:r>
          </a:p>
          <a:p>
            <a:r>
              <a:rPr lang="en-US" sz="2000" dirty="0"/>
              <a:t>Content of file: </a:t>
            </a:r>
          </a:p>
          <a:p>
            <a:pPr marL="0" indent="0">
              <a:buNone/>
            </a:pPr>
            <a:r>
              <a:rPr lang="en-US" sz="2000" dirty="0"/>
              <a:t>                   -</a:t>
            </a:r>
            <a:r>
              <a:rPr lang="en-US" sz="2000" dirty="0" err="1"/>
              <a:t>MovieIDs</a:t>
            </a:r>
            <a:r>
              <a:rPr lang="en-US" sz="2000" dirty="0"/>
              <a:t>: Range from 1 to 17770 sequentially.</a:t>
            </a:r>
          </a:p>
          <a:p>
            <a:pPr marL="0" indent="0">
              <a:buNone/>
            </a:pPr>
            <a:r>
              <a:rPr lang="en-US" sz="2000" dirty="0"/>
              <a:t>                   -</a:t>
            </a:r>
            <a:r>
              <a:rPr lang="en-US" sz="2000" dirty="0" err="1"/>
              <a:t>CustomerIDs</a:t>
            </a:r>
            <a:r>
              <a:rPr lang="en-US" sz="2000" dirty="0"/>
              <a:t>: range from 1 to 2649429, </a:t>
            </a:r>
          </a:p>
          <a:p>
            <a:pPr marL="0" indent="0">
              <a:buNone/>
            </a:pPr>
            <a:r>
              <a:rPr lang="en-US" sz="2000" dirty="0"/>
              <a:t>                       with gaps(480189 users).</a:t>
            </a:r>
          </a:p>
          <a:p>
            <a:pPr marL="0" indent="0">
              <a:buNone/>
            </a:pPr>
            <a:r>
              <a:rPr lang="en-US" sz="2000" dirty="0"/>
              <a:t>                   -Ratings are on a five star (integral) scale from 1 to 5.</a:t>
            </a:r>
          </a:p>
          <a:p>
            <a:pPr marL="0" indent="0">
              <a:buNone/>
            </a:pPr>
            <a:r>
              <a:rPr lang="en-US" sz="2000" dirty="0"/>
              <a:t>                   -Dates  </a:t>
            </a:r>
          </a:p>
          <a:p>
            <a:r>
              <a:rPr lang="en-US" sz="2000" dirty="0"/>
              <a:t>Movie title file: </a:t>
            </a:r>
            <a:r>
              <a:rPr lang="en-US" sz="2000" dirty="0" err="1"/>
              <a:t>MovieIDs</a:t>
            </a:r>
            <a:r>
              <a:rPr lang="en-US" sz="2000" dirty="0"/>
              <a:t> and Movie Title</a:t>
            </a:r>
          </a:p>
        </p:txBody>
      </p:sp>
    </p:spTree>
    <p:extLst>
      <p:ext uri="{BB962C8B-B14F-4D97-AF65-F5344CB8AC3E}">
        <p14:creationId xmlns:p14="http://schemas.microsoft.com/office/powerpoint/2010/main" val="3598688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48D43-383D-E44F-9225-680371F29F1F}"/>
              </a:ext>
            </a:extLst>
          </p:cNvPr>
          <p:cNvSpPr>
            <a:spLocks noGrp="1"/>
          </p:cNvSpPr>
          <p:nvPr>
            <p:ph type="title"/>
          </p:nvPr>
        </p:nvSpPr>
        <p:spPr/>
        <p:txBody>
          <a:bodyPr/>
          <a:lstStyle/>
          <a:p>
            <a:r>
              <a:rPr lang="en-US" dirty="0"/>
              <a:t>Average Rating of All Movies</a:t>
            </a:r>
          </a:p>
        </p:txBody>
      </p:sp>
      <p:pic>
        <p:nvPicPr>
          <p:cNvPr id="5" name="Content Placeholder 4">
            <a:extLst>
              <a:ext uri="{FF2B5EF4-FFF2-40B4-BE49-F238E27FC236}">
                <a16:creationId xmlns:a16="http://schemas.microsoft.com/office/drawing/2014/main" xmlns="" id="{5EF0A1B7-31B7-1A4D-AFF8-3A6D124F4130}"/>
              </a:ext>
            </a:extLst>
          </p:cNvPr>
          <p:cNvPicPr>
            <a:picLocks noGrp="1" noChangeAspect="1"/>
          </p:cNvPicPr>
          <p:nvPr>
            <p:ph idx="1"/>
          </p:nvPr>
        </p:nvPicPr>
        <p:blipFill>
          <a:blip r:embed="rId3"/>
          <a:stretch>
            <a:fillRect/>
          </a:stretch>
        </p:blipFill>
        <p:spPr>
          <a:xfrm>
            <a:off x="3046413" y="2030942"/>
            <a:ext cx="6070600" cy="3644900"/>
          </a:xfrm>
        </p:spPr>
      </p:pic>
    </p:spTree>
    <p:extLst>
      <p:ext uri="{BB962C8B-B14F-4D97-AF65-F5344CB8AC3E}">
        <p14:creationId xmlns:p14="http://schemas.microsoft.com/office/powerpoint/2010/main" val="3356002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37D6F-C1B0-0346-A003-B93CDA3B7CF8}"/>
              </a:ext>
            </a:extLst>
          </p:cNvPr>
          <p:cNvSpPr>
            <a:spLocks noGrp="1"/>
          </p:cNvSpPr>
          <p:nvPr>
            <p:ph type="title"/>
          </p:nvPr>
        </p:nvSpPr>
        <p:spPr/>
        <p:txBody>
          <a:bodyPr/>
          <a:lstStyle/>
          <a:p>
            <a:r>
              <a:rPr lang="en-US" dirty="0"/>
              <a:t>Most Highly Rated Movies</a:t>
            </a:r>
          </a:p>
        </p:txBody>
      </p:sp>
      <p:pic>
        <p:nvPicPr>
          <p:cNvPr id="5" name="Content Placeholder 4">
            <a:extLst>
              <a:ext uri="{FF2B5EF4-FFF2-40B4-BE49-F238E27FC236}">
                <a16:creationId xmlns:a16="http://schemas.microsoft.com/office/drawing/2014/main" xmlns="" id="{34814C52-847B-2542-AB0E-3B63B4645938}"/>
              </a:ext>
            </a:extLst>
          </p:cNvPr>
          <p:cNvPicPr>
            <a:picLocks noGrp="1" noChangeAspect="1"/>
          </p:cNvPicPr>
          <p:nvPr>
            <p:ph idx="1"/>
          </p:nvPr>
        </p:nvPicPr>
        <p:blipFill>
          <a:blip r:embed="rId3"/>
          <a:stretch>
            <a:fillRect/>
          </a:stretch>
        </p:blipFill>
        <p:spPr>
          <a:xfrm>
            <a:off x="12833130" y="1103865"/>
            <a:ext cx="5083942" cy="5095744"/>
          </a:xfrm>
        </p:spPr>
      </p:pic>
      <p:sp>
        <p:nvSpPr>
          <p:cNvPr id="3" name="AutoShape 2" descr="data:image/png;base64,iVBORw0KGgoAAAANSUhEUgAAAYAAAAJCCAYAAADJDxCdAAAABHNCSVQICAgIfAhkiAAAAAlwSFlzAAALEgAACxIB0t1+/AAAADl0RVh0U29mdHdhcmUAbWF0cGxvdGxpYiB2ZXJzaW9uIDIuMi4yLCBodHRwOi8vbWF0cGxvdGxpYi5vcmcvhp/UCwAAIABJREFUeJzs3XlcjWn/B/DPqbSQ0TBiGPMYMYzxa+zKmq0hWqUwMZZBZM0gI7I1lhBhyNj3YVSiFKmshbEOyZ6KKKWjtJ9z/f7odc7TSSbOfV+N85zv+/XyeubcPT7nmnuuzvfc930tEsYYAyGEEK2j8283gBBCyL+DCgAhhGgpKgCEEKKlqAAQQoiWogJACCFaigoAIYRoKSoAhBCipagAEEKIlqICQAghWooKACGEaCkqAIQQoqWoABBCiJbS+7cb8C6vXr2BXE7r1BFCyPvQ0ZHg009rfNDf+WgLgFzOqAAQQghHdAuIEEK0FBUAQgjRUlQACCFES1EBIIQQLUUFgBBCtBQVAEII0VJUAAghREtRASCEEC310U4EA4DatQyhq19NcI6sqBhZ0oJy2QbQ1dcXmFuELGmhyrFPa+lDT99AUC4AlBQV4pW0SHAOIYS8y0ddAHT1qyFj4x7BOXUnuAFQLQC6+vp4tsFTUG4Dj9UAVAuAnr4B4jYPFJQLAJbjjgGgAkAI4eejLgDkv0xq6aOaCFcWxUWFyKYrC0IIqABojGr6Bvhzez/BOc6jIlD+yqKWSTXoVzMUlFtUXABpdrGgDEJI1aICQKBfzRABe78XlDHlh0gAVAAI0SRUAAg3n5jow6Ca8NtWhcWFeJ3936uWmiYGMKwm7AE+ABQUFyEn+7/PcGqaGMKwmvBBBwXFxcjJVn3mVNPECIbVhP+6FRSXICc7n3vuJybVYVBNV3BuYbEMr7PzBOcQPqgAEG4MqhlgVLDw21bbHVVvWxlW04dN8BLBueGO3sgp8xDfsFo1DDi8RXBu2KCfkFNu0IFhNT3Y/hkkOPuosxNyyuU6Hj4nODd4UFeVXINqupgSnCI4N8Cx0VvHTExqoFo14SPQi4vlyM5+o3z9aa0a0NMXnltSJMcr6X9za9eqDl194cVQViRDlvTjKoZUAAghVapaNR0E/flScI6T82cqr/X0dXBtS7rg3DY/maq81tXXxfOVDwTn1v+56VvHatcygq6+8I9hWVEJsnMKKv8/lkMFgBBC/iW6+np4ERArOKfeFCu1/h7NBCaEEC1FBYAQQrQUFQBCCNFSVAAIIURLUQEghBAtRQWAEEK0FBUAQgjRUlQACCFES1EBIIQQLUUFgBBCtBQVAEII0VJUAAghREtRASCEEC1FBYAQQrQUFQBCCNFSVAAIIURLUQEghBAtRQWAEEK0FBUAQgjRUtwLwPLly+Hl5cX7bQghhHwgrgUgLi4OwcHBPN+CEEKImrgVgOzsbPj7+8Pd3Z3XWxBCCBFAj1fw/PnzMX36dKSlpan19+vUMRa1PXXr1hQ1j3cuz2xNy+WZrWm5PLM1LZdntqblAup9ZnIpAIcOHcLnn38OS0tLBAUFqZWRmZkrahHIyMhReS3WfwheueWzeeWKma3p50ITznH5bE3L5ZmtabliZ6vzmcmlAISHhyMjIwP29vaQSqXIy8vDr7/+il9++YXH2xFCCFEDlwKwfft25T8HBQXh0qVL9OFPCCEfGZoHQAghWorbQ2AFJycnODk58X4bQgghH4iuAAghREtRASCEEC1FBYAQQrQUFQBCCNFSVAAIIURLUQEghBAtRQWAEEK0FBUAQgjRUlQACCFES1EBIIQQLUUFgBBCtBQVAEII0VJUAAghREtRASCEEC1FBYAQQrQUFQBCCNFSVAAIIURLUQEghBAtRQWAEEK0FBUAQgjRUlQACCFES1EBIIQQLUUFgBBCtBQVAEII0VJ6lf0fLl++rPJaIpHA0NAQjRs3hrGxMbeGEUII4avSArB06VIkJiaiadOm0NXVxb1791C3bl3k5+fD19cXffr0qYp2EkIIEVmlt4AaNGiA7du3IzQ0FMHBwdi/fz/atm2LI0eOYMOGDVXRRkIIIRxUWgBSUlLQqVMn5Wtzc3MkJSWhfv36XBtGCCGEr0oLgJ6eHs6dO6d8fe7cOVSrVg1ZWVkoKSnh2jhCCCH8VPoMwMfHB1OmTIFEIoFcLoeBgQECAgKwZcsWDBkypCraSAghhINKC4C5uTlOnTqFe/fuQVdXF2ZmZtDV1UWLFi2qon2EEEI4qbQAvHz5EgcOHEB2drbKcW9vb26NIoQQwl+lBWDmzJkwNDREy5YtIZFIqqJNhBBCqkClBeD58+c4fvx4VbSFEEJIFXqveQB5eXlV0RZCCCFVqNIrAFNTUzg4OKBjx44wNDRUHn+fZwBr165FZGQkJBIJnJ2dMWrUKGGtJYQQIppKC0DDhg3RsGHDDw6+dOkS4uPjERoaipKSEtjY2KBHjx5o0qSJWg0lhBAirkoLwKRJk9QK7tixI3bt2gU9PT28ePECMpkM1atXVyuLEEKI+N5ZAIYOHYr9+/ejTZs2FY7+uXr1aqXh1apVQ0BAALZt24Z+/fqhXr16792wOnXEXWm0bt2aoubxzuWZrWm5PLM1LZdntqbl8szWtFxAvc/MdxaAtWvXAgCOHTv21s8YY+/9BlOmTMHYsWPh7u6OgwcPwtXV9b3+XmZmrqhFICMjR+W1WP8heOWWz+aVK2a2pp8LTTjH5bM1LZdntqblip2tzmfmO0cBmZqaAihdCkLxHEDxx9PTs9Lghw8f4s6dOwAAIyMjWFtb4+7dux/UOEIIIfy88wpgypQpePz4MVJSUmBra6s8XlJSAn19/UqDU1NTERAQgP379wMATp06hUGDBonQZEIIIWJ4ZwGYNWsWnj59innz5mHevHnK47q6umjatGmlwT169MDNmzfh4OAAXV1dWFtbY8CAAeK0mhBCiGDvLABffPEFvvjiC0REREBHR/VO0ftODJs8eTImT54srIWEEEK4qHQYaHR0NAICApCXlwfGGORyObKzs3Ht2rWqaB8hhBBOKi0AK1aswLRp07B//36MHTsWUVFRqFGjRlW0jRBCCEeVrgVkZGQEGxsbtG7dGgYGBliwYAFiY2OroGmEEEJ4qrQAGBgYoKioCF9++SXu3LkDHR0dWhaaEEL+B1R6C6hXr14YN24cli9fDldXV1y5cgWffvppVbSNEEIIR5UWAGdnZ9jZ2aFevXr47bffcPnyZQwcOLAq2kYIIYSjSguAm5sbIiIiAAAtW7ZEy5YtuTeKEEIIf5U+A2jYsCGuXr0KuVxeFe0hhBBSRSq9Anj48CGGDRsGPT096OvrgzEGiUTyXquBEkII+XhVWgD27t1bFe0ghBBSxd5rRzBCCCH/eyp9BkAIIeR/ExUAQgjRUu9VAAoKCnD37l0wxpCfn8+7TYQQQqpApQXg+vXr6NOnD8aPH48XL17AysqKRgARQsj/gEoLwIoVK7Bjxw6YmJigfv36WLFiBXx9fauibYQQQjiqtAAUFBSo7ADWo0cPyGQyro0ihBDCX6UFQE9PD1KpVLkC6KNHj7g3ihBCCH+VzgNwd3eHm5sbXr58CU9PT5w/fx6LFi2qirYRQgjh6L2WgzYzM8P58+chl8vh4eEBMzOzqmgbIYQQjiotAJcvXwYANGvWDADw6tUr3Lp1C40bN4axsTHf1hFCCOGm0gKwdOlSJCYmolmzZtDR0cG9e/dQt25d5Ofnw9fXF3369KmKdhJCCBFZpQ+BGzRogO3bt+PIkSMIDg7G/v370bZtWxw5cgQbNmyoijYSQgjhoNICkJKSgk6dOilfm5ubIykpCfXr1+faMEIIIXy91zDQc+fOKV+fO3cO1apVQ1ZWFkpKSrg2jhBCCD+VPgPw8fHBlClTIJFIIJfLYWBggICAAGzZsgVDhgypijYSQgjhoNICYG5ujlOnTuHevXvQ1dWFmZkZdHV10aJFi6poHyGEEE4qLQBZWVkIDQ3FmzdvwBiDXC7HkydPsGrVqqpoHyGEEE4qLQDTpk2DoaEhHjx4gM6dO+PChQto165dVbSNEEIIR5U+BH727Bk2b96M7t27w83NDfv376f1gAgh5H9ApQXgs88+AwA0btwY9+7dQ7169Wj0DyGE/A+o9BZQnTp1sGXLFrRu3Rrr1q2DsbExCgoKqqJthBBCOKr0CmDRokXQ19dH+/bt0apVKwQEBODnn3+uirYRQgjhqNIrgOXLl2PFihUAgJkzZ2LmzJncG0UIIYS/Sq8A7ty5A8ZYVbSFEEJIFar0CsDU1BQDBgzAd999hxo1aiiPe3t7Vxq+fv16HD9+HEDpVpKzZs0S0FRCCCFiqrQAtGnTBm3atPng4AsXLuDcuXMIDg6GRCLBTz/9hJMnT6Jv375qNZQQQoi4Ki0AkyZNQkFBAZ48eYJmzZqhsLAQRkZGlQbXrVsXXl5e0NfXBwCYmZnh2bNnwltMCCFEFJUWgBs3bsDDwwN6eno4cOAA7O3tsXHjRrRt2/Yf/55iBzEASEpKwvHjx7F///73blidOuLuNla3bk1R83jn8szWtFye2ZqWyzNb03J5ZmtaLqDeZ+Z7jQLasWMHfv75Z9SvXx8rVqyAr68vDh8+/F5vcP/+fYwfPx6zZs1C48aN37thmZm5ohaBjIwclddi/YfglVs+m1eumNmafi404RyXz9a0XJ7ZmpYrdrY6n5mVjgIqKChA06ZNla979OgBmUz2XuFXrlzByJEjMWPGDDg6On5QwwghhPBV6RWAnp4epFIpJBIJALz3OkBpaWnw8PCAv78/LC0thbWSEEKI6CotAO7u7nBzc8PLly/h6emJ8+fPY9GiRZUGb926FYWFhVi2bJny2JAhQzB06FBhLSaEECKKSgtAr169YGZmhvPnz0Mul8PDwwNmZmaVBnt7e7/XXAFCCCH/jkoLgKenJ1xcXDBs2LCqaA8hhJAqUulD4A4dOmD16tXo27cvAgMDkZGRURXtIoQQwlmlBWDo0KE4ePAgNm3aBKlUiiFDhsDDw6Mq2kYIIYSjSguAQkFBAYqKisAYg47Oe/81QgghH6lKnwFs374dQUFBKCoqgrOzMw4ePKjcJYwQQojmqvSr/K1bt+Dt7Y3IyEiMHj0aFy9exODBg6uibYQQQjiq9Apg1apVkEql2Lx5M/bu3Ys3b95g+PDhVdE2QgghHP1jAXj06BF27dqFI0eOoGHDhigoKEBMTAxq1uS3oBEhhJCq8c5bQOPGjYObmxv09PSwa9cuHDt2DDVq1KAPf0II+R/xzgKQkJCAb7/9Fs2aNcN//vMfAFCuB0QIIUTzvbMAxMbGwtHREceOHUPXrl0xZcoUFBYWVmXbCCGEcPTOAqCnpwcbGxvs3r0bQUFBMDU1RWFhIaytrT9oYxdCCCEfp/ea0dW0aVN4e3vjzJkzGDNmDA4ePMi7XYQQQjj7oCm9RkZGcHV1RXBwMK/2EEIIqSK0pgMhhGgpKgCEEKKlqAAQQoiWogJACCFaigoAIYRoKSoAhBCipagAEEKIlqICQAghWooKACGEaCkqAIQQoqWoABBCiJaiAkAIIVqKCgAhhGgpKgCEEKKlqAAQQoiWogJACCFaigoAIYRoKSoAhBCipagAEEKIlqICQAghWooKACGEaCnuBSA3NxcDBw5Eamoq77cihBDyAbgWgBs3bmDo0KFISkri+TaEEELUwLUAHDx4ED4+PjA1NeX5NoQQQtSgxzPc19dX7b9bp46xiC0B6tatKWoe71ye2ZqWyzNb03J5ZmtaLs9sTcsF1PvM5FoAhMjMzBW1CGRk5Ki8Fus/BK/c8tm8csXM1vRzoQnnuHy2puXyzNa0XLGz1fnMpFFAhBCipagAEEKIlqICQAghWqpKngFER0dXxdsQQgj5AHQFQAghWooKACGEaCkqAIQQoqWoABBCiJaiAkAIIVqKCgAhhGgpKgCEEKKlqAAQQoiWogJACCFaigoAIYRoKSoAhBCipagAEEKIlqICQAghWooKACGEaCkqAIQQoqWoABBCiJaiAkAIIVqKCgAhhGgpKgCEEKKlqAAQQoiWogJACCFaigoAIYRoKSoAhBCipagAEEKIlqICQAghWooKACGEaCkqAIQQoqWoABBCiJaiAkAIIVqKCgAhhGgpKgCEEKKlqAAQQoiWogJACCFaigoAIYRoKSoAhBCipbgWgKNHj8LGxgbW1tbYu3cvz7cihBDygfR4Bb948QL+/v4ICgqCvr4+hgwZgk6dOqFp06a83pIQQsgH4FYALly4AAsLC5iYmAAAvv/+e0RERGDSpEnv9fd1dCSl/1uzhijtUeSVpVvzUy65BsamgnMryq5uXI9LLgDUrCE8u6LcOtX5tNm0ei1OucZcckuzq3PJrlvdgEtu7eq6XHIBoHp1cW4+lM/WN+aTq/uJOB+VFZ0LnZqG3LIrI2GMMVHevZzAwEDk5eVh+vTpAIBDhw7h5s2bWLx4MY+3I4QQ8oG4PQOQy+WQSP5bkRhjKq8JIYT8u7gVgPr16yMjI0P5OiMjA6am4twaIYQQIhy3AtC5c2fExcUhKysL+fn5OHHiBLp3787r7QghhHwgbg+B69Wrh+nTp2PEiBEoLi6Gs7MzzM3Neb0dIYSQD8TtITAhhJCPG80EJoQQLUUFgBBCtBQVAEII0VJUAAghREtRASCEEC3FbRgoLyUlJTh37hyys7NVjjs4OPxLLapcbm4ujh07BqlUirKDrtzd3f/FVv07goOD4ejoqHJs7969+OGHH0R7j2XLlsHLy0twTlJSEoyMjFCvXj0cOnQId+/eRdu2bWFjYyNCK8n/gtzcXDx+/BhfffUVjI3FWUeqKmlcAZgxYwaePXsGMzMzlaUlxCgAZ8+ehb+/P16/fg3GmHL5ilOnTgnKnTp1KgwMDNCsWTNRlsN49uzZP/68QYMGgt9DbDt27EBubi4OHDiAp0+fKo+XlJTg2LFjaheAOXPmvHUsOjoaUqkUALB06VK127t7927I5XJYWFggLS0Nffv2xeHDh/H48WN4eHiolQsACxYswIIFCzBq1KgK+8O2bdvUzgb49WOerK2tIZPJlK8lEgkMDQ3RpEkTzJ49Gw0bNvygvJycHAQEBOD58+fo06cP7O3tlT+bN2+e2muSnT9/Hr/88gu2bduGly9fYsaMGfj888+RlpYGX19f9OjRQ63c8oqKinD69Gm8efMGACCTyZCamoqpU6eKkq+gcQXg7t27iIiI4JK9ZMkSeHl5ifZBrZCeno6jR4+Kljd+/HgkJSXB1NQU5adxCPlFDwkJ+cefCymyjRs3xq1bt946bmBggGXLlqmda2JigpCQELi7u+OTTz4BAMTHx6Njx45qZwLA4cOHER4ejpcvX2LgwIGIj4+HgYEBBg8eDGdnZ0EFwMnJCQAwbtw4QW18F7H7cUVFtix1i2xZ3bt3xxdffAFnZ2cAQGhoKP7++2/06tULc+fOxY4dOz4ob86cOfj666/Rvn17bN68GX/99ZfyQ7+ifvi+li1bhq1bt8LMzAxz587F1q1b0bx5c6SkpGDixImiFQBPT09IpVIkJyejffv2uHjxItq2bStKdlkaVwDMzMyQnp7OZV2hTz/9FD179hQ9t3nz5rh//z6aNWsmSt7+/fsxbNgw+Pj4oF27dqJkAkBcXBxOnDiBfv36VfhzIQXAysoKVlZW6N+/P8zMzACUXj6npaUJOi+zZ89G9+7dsWbNGnh6eqJTp07YuXPnW7eZPpRcLoe+vj4aNmyI0aNHw8Dgv0sul/2mqg7FjPiioiKVD4zMzEwsXrwYlpaWgvLF7sdt27bF0qVLMWvWLJXzIKYrV67A29tb+XrYsGFwcnLC0qVL8dtvv31wXmpqKtavXw8A6NGjB8aPH6+8NShk7quenp5yTxNdXV00b94cANCoUSNBueXdvXsXJ06cgK+vLwYNGoRp06Zh2rRpouUraFwBKCgoQL9+/fD1119DX19feXzXrl2Cs9u1a4elS5eiW7duKh29Q4cOgnIfP34Me3t7mJqawsDAQHlJHhkZqVaesbExlixZgkOHDolaAJYvXw6pVIp27dopv4mJ7erVq/j9998xa9YsODg4oEaNGrC3txf0PMTS0hLffPMNfHx8EBsbK/gDGii9JeHm5oZdu3Zh8uTJAIDExER4e3ujf//+gvMBwM/PDzKZDL169cIff/yBgIAAuLq6Cs4Vux8PHjwYT548QWpqKn7++WfB7auIjo4Ozp49i27dugEovY2lr6+Ply9foqSkRK3MjIwM1K1bF4aGhli/fj1++OEHbNq0SdBVUbt27fDzzz9j3Lhx6N+/P1atWoUBAwYgPDwc3377rdq55dWpUwcSiQRfffUV7t69CwcHBxQXF4uWr6BxS0FcunSpwuNCL/kBYPjw4W8dk0gkgotLcnJyhce//PJLQbk8KG5XjRkzhku+k5MTNm3ahIiICDx+/Bhz586Fi4sLgoKCRMk/dOgQjh8/Lvg+OgBcvnxZ5UPz0aNHSElJEe0yPyMjA+PHj4dEIkHNmjUxf/58NGnSRHAuj35cVFSEy5cvo0uXLkKa9k737t2Dl5eX8vnQl19+iWXLliEiIgINGjT44Cu6qKgoLFy4ED4+PujTpw+A/57vxMREJCQkqNXO4uJibNmyBeHh4UhOToZMJkPdunXRs2dPeHp6ivYgeN68edDX18fQoUPx888/w8bGBkePHhX1VjKggQUAAE6fPo34+HiUlJSgU6dOyv/AYsnNzYVcLlfeUxbDwYMHERcXB5lMhk6dOmHo0KHQ0dG+UbhOTk4ICgrCmDFjMGLECPTo0QMDBgxAWFjYv920KnP16lXlP0ulUsybNw8TJkzAN998AwCi3evl0Y95k0ql0NXVFeWDNDc3FyUlJcpdCYHSW3vR0dGif2aITSaT4dq1a2jfvj2io6Nx4cIFuLi44Ouvvxb1fTSuAPz+++84ceIEbG1twRjD0aNH0bt3b0yYMEFwdkpKCqZPn46UlBQwxtCgQQOsWbMGjRs3FpTr5+eHhw8fwsnJCYwxBAUF4auvvhJlqKKmmTVrFqRSKZKSknD06FHMmjULhoaGgh4Ea5phw4a982cSiQR79+4VlM+rH/OgGJEzfPjwCm/NiHFrV1M9fPgQr169Unm2IPR2dHkaVwBsbW1x6NAhGBqW7qOZn58PJycnHD9+XHD2qFGj4OrqqnwIGh4ejv3792P37t2Ccu3s7BASEqL8xl9SUgJbW1tR2qxpSkpKcO3aNTRr1gwmJiaIjo5Gjx49oKsrzv6zhF8/5uHWrVto1aoV11u7mmjevHk4c+aMym1iMW5Hl6dxD4EZY8oPf6B0GKGenjj/Gq9evVIZAWNjY4ONGzcKzpXJZCgpKVE+tJbL5aK1+f79+29NMBP7W4IY/vjjD7i6umLTpk0AgIsXLyp/lpCQgEmTJgl+D17nglfu7du3sW3bNmRnZ6tkC31+wasf89CqVSsAQJs2bVCtWjVcv34dxcXF0NHREXWAg6aJi4vDyZMnVQa68KBxBcDCwgKTJ09WPhQKCQlBp06dRMnW19fH7du3lU/zb926BSMjI8G5NjY2GDlyJAYOHAgAOHbsGL7//nvBuQsXLkRMTAwaNWqkPCbGt4TXr1/j6NGjb30wCfmQ5n2hyetc8MoFgJkzZ8LV1VX0eSe8+nFCQgI2bdr0VjEUci5evHiBSZMmwcbGBqNGjcL06dPxxRdf4OnTp/Dy8oK1tbWgNvPoywD/yXaff/45CgsLuRcAjbsFxBjD/v37ER8fD8YYLCws4OrqKso36uvXr8PT0xMmJiZgjEEqlWL16tVo3bq14Ozo6GjEx8crZ5aK8RDK2toaoaGhKldEYhg1ahRq1qz51geTGN/SeeF1LnjlAoCjoyOCg4NFz+XVj21tbSssWEJu00ydOhUdO3ZUzgR3cHBASEgIEhMT4evrK/i2Fa++/P3331c42e5DZyyXp5h09+TJEzx//hzt27dXuT0qxqS7sjTmCkAxpjctLU05qUghPT1dlOUPWrdujcjISCQlJUEul+Orr74SVIETExPRokULXL16FSYmJiqX5VevXhU82kPsyScKL1++xPbt20XPBYCdO3diw4YNyMnJAQDlN6c7d+4IyuV1LnjkvnjxAgDQsmVL7N69G71791b5Ja9Xr56gfLH7sYKhoSHc3NwE55SVmJiItWvXvnW8RYsWeP78ueB8Xn2Z16RRRTGtqmcfGlMAvL29ERgYCDc3N5WKK8al17p16zB58uR3TnlXt+ru3LkTS5cuxcqVK9/6mRijPWrVqoUBAwagTZs2Kr/gQr8lfPPNN8riJbadO3ciJCRE9PWKeJ0LHrkuLi6QSCRgjOHcuXPYsmWL8mcSiQSxsbFq5fLqxwpdu3bF7t270bVrV5UJZkL+W5YfCn3o0CHlP4tx24pXX+Y1abTsfAfFigd//fUX7t69i0GDBgnKrojGFIDAwEAAQFBQkMq4XqB02rcQinulFVVdIfdmFb9wixcvVi5/oHDz5k21cxW6deumnDkppvv378PR0RF16tRRmbksxv3NJk2a4LPPPhOhlap4nQseuadPnxY1T4FXP1Y4cuQIAKh8oxbaLz777DPcvHlTuTxGtWrVAJT+fojRT3j1ZcXvb9kJZWKO0vHx8UFxcTFGjx6NGTNmoEuXLrh27VqFXyaF0JhnAGlpaWCMYdy4cfj999+Vl+UymQxjx44VZYG4wMBAjB8/XuXY6tWr4enpqVbe9evXIZfLMWfOHCxbtkylzd7e3movBVHWvXv3cOnSJeWkOMVkIiHKrtZZltD7mwBw5swZ+Pr64rvvvhP93iaPc8ErNzk5GVu3bsXff/8NiUSCVq1a4aefflJ52KwusfsxT3FxcZg1axY8PDzQvn17SCQSXLlyBb/99hv8/f3Rpk0bQfk8+zLAb7Kdk5MTDh8+rFzPaPLkyRg0aBAOHz4s6vtozBVAQEAALl68iPT0dJWlg/X09FSeB6hj5cqVyMzMRHR0NJKSkpTHZTIZbty4ofYvTkxMDC5fvoz09HT4+fkpj+vq6oqy1k5ISAjWr18y0GYFAAAgAElEQVSPPn36QC6XY9KkSZgwYYLg7AYNGigftJeUlMDCwkK0e7+rVq2Cra2taL+ACrzOBY/cxMREjBo1Cvb29pg4cSKKi4tx/fp1uLi4YOfOnWrP9uTVjxWysrKwaNEi5Yx2CwsLLFiwQNA3dUtLS/j7+2Pjxo3K3xFzc3OsWrVK8Ic/wK8v855sJ5PJIJfLcerUKSxcuBD5+fnIz88XJVsF0zCBgYGiZ964cYMFBQUxKysrFhQUpPxz5MgR9vjxY8H5hw8fFt7ICtjZ2bGsrCzl68zMTDZgwADBucuWLWMTJkxgUVFR7OTJk2zChAlsyZIlgnMZY8zZ2VmUnPJ4nQseuT/99BM7c+bMW8djY2PZmDFj1M7l3Y89PDzYli1bWE5ODpNKpWzz5s1s3LhxgnN54tWXR44cyY4fP658HRYWxtzc3ATnKmzbto1ZWFiwiRMnMsYY69+/P9u+fbto+QoacwWgmEhUVFSkvCwqS8iwLnNzc5ibm6Nv376i7urz22+/YeLEibh69SquXbv21s/V3ZRCQS6X49NPP1W+rl27tij3es+fP68yc9nKygq2traCc4HSh2fLli1D9+7dlfd7AeEPz3idCx656enpFT5X6NGjB5YvX652Lq9+rJCSkqLyuzd27FiEhoaK/j5i4tWXeU+2GzVqFH788Udlu/fs2YPatWuLlq+gMQWAcXxUoRiPrbgHWfY9hQxRVFzKf/fdd6K0s7zmzZvD19dXeTvi0KFDoox2KD9zWSaTibZUw+3bt1X+FxDn4Rmvc8EjNy8v750/E7KUNa9+rCCRSJCWlobPP/8cQOnOdGLNaOeFV1/mNdlO4fr16wgMDEReXh4YY5DL5Xj27Bmio6NFew9Agx4CayLFeO93ETreu6CgAOvWrVOZFDdx4kTB3/42bdqE2NhYDBgwAAAQFhYGKyurj3oPY17ngkfujBkz8N1332HEiBEqx7dt24b79++LPtlHLDExMfDx8cF3330Hxhhu3LiBxYsXC34GxxOvvlzRZDt/f3/RvuzZ2NhgzJgxCA4OxvDhw3HixAnUqVMHv/zyiyj5ChpTAFq0aKHyrUZPTw+6urooLCyEsbExLl++rHZ2RbeUylL39lKPHj0gkUhQVFSEV69e4fPPP4euri6ePn2KRo0aiTIKqKioCPr6+khKSkJSUhK6d+8uyjLTZ86cQVxcHBhjsLS0FG0N/KdPn8Lb2xtPnz7F3r17MWPGDPz666/44osvBGfzOhdi52ZkZGD48OFo0KAB/u///k+59O/r16+xe/fut4Y5vy9e/bisrKws3Lx5E3K5HK1btxZ8W6Iqtpvk1ZeLi4uVk+2aNGmicktTKMWM6ICAAHTo0AEdO3aEra0twsPDRXsPANCYBekTExNx584duLi4YNmyZbh58yauX7+ONWvWCF4vROHmzZs4ceIEdHR0oK+vj9OnT+PBgwdq550+fRqxsbGwtLTEjh07EB0djZMnT2Lfvn2iDCVcv349vLy88OzZM7i5uWHnzp349ddfBecWFRXB1NQUs2fPRsuWLREfH4+srCzBuQAwf/58jBkzBtWrV8dnn32GgQMHYvbs2YJzeZ0LHrl169ZFSEgI+vfvj1evXiEnJ0c5xE/dD/+yxO7HCsnJyTh37hy6d++OmJgYjB07VtD+ukDpnIWOHTvizZs3SE9Ph4WFBbp27apcY0coXn355s2b2LNnD/7zn/9g+fLl6NatG86cOSM4V8HAwADZ2dn46quvcOPGDejq6oqy091bRH+szJmDg8Nbx+zt7UXJdnV1ZXl5ecrXBQUFzMXFRXCura3tW8cGDhwoONfR0ZHl5+ezwMBAtmzZMuUxoaZMmcJWrFjBbty4waytrdn69etFG+2haF/Z/2Z2dnai5PI4F7xyeeLVj4cNG8aCg4PZyZMnmZubG7t8+TJzdXUVnMtY6egwmUymfC2TydigQYME5/Lqy4MHD2ZnzpxhoaGhbMKECezp06fMyclJcK5CeHg4GzlyJMvJyWH9+vVjNjY2zNPTU7R8BY25AlAwMjLC4cOHkZeXh9zcXOzduxe1atUSJfvVq1cqt5mKi4uRnZ0tONfU1BTr16/Ho0eP8PDhQ/j7+4uyHaRcLoehoSFiYmJgZWUFuVwuyljh1NRUzJw5E5GRkRg0aBA8PDzw8uVLwblA6Xoyz58/V57nv/76S5R1anidC165PPHqx4WFhXBwcEBMTAxsbW3Rvn17FBUVCc4FgJycHJU2vnz58h8flr8vXn1ZLpejW7duiI2NhbW1NRo0aCDKN3TFv3P//v2xbds2GBsb4/Dhw/Dz81OZSySWj/sRfgX8/PywePFiLFmyBDo6OujcuTNWrFghSvbgwYMxaNAgdO/eHUDpCp7lH9SpY+XKlfD394eHhwd0dHRgaWkpaLifgqWlJQYOHAhDQ0N06NABbm5uoixQJZPJkJWVhaioKKxbtw4ZGRkoLCwUnAuU3vMdP348kpOTYW9vD6lUijVr1gjO5XUueOXyxKsf6+rqIjIyErGxsZg6dSqioqJE29bU3d0ddnZ2aNu2LRhjuH79Ory9vQXn8urLRkZG2LZtG+Lj4zF//nzs2rULNWrUEJxrb2+PpUuXqozkql69Olq2bCk4u0KiX1P8C3JyckTL+vvvv9nWrVvZtm3b2J07d0TLLU+MiTmMMfb06VNWUlLCGGMsISFBlMzQ0FDWu3dv5uvryxhjzNramoWFhYmSzRhjRUVF7N69e+zOnTussLBQtFwe54JnLmOMPXjwgO3bt4/t3r2bJSYmipbLox8nJiYyLy8vFhERwRhjbNq0aaK2+cWLFywiIoJFRkayly9fipLJqy8/f/6crVu3jl25coUxxtiKFSvY8+fPBeeePXuW9enThy1dulTU34130ZhRQD/99JNy1cTya50IXVc9KipKuT6/VCpVuaX0+++/Y+zYsWrllm2Xr68v5s6dK1qbASApKQl79uxRGSucmpoqeJXR8mQyGYqLi0VZEz8lJQUHDhx4a69ToaM9eJ0Lnuf46NGj8Pf3R69evcAYQ0xMDCZNmgQnJye18nj147Kys7ORn58PxhhkMhlSU1NhaWkpOJfXxi3lidmXExISlP1CcS7EWOIlPz8fa9euxYULFzB//nyV1VbFXkVXY24Blb1vFxERoVIAhNawDRs2KH9xRo4cqfLBHB4ervYvTtl2/fXXX+/8mbo8PT1hZWWFK1euwNHRESdPnkSzZs0E50ZHR2PNmjUqH3r5+fmIj48XnD158mRYWlq+NVlJKF7nglcuAGzZsgV//vmnciilh4cHRowYoXYB4NWPFQICArBz506UlJTAxMQE6enpaNWqlcoSzuqaOnVqhRu3CMWrL3t7e+PSpUuQSqVo0qQJEhMT0bZtW1EKgJGREaZOnYrnz59jwoQJ+OSTT0TfcUxBYwpA+ZmN7/qZOsrmlc8W8kHNs81A6cO9KVOmoKSkBC1btoSLi4soa4YvXboUixcvxvbt2+Hu7o6oqCjRHnwyxkQZ9lker3PBKxcofZBYdhy90GUmePVjhZCQEJw+fRq+vr6YMGECHj16hH379gnOBfht3MKrL1+4cAGRkZFYvHgxRowYgfz8fCxbtkyEFpdOuFu8eDG6du2KmJgYLst6KGjcKCBAnA/P980W6714tNnIyAhFRUVo3Lgxbt++Ldq2hTVr1oSFhQW+++475OTkYObMmaJ8+wdKN/8+efIk5HK5KHkKvM4Fr1ygdKmQ5cuX4+HDh3j48CGWL1+u9kqg5fHox6ampjA2NkazZs2QmJgIKysrpKWlCc4F/rtxi9h49WVTU1NUq1YNZmZmuHv3Lv7v//5PucudEFOmTIGvry98fX2xaNEirh/+gAZdAbx58wZ//fUX5HI58vLyVGb+Ch0uxqugSKVSHDt2DHK5HFKpFEePHgUA5dRxoezs7ODu7o6VK1fC1dUVZ8+eFby8BFA6VPPx48cwMzPDpUuXYGFhgeLiYkGZipncjDEcOHBAec4Vl7ZC16nhdS545QKliwEGBARgxowZkMvlsLS0xMKFC9XO4/nFCACMjY0REhKCb7/9Fnv27IGpqSkKCgpEyea1cQuPvgyULuMSGBgIS0tL5fBMMYbE1q1bF6GhoahevbrgrPehMQ+Bhw8f/o8/F7J5dJs2bfB///d/AIC///5b+c+MMdy+fRtXr15VK3fmzJn/+HMxxvXm5ubC2NgYz58/x99//40uXboI7jyXLl3C3r174efnh6FDhyI5ORnOzs6i37pR/JKLhce54Jm7Y8cO2NnZibbKI69+rPDixQuEhYVh9OjRWLZsGS5cuIDx48cr19kRgtfGLbz6cm5uLk6fPo0BAwZg9+7duHDhAn788UdYWFgIyq2IYqtPHjSmAPB06dKlf/x5VW3Q/KGKioqwbds2PHr0CPPnz8eOHTswbtw4USZWlVV+RIkQFy9ehL+/Pw4cOIBHjx5h7Nix8PPzQ9u2bQXl8joXPM/xmjVrEB4eDjMzMzg5OaFnz56CVtesin6cl5eH5ORkfP311ygoKBClEEZFRSEtLQ1WVlYqO6IploAXk5h9OTU1FQ8ePEDXrl2RlpYmym5uFRFjxOA78R1lSniaO3cuW7VqFRswYADLy8tjM2fOZDNmzBCcm5qaykaOHMn69u3L0tPT2fDhw1lKSooILS5dyuPu3bvK1w8ePBBlCj2vc8Ert6z4+Hjm7e3NbGxs2JIlS1TOz8fkwoULrE+fPqxnz54sPT2dderUiZ09e1ZQpp+fH/vxxx/ZokWLWOfOnVlISIjyZxUt+/KhePXlsLAwNnDgQNa7d2/28uXLt9ouJrGWuqkIFQANpvgFUXQQuVwuyi5Yo0ePZmfPnmX29vZMLpezP/74gw0bNkxwLmOlOxuVJ8ZaQLzOBa9chYKCAnb06FE2btw41r9/f7Zq1So2ZMgQtnr1atHeQyzOzs4sPT1deS7u379f4TpXH2LgwIGsuLiYMVY6ObJnz54sPDycMSbOBx+vvuzg4MBycnKUbXzx4gWzsbERnFuRU6dOccllTIN2BCNvUyw1rbiPXn4NGHW9evUKXbt2xcqVKyGRSODi4iLa5LImTZrAz88P9vb2kEgkOHbsmCj7qPI6F7xyAcDLywvnzp1Dly5dMHr0aHTq1AlA6Zo73bp1w/Tp00V5H7HI5XLUrVtX+bpp06aCM1mZ50CNGzdGYGAgRo0aJdqObrz6so6OjsoIHVNTU9GWxQDeXto7ISEBgPgT4zSmAPBcN/zZs2f/+HN1Z9+NGjXqHzvxtm3b1MpVGDFiBEaNGoWMjAz4+voiKioKHh4egjIBfgu2AaUzotesWYMZM2ZAT08P7du3x5IlSwTn8joXvHKB0oe23t7eKh8kjDEYGBiotdUir36sUL9+fcTExEAikeD169fYu3ev4Mx+/fph+PDh8PLygrm5OZo1a4a1a9di0qRJooyq4dWXmzVrhj179qCkpAR37tzBvn37RNmBriLFxcU4e/Ysl50FNeYhsOIhSExMDN68eQM7Ozvo6ekhPDwcNWvWFDQJo1evXpBIJCgsLERmZiYaNWoEHR0dJCcnC9q4JS4uDgDw559/Ql9fHw4ODtDV1UVYWBiKi4tF+eB78OABLl68CJlMho4dO4rSCf/++294e3sjOTkZX375JaRSKdauXctta0ux8DgXPHILCwsRGhoKExMT9O3bV3n8/PnzWL58udr77Cr6cUW/0mIMqczMzISvry8uXLgAuVwOCwsLeHt7w9TUVFBuXFwcTE1NYWZmpjyWlpaGbdu2qSyfog5efTkvLw8bN25UORceHh7cxu0XFRVh9OjR2LNnj7jB3G4uccJr3XDGShe3unz5svL1jRs32OTJkwXnVtQ+oQ8+MzMz2evXrxljjKWkpLCtW7eyCxcuCMosS+wF25o3b85atGjx1h/FcSF4nQteudOmTWOOjo7M2tqa7du3j2VmZrLx48ezNm3asHXr1gnOJ6p4LT6okJWVxeRyuei55d+jZ8+eoudqzC0gBcW64Yqx02KtGw4ADx8+RPv27ZWvzc3N8fjxY8G5BQUFePLkCf7zn/8AKJ30IuTy9uzZs5g9ezYCAgLQuHFjODs7o2vXroiMjERKSgpcXFzUzo6JiUHTpk3RqFEjPHnyBH/++SdatmyJCRMmCNry7p9meb5+/VrtXF7nguc5vnHjBiIjIyGVSuHu7o4tW7bAwsICJ06cwGeffaZ2roLYC9jl5+cjICAA/fv3h7m5OZYuXYqDBw+iZcuWWL16tWgT48TGoy9nZWVhwYIF+OGHH9ChQwdMmTIF58+fR506dbBp0yZRnosA/72aA/47cXTMmDGiZKsQvaRwFhwczLp06cImT57MJk2axLp27coiIyNFyR47dixbs2YNu3fvHrt79y5bsWIFmzRpkuDc2NhY1qVLF+bi4sKcnZ1Zt27d2MWLF9XOGzx4sHI56c2bN7Phw4czxkqXxRay09iWLVuYk5MTu3//Prtz5w777rvv2MGDB9nChQvZkiVL1M59lxs3bjAvLy/WunVrtTN4nQteuYypjm7p3LmzctSLWBwdHdnatWuZg4MD27lzJ3Nzc2M+Pj5q53l7ezMfHx/28uVLFhsbyywtLdnjx49ZWFgYmzhxongNFxGvvjxt2jQWGBjIcnNzWVhYGOvZsyfLyclhV69eZSNHjhSt/ampqco/T58+FXXJ+7I07grAwcEBnTt3xrVr1yCRSLBgwQLUqVNHlGw/Pz8EBATA09MTANC5c2dRNqXu0aMHTp06hcTEREgkErRo0ULQg6jCwkLlyJn4+Hj06tULQOlUfSbgkc6RI0fwxx9/wMjICCtXrkSvXr0wePBgMMZgY2Ojdm5Zb968wdGjR7F//348ePAAdnZ2OHDggNp5vM4Fr1xAdcmG2rVro3///oLyyhN7Abvr168rlzE5deoU+vfvj8aNG6Nx48aVbkT/b+HVlx88eAB/f38ApZvN9+vXD8bGxmjTpg3S09PFaj7q1auHc+fOvbWTm4ODg2jvAWjgYnBFRUUICgrCqVOnYGlpif3794u2LV2tWrUwY8YM+Pn54ciRI5g6daooD3Vev36NX3/9FWvXrsWXX36JxYsXC7rtwUrnbyA/Px9Xr15Fly5dAJQ+mBKyNotEIoGRkRGA0hm73bp1Ux4XKiEhAfPnz4eVlRVOnDgBNzc3mJqaYunSpWjevLnaubzOBa9cACgpKUF6ejpevHgBAMp/VvwRSuwF7MoOb7x48aLK+v9irKsDlM52fZ9j74tXXy779+Pj49G5c2flazG3Cp0xYwY2bNiA+Ph4XLx4UflHbBp3BbBo0SLUrl0bCQkJ0NPTQ3JyMn755ResXLlScHZcXBzmz58PmUyGgwcPYsCAAVi1ahW6du0qKHfevHno2LEjrl69iurVq+OTTz7BrFmzsGnTJrXy+vbtiwkTJkAul6NFixbK1RkDAgLQr18/tdupq6uL169fIy8vD3fu3FF+6D19+lTQEgUA4OTkhP79++PIkSPKoYPq/vuXxetc8MoFSpcjcHFxUV5JDB48WPkziUSC2NhYQfliL2BnYmKCmzdvIi8vD+np6coPvYsXL6J+/fqC2qoQGBj4XsfeF6++3KBBA4SHhyM/Px/5+fnK5TWOHDki2j4RAHD37l1ERESIlvdOXG4sccRzZiaPmY6Mld6TZUz13q/Q+8hhYWFs586dTCqVMsYY2759OwsICFAZIfWhjh8/znr27Mm6deumvGccFhbG+vTpw4KDgwW199SpU2zSpEmsQ4cObPr06ezkyZOijWrgcS545lYFxT3jtLQ0duLECZaXl6d2VmJiIuvfvz/r2LGjsh9s2LCBWVhYsBs3bojS3tjYWJXXcrmcbdmyRe08Xn352bNn7KeffmKOjo7KZTB+/fVX1rdvX9G2eWWMsYkTJ7IXL16IlvcuGjMPQMHJyQkHDhyAq6srgoODkZWVhR9//FF5j1KIQYMG4fDhw3BwcEBISAiA0m9T6o7LVnB2dsaOHTswfPhwBAcHIyUlBZMmTcKRI0cEt1lsL168wKtXr5Rj3U+fPg1DQ0PlLFWhXr16hdDQUAQHB+PevXtwdXXFsGHDRP32pK0Ui6e96768mLNInzx5gtq1a6NmzZqi5Ck2hPfy8sLz58/h5eUFExMTQVeJvPuyglQqRc2aNUWdCTxmzBhcu3YNX3/9tcrzwl27don2HoAG3gLiOTOTx0xHoPQXb/jw4Xj27BmmTJmCv/76C4sXLxahxeKrV6+eyu2CHj16iJr/6aef4scff8SPP/6IhIQEHD58GCNGjFBOmiPqq8rvcoohzWI5fPgw1q9fj4EDB0Imk2HOnDmwtrYWlMm7LyuItbpoWWW3vOVJ464AAH4zPnnNdFRkX7t2DXK5HK1btxYl839FcXGxoDkGRFVJSQlOnz6N3r17IysrC9HR0Rg0aBD3DWOEePToEXx8fJRLN1hYWMDT01P5IJfwoTEFQHFL5l3EHh4lhsouX93d3auoJeRjcu7cOUgkEuWAgFq1auGTTz6Bvr4+EhMTBX+hmTNnDuRyOZYvX46srCwsXboURkZGWLRokUj/BuLr3LkzZs6cCUdHRxQVFcHf3x8nTpwQfRP0j51i57zymEg755WnMbeAFEOgkpOT8eTJE1hZWUFHRwfnzp1D06ZNBRWAsrPuKqJuJ1QMF7x9+zbS0tLw/fffQ1dXF1FRUaJsHjFv3ry3biVVdEwb8DoXPHKnT5+uLAC1atVCrVq1YGJigoCAAPj5+WHr1q2C2nzr1i3lM7HatWvDz88Ptra2gjKB0n787bffVnpMHUFBQcoRRfr6+pg9e7bg0VY8xcTEoGfPnpUe+1A89kX+R9wfM4vMzc2NZWZmKl9nZ2ezH374QVBmamoqS0lJYV5eXmzDhg0sLS2Npaens61bt7KFCxcKbTIbMmQIe/PmjfJ1fn4+c3FxEZxb0TrhYqwdXtFGHEI353j69Ok//hGK17nglcuTjY2NygiSly9firLnwtixY9/rmDqys7PZ3Llz2fDhw1lWVhbz8vJi2dnZgnN59GXGSjcKep9jHzuNuQJQSE9Ph4mJifK1kZERMjIyBGUq9h29e/euyszf0aNHw8nJSVA2ULp+iK6urvK1TCZ7a4afOgwMDN46VlJSIjhX7DHZAODm5sZ1pUrFTF2gdL/WtLQ0lWMfW67CwYMHERcXB5lMhk6dOmHo0KGCR5O4u7vD0dER7dq1A1C69pDQVTUBYPPmze91TB3z5s1Dly5dcPPmTdSoUQOmpqaYOXOm4HwefRlAhSv5irG6b1XTuAJgZWWFUaNGwdraGowxHD9+XNSp9HFxccqZjqdPn1b54FbXoEGD4OzsDCsrKzDGEB0dDTc3N7XzwsPDUVRUhICAAEyZMkV5vLi4GJs3bxY8esLU1BTZ2dnIz88HYwwymQypqamCHlxHR0cLalNlDh06hCtXrmDWrFlwcHBAjRo1YG9vL/g5C69cAFixYgUePXoEJycnMMYQFBSE5OTkSve+qIytrS06duyI69evQ09PT7SBDNnZ2UhISEDnzp0RGBiI27dvY+bMmaLczkxNTYWrqyv2798PfX19TJ8+HXZ2doJzg4OD3xpRs2fPHuVyL+pKTk7G9evXYWtri/nz5yMhIQELFy5Eq1atBOVWNY0rAHPmzEFkZCQuXboEiUSC0aNHo3fv3qJkL1myBLNnz0ZGRgYYY2jYsCFWrFghOHfcuHGwsLBAfHw8JBIJVqxYIaijvHnzBlevXsWbN29Upofr6uqKsotUQEAAdu7ciZKSEpiYmCA9PR2tWrXCoUOHBGeLvVKlwv79+7Fp0yYcO3YMvXv3xty5c+Hi4iL4g5pXLlD6MDgkJET5jb93796wtbUVXACKiooQHByMR48eYd68edi5c6coG9nPmDFDOQs4IiICP/74I3755Rfs3r1bUC5Q2ndzcnKUz+KSkpIEXQmtXLkSmZmZiI6ORlJSkvJ4SUkJbt68KbgAzJkzB4MHD8apU6eQlJSEOXPmYMmSJYLWtfo3aFwBAEq3FaxTp47ydsLly5fRoUMHwbktW7bE0aNHldv+lb3VJIRMJoNUKkWDBg3AGMPjx4/x+PFjtR/MDR48GIMHD1a5WgFKb1GIsXZRSEgITp8+DV9fX0yYMAGPHj3Cvn37BOcCgKenJ6ysrHDlyhU4Ojri5MmTok0CMzU1xenTpzFixAjo6emhsLDwo86VyWQoKSlRfjDL5XLBS24A/JZLUSxJvHjxYjg6OsLBwUG0iUmTJ0/G8OHDkZaWhokTJ+L69ev49ddf1c6ztrbGw4cPER8fr1yuASgtNGLMGyosLISDgwPmzp0LW1tbtG/fXrQ1yaqSxhWAhQsXIiYmRuWyUyKRiNIRExISsGnTJkilUpV71UKzZ86ciaSkJDRp0kT5DUcikQgemZGfnw8/Pz9MnDgRzs7OyMrKwuzZswU/tzA1NYWxsbFy/Rtra2usWrVKUKaC2CtVKjRt2hTjx49HamoqLC0tMW3aNJibm3+0uQBgY2ODkSNHYuDAgQCAY8eOiTLy5fbt2wgODsaZM2dgZGSE5cuXizIKSC6X49atW4iKisKePXtw584dyGQywbkA0L17d7Rq1Qo3b96ETCbDokWLBO2NYG5uDnNzc/Tp00e02cpl6erqIjIyErGxsZg6dSqioqJEnQlcVTSuAJw/fx4RERGCVzisyOzZs+Hq6opmzZqJOmkmISEB4eHhoneQDRs2wNfXF+Hh4TA3N8f8+fMxfPhwwQXA2NgYISEh+Pbbb7Fnzx6YmpoKXgFTofxKlWU34BFiwYIFuH37Npo1awZ9fX3Y2dmhe/fuH20uAHh4eOCbb75BfHw85HI5Ro8ejT59+gjO5bWR/cyZM7FixQqMHj0ajRo1gks+sX8AACAASURBVIuLi+DbVe9atkIx3l3o8hVRUVFYtmyZcvVdJtJ4+kWLFmHHjh2YP38+TE1NERYWRg+Bq0KjRo24TXk3NDQU9HD2XZo0aYKsrCxRdnsqr0WLFli3bh3s7OxQo0YNUZbnVRQVBwcHxMTEwMfHB9OmTROhteKvVKlgY2ODnj17wtHRESYmJqKN1OGVCwATJkyAk5MTZs2aJcqtHwVey6WEhoaqXA0fPHhQcCZvGzZswO7du/H111+Lmtu8eXPMnTsXOTk5ePbsGWbOnClqflXRmJnACp6enrh+/TratGmj8lBLjI1b1q5di9q1a6Nr164qQyyFrgc0duxYXLt2Dc2bN1fJ3bZtm6Dc8ePH44svvsDJkycRERGBgIAAPH78WPAwN5lMhtjYWOVSAqdOnYKzs7NoV0WKZxXPnz/H33//ja5duwqe8p+fn4/IyEiEhIQgMzMTDg4OsLOzQ926dT/KXKB0xFlISAguX76MXr16wcnJCS1bthScC/x3uRS5XI4OHTqIslzKoEGDsGvXLtSoUUOEFr4tMzMTV65cga6uLtq3by/KGjvDhg0T7flVWZs2bcLmzZtVnhOKMZy5qmlcAQgODq7wuJDNIxQq+nYnxn/Udy10VvYBrjpyc3MRFRWFtm3b4ssvv8TevXthb28v+EEwz6UEXF1d8ccffyhfy2QyODg4iLKaq8LJkyexZMkSvH79GpaWlpg9e7Yoi5fxys3Ly0NkZCTWrl2LWrVqYfDgwXBxcVF71E5xcTH27t2L+Ph46OnpoXv37hg8eLDgAj548GA8efIEX331lcoXGTGev4WGhmL58uVo164dZDIZbt68iSVLlghewM3X1xcvXrxAly5dVNosdOmYPn364ODBg8q9yTWVxt0CcnR0RGpqKh48eICuXbsiLS1NlHHIAL+x6paWlrhx4wbu3bsHe3t73Lp1C23bthWcW6NGDbx58wYrV65ESUkJOnXqhOrVqwvO5bGUwIgRI3Dp0iUAUPk2qqenJ8ptlSdPnuDIkSMICwtDgwYN8PPPP8Pa2hrx8fEYO3YsTpw48VHlKvz1118IDQ3FmTNnYGlpiQEDBuD8+fOYOHEitmzZolamt7c3CgoK4OLiArlcjiNHjuD+/fuCJ4PxvM3x22+/ISgoSHk78OnTp3B3dxdcAHJzc1GjRg1cv35d5bjQAvD5559zWQW0qmlcAQgPD8fGjRtRUFCAAwcOYMiQIZg1axbs7e0FZ0ulUvj5+SE5ORkBAQFYvnw55syZg08++URQ7p49e3D8+HFkZGSgT58+mDNnDoYOHYqRI0cKyl2xYgWePHmCQYMGKScSpaSkwNvbW1CuXC5Henq6cvJQZmam4AfYim+JS5YsEdy+iowaNQpOTk7Ytm2bcmY3ULoE8Pnz5z+6XKB03H+9evXg5OQELy8vZfG2tLQUdEV748YNld2kevXqpRxpJETHjh2RkJCgnMOhmCBYdpilumrUqKFyW61hw4airBCruDUslUpF/cBu3Lgxhg0bhk6dOqlcqYm550KVqOq1J4RycHBgOTk5yt21Xrx4wWxsbETJnjx5Mjtw4ACztbVlhYWFbPXq1aKsdWJnZ8cKCwuVbc7JyWH9+vUTnGtra6uyO1VxcbEouaGhoaxz585s8uTJbPLkyax79+4sMjJScG7Z/NWrV7O8vDzBO40pyOVylpmZyaKjo9nJkydZRkbGR53LGGOPHj0SLausMWPGsKSkJOXrFy9esJEjRwrOnTt3Luvbty/r2LEjGzJkCGvdujUbPXq04FzGGPPx8WGjR49mYWFhLCIigk2dOpWNHz+eBQcHC+ojd+7cYd9//z3r0aMHe/78OevTpw+7deuW4PauW7euwj+aRuOuAHR0dFTucZuamoo2vJLXdHRdXV2VbwlGRkaiLDFRfiKRTCYTJZfXUgJA6QzN58+f4/bt2/jpp59w+PBhJCYmwsvLS1Du+fPnMWfOHLRu3RpyuRzz58+Hr6+v4NUZeeUCpUMJK7ovL3RwQElJCezt7dG+fXvo6uriypUrMDU1xYgRIwCof8/+woULiIyMxOLFizFixAjk5+dj2bJlgtqqUFhYCFNTU5w9exZA6e+IkZGRcqa7urdsFi9ejA0bNmDGjBmoV68eFixYAB8fH/z555+C2jtp0iRkZWXhxo0bkMlkaN26NZdRfrxpXAFo1qwZ9uzZg5KSEty5cwf79u0TbUMYsaejK7Rv3x4rV65Efn4+YmJi8Mcff4hy2Wxra4sRI0ZgwIABAICwsDDlP6vjXVsKijUmGyhd/iA4OBiOjo6oWbMmtm/fDjs7O8EFYPXq1di3b5/yeZBi202hH9S8coHSJUIUiouLcerUKXz66aeCcydOnKjyesyYMYIzgdIvW9WqVYOZmRnu3r2LAQMGICcnR5RsMUbxVSQ/Px9mZmbK1126dMHy5csF5549exa//PILly8GVUnjCsD8+fOxceNGGBgY4JdffoGFhYXgDw8FsaejK8yePRsHDhxA06ZN8ccff8DCwkKU+Qbu7u5o2bIl4uLiwBiDu7s7rKys1M5jVTAgTFFQFUW2qKhIlCJbUlKiMhigUaNGkMvlH20u8PYoMMVoHSFzLhTfRvX19ZGbm4vz58/j66+/xldffSW0uahXrx4CAwNhaWkJPz8/ABBt+YOIiAhs3rwZUqlU5bjQEXgmJiZITExU9rfQ0FBRngX4+/tz+2JQpf7te1AfKigo6K1je/bsES0/MzOTxcTEsKioKJaRkcEKCwsFZ27evPmtY/7+/oJzK+Lj4yM4g+c5DgwMZFOmTGE9e/Zk27dvZ46Ojmzjxo2Cc8ePH8+2b9/OcnJyWE5ODtu+fTsbP378R5vLGGPPnz9X+XP27FnWu3dvtfNu3rzJunbtys6ePctycnJY79692ZAhQ5i1tTU7efKk4Pbm5OSwY8eOMcYY27VrF3N3d2dxcXGCcxljzMrKil26dImlpqaq/BHqyZMnbMiQIezbb79l7dq1Y05OTuzhw4eCc21tbd86NnDgQMG5VU1j5gHs2LEDubm5ypE/CjKZDP/P3pnH1ZT/f/x1u6SyZSLrjKEsfTXIN9ysFUN7KRVa7GKIGjspWsZSyGDCWBMtKtkimsIY0mKJFDHWQqVVq9s9vz/63fPtKpm555zuPZzn4/F9PLrnPuZ939/r3PPZ3u/X68yZM4iPj6f8GR/XqItEIlhaWkpdo759+3YUFhbi0qVL+PHHH8nrQqEQaWlplEsIG2PIkCG4deuWVP9tc3zHQN3yub7vMh2zpnfv3sHHxwdJSUkgCAICgQBr166lfHbBVFxA0qScx+Phm2++gaurq9Tfh5OTE9zd3TFkyBAcPXoUMTExiIqKQn5+PlxcXBAdHU05Z6aYPn06Dh06xJieTkVFBUQiES1iiUDd6lsgEGDy5MkAgMjISCQlJX3WBlbeYM0W0Pfff4/79+83uK6oqEj5IKp+jbqWlhZ5nc/nU6pRNzQ0xKNHj3Dt2jUJAbEWLVpgzpw50ifcBFTGcya/4/qoq6tLfK90qLmqqakhMDCQamrNFheo85ugk5KSErK/5MaNG5g4cSIAoFOnTpQkQj72qSX+X0+HoNGndtasWXB2dsbQoUMlChmonjulpqbiyJEjDbaWqDav+fn5wcfHB3v27CEnBvLsufwpWDMA6OvrQ19fHyNHjoSOjo7Ee+np6ZRiM1WjPmjQIAwaNAi9evVqIHoWHx8vcThFF1S6PcXfsbGxMaqrq/Gf//wHZWVluH//Pm2ibe7u7njw4IHEDJqKmmtNTQ2ioqLQsWNHUq3z1q1bGDBgALy9vaXe+2YqLoDPzhKl9RoQD/4fPnxASkoKFixYQL4uLy+XKiZQt7JITU3F4MGDYWJiAl1dXVrFEgEgKCgIvXr1oqWKrT6rVq3CokWLKMu5fEz9iUFZWRnevHlDW6Vcc8KaLSAxY8eOxapVq2BsbIyamhrs2LED58+fp6WLNyAgAO7u7uRNmJeXB09PT8rLOgMDA0yfPh0zZsxAaWkpNmzYgOzsbJw+fVqqeE5OTo3+AAmCwK1bt5CRkUEp34CAADx48AAHDx5EXl4eli5dimHDhsHV1ZVSXAAwNjbG2bNnafuhr1u3jnQvKygowNChQ2FjY4MbN24gMTFR6oGFqbgAMGDAAKiqqmLcuHESvhZipD0E9vb2BkEQ+PDhA+7cuYOzZ8/i7du3CAoKgkgkojxDTU1NRWxsLO7cuQNdXV2Ymppi0KBBlGKKsbGxQVRUFC2x6uPg4EDZbKgxmHSKa05YNwA8f/4ca9asQadOnfDkyRMMHz4cbm5utOzteXp64t69e/D398f9+/exfft2zJgxAzNnzqQUt7CwED4+Pnj79i3y8/NhZ2eHmTNnSq0AKd6u+hRUS0zNzMxw6tQp8iEtFAoxadIkWvR6Vq1ahXnz5qF3796UYwF1uZ49exY1NTUYM2YMkpKSyPcmTZr0Se0oWcUF6s4VLly4gLi4OLRs2RLGxsaYMGEC5Y7zmpoaHDlyBAUFBXB2dkb37t2xfft2vH37Fp6enrTIhAB1Z2M3b97Ejh07kJeXR8vka9u2bVBXV8fo0aMlOoCpztwvXLiA+Ph4CAQCid8bVSkIa2tr7NmzBxcuXMDTp09Jpzh5PmdpDNZsAYnp2rUrhg8fjhMnToDP50MgENB2sOPt7Y1z587B0tISHTp0QGhoKC06Q3w+H61bt0ZZWRlEIhGUlZUpyf/S0UPQFEKhEFVVVaTqIx0S02IEAgHMzMygrq4OPp9P7iNLW+4n/h4VFRXRpUsX2vJkKi5Qt33g4OAABwcH5OXl4fz581i4cCFat24NY2NjqWVNFBUVMXfuXIlrdFiE1uf+/fuIi4tDfHw8unXr1qDnQFrOnj0LQLIJjg4hxqioKFRXVyMtLU3iOtUBAGDOKa45Yd0AYG5ujiFDhiA2Nhb5+flYs2YNYmJiPmks8W+IiorCr7/+Cjc3N/z9999YsmQJ/Pz8JA6GpcHU1BSTJ09GdHQ0ysrK4OXlhdOnT8utnvqUKVNgbW1NHtRevXoV06ZNoyX23r17ceTIEdr2ZOtvhdG5L81U3I9RV1eHra0tOnbsiKNHj2Lbtm206FrRiVhbKCEhAT169ICxsTFCQ0Nps0wFmBNiLCgooLRa+xRMOsU1J6zbAkpISJCoIBGJRDh48CAtVTW2trbYtGkTeTh7+fJleHt7U74509PTG9wcZ8+epUWgiynu3buHlJQUtGjRArq6urTp1E+bNg3Hjh2j7aFav0JFvJqo/7e0FSpMxRXz/v17/PHHH4iLi0N2djbGjh0LIyMj2g7b6aR///7o2rUrDA0NG+1UpqNDvLCwEN7e3rhx4wZqa2shEAiwfv16yvIKXl5e0NfXx5gxY2g9YBYKhbh9+zb69u2L9u3bIyEhAWPGjKHV2Kc5YM0AEB8fT9rlfazs9/vvvzdY+kqDSCRqUIdcVlYmtaeoWFoBAJ48eSJR9bNp0ybaOpjppqamBleuXCErR8Sqj0uWLKEce82aNcjOzsaIESMk9npZp6JIgfnz5yM7OxsGBgZy+9Cvz86dO5scsOn4t1u0aBF0dHRgb28PkUiE8PBwpKamUjY3GjVqFAoKCiSu0TGAl5aW4tdff8XNmzdJz4UFCxYwYlXLJKwZAOofvH18CEf1UG7OnDmk9vrevXvh4uJCS2wmc2aSRYsWoaSkBC9evICuri5u3ryJIUOG4Ndff6Uc+1NbdV/TANC/f3+J2ejHq4vGejH+DTt37mxQsdXYNXnC0tISp06dkrhmbm5Oq1EQnbi4uKB3796wsrICQRCIiopCYWEhtm7dKuvU/hWsWa/UH6c+HrOojmH1ZwgXLlyQGACoxGYyZyZ5+PAhLl68CD8/P9jY2MDNzY02T+Cv6UH/KaiW6X6Oxuwq6bCwZBIej4fXr1+ja9euAIDc3FxatlNKS0uxc+dOCXc0OmbqOTk5EquTtWvXyvWW7qdgzQBQn4+Xo1T3kz/ucqQz9qfiMHmwSBU1NTXweDz06tULDx8+hJWVFeVKoI+7ScXQ2U36MZWVlZS9hpmIS3ez08fUl/Fo6po8sWTJEtjb22PQoEEgCAJ3796Fj48P5bjLly9H7969ERAQQM7U165dS3mmrqmpidTUVHL7LisrixZ70OaGNQNAcz0wmaokYRN9+vSBj48Ppk6dimXLliEvL4/yiiUrK4um7BonICAAy5YtI18nJibCx8eH8gE+U3GZ5MGDB9izZw9KSkok/t3o8O79mKqqKlr2vQ0MDDBo0CCkp6dDJBJhw4YNUFNToxyXqZn633//DUdHR7J7+enTp2jfvj0MDQ1ZZQ7PmgHg2bNnpKFF/b8JgsDz588pxS4vL0dqaipEIhEqKiqQkpJCvldRUSF13MePH5N6LLm5ueTfBEHgzZs3lHJmkvXr1+P27dvQ1NTE4sWLcf36dcozps+V6VLdGnrx4gU2bdqEOXPmwMfHB48fP6ZFv4ipuEyycuVK2Nvbo0+fPrROQhISErB9+3ZUVlaCIAiIRCJUVlZKNMlJw40bN6Curg4NDQ3o6+sjODgYysrKDeSypYGpmXpQUBDlGPIAaw6Bmex+dXJyavL9o0ePShX3xYsXTb7/3XffSRWXKeoPfI1BRbCN6QFAJBLBw8MD586dw/z58zFnzhxaPGWZiHv16lWMGTPmkwec5ubmlOLb2trixIkTlGI0xo8//ggfHx8cOnQI8+fPR3x8PCorK+Hp6Sl1zNjYWAQGBmLbtm3Q1tYmr23btg3Lly8nJ03SYmFhgUePHjWYqSspKVGaqdfU1ODatWsoLS2VuE5Hg1lzwpoBgIN5mhoIqQi2MUn9gYUgCISFhWHIkCHo168fAOkHFqbiAnUy4e7u7li+fHmD93g8HrZs2SJ1bADYsWMHvvnmG4waNQqtWrUir1NtvrO2tkZ0dDR+++03aGtrY8yYMTAxMUFsbCylmEFBQejcubPE9VevXmHx4sWUpRVycnKafL979+5SxZ0+fToIgmjw3zPlbMYUrNkC4mAeaVc6/4bGDoPFLfVU4fF4mDp1KuU4TMcVyzOIXbXoRlxOeejQIfIaHfvSSkpKePr0KTQ0NJCcnAyBQEC5OIAgiAYPfwDo0aMHLc5r3bp1Q2hoKJKSkiAUCkk3Pqq+A0VFRVKLOcoT3ADA0YA7d+5g7969qKioIPd6c3NzaTn4rH8Y/OHDB8THx+POnTtSxxPPxFevXk3r7IupuPW5evUqfvvtNxQVFUlcj4uLoxSXqQNqNzc3BAYGwt/fH/v27UN4eDhpiCItBEGgvLyc1J0S8/79e1o0qLZs2YLnz5/DxsYGBEEgOjoaL1++xNq1aynFFQgEuH79OgQCAWMmNs0BNwBwNGDNmjWYPXs2Tp48CScnJ1y8eJE2KYj6iJUw6XBRevToUaMPEnmNCwA+Pj5YuXIl7Ye1TMkqDBs2DBoaGlBUVERISAiys7Mp699YWlrC3d0d69atI4UX37x5g/Xr18PY2JhSbAD466+/EBMTQz6k9fX1KZ+xAHUri1mzZtEuEdLcsG4AcHFxadAe3tg1aUhMTGxgx9fYtX/L5MmTERkZ+dlr8oKioiJsbGyQk5ODdu3aYcuWLbT8aAAgJiaG/JsgCGRnZ9PS8KOgoAADAwP06tVLYt+b6rkFU3EBoG3btqS8CZ14enpCR0cHvr6+pKzC2rVrKf9GgoODcfLkSZw8eRKFhYVYuXIlZsyYQcqdSMPMmTNRVFQEc3NztGzZEoqKiqisrISjoyMWLlxIKV+gTsZEKBRCUVGRfE1HH0ZERAQSEhJoN5ppblg3ADTWzk5Xi/sff/zR4GHf2LV/S2MVMHSolzJFq1atUFxcjF69euHu3bvQ09NDbW0tLbFv3rwp8bpDhw60WC42dqBKB0zEFXs2a2pqYuPGjRg/frzEQ0ls6ygtL1++lLi/5s6dS8t+dUREBKlg2717d0RHR8POzo7SAAAAP//8M+bPn4+///4bCgoK0NDQkBhsqWBubg5nZ2eYmpoCAM6dO0f+TYVOnTrRqoYqK7gqoGbi3bt3UFNTw61bt/Do0SNMmjSJtpucbs6fP4+IiAjs3LkTtra2UFBQQP/+/Sn1Arx9+7bRwz46efDgAXluIRawo7pHzUTcpqS1eTweZQcrKysrBAUFScgqLFy4kLL21MSJE3Hu3DlyxUanURCTXL16FTdu3CC9e/X19SnHXLJkCe7du4chQ4ZIlAWzrQqIdQPA2LFjkZeXh3bt2oEgCJSVlaFdu3bo0aMHfH19KWn3fzwr5/F4UFJSIhtUpMXb2xuVlZWYM2cOZs2aBYFAAIIgKJf7MYl4T7OiogLPnj1D//79KR121Re/O3jwIGbNmkVXqgAADw8PJCcno6SkBL1790ZWVhaGDBmCAwcOyGVcMUVFRejQoQOqqqpQUFCAHj16UI6ZmJgILy+vBrIKVB98/v7+uHPnDoyNjcHj8RAXFwcdHR3aTWfogMmeFgCfHEwnTZpEKW5zw7otoKFDh8LIyIjcO71y5QouXLgAJycnbNiwAWFhYVLHfvHiBZ4/f04uES9evIg2bdogLS0NycnJWLFihVRx79y5g6ioKOzevRs2NjZYvHgxbGxspM6TSR49eoTa2lpoaWnhl19+QVlZGfh8PlatWkXJea3+POPMmTO0DwDXr19HXFwcfHx84OzsjMrKSlo6dpmKCwDHjh1DREQETp06hXfv3mH27NmYM2cObG1tKcVlSlZh+fLluHDhAukT4ezszMgZBh00pVxLpaclPz8fnTp1wvDhw6VNTa5g3QCQnZ2NgIAA8vXYsWOxY8cO/Oc//6Fsyfb06VMcO3aMPDCaMmUKnJycEB4eDgsLC6kHAKFQCIIg8Mcff8DLywtVVVWUJCaYIiEhAb6+vli/fj20tLRw9epVuLi44ObNm9i/fz8lRdCmBPfoQF1dHS1btoSGhgYePnwIU1NTlJWVyW1cAAgNDUV4eDiAuj31kydPwt7eXuoBQOw/8fFK9sGDBwCkb17LyMjAgAEDkJKSAjU1NRgZGZHvpaSkUJ5NA3WdtQcOHMDTp0/h6emJw4cPY968eeRv8d/CVE+Lh4cH9u7dC0dHR/B4PIl7mU0aQGJYNwC0a9cOYWFhsLCwgEgkwpkzZ9C+fXs8efKEcuNIaWmpRMXAhw8fyAc1lYeWpaUlRo8ejR9++AGDBw+Gqakp7OzsKOXKBLt27cKBAwfQq1cvAHWNP5MmTcL48eNhb29PmyQ0EyJ5nTt3xt69e6Gnp0c2WNXU1MhtXKDu/qovpEb1TIip3dywsDD4+Pg0Oqumq0Pc29sb33zzDR48eAA+n48XL15gzZo1EpM9acjJyYGHhwdycnJw7NgxLF26FL/88ovUW23iSip5FgP8VxAs482bN4SrqysxZMgQYujQocSSJUuIt2/fEsHBwcSVK1coxT5y5AhhZGREbNq0ifjll18IIyMjIiQkhDh06BDx888/Sx03IiKCqKmpIV/n5eVRypMpTExMJF4HBASQf5uZmVGKPWDAAMLQ0JAwNDSU+NvAwIAwNDSkFJsgCKKsrIw4e/YsQRAEERwcTMyfP5+4ceOG3MYlCILYtGkT4ejoSBw/fpwIDQ0lZsyYIfGdS0t0dHSDayEhIZTjMomVlRVBEARhaWlJEARBiEQiwtTUlHLcWbNmEX/++SdhaWlJiEQiIjw8nJg2bRqlmAkJCcSLFy8IgiCIS5cuES4uLsSOHTskfuNsgXWHwEzz8OFD3LhxAwoKCtDT00OfPn3w7NkzdOvWTerlqJmZGc6ePUtzpvQzYcIExMXFNZihC4VCWFlZUfr/wJQmC1AnzfvkyRMMGDCA1rpspuLW59y5c0hOTkbLli2hq6srsb3ybzl8+DDev3+PsLAwCf3/2tpanDlzBvHx8ZRyZVJm2traGmFhYbC3tyf7DKZPn065wkisX2RlZUX2oDTmPvZPOXDgAGJjY7F582YIhUJMmTIFa9euRWZmJvh8PuUO4+aGdVtAf/75JwIDAxvchHTsvQmFQrx+/Zqs783IyEBGRgZlhb+uXbti1qxZGDhwoMSSf/78+ZTi0s2wYcOwZ88eLFiwQOL6gQMHKKmtAtQe8E1x7NgxBAQEoHfv3nj58iV8fHwoK0gyGfdjtLS00K1bN/JevnXrltR9AN9//32jdpKKioq0HFwzJTMNAM7Ozpg5cyby8/Ph5+eH+Ph4WhrBlJSU8ObNGzLf1NRUqSdyQJ3OUnh4OJSVlREQEABDQ0PY2tqCIAiYmJhQzre5Yd0A4Ovri1WrVjFyEy5duhS5ubnQ0NCQiE11ABgwYAD5d1VVFaVYTLJ06VI4OzsjMTERurq64PF4SEtLQ3V1tVwqgQLA8ePHER8fDzU1NWRlZcHLy4uWBzVTcevj6+uLuLg4UgIBoNYHoK+vD319fRgbG6Nnz554+PAh+Hw++vXrR8tvRUlJCY6OjpTjNIaVlRW0tbVx8+ZN1NbWIigoCP3796ccd9WqVXBxccGLFy9gaWmJkpIS7NixQ+p4PB6PdIO7efMm2dPBVvMn1g0AHTp0oNyZ+ykePnyI8+fP0/6P6ebmhurqarx8+RIaGhqorq6mxUWJbjp06ICoqChcvHiRFGibOnUqjI2NKc2amKRly5ZkiWP//v1pq65iKm59rl69iosXL9JuW/nmzRtMnz4d6urqEIlEKC0tRWBgIGXdnlGjRuHo0aO0y0wDdavvV69ekZpLWVlZyMrKojz56tGjByIjI/Hs2TPU1taid+/elO5lPp+P0tJSVFRUIDMzEyNHjgRQt8VJh6RJc8O6jP/73/9i48aNGD16tMRNSEcpmoaGBvLz86Gurk45Vn2Sk5Oxdu1a1NbWkhVM27dvp8XxiG4UFRVhZmbGGoPrjwdrun6ETMWtT48euZNrnQAAIABJREFUPRiZOW7cuBH79+8nZ9D37t2Dl5cXZW19pmSmAeZW35MmTYKWlhYsLCwwbtw4yhOZefPmwcrKCkKhEJMnT4a6ujpiY2Oxfft2WrasmhvWDQDp6ekA/lfbDNBXilZVVQUjIyP07dtX4kahGjsgIAAhISFwcXGBuro6jhw5ghUrVkh9EMXxP4qLiyUE5j5+Le0DhKm49enQoQPMzMwwZMgQickMVTN0RUVFie2TH374gVI8MUyWPjK1+k5MTERSUhLOnj2LgIAADB8+HBYWFlJPvoyMjKCjo4OioiLyO27dujV8fX1Z2RzGugGASdMSFxcXRuLW1tZK6OD069ePsZrtrw2BQCAhMPfxa2kf1EzF/fgzBAIB5Tgfo6uri7Vr18LOzg58Ph/nzp1D9+7dSXkEaVfLTMlMA8ytvhUUFDBixAiMGDECN2/exObNm7Fo0SKkpaVJHbNz584Sv+exY8fSkapMYE0Z6Lp16+Dj4wMnJ6dGZwlUZun1Ox0bg+r20k8//YQpU6Zg+/btCAkJwbFjx5CWlkaLhDUTMGmCwiHJ69ev8fjxY+jp6SE/P58UcKMCU9aeixYtgo6ODuzt7UmZ6dTUVFru49mzZ+P27du0r74fPHiAM2fO4NKlS+jVqxcsLCzw448/yuUZnCxgzQBw//59aGtrf9IcnkqZooeHB3x9fRv94dCxvVRQUABvb28kJSVBJBJh+PDh8PT0ZFwdU1psbGwQHBzMiAkKx/+4cOECdu3ahaqqKoSHh8Pc3Bxr1qyR2/OXxurnzc3NaVEDZeJ3DdT1AVhaWsLU1JSWlcqXBmu2gN68eQNtbe0GN0R1dTX8/Pwo3Si+vr4AGt9eevXqldRxxdy5cwebN2+mvdqDKZg0QeH4H/v27UNYWBgcHR2hpqaGkydPYvbs2ZQHgNTUVBw5cgQlJSUS16n++/F4PLx+/VpCZpquw/Fhw4bhypUrpHfv8OHDaRGai46OxqtXr3D//n2MHj0aubm5EmW3VEhLS8OjR49gY2ODu3fv0lKI0tywZgDw9vYGn8+XKAF9+PAh3N3d0alTJ0qxnz59ip07d0JVVRVLly5F69at8f79ewQFBSEkJAR3796lFD8xMRFbtmzBd999BwMDA+jr6zPWGEUHTJmrMMnH3a/yHheoe6DWV1jt3LkzLYegq1atwqJFi2jvXl6yZAns7e0byEzTwe+//46LFy/C3NwcBEFgz549yM7ObtCU+G+JjY1FUFAQKisrER4ejilTpmDFihWwtLSkFPfIkSOIj49HXl4ejIyM4OnpicmTJ2P27NmU4jY7MhGgkIJHjx4R+vr6pN5PcHAwoaurSxw8eJBybHt7e8LPz49wc3MjtmzZQly/fp0YNWoUYW9vT6SlpVGOLyYrK4vYu3cvMWbMGMraOkyTkZFBpKSkEMnJycSNGzeIEydOyDqlJqFDN6Y54xIEQaxYsYI4fvw4YWpqSjx8+JDw8vKipDklhqrWzafIzMwk3r17RyQmJhJ//PEHUVBQQFtsMzMzorKyknxdUVFBGBkZUY5rZWVFlJWVkRpDb9++baB5JQ2WlpZEdXU1Gff9+/eEsbEx5bjNDWtWAH369MH+/fsxb948dO/eHWVlZTh+/Dj69OlDOXZRURHWrFmDmpoamJmZ4fz581i1ahUt1nFA3UFUcnIyUlJSkJWVBS0tLUaqP+jiUyYodLhrMUWXLl3g7OyMQYMGSWxbSSuBzHRcoM67d9euXWjRogWWLl0KPT09bNiwgXJcJycnLFu2DAKBQGKLhmrlkru7O86fP0+Lo9bHEATRQBmVLq/o+qssdXV1SsZG9ePWP6xu1aoVLV7DzQ1rBgCgrlTswIEDmD59Ory9vWl5+AMg9+YVFRVRXV2Nw4cPk5LIdGBnZwdVVVU4OzvD398fKioqtMVmAiZNUJhi8ODBrIl78uRJTJo0Ca1bt8bKlStpjx8VFYXq6uoGpY5UBwBNTU3s2rULgwYNknhY07H3LRAI4OrqSjpqxcTE0FJX36dPH4SEhEAoFCIzMxPHjx+nRWJi2LBh2Lx5MyorKxEfH4/w8HC5ntR9CtZUAdU3uXj+/Dni4+Ph7OxM+nFSmZHVtyusrxpIF+/fv0dqaiqSkpJw+/ZtKCoqYujQoVi8eDGtn0MXU6ZMQVhYGI4cOYKOHTvC1NQUFhYWtBiLM0lFRQVevHiBvn37oqqqiraBlu649e83JmAqPlNVckDdCiA0NBRJSUmkd6+9vT3lVUBFRQWCgoJw/fp1iEQiCAQCLFy4kJK7HQCIRCJERERIxJ0yZQrr5CDYle3/07NnT1oPW8RdngRBoKSkpMEAQHXm1KZNGwwbNox0ELp8+fJnPUtlCZMmKExx48YNeHp6ora2FuHh4TAzM8PWrVsxatQouYzLJAMHDkRiYiLGjBlD67YEE02Yubm55N9iMTsxeXl5lA+yVVRUMHPmTCxYsIDWlbeCggIsLCwwduxYsqmTjnybG9asAJhk9erVTb5PtSlq6tSpyM3NhZ6eHsaOHYtRo0ahbdu2lGIyyfv373HlyhWYmpri6NGjuH79OmbMmCHXre62trb47bffMHfuXMTExODx48f4+eefKa9amIirra3daA8IQRC0aOuMGjUKBQUFAEBOOng8HjIzMynFpdtdCwAMDQ0lrBXFVVBUvwuRSISdO3ciNDSULIft0qULHBwcMGfOHKnzFSN2z+vQoYPEd8w2S0jWVAGxmbt37xLV1dXE48ePiYcPHxJCoVDWKTXJnj17GlzbunWrDDL551hbWxME8T9HKYIgCHNzc7mMa2JiQrx69eqT/5NXmHDXaoq///5b6v92586dxIwZM4i7d+8SlZWVRFVVFXHnzh1i1qxZxK5duyjnZmBgQBQWFlKOI2tYuQXENvh8PoyNjdG6dWtym2nXrl2U5XnpJiAgAO/evUNCQgKePXtGXq+trcXdu3fx888/yy65z9ClSxckJiaCx+OhtLQUx44do2U5zkTcli1bMtoHUlNTg4MHD+Lp06dYt24dZYN1MUVFRRg1ahQCAgLA4/FgZ2cntXfBpxAKhbh48SLCwsJw79493L59W6o4sbGxiI6OljisHjRoEAIDA+Hg4EBZuVNdXV2uV/H/FFYOAOJDuX79+qGyslLuq2p8fX3h7+9POj2lpqbCx8cHJ06ckHFmkkyYMAFPnjxBUlKSRGc1n8/HTz/9JMPMPo+3tzf8/Pzw+vVrjB8/HgKBAN7e3nIZV1rHr3+K2GA9IyMDfD4fz58/p8VgnW53rfq8fPkS4eHhiI6ORmlpKebPn4/AwECp47Vs2bJRvZ+2bdtSOhcRF6O0a9cO9vb2Dc5Z6CgPbk5YNwCw8VCuvLxc4kevq6srl85gAwcOxMCBAzF+/Hi0atUKioqKeP78OZ4+fYrvvvtO1uk1iZqaGrZt28aKuJ6enrTG+5iMjAycPHkSV69ehbKyMrZs2QJzc3PKcVevXk2ruxYAXLp0CWFhYcjIyMCPP/4If39/rFu3jvKDlI5a/6aQt9W7tLBuANi2bRuOHz+OuXPnolOnTjh27Bh+/vlnWgaA+odcISEhWLZsGeVDLgBo3749EhMTSRmLxMRE0ndYHgkODsaTJ0+wbNkyODg4oE+fPrh27Ro8PDxknVoDxIeIn0LaQzmm4jYHPB4PNTU1ZP5FRUWUJCaKi4uhqqqKH374gVZ3LQBwdXWFsbExwsPD0bNnTzJ/quTm5n6yuKN+5dG/pXv37mSvwpcA6wYAkUgkof2jqalJW2xPT0/Mnj0bW7duRadOnWBmZoaVK1dS3ufcsGEDli1bhrVr1wKoK7Okuhxnkj/++APHjx9HcHAwLCwssGLFClhbW8s6rUZhyh+CSd8JpqHbYH3ixInQ09ODjY0NRo0aRVsDJgCcPn0a0dHRmDZtGrp37w5TU1PU1tZSjrtq1apPvkdFODI4OJgbAGQJU4d9AP2HXNnZ2ejTpw969+6N6OhovH//HrW1tWjfvj0t+TKFSCSCkpISEhMT4ebmBpFIhMrKSlmn1SiPHj2CgYHBJ5v3pD1sZSpuc0C3wfrly5dx8eJFHD58GF5eXrC0tIS1tTUtqpp9+/bFqlWrsGzZMly+fBnR0dEoKCjAvHnz4ODgILXZypf0kGYS1g0ATB32AfQfcq1YsUKiI5Nq92FzoaenBzMzMygpKWHo0KFwdHSEoaGhrNNqlHv37sHAwEDCras+0jbxMRWXST4erOgyWFdWVoalpSUsLS2Rl5eHM2fOYNGiRVBVVcXkyZNpOV9o0aIFxo8fj/Hjx6OwsBAxMTHYunWr3LltZWdnY9y4cQ2uEyztA+Aawepx7949eHh44MWLF/juu+9QUlKCwMBAqfVgmJCVaC5yc3PRpUsXKCgoIDMzE1paWrJO6V9TVVXFiPMTU3GpIt7zfvHiBZ4/fw59fX0oKCjg2rVr0NTUxL59+2j7rDdv3iAoKAhRUVG4f/8+bXHlHVNT0ya/R3leGTYG61YAly9fxu7du1FUVCThq0vHyEv3Idfr16+b7DKWV9vFkpIS/Pbbb3jx4gV+/fVXBAcHY9WqVXK9dZWQkIDAwEBUVFSAIAiIRCJUVVXhxo0bchmXCcT3k5OTE06fPo1vvvkGQN2/J9W6dwAoLS3FhQsXcObMGRQUFMDKyop1M16qMN3D0dywbgDw8/PD2rVroampSUu1QH1evnyJsLCwBoOLtA9qFRUVypZ2smDdunUYOXIk0tPToaKiAnV1dSxfvpzWGSTdbNy4ET4+Pjh06BDmz5+P+Ph4Ws4tmIrLJHl5eRJVZsrKysjPz5c6XmxsLE6fPo3bt29j3LhxWLJkCXR1delIlTH69+8v8Xxo0aIF+Hw+qqur0aZNG6m1uJju4WhuWDcAtG3blhE9cqCuJE1PTw+6urq0DC6qqqqsPIx69eoV7O3tERoaCkVFRbi7u8PCwkLWaTVJ27ZtIRAIcOvWLZSVlWH58uUwMTGR27hMoq+vj5kzZ2LChAkgCALnz5+HsbGx1PFCQkJgY2ODbdu20d50+bkHsbRS01lZWQAALy8vDBkyBBYWFuDxeIiLi8Off/4pVUyA+R6O5oY1A4D4RtHU1ISvry/GjRsnIb1KhyY5QRC06rOLparZBp/PR1lZGTkIPnv2jPHGGqooKSnh6dOn0NDQQHJyMgQCAT58+CC3cZlk9erViIuLQ3JyMng8HmbNmtXoweU/5fjx4zRmJ8mvv/4KoK7X4MWLFxgyZAgUFBRw+/Zt9O3bF2FhYZTip6enS5jsTJw4EUFBQZRifkmwZgAQ3yhA3d76w4cPydd0aZLr6Ojg0qVLGDduHC0PvIiICMoxZIGrqyucnJzw+vVr/PTTT7hz5w5++eUXWafVJO7u7ggMDIS/vz/27duH8PBwWhzMmIrLNB07doSmpiZpWC6viPst5s6di127dpHNYDk5ObTMtpWVlREVFQVjY2OIRCKcOnVKrs+ymhvWVQGJa+vrc+fOHUrOTeL9QuITkrRUZXTZSGFhIdLT01FbW4tBgwahY8eOsk6pST42by8pKaHlh85UXCapb1geHh6OqVOnyr1huampKc6dO0e+JggCJiYmOH/+PKW4OTk58PHxwc2bN6GgoIARI0bAw8OjUTnurxHWDABpaWkQiUTw8PCAn58f+bAWCoVYv3494uLiGPncmpoa2gSv5J36rmuNIc9CV2ZmZjh79ixr4jKJlZUVIiIiYGdnh5iYGJSXl8PW1haxsbGyTu2TrFixAjweD8bGxiAIAmfOnEHr1q3h4+NDS3yxnAWHJKzZArp+/TqSk5ORl5cnIUDVokUL2Nvb0/IZ9vb2CA8PJ1+LRCLY2NjgzJkzlGMXFhbi7t27qK2txeDBg+V+Rs022GgKzxRsNCz39fVFSEgIuec/YsQITJs2jXLczMxMuLu7o6qqCuHh4XB0dERgYCAGDBhAOfaXAGsGAFdXVwB13Y50d2E6OzsjOTkZAMiGJ4Ig0KJFC1o6YP/880+sWbMGgwcPhkgkgqenJ/z8/EhxOHlB/FATm5bXh27dd7phkyk80zRmWC7Pbm4AoKioCDs7O3IFANBjsejr64vdu3dj6dKl6Ny5M9avXw8vLy9ERkbSkTbrYc0WUHPg6+vLiOKltbU1duzYQWqnvHz5EosWLcKpU6do/ywqHD58GO/fv2+w711bW4szZ84gPj5ehtk1TmODlTzHbQ4aMyyfOnWqXK8C9uzZg3379kFVVZVWi0Vra2tER0dLdOVbWFhQtgr9UmDNCqA5YEruWCgUSghnffvttxCJRIx8FhW+//77Rtv6FRUVsWnTJhlk9HmYUmdkq+pjeXk5FBUVMWXKFHIQr6mpwf79++Hi4iLj7D5NZGQk4uPjye5lulBVVUVWVhZZ2HH69Gm5P8RvTlgzAPj7+2P58uW4evUqxowZI+t0/hXdunXD4cOHyfLByMhIuWwn19fXh76+Ptq1awdnZ2eJ9y5evCijrDj+KWFhYfD19YWKigoOHTqEAQMG4MKFC9i8eTNat24t1wNA165dGXkwr1+/HitXrkR2djZ0dXXRs2dPuZZib25YMwCcOXMGI0eOhJ+fH1RUVPDxzhWVRrDY2FiYmJigsLCQ9hkIUCdf4ePjgz179oAgCFoVTOkkNjYWNTU1OHz4MNq1a0deFwqF2Lt3LyZMmCDD7BqHKXVGNqo+7t+/H5GRkXj16hX27duHdu3aISEhAa6urrC1tZV1ek3y/fffY9q0aRg+fLjEATbVw/bq6mqEhoaioqICIpEIbdq0wZ07d6im+8XAmgFg0aJF2Lt3b4MqIIB6I9j27dsxYcIEzJ49W0K+mS5SU1Ph5+dHyvPKK+Xl5bh16xbKy8slZJD5fD7c3d1lmNmn6dmzJyMaRUzFZRJlZWX0798f/fv3h4eHB/T09BAXF8cKGfLOnTvTWpsvq7JxtsGaAcDOzg52dnbYvXs3LcqG9dHV1cUPP/wAgiAaGGfQ0Qj2119/Ydu2bejWrRv09fVhYGAglx67tra2sLW1xY0bN6CnpyfrdP4RTKkzslH1sf4hb/v27bFlyxbWyJF8PNMnCAKvXr2SOl5zlI1/CbBmABAzc+ZM+Pv748aNG6itrYVAIMCSJUsoiVRt3LgRGzduxIIFCxjRCRFv9zx58gSJiYlwcnKCiooK5S5HplBWVsaCBQskJJBzc3ORkJAg69QawJQ6IxtVH+sLGKqoqLDm4Q8A4eHhZOmqmB49euDSpUtSxWOybPxLgnVloKtXr4aysjLs7OwA1OntlJWVwd/fn5b4V65cQVJSEoRCIQQCASURLTHp6elISUlBSkoKsrOzoaWlBYFAAEdHRxoyph8TExNyO8zJyQkXL16Empoa1qxZI+vUOJpAR0cHP/zwA4A6cyPx32Lo0MtiCkNDQxw5cgSBgYFwd3fHlStXcOvWLWzdupVS3Lt37+LWrVtwcHDA/Pnz8eDBA2zZsoV1hSRMwboVQEZGhkQNr6enJ23yvPv370dcXBzMzc1BEASCgoLw6NEjLFiwgFLcadOmQVVVFc7OzggICJD7PVlFRUXY2NggJycH7dq1w5YtW2ix/eNglr1798o6BalRU1PDt99+i379+uHRo0dwcHBAaGgo5bh+fn5wdXVFXFwcWrVqhejoaLi6unIDwP/DugGAIAiUlpaSVSqlpaW0NbicOnUKJ06cIO3+7OzsYG1tTXkASElJQWpqKpKSkjBnzhzw+Xzo6urK7cFqq1atUFxcjF69euHu3bvQ09NDbW2trNPi+AxsNB8So6ysjKSkJPTr1w/x8fH44YcfUFVVRTmuSCTC6NGjsXTpUkycOBHdunXj7uV6yLfIeyPMmDEDtra22LRpEzZt2oTJkydj+vTptMQmCELC67VVq1YSngPSoqysDB0dHQwZMgTa2tooKChAeno65bhMMWPGDLi7u8PAwACnTp2CqakptLW1ZZ0WxxfMunXrkJCQgNGjR6O4uBjGxsa0bJEqKyvj4MGDSEpKgoGBAYKDg+W+Gq85Yd0ZAAA8evQIKSkpEIlEGDZsGPr160dLXF9fX7x9+5bsAI2JiYG6ujrlDmE7Ozvk5+djxIgR0NfXh56entxvA4nr3SsqKvDs2TP0799f7k1hONjLX3/9hZEjR0pcu3jxIuXek7dv3+LEiRMYOXIkdHR04O/vDycnJ3Tp0oVS3C8FVg4ATEEQBEJDQ5GUlEQ2bNnb20u9ChDf1BkZGaxRH3zy5Anatm0LdXV17Nu3D7du3cKAAQMwd+5cidURh/ySnp6OgQMHkq+rqqoQGBiIVatWyTCrxhE3H/76669YvHgxeV3cfChtFVB9UlNTkZ2dTZrj0OEe+KXADQAMMmnSJEYay5giODgYBw8eBJ/Px7Bhw/D06VOYmJggOTkZysrKtFVacTDLxIkTsWnTJujo6ODKlSvYsGEDBAKBXLq6nThxArdu3UJCQoKE8i6fz8eIESMoF3jUN8cJCwvDtGnT5N4cp1khOBjDyspK1in8K0xMTIjy8nKioKCAGDx4MPH+/XuCIAhCKBQSZmZmMs6O45/y999/E6ampsT8+fMJMzMzIiUlRdYpfZbr168zEtfS0pKorq4mLC0tCYIgiPfv3xPGxsaMfBYbYV0VkFAoxLVr11BcXCxxXR6bPZ49e9ZAVK0+8laX3aJFC6ioqEBFRQXffvsteVjG5/NpOQznYJbc3FwAdcUL69evh5ubGzw8PNCtWzfk5uZS1tZnAoIgcOzYMbKCKTg4GCdOnICWlhY8PT0pn5Wx0RynOWHdr3rp0qXIzc2FhoaGROcjXQNAZmYmkpKSwOfzMXLkSGhoaEgdq1OnTnLtHPUx9Q95uR8J+3B0dJTwtlZUVMSWLVsAQG4F7AICAvDkyRPo6+sjLS0NO3bswM6dO5GRkQEfHx9s3ryZUvzGzHEEAgFN2bMf1p0BGBkZ4cKFC4zEPnDgAMLDw2FoaAiRSITExETMnz8fNjY2UsVj2xnApzpJCYJARkYGbt26Jcv0OL5AzM3NcfLkSbRo0QJ+fn4oLy8nzyqMjY0py6U0Zo4zZcoUbkX7/7DuW9DQ0EBeXh7U1dVpjx0REYHo6Ghy2blw4UJMnTpV6gGAbWJibO4k5fgfOTk5CAkJQUlJiYRs+saNG2WYVeMoKCiQD+Pk5GQJzwI6TJPmzp2LAwcOSDjccfwP1g0AVVVVMDIyQt++fSX29ujYT1dVVZWYGSgrK1NqGtm1axflnJoTNneScvwPNzc36OrqQldXV2KbVB5RVlZGbm4uysvL8eTJE4wYMQIAkJWVRUuvTGVlJV6/fo2uXbtSjvUlwroBYPbs2Ywt33r37g17e3uYmpqiRYsWuHTpEtq0aUM+yNm0n8/x9SIUCrFy5UpZp/GPcHd3h729Pd6/fw9XV1eoqqri+PHj2L17Ny0rlsLCQhgaGkJNTQ2tWrWSa0MfWcC6MwAm99U/N2PnBgAONuDr64sRI0Zg1KhREqtkeaWmpgZVVVWkvtfdu3fRvn17fP/995Rjp6enQ01NrcF1tm3PMgXrBoC5c+fCxcUFAwcOZMXNLebVq1d4/PgxRo8ejdzcXAmTeA4OOhk1ahQKCgokrtFhbMRG6DhI/pJh3QAgEAga9ABQvbnFq4r+/ftL7JmKl4tUfzixsbEICgpCZWUlwsPDYWFhgRUrVsDS0pJSXA4OjqZxd3fH2LFjMXDgQAkpE3nsiZAFrBsA2MikSZNw9OhRODo6IiYmBnl5eZg5cybOnTsn69Q4vkAKCwtx+vRplJeXk45ur169InsCvibqy0uIJ3c1NTX4888/ZZWSXMG6Q+BP7dPTsT9fUlKCc+fOoaioSKJ8jmpsBQUFiYoGdXV1TlmTgzHc3NzQtWtX3LlzB+PHj8fly5cbuIPJG/n5+ejUqdNnr/1bxDamHz58wKVLlxAaGop79+5Rivklweqn0IcPH5CQkIB3797REm/hwoVISkqipf64Pn369EFISAiEQiEyMzOxbt26BubzHBx0kZeXh82bN8PQ0BATJkxASEgIHjx4IOu0mmTu3Ln/6Nq/5eXLl9i6dSv09fWxYsUKDB8+XC69rWUF67eAampqMGvWLISEhFCOZW5ujjNnztCQlSQVFRUICgqS6EZcuHCh3HsCcLATe3t7hIeHIyIiAgRBwN7eHhYWFhJWql86ly5dQlhYGDIyMvDjjz/CyMiINJ3h+B+s2wL6mPLyclIEiyp9+/bF/fv3aXe/UlFRwdKlS7F06VJa43JwNIZAIMDixYuxcuVKzJo1CxkZGXLr5ZCSktLk+9Jq97u6usLY2Bjh4eHo2bMnAMh9U5wsYN0KwNDQkPyHJAgCJSUlmD17Nn766SfKMauqqlBYWIjOnTuDz+fT1jQSERGB7du3k9VLdFUXcXB8ihcvXuC7775DRkYGUlJSYGJiwoh8ClWcnJw++R6Px5O6w//Ro0eIjo7GmTNn0L17d5iamuLQoUO4fPmylJl+mbBuAMjJySH/5vF4aNeuHeWtlPoxG4Nq04ihoSH27t2LPn36UIrDwfFP+PDhA65fv46ioiKJ6/Iomc40QqEQly9fRnR0NK5evYoRI0bAwcEBY8eOlXVqcgHrBgBXV1fs3LlT4tr06dNx5MgRyrGLi4vx4MEDjBgxAnv37kVGRgaWLVuG7777jlJcW1tbnDhxgnJ+HBz/hJ9++gn5+fkNJNPlUQzOycmpya0ZOj0zCgsLERMTg5iYmK/qPKQpWDMALFq0CJmZmQ2UQIVCIbp27YqwsDDKnzF79myMGDECWlpa8Pf3x/Tp0xEVFYWjR49KFS8mJgYAkJiYiJqaGowbN05Cx+hrnJFxMA+Tkul0k5yc3OT7nEAhs7DmEHjTpk0oLi6Gn58fPDw8yOstWrRoVOtDGsTnCT4+Ppg0aRKsrKwozUBu3rwJAKTXIaDmAAAgAElEQVTLVlpamsT73ADAwQTfffed3DqAfUz9B3xaWhoePXrEmbc3I6wZANq0aYM2bdogKCiowY3SuXNnWj5DJBLh/v37iI+PR0hICDIzM1FbWyt1PDMzM4wcOZKW3Dg4Pod4O6WwsBDm5ubo37+/RDGDvFmQ1qe+ebuRkRE8PT058/ZmgDVbQGLq3yhhYWGYNm0abTfKjRs3EBQUBENDQ8yYMQN2dnb4+eefpbaQY5sjGAe7YfN2ipWVFSIiImBnZ4eYmBiUl5fD1tYWsbGxsk7ti4Z1ncAnT57EgQMHoKysjA4dOiAyMhJRUVG0xM7MzMT69esxY8YMAHXlm5x/KAdbGDZsGIYNG4bBgwejXbt2GDZsGN6+fYvExERoamrKOr0m4czbZQNrtoDEMHmjCIVCeHl54d27dxg1ahQMDAwwdOhQqQ1onj17Bmdn50++L89Lcg72snz5cvTo0QM1NTXYuXMnLC0tsXr1arm2/OTM22UD67aANm3aBB6Ph4SEBCxfvpzs9Kt/MEyV9+/f48yZMwgKCkJ5eXmDw9t/yoQJE+Dr6/vJ9+V5Sc7BXmxsbBAVFQV/f3+0b98e8+bNI6/JK5x5u2xg3be7YsUKREREoF+/foiJicHYsWMxdepUWmKfP38eKSkpSE1NBZ/Ph7GxMaVZSOvWrbmHPEezU1tbi8LCQsTHx2Pnzp3Iz89HdXW1rNNqEgUFBVhYWGDs2LGkEm9eXh4rKpnYDKsGgPLycigqKmLKlCmYMmUKgDoxuP3798PFxYVy/I0bN6K2thbTp0/Hjz/+iF69elGKx9nOcciCOXPmwM7ODoaGhujbty8mTpyIJUuWyDqtJtm1axcOHDiADh06gMfjcd69zQRrtoDCwsLg6+sLFRUVHDp0CAMGDMCFCxewefNmtG7dGmfPnqXlc/7++28kJSUhOTkZz549g4aGBrZu3UpLbA6O5iAuLg6jRo1C69atAdStCOT9QNXQ0BBRUVHo0KGDrFP5qmDNCmD//v2IjIzEq1evsG/fPrRr1w4JCQlwdXWFra0tbZ8jEokgFApRVVWFqqoqKCsr0xabg6M5+Ouvv7Bt2zZ069YN+vr6MDAwoCxnwjTq6upo27atrNP46mDNCqC+Vr9AIICenh58fHxo1dQfM2YMunXrhjFjxmDs2LEYMGAAbbE5OJqbJ0+eIDExEUePHoWKiopcmqOLHf7S09Px7t07jBkzRmK1QofTH8enYc0KoP5N0b59e2zZsgUtW7ak9TNiYmJAEATS09Px+vVrdOnShTaZCQ6O5iI9PR0pKSlISUlBdnY2fvjhB7kvqRw4cKCsU/gqYc0AUF8xUEVFhfaHPwA8ePAAq1evxuDBgyESieDp6Qk/Pz8YGBhQiuvi4tKgBruxaxwcdDBt2jSoqqrC2dkZAQEBcu0819gMv6ioCKqqqpyBSzPAmi0gHR0d0tj63r17DUyu6Wiqsra2xo4dO/Dtt98CqPMTXbRoEU6dOkUpbmMuY0w4j3FwAEBlZSVSU1ORlJSEtLQ08Pl86Orqwt3dXdapNaCwsBDr16+Hg4MDhg4disWLF+PatWvo2LEj9u7dCw0NDVmn+EXDmhVAc8yWhUIh+fAHgG+//ZYWg3htbW3U1NRAUVERz58/x9OnTzFmzBjKcTk4GkNZWRk6OjqoqalBdXU1/vzzT6Snp8s6rUbx8fGBtrY2tLW1ceHCBTx48ADXrl1DdnY2fH19cejQIVmn+EXDmgGgORqqunXrhsOHD2Py5MkAgMjISFpq+Xfv3o0nT55g2bJlcHBwgKamJq5du0Zr9zIHhxg7Ozvk5+djxIgRGDt2LNzc3OR2G+jx48fYvn07AODq1aswMjJCmzZtoKOjg7y8PBln9+XDmgGgOfDz84OPjw/27NkDgiAgEAjg7e1NOe4ff/yB48ePIzg4GBYWFlixYgWsra1pyJiDoyFeXl4NKtiqqqrk0hi+/j5/UlKShHRKZWWlLFL6quAGgHqoqakhMDCQ9rgikQhKSkpITEyEm5sbRCIRd3NzMMbbt2+xevVqVFRUgCAI8n5LSkqSdWoN6NatG2JjY1FZWYnKykpypX/q1CnOQ7sZYOUA8OrVKzx+/BijR49Gbm6uxL69NBgaGjZZcUC1HV1PTw9mZmZQUlLC0KFD4ejoSLmyiIPjU2zcuBE+Pj44dOgQ5s+fj/j4eLmdcHh5ecHT0xPv3r3D1q1boaioiI0bNyIxMRH79u2TdXpfPKypAhITGxuLoKAgVFZWIjw8nNxSsbS0lDpmTk5Ok+/TcQ6Qm5uLLl26QEFBAZmZmdDS0qIck4OjMaytrREdHY3ffvsN2traGDNmDExMTFhjrlJSUoK2bdtCQYF1diWsg3UrgN9//x2hoaFwdHSEmpoaTp48iZkzZ1IaAFJSUpp8n+oAsHr1aonXPB4PSkpK0NDQgK2trYS/AQcHVZSUlPD06VNoaGggOTkZAoEAHz58kHVa/5j27dvLOoWvBtYNAAoKChIVDerq6pRnCmLz9k9B1bydz+ejpKSEjBMbG4vy8nIoKCjAy8sLGzdupBSfg6M+bm5uCAwMhL+/P/bt24fw8HDY2NjIOi0OOYR1W0CrVq2CtrY2wsLC4O/vj+PHj6Oqqgr+/v60fUZJSQmts5CPzTgIgoCtrS0iIyNhYWGB06dP0/ZZHBwfQ/f9zPHlwLpNNk9PT7x9+xatWrXCmjVr0KZNG3h5edESOysrC0ZGRrC0tMTbt2/x448/IiMjg3LciooK5Ofnk6/fvXtHGnTU1tZSjs/BUZ/09HS4ublh+vTpcHZ2hqura5PWpPJASUkJPDw84OzsjOLiYqxevRolJSWyTuuLh3UrACZxcHCAt7c3li5dipiYGPz111/Yvn07IiMjKcWNjY3Fxo0boaOjA5FIhPv372Pt2rXIyspCaWkp1q5dS9P/Aw4OwNjYGI6OjtDU1JSobpNnd7rFixdj5MiROHbsGCIjI7F7925kZmZylUAMw7ozgIiICGzfvh3FxcUAQDoHZWZmUo5dWVkpoT0ycuRIbN68mXJcExMTCAQCpKWlQUFBAd7e3vjmm28wdOhQqKqqUo7PwVEfJSUlODg4yDqNf8WrV69gb2+P0NBQKCoqwt3dHRYWFrJO64uHdQPAnj17EBwczEiTiKqqKrKysshZ0+nTp2nZOy0tLcX58+dRXFwMgiDIwYrTOuegk9zcXACAlpYWDh8+jHHjxknIqMuzvy6fz0dZWRn523v27BlXBtoMsG4LyNbWFidOnGAk9osXL7By5Urcu3cPSkpK6NmzJwICAih7A8+cORNt27ZFnz59JJbk3ADAQSeGhoaffE/e/XX//PNPbN26Fa9fv8Z///tf3LlzB7/88gv09fVlndoXDWsGgJiYGABAYmIiampqMG7cOLRo8b8FDJVSTfE2kpiKigqIRCLaBLTqu5lxcHA0TmFhIdLT01FbW4tBgwahY8eOsk7pi4c1W0DiWn0VFRWoqKggLS1N4n0qA4C1tTVOnjwJADh79izMzMykT7QRtLS0kJWVhf79+9Mal4PjYxITE6GpqYlvv/0W8fHxiIyMxH/+8x8sWLCAERMluigpKcGFCxdQVFTEbZM2I6wZAMzMzDBy5EhGYtdfBB04cID2ASA7OxuTJk2CmpoaWrVqRa445HlJzsE+Dhw4gNjYWGzevBlZWVlYtmwZ1q5di8zMTGzZskWuq80WLlyIb775psE2KQezsGYACAgIYGwAqH/DMbEjJja+5uBgklOnTiE8PBzKysoICAiAoaEhbG1tQRAETExMZJ1ek5SUlCAkJETWaXx1sGYAaC7onH0kJibCwMDgk1pDdIjMcXCI4fF4UFZWBlC3ZTpt2jTyurzTt29fziZVBrBmAHj27FmT3YxUPIHrx27sc6SNfe/ePRgYGHxSa4iqxhAHR334fD5KS0tRUVGBzMxMcsWck5MjUTAhT4il2KuqqhAbG4vOnTuDz+dz26TNhHzeFY3QqVMnxg6EmPIbXrx4MQA0KvZ269YtRj6T4+tl3rx5sLKyglAoxOTJk6Guro7Y2Fhs374dCxculHV6jXL06FFZp/BVw5oy0EmTJpGVOmzh9u3b2LhxIzp06AA/Pz907NgROTk52LJlCy5fvoy7d+/KOkWOL4y3b9+iqKiIrDi7cuUKlJSUMHz4cBln1jSurq7YuXOnxLXp06fjyJEjMsro64A1KwA27pd7eXnBxsYGb968we7duzFo0CB4e3vDwMAA586dk3V6HF8gnTt3RufOncnXY8eOlWE2n2fRokXIzMxEXl4exo0bR16vra1Fly5dZJjZ1wFrVgBsROzCRBAEDAwM0KZNG/j4+EBHR0fWqXFwyAXv379HcXEx/Pz84OHhQV5v0aIF1NTU5Pbs4kuB+3Y/gk6/YbHTF4/Hg4KCAg4fPsx1N3Jw1KNNmzZo06YNgoKCZJ3KVwmntlSP2NhYLFiwAL6+viguLsaUKVNw6tQpqePVL79r37499/DnaDbS0tIQGhqKmpqaz1qecny9cCuAetDtN5yfn082gdX/WwzX5s7BBEeOHEF8fDzy8vJgZGQET09PTJ48GbNnz5Z1ahxyButWAC4uLv/omjTQ7Tc8ZcqURv/m4GCSkydP4sCBA1BWVkaHDh0QGRkpYUkqr2RnZyM1NRUpKSnk/ziYhXUrAFdX1390TRr69OmDkJAQCIVCZGZm4vjx45QE3LgZPocsUFBQIM+fAKBVq1YSvgDyyIYNG5CYmChx5sbj8Sg1eHJ8HlZWAdXU1EBRURHPnz/H06dPMWbMGFrMIyoqKhAUFITr169DJBJBIBBg4cKFtMlCc3A0B5s2bQKPx0NCQgKWL1+O8PBwfP/993ItBjdhwgScPn0aSkpKsk7lq4J1A8Du3bvx5MkTLFu2DHZ2dtDU1ISmpqZECRkHx9eMSCRCRESExERmypQpcl1SOXv2bOzatYvUMuJoHlg3AFhbW+P48eMIDg5GcXExVqxYAWtra0RHR1OOzaTfMFCneEiHxSQHx+eoqKhASUmJhLqtPFtC/vzzz7hz5w50dHQktq8ak1HhoA/5nRJ8ApFIBCUlJSQmJsLNzQ0ikQiVlZW0xGbKbzgzMxPu7u6oqqpCeHg4HB0dERgYiAEDBtD6ORwcQJ38+IEDB9ChQwfweDxWCKuNHj0ao0ePlnUaXx2sGwD09PRgZmYGJSUlDB06FI6OjjAwMKAltpqaGiNm876+vti9ezeWLl2Kzp07Y/369fDy8kJkZCTtn8XBER0djYSEBHTo0EHWqXyW/Px8dOrUSe61ir5UWDcArFy5Ek5OTujSpQsUFBSwbt06aGlpUYop9hvu1q0bFixYQKvfMABUVlZCQ0ODfD1y5Ehs3ryZUkwOjk+hrq6Otm3byjqNf4SHhwf27t0LR0dHidUKG1YtXwKsGwBWr14t8ZrH40FJSQkaGhqwtbWV2D/8pzDpNwwAqqqqyMrKIjuDT58+zZ0FcNCOuNGwXbt2sLe3x5gxYyTKP+WxLFksxZ6QkCDjTL5OWDcA8Pl8lJSUkA/l2NhYlJeXQ0FBAV5eXlIdGjHpNwwA69evx8qVK5GdnQ1dXV307NkT/v7+jH0ex9fNwIEDZZ0CB0tgXRWQjY2NRFcjQRCwtbVFZGQkLCwscPr06X8ds7m8BioqKiASibi+Ag5GOHnyJCZNmiTrNDhYBOtWABUVFeTBEQC8e/cO1dXVAOo0xOWR9PR0HDx4EEVFRRJleVyXIwedBAcHs3YAaKxEOicnh5U+IGyCdQOAq6srrK2toaOjA5FIhPv372Pt2rXYuXMnRowYIVVMJv2GgbqDa0dHR2hqarLCoJuDo7l4/fo1CILAvHnz8Pvvv5MTpNraWsydOxcXLlyQcYZfNqzbAgKAwsJCpKWlQUFBATo6Ovjmm29QXFwMVVVVqeJNmDABvr6+n3x/2LBh0qYKgJ12lhzsQ1tbW8INTIw8V9SsXr0aN2/eRF5eHtTV1cnrLVq0gL6+PtasWSPD7L58WLcCKC0txfnz51FcXAyCIMguXSoVDq1bt6b8kG+M3NxcAICWlhYOHz6McePGSVRlyHNnJgf76NmzJ/bt2yfrNP4V4qKNffv2Yd68eTLO5uuDdQPAkiVL0LZtW/Tp04e27RSm9hnr1zYnJSVJbCXJ64yMg720bNmStXvmEydOxOnTp2Fubg4vLy9kZGRgw4YN0NbWlnVqXzSsGwAKCgpw6NAhWmN+bNRCF+La5sa2p169esXIZ3J8vQwZMkTWKUjNmjVrYGtriz/++ANPnz7F6tWr4evri7CwMFmn9kXDOkMYLS0tZGVlyTqNf8Tr16+Rm5sLR0dH8u/c3Fy8fPkSc+bMkXV6HF8Ynp6esk5Baqqrq2FlZYXExESYm5tDV1cXNTU1sk7ri4d1K4Ds7GxMmjQJampqaNWqlVwfcP3666/kAZeDgwN5XXzAxcHBUQefz0dcXBwuX76MJUuWID4+nhaPD46mYV0VUE5OTqPX5Xnvkzvg4uBomocPH+Lw4cMwMDDAhAkT4O7uDhcXF0qOfByfhzUDQGJiIgwMDEjhto+hqtcD1HkLi7VJmrrGwcFBPw8fPkRKSgqEQiGGDx9OWeSR4/OwZgvo3r17MDAwIIXbPoaOAYBJv2EODo5PExMTg127dmH8+PEQiURYtGgRFixYgMmTJ8s6tS8a1qwAmuLWrVu0VUDQ6Td8+PBhzJgxA1lZWdxSloOjCSwtLXH48GHSw6CwsBDOzs44e/asjDP7smHNKcvt27dhZ2cHFxcXFBQUAKg7D1iyZAlmzpxJy2fs3r0bq1atwv+1d/ehVZZ/HMc/O1tprrClOdqC/aEJmRQNt4ZBbNNRS6aGBOoeiGQyKSNxNsjhjq4am38oY4Epi9NRNpVlY5ZF9DACe3C40SA2KojN9mBh01I3h9v9+8Pf2e+s+SvYue9zn+uc9wsG5+zAdb5/3d9zX9d9XZ/BwUEVFhbK5/PprbfemvV4fr9ffX19Ki8vn/YUUOAPwC2Tk5PTAmzuu+8+jk0JA2PuANauXasNGzZoeHhYY2Njeuyxx7Rv3z7l5ORox44devDBB0P+Drvzhuvr69XW1qbh4eFp29wlNoIBwcrLy5WUlDQ15dPS0qLLly9zbLrDjGkAzz77rM6cOSPLspSTk6O7775b1dXVevzxx237jvXr16u1tVWbNm3Sq6++qoyMDK1Zs0Yff/xxSONWVVVp7969NlUJRJ+xsbGpx6Yty9ITTzyhl156iaPTHWbMInAg6SsuLk4ej0c+n08LFy609TucyhuuqqpSU1OTvv32W928eVNZWVkqKiriOWfgv+bOnavXXnvN7TJijjENIHg+cP78+bZf/CVn8oYlaf/+/err69OGDRtkWZZOnTql/v5+VVZW2lA1YL6TJ0/qwIEDunz5sqT/nWAaOOwRzjCmAfz+++9TZ/YEvw6wI+/UibxhSTp79qxaW1unfvFnZ2eroKAg5HqBaHHo0CH5/X499NBDbpcSU4yZg9i4ceNtX9spPj5eV69e1erVq7V69WrduHFDly5d0i+//KKqqqpZjzsxMaGbN29Oex98LDQQ6xYsWMDF3wXGLAKHgxN5w9KtXzft7e1as2aNJOmjjz5Sdna2ysrKbKkbMFVgZ/+XX36p8fFxrVq1SgkJ/5uYsGODJ/4/Y6aAwsGpvOGysjItW7ZM33zzjSzLUllZGYfBAdLUzv558+Zp3rx5On/+/LTPaQDO4g4gyJkzZ1RTUzMjb7i3t1d//vmndu/e7XaJAGAbYxvAlStXNH/+fNvHtTtvGMA/a2pq0v3336+8vDw9//zz+uOPPxQfH68jR44oLS3N7fKimjGLwAE9PT165plntG7dOl28eFF5eXn64YcfbBk7kDf8448/qqenR01NTWpoaODiDzjknXfe0aeffqolS5ZIurUhzO/3q6SkhFN4w8C4NYA33nhDb7/9tnbu3Knk5GR5vV5VVVWppaUl5LHtzhvu6Oj4x88zMjJC/g7AZK2trWppaVFiYqKkW0/ipaamatOmTXr66addri76GdcARkdHtXjx4qn3Tz75pGpra20Z2+684fr6ekm3MoH7+/uVnp4uj8ejrq4uLV26lLxTxLz4+Pipi78kbdu27bb/hzOMawD33nuvent7p36ht7W12bYWEMgbtuvo5qNHj0qSSktL1dDQMDWfOTAwYHR+K2CXyclJXb16derMn8Cv/r/++oujUsLAuAbg9XpVUVGhn376SStWrFBaWpptJwY6lTc8ODg4bTErJSWF46ABSQUFBaqoqFBtbe1UE7h27Zpef/11rV271uXqop+xTwFdv35dk5OTtp4W6FTe8K5du+TxeJSfny/LsnT69GklJiaquro6pHEB001MTMjr9erDDz/U4sWLFRcXp59//lnr1q2T1+t1u7yoZ1wD6O7u1rvvvquRkREFl+73+2c9ptN5w+Pj4zp27JjOnTsnSVq5cqU2b948bccjEMsuXryo7u5uSdLy5cv1wAMPuFxRbDDuClRRUaGioiItWbLEtsQgp/OGt23bpsbGRr344oshjQNEq+TkZOXl5bldRswxrgHMnTtXhYWFto75yiuvSJJqampmfNbZ2Rny+KOjoxoaGuJXDYCIYkwDCCyaPvzww/L5fFq1atW0EzVTUlJmPXZXV5dqamqUlJSkN998UwsXLtTAwIDq6urU3t6u77//PqTaR0ZGlJuba/viMgCEwpg1gNzcXMXFxel25YZ6MXU6b9ipxWUACIUxDSDgdufy/PrrryFdpJ3OG7YsS83NzURCAogoxkwBDQ0NybIsbd26VUeOHJm6E5iYmFBpaak++eSTWY/tdN5wXV3djEjICxcucLooAFcZ0wDq6+v13Xff6bfffpu2CJyQkBDy2fpO5w0TCQkgEhnTAAJP6Bw+fFhbt261dWyn84YDkZCBOw0iIQFEAmMaQIDdF3/J+bzhgoIClZSUTIuEDLwGALcYtwhsqq+++moqEjIrK4tISACuM6YB+Hw+vfDCC7ae1ukmr9fLWScAXGXMc4h+v199fX0qLy/X0NCQBgcHp/2Zpq2tze0SAMQ4Y9YA1q9fry1btmh4eHjGURB276p1Km84mCE3XgCimDFTQAFVVVXau3evI2P39PRox44dGhsb04kTJ1RUVKSDBw/qkUcesf270tPTbTlnCABmy7gGMDk5qePHjzuyq7awsFD79u3Tzp071draqrNnz+rAgQOzzhsuLi6+7YmllmWps7PTtjB7AJgNY6aAAvbv3z9jV21/f78qKytDHtvuvOHt27eHXBMAOMW4BuDkrlq784YzMzNtqQsAnGBcA3ByV62TecMAEGmMWwM4dOiQ2tvbp+2qzc7OVllZmW3f4UTeMABEGuMagOTcrlon8oYBIFIZ2QCckp+ff9u8YebyAUQj49YAnORE3jAARCoagJzNGwaASGXMFFBHR8c/fp6RkTHrsZ3MGwaASGVMAyguLpZ0KxO4v79f6enp8ng86urq0tKlS3X8+PGQv8OJvGEAiFTGTAEdPXpUklRaWqqGhgalpaVJkgYGBrRnz56QxnYybxgAIpUxDSBgcHBw6uIv3ZqfD/U4aCfzhgEgUhkzBRSwa9cueTwe5efny7IsnT59WomJiaqurg55bCfyhgEgUhnXAMbHx3Xs2DGdO3dOkrRy5Upt3rxZCQnG3cwAgKuMawBbtmxRY2Oj22UAgPGMiYQMGB0d1dDQkK1j+nw+SVJvb6+t4wJAJDNu3mRkZES5ublasGCB5syZI8uyQn5W3+/3KycnR+Xl5dOeAgpgIxiAaGTcFNDAwMBt/5+amjrrMevr69XW1qbh4WEtWrRo2mdsBAMQrYxrAJZlqbm52ZFISCfzhgEg0hjXAGpra2dEQqampmr37t0hj+1k3jAARBrj1gCcjIR0Mm8YACKNcQ3AyUhIJ5sLAEQa4xpAQUGBSkpKpkVCBl6HysnmAgCRxrg1AMm5SMhw5A0DQKQwsgH8ndfrldfrtWUsp5oLAESaqGgA6enp6uzsdLsMADBKVDzfGAU9DADCLioaQFxcnNslAIBxjHkKqLi4+LYXesuydOPGjZDGdjJvGAAilTFrAIHz//+fzMzMWY8djrxhAIg0xjSAcCgtLVVlZeWMvGHyBwBEo6hYA7CLE3nDABCpjFkDCIdly5apoqJiWt7wihUr3C4LABzBFFAQ8oYBxBIaQBDyhgHEEtYAgjiRNwwAkYq5jSBO5A0DQKRiCiiIE3nDABCpaABBnMwbBoBIwxRQkLq6uhmRkBcuXLAlbxgAIg0NIAiRkABiCXMbQQKRkMHviYQEEK24AwjiZN4wAEQaFoH/hkhIALGCBvAv7MwbBoBIwhrAv2hra3O7BABwBA3gX3CDBCBa0QD+BXnDAKIVTwHJ2bxhAIhUNABJ27dvd7sEAAg7ngICgBjFGgAAxCgaAADEKBrA35w/f17Nzc0aHx9XR0eH2+UAgGNoAEHee+89HTx4UD6fT9euXdOePXvICAYQtWgAQT744AM1NjbqrrvuUlJSklpaWvT++++7XRYAOIIGEMTj8ejOO++cej9nzhyOgwYQtdgHECQzM1O1tbUaHR3VZ599phMnTigrK8vtsgDAEewDCDI5OamTJ0/q66+/1uTkpLKysrRx40YlJNAnAUQfGsDfXL9+XVeuXJl2CFxKSoqLFQGAM/hpG6ShoUGNjY1KSkpSXFycLMtSXFycPv/8c7dLAwDb0QCCnDp1Sl988YWSkpLcLgUAHMdTQEEWLVqke+65x+0yACAsWAPQrakfSeru7talS5f01FNPTXv88+WXX3arNABwDFNAQR599FG3SwCAsKEBSEpNTdVzzz3ndhkAEFasAUjy+/1ulwAAYUcDAIAYxSKwpOXLlys5OXnG/9kHACCasQYgKYdib70AAABHSURBVC0tTYcPH3a7DAAIKxqApDvuuEOpqalulwEAYcUagKT09HS3SwCAsGMNAABiFHcAABCjaAAAEKNoAAAQo2gAABCj/gO44X6O+f45h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YAAAAJCCAYAAADJDxCdAAAABHNCSVQICAgIfAhkiAAAAAlwSFlzAAALEgAACxIB0t1+/AAAADl0RVh0U29mdHdhcmUAbWF0cGxvdGxpYiB2ZXJzaW9uIDIuMi4yLCBodHRwOi8vbWF0cGxvdGxpYi5vcmcvhp/UCwAAIABJREFUeJzs3XlcjWn/B/DPqbSQ0TBiGPMYMYzxa+zKmq0hWqUwMZZBZM0gI7I1lhBhyNj3YVSiFKmshbEOyZ6KKKWjtJ9z/f7odc7TSSbOfV+N85zv+/XyeubcPT7nmnuuzvfc930tEsYYAyGEEK2j8283gBBCyL+DCgAhhGgpKgCEEKKlqAAQQoiWogJACCFaigoAIYRoKSoAhBCipagAEEKIlqICQAghWooKACGEaCkqAIQQoqWoABBCiJbS+7cb8C6vXr2BXE7r1BFCyPvQ0ZHg009rfNDf+WgLgFzOqAAQQghHdAuIEEK0FBUAQgjRUlQACCFES1EBIIQQLUUFgBBCtBQVAEII0VJUAAghREtRASCEEC310U4EA4DatQyhq19NcI6sqBhZ0oJy2QbQ1dcXmFuELGmhyrFPa+lDT99AUC4AlBQV4pW0SHAOIYS8y0ddAHT1qyFj4x7BOXUnuAFQLQC6+vp4tsFTUG4Dj9UAVAuAnr4B4jYPFJQLAJbjjgGgAkAI4eejLgDkv0xq6aOaCFcWxUWFyKYrC0IIqABojGr6Bvhzez/BOc6jIlD+yqKWSTXoVzMUlFtUXABpdrGgDEJI1aICQKBfzRABe78XlDHlh0gAVAAI0SRUAAg3n5jow6Ca8NtWhcWFeJ3936uWmiYGMKwm7AE+ABQUFyEn+7/PcGqaGMKwmvBBBwXFxcjJVn3mVNPECIbVhP+6FRSXICc7n3vuJybVYVBNV3BuYbEMr7PzBOcQPqgAEG4MqhlgVLDw21bbHVVvWxlW04dN8BLBueGO3sgp8xDfsFo1DDi8RXBu2KCfkFNu0IFhNT3Y/hkkOPuosxNyyuU6Hj4nODd4UFeVXINqupgSnCI4N8Cx0VvHTExqoFo14SPQi4vlyM5+o3z9aa0a0NMXnltSJMcr6X9za9eqDl194cVQViRDlvTjKoZUAAghVapaNR0E/flScI6T82cqr/X0dXBtS7rg3DY/maq81tXXxfOVDwTn1v+56VvHatcygq6+8I9hWVEJsnMKKv8/lkMFgBBC/iW6+np4ERArOKfeFCu1/h7NBCaEEC1FBYAQQrQUFQBCCNFSVAAIIURLUQEghBAtRQWAEEK0FBUAQgjRUlQACCFES1EBIIQQLUUFgBBCtBQVAEII0VJUAAghREtRASCEEC1FBYAQQrQUFQBCCNFSVAAIIURLUQEghBAtRQWAEEK0FBUAQgjRUtwLwPLly+Hl5cX7bQghhHwgrgUgLi4OwcHBPN+CEEKImrgVgOzsbPj7+8Pd3Z3XWxBCCBFAj1fw/PnzMX36dKSlpan19+vUMRa1PXXr1hQ1j3cuz2xNy+WZrWm5PLM1LZdntqblAup9ZnIpAIcOHcLnn38OS0tLBAUFqZWRmZkrahHIyMhReS3WfwheueWzeeWKma3p50ITznH5bE3L5ZmtabliZ6vzmcmlAISHhyMjIwP29vaQSqXIy8vDr7/+il9++YXH2xFCCFEDlwKwfft25T8HBQXh0qVL9OFPCCEfGZoHQAghWorbQ2AFJycnODk58X4bQgghH4iuAAghREtRASCEEC1FBYAQQrQUFQBCCNFSVAAIIURLUQEghBAtRQWAEEK0FBUAQgjRUlQACCFES1EBIIQQLUUFgBBCtBQVAEII0VJUAAghREtRASCEEC1FBYAQQrQUFQBCCNFSVAAIIURLUQEghBAtRQWAEEK0FBUAQgjRUlQACCFES1EBIIQQLUUFgBBCtBQVAEII0VJ6lf0fLl++rPJaIpHA0NAQjRs3hrGxMbeGEUII4avSArB06VIkJiaiadOm0NXVxb1791C3bl3k5+fD19cXffr0qYp2EkIIEVmlt4AaNGiA7du3IzQ0FMHBwdi/fz/atm2LI0eOYMOGDVXRRkIIIRxUWgBSUlLQqVMn5Wtzc3MkJSWhfv36XBtGCCGEr0oLgJ6eHs6dO6d8fe7cOVSrVg1ZWVkoKSnh2jhCCCH8VPoMwMfHB1OmTIFEIoFcLoeBgQECAgKwZcsWDBkypCraSAghhINKC4C5uTlOnTqFe/fuQVdXF2ZmZtDV1UWLFi2qon2EEEI4qbQAvHz5EgcOHEB2drbKcW9vb26NIoQQwl+lBWDmzJkwNDREy5YtIZFIqqJNhBBCqkClBeD58+c4fvx4VbSFEEJIFXqveQB5eXlV0RZCCCFVqNIrAFNTUzg4OKBjx44wNDRUHn+fZwBr165FZGQkJBIJnJ2dMWrUKGGtJYQQIppKC0DDhg3RsGHDDw6+dOkS4uPjERoaipKSEtjY2KBHjx5o0qSJWg0lhBAirkoLwKRJk9QK7tixI3bt2gU9PT28ePECMpkM1atXVyuLEEKI+N5ZAIYOHYr9+/ejTZs2FY7+uXr1aqXh1apVQ0BAALZt24Z+/fqhXr16792wOnXEXWm0bt2aoubxzuWZrWm5PLM1LZdntqbl8szWtFxAvc/MdxaAtWvXAgCOHTv21s8YY+/9BlOmTMHYsWPh7u6OgwcPwtXV9b3+XmZmrqhFICMjR+W1WP8heOWWz+aVK2a2pp8LTTjH5bM1LZdntqblip2tzmfmO0cBmZqaAihdCkLxHEDxx9PTs9Lghw8f4s6dOwAAIyMjWFtb4+7dux/UOEIIIfy88wpgypQpePz4MVJSUmBra6s8XlJSAn19/UqDU1NTERAQgP379wMATp06hUGDBonQZEIIIWJ4ZwGYNWsWnj59innz5mHevHnK47q6umjatGmlwT169MDNmzfh4OAAXV1dWFtbY8CAAeK0mhBCiGDvLABffPEFvvjiC0REREBHR/VO0ftODJs8eTImT54srIWEEEK4qHQYaHR0NAICApCXlwfGGORyObKzs3Ht2rWqaB8hhBBOKi0AK1aswLRp07B//36MHTsWUVFRqFGjRlW0jRBCCEeVrgVkZGQEGxsbtG7dGgYGBliwYAFiY2OroGmEEEJ4qrQAGBgYoKioCF9++SXu3LkDHR0dWhaaEEL+B1R6C6hXr14YN24cli9fDldXV1y5cgWffvppVbSNEEIIR5UWAGdnZ9jZ2aFevXr47bffcPnyZQwcOLAq2kYIIYSjSguAm5sbIiIiAAAtW7ZEy5YtuTeKEEIIf5U+A2jYsCGuXr0KuVxeFe0hhBBSRSq9Anj48CGGDRsGPT096OvrgzEGiUTyXquBEkII+XhVWgD27t1bFe0ghBBSxd5rRzBCCCH/eyp9BkAIIeR/ExUAQgjRUu9VAAoKCnD37l0wxpCfn8+7TYQQQqpApQXg+vXr6NOnD8aPH48XL17AysqKRgARQsj/gEoLwIoVK7Bjxw6YmJigfv36WLFiBXx9fauibYQQQjiqtAAUFBSo7ADWo0cPyGQyro0ihBDCX6UFQE9PD1KpVLkC6KNHj7g3ihBCCH+VzgNwd3eHm5sbXr58CU9PT5w/fx6LFi2qirYRQgjh6L2WgzYzM8P58+chl8vh4eEBMzOzqmgbIYQQjiotAJcvXwYANGvWDADw6tUr3Lp1C40bN4axsTHf1hFCCOGm0gKwdOlSJCYmolmzZtDR0cG9e/dQt25d5Ofnw9fXF3369KmKdhJCCBFZpQ+BGzRogO3bt+PIkSMIDg7G/v370bZtWxw5cgQbNmyoijYSQgjhoNICkJKSgk6dOilfm5ubIykpCfXr1+faMEIIIXy91zDQc+fOKV+fO3cO1apVQ1ZWFkpKSrg2jhBCCD+VPgPw8fHBlClTIJFIIJfLYWBggICAAGzZsgVDhgypijYSQgjhoNICYG5ujlOnTuHevXvQ1dWFmZkZdHV10aJFi6poHyGEEE4qLQBZWVkIDQ3FmzdvwBiDXC7HkydPsGrVqqpoHyGEEE4qLQDTpk2DoaEhHjx4gM6dO+PChQto165dVbSNEEIIR5U+BH727Bk2b96M7t27w83NDfv376f1gAgh5H9ApQXgs88+AwA0btwY9+7dQ7169Wj0DyGE/A+o9BZQnTp1sGXLFrRu3Rrr1q2DsbExCgoKqqJthBBCOKr0CmDRokXQ19dH+/bt0apVKwQEBODnn3+uirYRQgjhqNIrgOXLl2PFihUAgJkzZ2LmzJncG0UIIYS/Sq8A7ty5A8ZYVbSFEEJIFar0CsDU1BQDBgzAd999hxo1aiiPe3t7Vxq+fv16HD9+HEDpVpKzZs0S0FRCCCFiqrQAtGnTBm3atPng4AsXLuDcuXMIDg6GRCLBTz/9hJMnT6Jv375qNZQQQoi4Ki0AkyZNQkFBAZ48eYJmzZqhsLAQRkZGlQbXrVsXXl5e0NfXBwCYmZnh2bNnwltMCCFEFJUWgBs3bsDDwwN6eno4cOAA7O3tsXHjRrRt2/Yf/55iBzEASEpKwvHjx7F///73blidOuLuNla3bk1R83jn8szWtFye2ZqWyzNb03J5ZmtaLqDeZ+Z7jQLasWMHfv75Z9SvXx8rVqyAr68vDh8+/F5vcP/+fYwfPx6zZs1C48aN37thmZm5ohaBjIwclddi/YfglVs+m1eumNmafi404RyXz9a0XJ7ZmpYrdrY6n5mVjgIqKChA06ZNla979OgBmUz2XuFXrlzByJEjMWPGDDg6On5QwwghhPBV6RWAnp4epFIpJBIJALz3OkBpaWnw8PCAv78/LC0thbWSEEKI6CotAO7u7nBzc8PLly/h6emJ8+fPY9GiRZUGb926FYWFhVi2bJny2JAhQzB06FBhLSaEECKKSgtAr169YGZmhvPnz0Mul8PDwwNmZmaVBnt7e7/XXAFCCCH/jkoLgKenJ1xcXDBs2LCqaA8hhJAqUulD4A4dOmD16tXo27cvAgMDkZGRURXtIoQQwlmlBWDo0KE4ePAgNm3aBKlUiiFDhsDDw6Mq2kYIIYSjSguAQkFBAYqKisAYg47Oe/81QgghH6lKnwFs374dQUFBKCoqgrOzMw4ePKjcJYwQQojmqvSr/K1bt+Dt7Y3IyEiMHj0aFy9exODBg6uibYQQQjiq9Apg1apVkEql2Lx5M/bu3Ys3b95g+PDhVdE2QgghHP1jAXj06BF27dqFI0eOoGHDhigoKEBMTAxq1uS3oBEhhJCq8c5bQOPGjYObmxv09PSwa9cuHDt2DDVq1KAPf0II+R/xzgKQkJCAb7/9Fs2aNcN//vMfAFCuB0QIIUTzvbMAxMbGwtHREceOHUPXrl0xZcoUFBYWVmXbCCGEcPTOAqCnpwcbGxvs3r0bQUFBMDU1RWFhIaytrT9oYxdCCCEfp/ea0dW0aVN4e3vjzJkzGDNmDA4ePMi7XYQQQjj7oCm9RkZGcHV1RXBwMK/2EEIIqSK0pgMhhGgpKgCEEKKlqAAQQoiWogJACCFaigoAIYRoKSoAhBCipagAEEKIlqICQAghWooKACGEaCkqAIQQoqWoABBCiJaiAkAIIVqKCgAhhGgpKgCEEKKlqAAQQoiWogJACCFaigoAIYRoKSoAhBCipagAEEKIlqICQAghWooKACGEaCnuBSA3NxcDBw5Eamoq77cihBDyAbgWgBs3bmDo0KFISkri+TaEEELUwLUAHDx4ED4+PjA1NeX5NoQQQtSgxzPc19dX7b9bp46xiC0B6tatKWoe71ye2ZqWyzNb03J5ZmtaLs9sTcsF1PvM5FoAhMjMzBW1CGRk5Ki8Fus/BK/c8tm8csXM1vRzoQnnuHy2puXyzNa0XLGz1fnMpFFAhBCipagAEEKIlqICQAghWqpKngFER0dXxdsQQgj5AHQFQAghWooKACGEaCkqAIQQoqWoABBCiJaiAkAIIVqKCgAhhGgpKgCEEKKlqAAQQoiWogJACCFaigoAIYRoKSoAhBCipagAEEKIlqICQAghWooKACGEaCkqAIQQoqWoABBCiJaiAkAIIVqKCgAhhGgpKgCEEKKlqAAQQoiWogJACCFaigoAIYRoKSoAhBCipagAEEKIlqICQAghWooKACGEaCkqAIQQoqWoABBCiJaiAkAIIVqKCgAhhGgpKgCEEKKlqAAQQoiWogJACCFaigoAIYRoKSoAhBCipbgWgKNHj8LGxgbW1tbYu3cvz7cihBDygfR4Bb948QL+/v4ICgqCvr4+hgwZgk6dOqFp06a83pIQQsgH4FYALly4AAsLC5iYmAAAvv/+e0RERGDSpEnv9fd1dCSl/1uzhijtUeSVpVvzUy65BsamgnMryq5uXI9LLgDUrCE8u6LcOtX5tNm0ei1OucZcckuzq3PJrlvdgEtu7eq6XHIBoHp1cW4+lM/WN+aTq/uJOB+VFZ0LnZqG3LIrI2GMMVHevZzAwEDk5eVh+vTpAIBDhw7h5s2bWLx4MY+3I4QQ8oG4PQOQy+WQSP5bkRhjKq8JIYT8u7gVgPr16yMjI0P5OiMjA6am4twaIYQQIhy3AtC5c2fExcUhKysL+fn5OHHiBLp3787r7QghhHwgbg+B69Wrh+nTp2PEiBEoLi6Gs7MzzM3Neb0dIYSQD8TtITAhhJCPG80EJoQQLUUFgBBCtBQVAEII0VJUAAghREtRASCEEC3FbRgoLyUlJTh37hyys7NVjjs4OPxLLapcbm4ujh07BqlUirKDrtzd3f/FVv07goOD4ejoqHJs7969+OGHH0R7j2XLlsHLy0twTlJSEoyMjFCvXj0cOnQId+/eRdu2bWFjYyNCK8n/gtzcXDx+/BhfffUVjI3FWUeqKmlcAZgxYwaePXsGMzMzlaUlxCgAZ8+ehb+/P16/fg3GmHL5ilOnTgnKnTp1KgwMDNCsWTNRlsN49uzZP/68QYMGgt9DbDt27EBubi4OHDiAp0+fKo+XlJTg2LFjaheAOXPmvHUsOjoaUqkUALB06VK127t7927I5XJYWFggLS0Nffv2xeHDh/H48WN4eHiolQsACxYswIIFCzBq1KgK+8O2bdvUzgb49WOerK2tIZPJlK8lEgkMDQ3RpEkTzJ49Gw0bNvygvJycHAQEBOD58+fo06cP7O3tlT+bN2+e2muSnT9/Hr/88gu2bduGly9fYsaMGfj888+RlpYGX19f9OjRQ63c8oqKinD69Gm8efMGACCTyZCamoqpU6eKkq+gcQXg7t27iIiI4JK9ZMkSeHl5ifZBrZCeno6jR4+Kljd+/HgkJSXB1NQU5adxCPlFDwkJ+cefCymyjRs3xq1bt946bmBggGXLlqmda2JigpCQELi7u+OTTz4BAMTHx6Njx45qZwLA4cOHER4ejpcvX2LgwIGIj4+HgYEBBg8eDGdnZ0EFwMnJCQAwbtw4QW18F7H7cUVFtix1i2xZ3bt3xxdffAFnZ2cAQGhoKP7++2/06tULc+fOxY4dOz4ob86cOfj666/Rvn17bN68GX/99ZfyQ7+ifvi+li1bhq1bt8LMzAxz587F1q1b0bx5c6SkpGDixImiFQBPT09IpVIkJyejffv2uHjxItq2bStKdlkaVwDMzMyQnp7OZV2hTz/9FD179hQ9t3nz5rh//z6aNWsmSt7+/fsxbNgw+Pj4oF27dqJkAkBcXBxOnDiBfv36VfhzIQXAysoKVlZW6N+/P8zMzACUXj6npaUJOi+zZ89G9+7dsWbNGnh6eqJTp07YuXPnW7eZPpRcLoe+vj4aNmyI0aNHw8Dgv0sul/2mqg7FjPiioiKVD4zMzEwsXrwYlpaWgvLF7sdt27bF0qVLMWvWLJXzIKYrV67A29tb+XrYsGFwcnLC0qVL8dtvv31wXmpqKtavXw8A6NGjB8aPH6+8NShk7quenp5yTxNdXV00b94cANCoUSNBueXdvXsXJ06cgK+vLwYNGoRp06Zh2rRpouUraFwBKCgoQL9+/fD1119DX19feXzXrl2Cs9u1a4elS5eiW7duKh29Q4cOgnIfP34Me3t7mJqawsDAQHlJHhkZqVaesbExlixZgkOHDolaAJYvXw6pVIp27dopv4mJ7erVq/j9998xa9YsODg4oEaNGrC3txf0PMTS0hLffPMNfHx8EBsbK/gDGii9JeHm5oZdu3Zh8uTJAIDExER4e3ujf//+gvMBwM/PDzKZDL169cIff/yBgIAAuLq6Cs4Vux8PHjwYT548QWpqKn7++WfB7auIjo4Ozp49i27dugEovY2lr6+Ply9foqSkRK3MjIwM1K1bF4aGhli/fj1++OEHbNq0SdBVUbt27fDzzz9j3Lhx6N+/P1atWoUBAwYgPDwc3377rdq55dWpUwcSiQRfffUV7t69CwcHBxQXF4uWr6BxS0FcunSpwuNCL/kBYPjw4W8dk0gkgotLcnJyhce//PJLQbk8KG5XjRkzhku+k5MTNm3ahIiICDx+/Bhz586Fi4sLgoKCRMk/dOgQjh8/Lvg+OgBcvnxZ5UPz0aNHSElJEe0yPyMjA+PHj4dEIkHNmjUxf/58NGnSRHAuj35cVFSEy5cvo0uXLkKa9k737t2Dl5eX8vnQl19+iWXLliEiIgINGjT44Cu6qKgoLFy4ED4+PujTpw+A/57vxMREJCQkqNXO4uJibNmyBeHh4UhOToZMJkPdunXRs2dPeHp6ivYgeN68edDX18fQoUPx888/w8bGBkePHhX1VjKggQUAAE6fPo34+HiUlJSgU6dOyv/AYsnNzYVcLlfeUxbDwYMHERcXB5lMhk6dOmHo0KHQ0dG+UbhOTk4ICgrCmDFjMGLECPTo0QMDBgxAWFjYv920KnP16lXlP0ulUsybNw8TJkzAN998AwCi3evl0Y95k0ql0NXVFeWDNDc3FyUlJcpdCYHSW3vR0dGif2aITSaT4dq1a2jfvj2io6Nx4cIFuLi44Ouvvxb1fTSuAPz+++84ceIEbG1twRjD0aNH0bt3b0yYMEFwdkpKCqZPn46UlBQwxtCgQQOsWbMGjRs3FpTr5+eHhw8fwsnJCYwxBAUF4auvvhJlqKKmmTVrFqRSKZKSknD06FHMmjULhoaGgh4Ea5phw4a982cSiQR79+4VlM+rH/OgGJEzfPjwCm/NiHFrV1M9fPgQr169Unm2IPR2dHkaVwBsbW1x6NAhGBqW7qOZn58PJycnHD9+XHD2qFGj4OrqqnwIGh4ejv3792P37t2Ccu3s7BASEqL8xl9SUgJbW1tR2qxpSkpKcO3aNTRr1gwmJiaIjo5Gjx49oKsrzv6zhF8/5uHWrVto1aoV11u7mmjevHk4c+aMym1iMW5Hl6dxD4EZY8oPf6B0GKGenjj/Gq9evVIZAWNjY4ONGzcKzpXJZCgpKVE+tJbL5aK1+f79+29NMBP7W4IY/vjjD7i6umLTpk0AgIsXLyp/lpCQgEmTJgl+D17nglfu7du3sW3bNmRnZ6tkC31+wasf89CqVSsAQJs2bVCtWjVcv34dxcXF0NHREXWAg6aJi4vDyZMnVQa68KBxBcDCwgKTJ09WPhQKCQlBp06dRMnW19fH7du3lU/zb926BSMjI8G5NjY2GDlyJAYOHAgAOHbsGL7//nvBuQsXLkRMTAwaNWqkPCbGt4TXr1/j6NGjb30wCfmQ5n2hyetc8MoFgJkzZ8LV1VX0eSe8+nFCQgI2bdr0VjEUci5evHiBSZMmwcbGBqNGjcL06dPxxRdf4OnTp/Dy8oK1tbWgNvPoywD/yXaff/45CgsLuRcAjbsFxBjD/v37ER8fD8YYLCws4OrqKso36uvXr8PT0xMmJiZgjEEqlWL16tVo3bq14Ozo6GjEx8crZ5aK8RDK2toaoaGhKldEYhg1ahRq1qz51geTGN/SeeF1LnjlAoCjoyOCg4NFz+XVj21tbSssWEJu00ydOhUdO3ZUzgR3cHBASEgIEhMT4evrK/i2Fa++/P3331c42e5DZyyXp5h09+TJEzx//hzt27dXuT0qxqS7sjTmCkAxpjctLU05qUghPT1dlOUPWrdujcjISCQlJUEul+Orr74SVIETExPRokULXL16FSYmJiqX5VevXhU82kPsyScKL1++xPbt20XPBYCdO3diw4YNyMnJAQDlN6c7d+4IyuV1LnjkvnjxAgDQsmVL7N69G71791b5Ja9Xr56gfLH7sYKhoSHc3NwE55SVmJiItWvXvnW8RYsWeP78ueB8Xn2Z16RRRTGtqmcfGlMAvL29ERgYCDc3N5WKK8al17p16zB58uR3TnlXt+ru3LkTS5cuxcqVK9/6mRijPWrVqoUBAwagTZs2Kr/gQr8lfPPNN8riJbadO3ciJCRE9PWKeJ0LHrkuLi6QSCRgjOHcuXPYsmWL8mcSiQSxsbFq5fLqxwpdu3bF7t270bVrV5UJZkL+W5YfCn3o0CHlP4tx24pXX+Y1abTsfAfFigd//fUX7t69i0GDBgnKrojGFIDAwEAAQFBQkMq4XqB02rcQinulFVVdIfdmFb9wixcvVi5/oHDz5k21cxW6deumnDkppvv378PR0RF16tRRmbksxv3NJk2a4LPPPhOhlap4nQseuadPnxY1T4FXP1Y4cuQIAKh8oxbaLz777DPcvHlTuTxGtWrVAJT+fojRT3j1ZcXvb9kJZWKO0vHx8UFxcTFGjx6NGTNmoEuXLrh27VqFXyaF0JhnAGlpaWCMYdy4cfj999+Vl+UymQxjx44VZYG4wMBAjB8/XuXY6tWr4enpqVbe9evXIZfLMWfOHCxbtkylzd7e3movBVHWvXv3cOnSJeWkOMVkIiHKrtZZltD7mwBw5swZ+Pr64rvvvhP93iaPc8ErNzk5GVu3bsXff/8NiUSCVq1a4aefflJ52KwusfsxT3FxcZg1axY8PDzQvn17SCQSXLlyBb/99hv8/f3Rpk0bQfk8+zLAb7Kdk5MTDh8+rFzPaPLkyRg0aBAOHz4s6vtozBVAQEAALl68iPT0dJWlg/X09FSeB6hj5cqVyMzMRHR0NJKSkpTHZTIZbty4ofYvTkxMDC5fvoz09HT4+fkpj+vq6oqy1k5ISAjWr18y0GYFAAAgAElEQVSPPn36QC6XY9KkSZgwYYLg7AYNGigftJeUlMDCwkK0e7+rVq2Cra2taL+ACrzOBY/cxMREjBo1Cvb29pg4cSKKi4tx/fp1uLi4YOfOnWrP9uTVjxWysrKwaNEi5Yx2CwsLLFiwQNA3dUtLS/j7+2Pjxo3K3xFzc3OsWrVK8Ic/wK8v855sJ5PJIJfLcerUKSxcuBD5+fnIz88XJVsF0zCBgYGiZ964cYMFBQUxKysrFhQUpPxz5MgR9vjxY8H5hw8fFt7ICtjZ2bGsrCzl68zMTDZgwADBucuWLWMTJkxgUVFR7OTJk2zChAlsyZIlgnMZY8zZ2VmUnPJ4nQseuT/99BM7c+bMW8djY2PZmDFj1M7l3Y89PDzYli1bWE5ODpNKpWzz5s1s3LhxgnN54tWXR44cyY4fP658HRYWxtzc3ATnKmzbto1ZWFiwiRMnMsYY69+/P9u+fbto+QoacwWgmEhUVFSkvCwqS8iwLnNzc5ibm6Nv376i7urz22+/YeLEibh69SquXbv21s/V3ZRCQS6X49NPP1W+rl27tij3es+fP68yc9nKygq2traCc4HSh2fLli1D9+7dlfd7AeEPz3idCx656enpFT5X6NGjB5YvX652Lq9+rJCSkqLyuzd27FiEhoaK/j5i4tWXeU+2GzVqFH788Udlu/fs2YPatWuLlq+gMQWAcXxUoRiPrbgHWfY9hQxRVFzKf/fdd6K0s7zmzZvD19dXeTvi0KFDoox2KD9zWSaTibZUw+3bt1X+FxDn4Rmvc8EjNy8v750/E7KUNa9+rCCRSJCWlobPP/8cQOnOdGLNaOeFV1/mNdlO4fr16wgMDEReXh4YY5DL5Xj27Bmio6NFew9Agx4CayLFeO93ETreu6CgAOvWrVOZFDdx4kTB3/42bdqE2NhYDBgwAAAQFhYGKyurj3oPY17ngkfujBkz8N1332HEiBEqx7dt24b79++LPtlHLDExMfDx8cF3330Hxhhu3LiBxYsXC34GxxOvvlzRZDt/f3/RvuzZ2NhgzJgxCA4OxvDhw3HixAnUqVMHv/zyiyj5ChpTAFq0aKHyrUZPTw+6urooLCyEsbExLl++rHZ2RbeUylL39lKPHj0gkUhQVFSEV69e4fPPP4euri6ePn2KRo0aiTIKqKioCPr6+khKSkJSUhK6d+8uyjLTZ86cQVxcHBhjsLS0FG0N/KdPn8Lb2xtPnz7F3r17MWPGDPz666/44osvBGfzOhdi52ZkZGD48OFo0KAB/u///k+59O/r16+xe/fut4Y5vy9e/bisrKws3Lx5E3K5HK1btxZ8W6Iqtpvk1ZeLi4uVk+2aNGmicktTKMWM6ICAAHTo0AEdO3aEra0twsPDRXsPANCYBekTExNx584duLi4YNmyZbh58yauX7+ONWvWCF4vROHmzZs4ceIEdHR0oK+vj9OnT+PBgwdq550+fRqxsbGwtLTEjh07EB0djZMnT2Lfvn2iDCVcv349vLy88OzZM7i5uWHnzp349ddfBecWFRXB1NQUs2fPRsuWLREfH4+srCzBuQAwf/58jBkzBtWrV8dnn32GgQMHYvbs2YJzeZ0LHrl169ZFSEgI+vfvj1evXiEnJ0c5xE/dD/+yxO7HCsnJyTh37hy6d++OmJgYjB07VtD+ukDpnIWOHTvizZs3SE9Ph4WFBbp27apcY0coXn355s2b2LNnD/7zn/9g+fLl6NatG86cOSM4V8HAwADZ2dn46quvcOPGDejq6oqy091bRH+szJmDg8Nbx+zt7UXJdnV1ZXl5ecrXBQUFzMXFRXCura3tW8cGDhwoONfR0ZHl5+ezwMBAtmzZMuUxoaZMmcJWrFjBbty4waytrdn69etFG+2haF/Z/2Z2dnai5PI4F7xyeeLVj4cNG8aCg4PZyZMnmZubG7t8+TJzdXUVnMtY6egwmUymfC2TydigQYME5/Lqy4MHD2ZnzpxhoaGhbMKECezp06fMyclJcK5CeHg4GzlyJMvJyWH9+vVjNjY2zNPTU7R8BY25AlAwMjLC4cOHkZeXh9zcXOzduxe1atUSJfvVq1cqt5mKi4uRnZ0tONfU1BTr16/Ho0eP8PDhQ/j7+4uyHaRcLoehoSFiYmJgZWUFuVwuyljh1NRUzJw5E5GRkRg0aBA8PDzw8uVLwblA6Xoyz58/V57nv/76S5R1anidC165PPHqx4WFhXBwcEBMTAxsbW3Rvn17FBUVCc4FgJycHJU2vnz58h8flr8vXn1ZLpejW7duiI2NhbW1NRo0aCDKN3TFv3P//v2xbds2GBsb4/Dhw/Dz81OZSySWj/sRfgX8/PywePFiLFmyBDo6OujcuTNWrFghSvbgwYMxaNAgdO/eHUDpCp7lH9SpY+XKlfD394eHhwd0dHRgaWkpaLifgqWlJQYOHAhDQ0N06NABbm5uoixQJZPJkJWVhaioKKxbtw4ZGRkoLCwUnAuU3vMdP348kpOTYW9vD6lUijVr1gjO5XUueOXyxKsf6+rqIjIyErGxsZg6dSqioqJE29bU3d0ddnZ2aNu2LRhjuH79Ory9vQXn8urLRkZG2LZtG+Lj4zF//nzs2rULNWrUEJxrb2+PpUuXqozkql69Olq2bCk4u0KiX1P8C3JyckTL+vvvv9nWrVvZtm3b2J07d0TLLU+MiTmMMfb06VNWUlLCGGMsISFBlMzQ0FDWu3dv5uvryxhjzNramoWFhYmSzRhjRUVF7N69e+zOnTussLBQtFwe54JnLmOMPXjwgO3bt4/t3r2bJSYmipbLox8nJiYyLy8vFhERwRhjbNq0aaK2+cWLFywiIoJFRkayly9fipLJqy8/f/6crVu3jl25coUxxtiKFSvY8+fPBeeePXuW9enThy1dulTU34130ZhRQD/99JNy1cTya50IXVc9KipKuT6/VCpVuaX0+++/Y+zYsWrllm2Xr68v5s6dK1qbASApKQl79uxRGSucmpoqeJXR8mQyGYqLi0VZEz8lJQUHDhx4a69ToaM9eJ0Lnuf46NGj8Pf3R69evcAYQ0xMDCZNmgQnJye18nj147Kys7ORn58PxhhkMhlSU1NhaWkpOJfXxi3lidmXExISlP1CcS7EWOIlPz8fa9euxYULFzB//nyV1VbFXkVXY24Blb1vFxERoVIAhNawDRs2KH9xRo4cqfLBHB4ervYvTtl2/fXXX+/8mbo8PT1hZWWFK1euwNHRESdPnkSzZs0E50ZHR2PNmjUqH3r5+fmIj48XnD158mRYWlq+NVlJKF7nglcuAGzZsgV//vmnciilh4cHRowYoXYB4NWPFQICArBz506UlJTAxMQE6enpaNWqlcoSzuqaOnVqhRu3CMWrL3t7e+PSpUuQSqVo0qQJEhMT0bZtW1EKgJGREaZOnYrnz59jwoQJ+OSTT0TfcUxBYwpA+ZmN7/qZOsrmlc8W8kHNs81A6cO9KVOmoKSkBC1btoSLi4soa4YvXboUixcvxvbt2+Hu7o6oqCjRHnwyxkQZ9lker3PBKxcofZBYdhy90GUmePVjhZCQEJw+fRq+vr6YMGECHj16hH379gnOBfht3MKrL1+4cAGRkZFYvHgxRowYgfz8fCxbtkyEFpdOuFu8eDG6du2KmJgYLst6KGjcKCBAnA/P980W6714tNnIyAhFRUVo3Lgxbt++Ldq2hTVr1oSFhQW+++475OTkYObMmaJ8+wdKN/8+efIk5HK5KHkKvM4Fr1ygdKmQ5cuX4+HDh3j48CGWL1+u9kqg5fHox6ampjA2NkazZs2QmJgIKysrpKWlCc4F/rtxi9h49WVTU1NUq1YNZmZmuHv3Lv7v//5PucudEFOmTIGvry98fX2xaNEirh/+gAZdAbx58wZ//fUX5HI58vLyVGb+Ch0uxqugSKVSHDt2DHK5HFKpFEePHgUA5dRxoezs7ODu7o6VK1fC1dUVZ8+eFby8BFA6VPPx48cwMzPDpUuXYGFhgeLiYkGZipncjDEcOHBAec4Vl7ZC16nhdS545QKliwEGBARgxowZkMvlsLS0xMKFC9XO4/nFCACMjY0REhKCb7/9Fnv27IGpqSkKCgpEyea1cQuPvgyULuMSGBgIS0tL5fBMMYbE1q1bF6GhoahevbrgrPehMQ+Bhw8f/o8/F7J5dJs2bfB///d/AIC///5b+c+MMdy+fRtXr15VK3fmzJn/+HMxxvXm5ubC2NgYz58/x99//40uXboI7jyXLl3C3r174efnh6FDhyI5ORnOzs6i37pR/JKLhce54Jm7Y8cO2NnZibbKI69+rPDixQuEhYVh9OjRWLZsGS5cuIDx48cr19kRgtfGLbz6cm5uLk6fPo0BAwZg9+7duHDhAn788UdYWFgIyq2IYqtPHjSmAPB06dKlf/x5VW3Q/KGKioqwbds2PHr0CPPnz8eOHTswbtw4USZWlVV+RIkQFy9ehL+/Pw4cOIBHjx5h7Nix8PPzQ9u2bQXl8joXPM/xmjVrEB4eDjMzMzg5OaFnz56CVtesin6cl5eH5ORkfP311ygoKBClEEZFRSEtLQ1WVlYqO6IploAXk5h9OTU1FQ8ePEDXrl2RlpYmym5uFRFjxOA78R1lSniaO3cuW7VqFRswYADLy8tjM2fOZDNmzBCcm5qaykaOHMn69u3L0tPT2fDhw1lKSooILS5dyuPu3bvK1w8ePBBlCj2vc8Ert6z4+Hjm7e3NbGxs2JIlS1TOz8fkwoULrE+fPqxnz54sPT2dderUiZ09e1ZQpp+fH/vxxx/ZokWLWOfOnVlISIjyZxUt+/KhePXlsLAwNnDgQNa7d2/28uXLt9ouJrGWuqkIFQANpvgFUXQQuVwuyi5Yo0ePZmfPnmX29vZMLpezP/74gw0bNkxwLmOlOxuVJ8ZaQLzOBa9chYKCAnb06FE2btw41r9/f7Zq1So2ZMgQtnr1atHeQyzOzs4sPT1deS7u379f4TpXH2LgwIGsuLiYMVY6ObJnz54sPDycMSbOBx+vvuzg4MBycnKUbXzx4gWzsbERnFuRU6dOccllTIN2BCNvUyw1rbiPXn4NGHW9evUKXbt2xcqVKyGRSODi4iLa5LImTZrAz88P9vb2kEgkOHbsmCj7qPI6F7xyAcDLywvnzp1Dly5dMHr0aHTq1AlA6Zo73bp1w/Tp00V5H7HI5XLUrVtX+bpp06aCM1mZ50CNGzdGYGAgRo0aJdqObrz6so6OjsoIHVNTU9GWxQDeXto7ISEBgPgT4zSmAPBcN/zZs2f/+HN1Z9+NGjXqHzvxtm3b1MpVGDFiBEaNGoWMjAz4+voiKioKHh4egjIBfgu2AaUzotesWYMZM2ZAT08P7du3x5IlSwTn8joXvHKB0oe23t7eKh8kjDEYGBiotdUir36sUL9+fcTExEAikeD169fYu3ev4Mx+/fph+PDh8PLygrm5OZo1a4a1a9di0qRJooyq4dWXmzVrhj179qCkpAR37tzBvn37RNmBriLFxcU4e/Ysl50FNeYhsOIhSExMDN68eQM7Ozvo6ekhPDwcNWvWFDQJo1evXpBIJCgsLERmZiYaNWoEHR0dJCcnC9q4JS4uDgDw559/Ql9fHw4ODtDV1UVYWBiKi4tF+eB78OABLl68CJlMho4dO4rSCf/++294e3sjOTkZX375JaRSKdauXctta0ux8DgXPHILCwsRGhoKExMT9O3bV3n8/PnzWL58udr77Cr6cUW/0mIMqczMzISvry8uXLgAuVwOCwsLeHt7w9TUVFBuXFwcTE1NYWZmpjyWlpaGbdu2qSyfog5efTkvLw8bN25UORceHh7cxu0XFRVh9OjR2LNnj7jB3G4uccJr3XDGShe3unz5svL1jRs32OTJkwXnVtQ+oQ8+MzMz2evXrxljjKWkpLCtW7eyCxcuCMosS+wF25o3b85atGjx1h/FcSF4nQteudOmTWOOjo7M2tqa7du3j2VmZrLx48ezNm3asHXr1gnOJ6p4LT6okJWVxeRyuei55d+jZ8+eoudqzC0gBcW64Yqx02KtGw4ADx8+RPv27ZWvzc3N8fjxY8G5BQUFePLkCf7zn/8AKJ30IuTy9uzZs5g9ezYCAgLQuHFjODs7o2vXroiMjERKSgpcXFzUzo6JiUHTpk3RqFEjPHnyBH/++SdatmyJCRMmCNry7p9meb5+/VrtXF7nguc5vnHjBiIjIyGVSuHu7o4tW7bAwsICJ06cwGeffaZ2roLYC9jl5+cjICAA/fv3h7m5OZYuXYqDBw+iZcuWWL16tWgT48TGoy9nZWVhwYIF+OGHH9ChQwdMmTIF58+fR506dbBp0yZRnosA/72aA/47cXTMmDGiZKsQvaRwFhwczLp06cImT57MJk2axLp27coiIyNFyR47dixbs2YNu3fvHrt79y5bsWIFmzRpkuDc2NhY1qVLF+bi4sKcnZ1Zt27d2MWLF9XOGzx4sHI56c2bN7Phw4czxkqXxRay09iWLVuYk5MTu3//Prtz5w777rvv2MGDB9nChQvZkiVL1M59lxs3bjAvLy/WunVrtTN4nQteuYypjm7p3LmzctSLWBwdHdnatWuZg4MD27lzJ3Nzc2M+Pj5q53l7ezMfHx/28uVLFhsbyywtLdnjx49ZWFgYmzhxongNFxGvvjxt2jQWGBjIcnNzWVhYGOvZsyfLyclhV69eZSNHjhSt/ampqco/T58+FXXJ+7I07grAwcEBnTt3xrVr1yCRSLBgwQLUqVNHlGw/Pz8EBATA09MTANC5c2dRNqXu0aMHTp06hcTEREgkErRo0ULQg6jCwkLlyJn4+Hj06tULQOlUfSbgkc6RI0fwxx9/wMjICCtXrkSvXr0wePBgMMZgY2Ojdm5Zb968wdGjR7F//348ePAAdnZ2OHDggNp5vM4Fr1xAdcmG2rVro3///oLyyhN7Abvr168rlzE5deoU+vfvj8aNG6Nx48aVbkT/b+HVlx88eAB/f38ApZvN9+vXD8bGxmjTpg3S09PFaj7q1auHc+fOvbWTm4ODg2jvAWjgYnBFRUUICgrCqVOnYGlpif3794u2LV2tWrUwY8YM+Pn54ciRI5g6daooD3Vev36NX3/9FWvXrsWXX36JxYsXC7rtwUrnbyA/Px9Xr15Fly5dAJQ+mBKyNotEIoGRkRGA0hm73bp1Ux4XKiEhAfPnz4eVlRVOnDgBNzc3mJqaYunSpWjevLnaubzOBa9cACgpKUF6ejpevHgBAMp/VvwRSuwF7MoOb7x48aLK+v9irKsDlM52fZ9j74tXXy779+Pj49G5c2flazG3Cp0xYwY2bNiA+Ph4XLx4UflHbBp3BbBo0SLUrl0bCQkJ0NPTQ3JyMn755ResXLlScHZcXBzmz58PmUyGgwcPYsCAAVi1ahW6du0qKHfevHno2LEjrl69iurVq+OTTz7BrFmzsGnTJrXy+vbtiwkTJkAul6NFixbK1RkDAgLQr18/tdupq6uL169fIy8vD3fu3FF+6D19+lTQEgUA4OTkhP79++PIkSPKoYPq/vuXxetc8MoFSpcjcHFxUV5JDB48WPkziUSC2NhYQfliL2BnYmKCmzdvIi8vD+np6coPvYsXL6J+/fqC2qoQGBj4XsfeF6++3KBBA4SHhyM/Px/5+fnK5TWOHDki2j4RAHD37l1ERESIlvdOXG4sccRzZiaPmY6Mld6TZUz13q/Q+8hhYWFs586dTCqVMsYY2759OwsICFAZIfWhjh8/znr27Mm6deumvGccFhbG+vTpw4KDgwW199SpU2zSpEmsQ4cObPr06ezkyZOijWrgcS545lYFxT3jtLQ0duLECZaXl6d2VmJiIuvfvz/r2LGjsh9s2LCBWVhYsBs3bojS3tjYWJXXcrmcbdmyRe08Xn352bNn7KeffmKOjo7KZTB+/fVX1rdvX9G2eWWMsYkTJ7IXL16IlvcuGjMPQMHJyQkHDhyAq6srgoODkZWVhR9//FF5j1KIQYMG4fDhw3BwcEBISAiA0m9T6o7LVnB2dsaOHTswfPhwBAcHIyUlBZMmTcKRI0cEt1lsL168wKtXr5Rj3U+fPg1DQ0PlLFWhXr16hdDQUAQHB+PevXtwdXXFsGHDRP32pK0Ui6e96768mLNInzx5gtq1a6NmzZqi5Ck2hPfy8sLz58/h5eUFExMTQVeJvPuyglQqRc2aNUWdCTxmzBhcu3YNX3/9tcrzwl27don2HoAG3gLiOTOTx0xHoPQXb/jw4Xj27BmmTJmCv/76C4sXLxahxeKrV6+eyu2CHj16iJr/6aef4scff8SPP/6IhIQEHD58GCNGjFBOmiPqq8rvcoohzWI5fPgw1q9fj4EDB0Imk2HOnDmwtrYWlMm7LyuItbpoWWW3vOVJ464AAH4zPnnNdFRkX7t2DXK5HK1btxYl839FcXGxoDkGRFVJSQlOnz6N3r17IysrC9HR0Rg0aBD3DWOEePToEXx8fJRLN1hYWMDT01P5IJfwoTEFQHFL5l3EHh4lhsouX93d3auoJeRjcu7cOUgkEuWAgFq1auGTTz6Bvr4+EhMTBX+hmTNnDuRyOZYvX46srCwsXboURkZGWLRokUj/BuLr3LkzZs6cCUdHRxQVFcHf3x8nTpwQfRP0j51i57zymEg755WnMbeAFEOgkpOT8eTJE1hZWUFHRwfnzp1D06ZNBRWAsrPuKqJuJ1QMF7x9+zbS0tLw/fffQ1dXF1FRUaJsHjFv3ry3biVVdEwb8DoXPHKnT5+uLAC1atVCrVq1YGJigoCAAPj5+WHr1q2C2nzr1i3lM7HatWvDz88Ptra2gjKB0n787bffVnpMHUFBQcoRRfr6+pg9e7bg0VY8xcTEoGfPnpUe+1A89kX+R9wfM4vMzc2NZWZmKl9nZ2ezH374QVBmamoqS0lJYV5eXmzDhg0sLS2Npaens61bt7KFCxcKbTIbMmQIe/PmjfJ1fn4+c3FxEZxb0TrhYqwdXtFGHEI353j69Ok//hGK17nglcuTjY2NygiSly9firLnwtixY9/rmDqys7PZ3Llz2fDhw1lWVhbz8vJi2dnZgnN59GXGSjcKep9jHzuNuQJQSE9Ph4mJifK1kZERMjIyBGUq9h29e/euyszf0aNHw8nJSVA2ULp+iK6urvK1TCZ7a4afOgwMDN46VlJSIjhX7DHZAODm5sZ1pUrFTF2gdL/WtLQ0lWMfW67CwYMHERcXB5lMhk6dOmHo0KGCR5O4u7vD0dER7dq1A1C69pDQVTUBYPPmze91TB3z5s1Dly5dcPPmTdSoUQOmpqaYOXOm4HwefRlAhSv5irG6b1XTuAJgZWWFUaNGwdraGowxHD9+XNSp9HFxccqZjqdPn1b54FbXoEGD4OzsDCsrKzDGEB0dDTc3N7XzwsPDUVRUhICAAEyZMkV5vLi4GJs3bxY8esLU1BTZ2dnIz88HYwwymQypqamCHlxHR0cLalNlDh06hCtXrmDWrFlwcHBAjRo1YG9vL/g5C69cAFixYgUePXoEJycnMMYQFBSE5OTkSve+qIytrS06duyI69evQ09PT7SBDNnZ2UhISEDnzp0RGBiI27dvY+bMmaLczkxNTYWrqyv2798PfX19TJ8+HXZ2doJzg4OD3xpRs2fPHuVyL+pKTk7G9evXYWtri/nz5yMhIQELFy5Eq1atBOVWNY0rAHPmzEFkZCQuXboEiUSC0aNHo3fv3qJkL1myBLNnz0ZGRgYYY2jYsCFWrFghOHfcuHGwsLBAfHw8JBIJVqxYIaijvHnzBlevXsWbN29Upofr6uqKsotUQEAAdu7ciZKSEpiYmCA9PR2tWrXCoUOHBGeLvVKlwv79+7Fp0yYcO3YMvXv3xty5c+Hi4iL4g5pXLlD6MDgkJET5jb93796wtbUVXACKiooQHByMR48eYd68edi5c6coG9nPmDFDOQs4IiICP/74I3755Rfs3r1bUC5Q2ndzcnKUz+KSkpIEXQmtXLkSmZmZiI6ORlJSkvJ4SUkJbt68KbgAzJkzB4MHD8apU6eQlJSEOXPmYMmSJYLWtfo3aFwBAEq3FaxTp47ydsLly5fRoUMHwbktW7bE0aNHldv+lb3VJIRMJoNUKkWDBg3AGMPjx4/x+PFjtR/MDR48GIMHD1a5WgFKb1GIsXZRSEgITp8+DV9fX0yYMAGPHj3Cvn37BOcCgKenJ6ysrHDlyhU4Ojri5MmTok0CMzU1xenTpzFixAjo6emhsLDwo86VyWQoKSlRfjDL5XLBS24A/JZLUSxJvHjxYjg6OsLBwUG0iUmTJ0/G8OHDkZaWhokTJ+L69ev49ddf1c6ztrbGw4cPER8fr1yuASgtNGLMGyosLISDgwPmzp0LW1tbtG/fXrQ1yaqSxhWAhQsXIiYmRuWyUyKRiNIRExISsGnTJkilUpV71UKzZ86ciaSkJDRp0kT5DUcikQgemZGfnw8/Pz9MnDgRzs7OyMrKwuzZswU/tzA1NYWxsbFy/Rtra2usWrVKUKaC2CtVKjRt2hTjx49HamoqLC0tMW3aNJibm3+0uQBgY2ODkSNHYuDAgQCAY8eOiTLy5fbt2wgODsaZM2dgZGSE5cuXizIKSC6X49atW4iKisKePXtw584dyGQywbkA0L17d7Rq1Qo3b96ETCbDokWLBO2NYG5uDnNzc/Tp00e02cpl6erqIjIyErGxsZg6dSqioqJEnQlcVTSuAJw/fx4RERGCVzisyOzZs+Hq6opmzZqJOmkmISEB4eHhoneQDRs2wNfXF+Hh4TA3N8f8+fMxfPhwwQXA2NgYISEh+Pbbb7Fnzx6YmpoKXgFTofxKlWU34BFiwYIFuH37Npo1awZ9fX3Y2dmhe/fuH20uAHh4eOCbb75BfHw85HI5Ro8ejT59+gjO5bWR/cyZM7FixQqMHj0ajRo1gks+sX8AACAASURBVIuLi+DbVe9atkIx3l3o8hVRUVFYtmyZcvVdJtJ4+kWLFmHHjh2YP38+TE1NERYWRg+Bq0KjRo24TXk3NDQU9HD2XZo0aYKsrCxRdnsqr0WLFli3bh3s7OxQo0YNUZbnVRQVBwcHxMTEwMfHB9OmTROhteKvVKlgY2ODnj17wtHRESYmJqKN1OGVCwATJkyAk5MTZs2aJcqtHwVey6WEhoaqXA0fPHhQcCZvGzZswO7du/H111+Lmtu8eXPMnTsXOTk5ePbsGWbOnClqflXRmJnACp6enrh+/TratGmj8lBLjI1b1q5di9q1a6Nr164qQyyFrgc0duxYXLt2Dc2bN1fJ3bZtm6Dc8ePH44svvsDJkycRERGBgIAAPH78WPAwN5lMhtjYWOVSAqdOnYKzs7NoV0WKZxXPnz/H33//ja5duwqe8p+fn4/IyEiEhIQgMzMTDg4OsLOzQ926dT/KXKB0xFlISAguX76MXr16wcnJCS1bthScC/x3uRS5XI4OHTqIslzKoEGDsGvXLtSoUUOEFr4tMzMTV65cga6uLtq3by/KGjvDhg0T7flVWZs2bcLmzZtVnhOKMZy5qmlcAQgODq7wuJDNIxQq+nYnxn/Udy10VvYBrjpyc3MRFRWFtm3b4ssvv8TevXthb28v+EEwz6UEXF1d8ccffyhfy2QyODg4iLKaq8LJkyexZMkSvH79GpaWlpg9e7Yoi5fxys3Ly0NkZCTWrl2LWrVqYfDgwXBxcVF71E5xcTH27t2L+Ph46OnpoXv37hg8eLDgAj548GA8efIEX331lcoXGTGev4WGhmL58uVo164dZDIZbt68iSVLlghewM3X1xcvXrxAly5dVNosdOmYPn364ODBg8q9yTWVxt0CcnR0RGpqKh48eICuXbsiLS1NlHHIAL+x6paWlrhx4wbu3bsHe3t73Lp1C23bthWcW6NGDbx58wYrV65ESUkJOnXqhOrVqwvO5bGUwIgRI3Dp0iUAUPk2qqenJ8ptlSdPnuDIkSMICwtDgwYN8PPPP8Pa2hrx8fEYO3YsTpw48VHlKvz1118IDQ3FmTNnYGlpiQEDBuD8+fOYOHEitmzZolamt7c3CgoK4OLiArlcjiNHjuD+/fuCJ4PxvM3x22+/ISgoSHk78OnTp3B3dxdcAHJzc1GjRg1cv35d5bjQAvD5559zWQW0qmlcAQgPD8fGjRtRUFCAAwcOYMiQIZg1axbs7e0FZ0ulUvj5+SE5ORkBAQFYvnw55syZg08++URQ7p49e3D8+HFkZGSgT58+mDNnDoYOHYqRI0cKyl2xYgWePHmCQYMGKScSpaSkwNvbW1CuXC5Henq6cvJQZmam4AfYim+JS5YsEdy+iowaNQpOTk7Ytm2bcmY3ULoE8Pnz5z+6XKB03H+9evXg5OQELy8vZfG2tLQUdEV748YNld2kevXqpRxpJETHjh2RkJCgnMOhmCBYdpilumrUqKFyW61hw4airBCruDUslUpF/cBu3Lgxhg0bhk6dOqlcqYm550KVqOq1J4RycHBgOTk5yt21Xrx4wWxsbETJnjx5Mjtw4ACztbVlhYWFbPXq1aKsdWJnZ8cKCwuVbc7JyWH9+vUTnGtra6uyO1VxcbEouaGhoaxz585s8uTJbPLkyax79+4sMjJScG7Z/NWrV7O8vDzBO40pyOVylpmZyaKjo9nJkydZRkbGR53LGGOPHj0SLausMWPGsKSkJOXrFy9esJEjRwrOnTt3Luvbty/r2LEjGzJkCGvdujUbPXq04FzGGPPx8WGjR49mYWFhLCIigk2dOpWNHz+eBQcHC+ojd+7cYd9//z3r0aMHe/78OevTpw+7deuW4PauW7euwj+aRuOuAHR0dFTucZuamoo2vJLXdHRdXV2VbwlGRkaiLDFRfiKRTCYTJZfXUgJA6QzN58+f4/bt2/jpp59w+PBhJCYmwsvLS1Du+fPnMWfOHLRu3RpyuRzz58+Hr6+v4NUZeeUCpUMJK7ovL3RwQElJCezt7dG+fXvo6uriypUrMDU1xYgRIwCof8/+woULiIyMxOLFizFixAjk5+dj2bJlgtqqUFhYCFNTU5w9exZA6e+IkZGRcqa7urdsFi9ejA0bNmDGjBmoV68eFixYAB8fH/z555+C2jtp0iRkZWXhxo0bkMlkaN26NZdRfrxpXAFo1qwZ9uzZg5KSEty5cwf79u0TbUMYsaejK7Rv3x4rV65Efn4+YmJi8Mcff4hy2Wxra4sRI0ZgwIABAICwsDDlP6vjXVsKijUmGyhd/iA4OBiOjo6oWbMmtm/fDjs7O8EFYPXq1di3b5/yeZBi202hH9S8coHSJUIUiouLcerUKXz66aeCcydOnKjyesyYMYIzgdIvW9WqVYOZmRnu3r2LAQMGICcnR5RsMUbxVSQ/Px9mZmbK1126dMHy5csF5549exa//PILly8GVUnjCsD8+fOxceNGGBgY4JdffoGFhYXgDw8FsaejK8yePRsHDhxA06ZN8ccff8DCwkKU+Qbu7u5o2bIl4uLiwBiDu7s7rKys1M5jVTAgTFFQFUW2qKhIlCJbUlKiMhigUaNGkMvlH20u8PYoMMVoHSFzLhTfRvX19ZGbm4vz58/j66+/xldffSW0uahXrx4CAwNhaWkJPz8/ABBt+YOIiAhs3rwZUqlU5bjQEXgmJiZITExU9rfQ0FBRngX4+/tz+2JQpf7te1AfKigo6K1je/bsES0/MzOTxcTEsKioKJaRkcEKCwsFZ27evPmtY/7+/oJzK+Lj4yM4g+c5DgwMZFOmTGE9e/Zk27dvZ46Ojmzjxo2Cc8ePH8+2b9/OcnJyWE5ODtu+fTsbP378R5vLGGPPnz9X+XP27FnWu3dvtfNu3rzJunbtys6ePctycnJY79692ZAhQ5i1tTU7efKk4Pbm5OSwY8eOMcYY27VrF3N3d2dxcXGCcxljzMrKil26dImlpqaq/BHqyZMnbMiQIezbb79l7dq1Y05OTuzhw4eCc21tbd86NnDgQMG5VU1j5gHs2LEDubm5ypE/CjKZDP/P3pnH1ZT/f/x1u6SyZSLrjKEsfTXIN9ysFUN7KRVa7GKIGjspWsZSyGDCWBMtKtkimsIY0mKJFDHWQqVVq9s9vz/63fPtKpm555zuPZzn4/F9PLrnPuZ939/r3PPZ3u/X68yZM4iPj6f8GR/XqItEIlhaWkpdo759+3YUFhbi0qVL+PHHH8nrQqEQaWlplEsIG2PIkCG4deuWVP9tc3zHQN3yub7vMh2zpnfv3sHHxwdJSUkgCAICgQBr166lfHbBVFxA0qScx+Phm2++gaurq9Tfh5OTE9zd3TFkyBAcPXoUMTExiIqKQn5+PlxcXBAdHU05Z6aYPn06Dh06xJieTkVFBUQiES1iiUDd6lsgEGDy5MkAgMjISCQlJX3WBlbeYM0W0Pfff4/79+83uK6oqEj5IKp+jbqWlhZ5nc/nU6pRNzQ0xKNHj3Dt2jUJAbEWLVpgzpw50ifcBFTGcya/4/qoq6tLfK90qLmqqakhMDCQamrNFheo85ugk5KSErK/5MaNG5g4cSIAoFOnTpQkQj72qSX+X0+HoNGndtasWXB2dsbQoUMlChmonjulpqbiyJEjDbaWqDav+fn5wcfHB3v27CEnBvLsufwpWDMA6OvrQ19fHyNHjoSOjo7Ee+np6ZRiM1WjPmjQIAwaNAi9evVqIHoWHx8vcThFF1S6PcXfsbGxMaqrq/Gf//wHZWVluH//Pm2ibe7u7njw4IHEDJqKmmtNTQ2ioqLQsWNHUq3z1q1bGDBgALy9vaXe+2YqLoDPzhKl9RoQD/4fPnxASkoKFixYQL4uLy+XKiZQt7JITU3F4MGDYWJiAl1dXVrFEgEgKCgIvXr1oqWKrT6rVq3CokWLKMu5fEz9iUFZWRnevHlDW6Vcc8KaLSAxY8eOxapVq2BsbIyamhrs2LED58+fp6WLNyAgAO7u7uRNmJeXB09PT8rLOgMDA0yfPh0zZsxAaWkpNmzYgOzsbJw+fVqqeE5OTo3+AAmCwK1bt5CRkUEp34CAADx48AAHDx5EXl4eli5dimHDhsHV1ZVSXAAwNjbG2bNnafuhr1u3jnQvKygowNChQ2FjY4MbN24gMTFR6oGFqbgAMGDAAKiqqmLcuHESvhZipD0E9vb2BkEQ+PDhA+7cuYOzZ8/i7du3CAoKgkgkojxDTU1NRWxsLO7cuQNdXV2Ymppi0KBBlGKKsbGxQVRUFC2x6uPg4EDZbKgxmHSKa05YNwA8f/4ca9asQadOnfDkyRMMHz4cbm5utOzteXp64t69e/D398f9+/exfft2zJgxAzNnzqQUt7CwED4+Pnj79i3y8/NhZ2eHmTNnSq0AKd6u+hRUS0zNzMxw6tQp8iEtFAoxadIkWvR6Vq1ahXnz5qF3796UYwF1uZ49exY1NTUYM2YMkpKSyPcmTZr0Se0oWcUF6s4VLly4gLi4OLRs2RLGxsaYMGEC5Y7zmpoaHDlyBAUFBXB2dkb37t2xfft2vH37Fp6enrTIhAB1Z2M3b97Ejh07kJeXR8vka9u2bVBXV8fo0aMlOoCpztwvXLiA+Ph4CAQCid8bVSkIa2tr7NmzBxcuXMDTp09Jpzh5PmdpDNZsAYnp2rUrhg8fjhMnToDP50MgENB2sOPt7Y1z587B0tISHTp0QGhoKC06Q3w+H61bt0ZZWRlEIhGUlZUpyf/S0UPQFEKhEFVVVaTqIx0S02IEAgHMzMygrq4OPp9P7iNLW+4n/h4VFRXRpUsX2vJkKi5Qt33g4OAABwcH5OXl4fz581i4cCFat24NY2NjqWVNFBUVMXfuXIlrdFiE1uf+/fuIi4tDfHw8unXr1qDnQFrOnj0LQLIJjg4hxqioKFRXVyMtLU3iOtUBAGDOKa45Yd0AYG5ujiFDhiA2Nhb5+flYs2YNYmJiPmks8W+IiorCr7/+Cjc3N/z9999YsmQJ/Pz8JA6GpcHU1BSTJ09GdHQ0ysrK4OXlhdOnT8utnvqUKVNgbW1NHtRevXoV06ZNoyX23r17ceTIEdr2ZOtvhdG5L81U3I9RV1eHra0tOnbsiKNHj2Lbtm206FrRiVhbKCEhAT169ICxsTFCQ0Nps0wFmBNiLCgooLRa+xRMOsU1J6zbAkpISJCoIBGJRDh48CAtVTW2trbYtGkTeTh7+fJleHt7U74509PTG9wcZ8+epUWgiynu3buHlJQUtGjRArq6urTp1E+bNg3Hjh2j7aFav0JFvJqo/7e0FSpMxRXz/v17/PHHH4iLi0N2djbGjh0LIyMj2g7b6aR///7o2rUrDA0NG+1UpqNDvLCwEN7e3rhx4wZqa2shEAiwfv16yvIKXl5e0NfXx5gxY2g9YBYKhbh9+zb69u2L9u3bIyEhAWPGjKHV2Kc5YM0AEB8fT9rlfazs9/vvvzdY+kqDSCRqUIdcVlYmtaeoWFoBAJ48eSJR9bNp0ybaOpjppqamBleuXCErR8Sqj0uWLKEce82aNcjOzsaIESMk9npZp6JIgfnz5yM7OxsGBgZy+9Cvz86dO5scsOn4t1u0aBF0dHRgb28PkUiE8PBwpKamUjY3GjVqFAoKCiSu0TGAl5aW4tdff8XNmzdJz4UFCxYwYlXLJKwZAOofvH18CEf1UG7OnDmk9vrevXvh4uJCS2wmc2aSRYsWoaSkBC9evICuri5u3ryJIUOG4Ndff6Uc+1NbdV/TANC/f3+J2ejHq4vGejH+DTt37mxQsdXYNXnC0tISp06dkrhmbm5Oq1EQnbi4uKB3796wsrICQRCIiopCYWEhtm7dKuvU/hWsWa/UH6c+HrOojmH1ZwgXLlyQGACoxGYyZyZ5+PAhLl68CD8/P9jY2MDNzY02T+Cv6UH/KaiW6X6Oxuwq6bCwZBIej4fXr1+ja9euAIDc3FxatlNKS0uxc+dOCXc0OmbqOTk5EquTtWvXyvWW7qdgzQBQn4+Xo1T3kz/ucqQz9qfiMHmwSBU1NTXweDz06tULDx8+hJWVFeVKoI+7ScXQ2U36MZWVlZS9hpmIS3ez08fUl/Fo6po8sWTJEtjb22PQoEEgCAJ3796Fj48P5bjLly9H7969ERAQQM7U165dS3mmrqmpidTUVHL7LisrixZ70OaGNQNAcz0wmaokYRN9+vSBj48Ppk6dimXLliEvL4/yiiUrK4um7BonICAAy5YtI18nJibCx8eH8gE+U3GZ5MGDB9izZw9KSkok/t3o8O79mKqqKlr2vQ0MDDBo0CCkp6dDJBJhw4YNUFNToxyXqZn633//DUdHR7J7+enTp2jfvj0MDQ1ZZQ7PmgHg2bNnpKFF/b8JgsDz588pxS4vL0dqaipEIhEqKiqQkpJCvldRUSF13MePH5N6LLm5ueTfBEHgzZs3lHJmkvXr1+P27dvQ1NTE4sWLcf36dcozps+V6VLdGnrx4gU2bdqEOXPmwMfHB48fP6ZFv4ipuEyycuVK2Nvbo0+fPrROQhISErB9+3ZUVlaCIAiIRCJUVlZKNMlJw40bN6Curg4NDQ3o6+sjODgYysrKDeSypYGpmXpQUBDlGPIAaw6Bmex+dXJyavL9o0ePShX3xYsXTb7/3XffSRWXKeoPfI1BRbCN6QFAJBLBw8MD586dw/z58zFnzhxaPGWZiHv16lWMGTPmkwec5ubmlOLb2trixIkTlGI0xo8//ggfHx8cOnQI8+fPR3x8PCorK+Hp6Sl1zNjYWAQGBmLbtm3Q1tYmr23btg3Lly8nJ03SYmFhgUePHjWYqSspKVGaqdfU1ODatWsoLS2VuE5Hg1lzwpoBgIN5mhoIqQi2MUn9gYUgCISFhWHIkCHo168fAOkHFqbiAnUy4e7u7li+fHmD93g8HrZs2SJ1bADYsWMHvvnmG4waNQqtWrUir1NtvrO2tkZ0dDR+++03aGtrY8yYMTAxMUFsbCylmEFBQejcubPE9VevXmHx4sWUpRVycnKafL979+5SxZ0+fToIgmjw3zPlbMYUrNkC4mAeaVc6/4bGDoPFLfVU4fF4mDp1KuU4TMcVyzOIXbXoRlxOeejQIfIaHfvSSkpKePr0KTQ0NJCcnAyBQEC5OIAgiAYPfwDo0aMHLc5r3bp1Q2hoKJKSkiAUCkk3Pqq+A0VFRVKLOcoT3ADA0YA7d+5g7969qKioIPd6c3NzaTn4rH8Y/OHDB8THx+POnTtSxxPPxFevXk3r7IupuPW5evUqfvvtNxQVFUlcj4uLoxSXqQNqNzc3BAYGwt/fH/v27UN4eDhpiCItBEGgvLyc1J0S8/79e1o0qLZs2YLnz5/DxsYGBEEgOjoaL1++xNq1aynFFQgEuH79OgQCAWMmNs0BNwBwNGDNmjWYPXs2Tp48CScnJ1y8eJE2KYj6iJUw6XBRevToUaMPEnmNCwA+Pj5YuXIl7Ye1TMkqDBs2DBoaGlBUVERISAiys7Mp699YWlrC3d0d69atI4UX37x5g/Xr18PY2JhSbAD466+/EBMTQz6k9fX1KZ+xAHUri1mzZtEuEdLcsG4AcHFxadAe3tg1aUhMTGxgx9fYtX/L5MmTERkZ+dlr8oKioiJsbGyQk5ODdu3aYcuWLbT8aAAgJiaG/JsgCGRnZ9PS8KOgoAADAwP06tVLYt+b6rkFU3EBoG3btqS8CZ14enpCR0cHvr6+pKzC2rVrKf9GgoODcfLkSZw8eRKFhYVYuXIlZsyYQcqdSMPMmTNRVFQEc3NztGzZEoqKiqisrISjoyMWLlxIKV+gTsZEKBRCUVGRfE1HH0ZERAQSEhJoN5ppblg3ADTWzk5Xi/sff/zR4GHf2LV/S2MVMHSolzJFq1atUFxcjF69euHu3bvQ09NDbW0tLbFv3rwp8bpDhw60WC42dqBKB0zEFXs2a2pqYuPGjRg/frzEQ0ls6ygtL1++lLi/5s6dS8t+dUREBKlg2717d0RHR8POzo7SAAAAP//8M+bPn4+///4bCgoK0NDQkBhsqWBubg5nZ2eYmpoCAM6dO0f+TYVOnTrRqoYqK7gqoGbi3bt3UFNTw61bt/Do0SNMmjSJtpucbs6fP4+IiAjs3LkTtra2UFBQQP/+/Sn1Arx9+7bRwz46efDgAXluIRawo7pHzUTcpqS1eTweZQcrKysrBAUFScgqLFy4kLL21MSJE3Hu3DlyxUanURCTXL16FTdu3CC9e/X19SnHXLJkCe7du4chQ4ZIlAWzrQqIdQPA2LFjkZeXh3bt2oEgCJSVlaFdu3bo0aMHfH19KWn3fzwr5/F4UFJSIhtUpMXb2xuVlZWYM2cOZs2aBYFAAIIgKJf7MYl4T7OiogLPnj1D//79KR121Re/O3jwIGbNmkVXqgAADw8PJCcno6SkBL1790ZWVhaGDBmCAwcOyGVcMUVFRejQoQOqqqpQUFCAHj16UI6ZmJgILy+vBrIKVB98/v7+uHPnDoyNjcHj8RAXFwcdHR3aTWfogMmeFgCfHEwnTZpEKW5zw7otoKFDh8LIyIjcO71y5QouXLgAJycnbNiwAWFhYVLHfvHiBZ4/f04uES9evIg2bdogLS0NycnJWLFihVRx79y5g6ioKOzevRs2NjZYvHgxbGxspM6TSR49eoTa2lpoaWnhl19+QVlZGfh8PlatWkXJea3+POPMmTO0DwDXr19HXFwcfHx84OzsjMrKSlo6dpmKCwDHjh1DREQETp06hXfv3mH27NmYM2cObG1tKcVlSlZh+fLluHDhAukT4ezszMgZBh00pVxLpaclPz8fnTp1wvDhw6VNTa5g3QCQnZ2NgIAA8vXYsWOxY8cO/Oc//6Fsyfb06VMcO3aMPDCaMmUKnJycEB4eDgsLC6kHAKFQCIIg8Mcff8DLywtVVVWUJCaYIiEhAb6+vli/fj20tLRw9epVuLi44ObNm9i/fz8lRdCmBPfoQF1dHS1btoSGhgYePnwIU1NTlJWVyW1cAAgNDUV4eDiAuj31kydPwt7eXuoBQOw/8fFK9sGDBwCkb17LyMjAgAEDkJKSAjU1NRgZGZHvpaSkUJ5NA3WdtQcOHMDTp0/h6emJw4cPY968eeRv8d/CVE+Lh4cH9u7dC0dHR/B4PIl7mU0aQGJYNwC0a9cOYWFhsLCwgEgkwpkzZ9C+fXs8efKEcuNIaWmpRMXAhw8fyAc1lYeWpaUlRo8ejR9++AGDBw+Gqakp7OzsKOXKBLt27cKBAwfQq1cvAHWNP5MmTcL48eNhb29PmyQ0EyJ5nTt3xt69e6Gnp0c2WNXU1MhtXKDu/qovpEb1TIip3dywsDD4+Pg0Oqumq0Pc29sb33zzDR48eAA+n48XL15gzZo1EpM9acjJyYGHhwdycnJw7NgxLF26FL/88ovUW23iSip5FgP8VxAs482bN4SrqysxZMgQYujQocSSJUuIt2/fEsHBwcSVK1coxT5y5AhhZGREbNq0ifjll18IIyMjIiQkhDh06BDx888/Sx03IiKCqKmpIV/n5eVRypMpTExMJF4HBASQf5uZmVGKPWDAAMLQ0JAwNDSU+NvAwIAwNDSkFJsgCKKsrIw4e/YsQRAEERwcTMyfP5+4ceOG3MYlCILYtGkT4ejoSBw/fpwIDQ0lZsyYIfGdS0t0dHSDayEhIZTjMomVlRVBEARhaWlJEARBiEQiwtTUlHLcWbNmEX/++SdhaWlJiEQiIjw8nJg2bRqlmAkJCcSLFy8IgiCIS5cuES4uLsSOHTskfuNsgXWHwEzz8OFD3LhxAwoKCtDT00OfPn3w7NkzdOvWTerlqJmZGc6ePUtzpvQzYcIExMXFNZihC4VCWFlZUfr/wJQmC1AnzfvkyRMMGDCA1rpspuLW59y5c0hOTkbLli2hq6srsb3ybzl8+DDev3+PsLAwCf3/2tpanDlzBvHx8ZRyZVJm2traGmFhYbC3tyf7DKZPn065wkisX2RlZUX2oDTmPvZPOXDgAGJjY7F582YIhUJMmTIFa9euRWZmJvh8PuUO4+aGdVtAf/75JwIDAxvchHTsvQmFQrx+/Zqs783IyEBGRgZlhb+uXbti1qxZGDhwoMSSf/78+ZTi0s2wYcOwZ88eLFiwQOL6gQMHKKmtAtQe8E1x7NgxBAQEoHfv3nj58iV8fHwoK0gyGfdjtLS00K1bN/JevnXrltR9AN9//32jdpKKioq0HFwzJTMNAM7Ozpg5cyby8/Ph5+eH+Ph4WhrBlJSU8ObNGzLf1NRUqSdyQJ3OUnh4OJSVlREQEABDQ0PY2tqCIAiYmJhQzre5Yd0A4Ovri1WrVjFyEy5duhS5ubnQ0NCQiE11ABgwYAD5d1VVFaVYTLJ06VI4OzsjMTERurq64PF4SEtLQ3V1tVwqgQLA8ePHER8fDzU1NWRlZcHLy4uWBzVTcevj6+uLuLg4UgIBoNYHoK+vD319fRgbG6Nnz554+PAh+Hw++vXrR8tvRUlJCY6OjpTjNIaVlRW0tbVx8+ZN1NbWIigoCP3796ccd9WqVXBxccGLFy9gaWmJkpIS7NixQ+p4PB6PdIO7efMm2dPBVvMn1g0AHTp0oNyZ+ykePnyI8+fP0/6P6ebmhurqarx8+RIaGhqorq6mxUWJbjp06ICoqChcvHiRFGibOnUqjI2NKc2amKRly5ZkiWP//v1pq65iKm59rl69iosXL9JuW/nmzRtMnz4d6urqEIlEKC0tRWBgIGXdnlGjRuHo0aO0y0wDdavvV69ekZpLWVlZyMrKojz56tGjByIjI/Hs2TPU1taid+/elO5lPp+P0tJSVFRUIDMzEyNHjgRQt8VJh6RJc8O6jP/73/9i48aNGD16tMRNSEcpmoaGBvLz86Gurk45Vn2Sk5Oxdu1a1NbWkhVM27dvp8XxiG4UFRVhZmbGGoPrjwdrun6ETMWtT48euZNrnQAAIABJREFUPRiZOW7cuBH79+8nZ9D37t2Dl5cXZW19pmSmAeZW35MmTYKWlhYsLCwwbtw4yhOZefPmwcrKCkKhEJMnT4a6ujpiY2Oxfft2WrasmhvWDQDp6ekA/lfbDNBXilZVVQUjIyP07dtX4kahGjsgIAAhISFwcXGBuro6jhw5ghUrVkh9EMXxP4qLiyUE5j5+Le0DhKm49enQoQPMzMwwZMgQickMVTN0RUVFie2TH374gVI8MUyWPjK1+k5MTERSUhLOnj2LgIAADB8+HBYWFlJPvoyMjKCjo4OioiLyO27dujV8fX1Z2RzGugGASdMSFxcXRuLW1tZK6OD069ePsZrtrw2BQCAhMPfxa2kf1EzF/fgzBAIB5Tgfo6uri7Vr18LOzg58Ph/nzp1D9+7dSXkEaVfLTMlMA8ytvhUUFDBixAiMGDECN2/exObNm7Fo0SKkpaVJHbNz584Sv+exY8fSkapMYE0Z6Lp16+Dj4wMnJ6dGZwlUZun1Ox0bg+r20k8//YQpU6Zg+/btCAkJwbFjx5CWlkaLhDUTMGmCwiHJ69ev8fjxY+jp6SE/P58UcKMCU9aeixYtgo6ODuzt7UmZ6dTUVFru49mzZ+P27du0r74fPHiAM2fO4NKlS+jVqxcsLCzw448/yuUZnCxgzQBw//59aGtrf9IcnkqZooeHB3x9fRv94dCxvVRQUABvb28kJSVBJBJh+PDh8PT0ZFwdU1psbGwQHBzMiAkKx/+4cOECdu3ahaqqKoSHh8Pc3Bxr1qyR2/OXxurnzc3NaVEDZeJ3DdT1AVhaWsLU1JSWlcqXBmu2gN68eQNtbe0GN0R1dTX8/Pwo3Si+vr4AGt9eevXqldRxxdy5cwebN2+mvdqDKZg0QeH4H/v27UNYWBgcHR2hpqaGkydPYvbs2ZQHgNTUVBw5cgQlJSUS16n++/F4PLx+/VpCZpquw/Fhw4bhypUrpHfv8OHDaRGai46OxqtXr3D//n2MHj0aubm5EmW3VEhLS8OjR49gY2ODu3fv0lKI0tywZgDw9vYGn8+XKAF9+PAh3N3d0alTJ0qxnz59ip07d0JVVRVLly5F69at8f79ewQFBSEkJAR3796lFD8xMRFbtmzBd999BwMDA+jr6zPWGEUHTJmrMMnH3a/yHheoe6DWV1jt3LkzLYegq1atwqJFi2jvXl6yZAns7e0byEzTwe+//46LFy/C3NwcBEFgz549yM7ObtCU+G+JjY1FUFAQKisrER4ejilTpmDFihWwtLSkFPfIkSOIj49HXl4ejIyM4OnpicmTJ2P27NmU4jY7MhGgkIJHjx4R+vr6pN5PcHAwoaurSxw8eJBybHt7e8LPz49wc3MjtmzZQly/fp0YNWoUYW9vT6SlpVGOLyYrK4vYu3cvMWbMGMraOkyTkZFBpKSkEMnJycSNGzeIEydOyDqlJqFDN6Y54xIEQaxYsYI4fvw4YWpqSjx8+JDw8vKipDklhqrWzafIzMwk3r17RyQmJhJ//PEHUVBQQFtsMzMzorKyknxdUVFBGBkZUY5rZWVFlJWVkRpDb9++baB5JQ2WlpZEdXU1Gff9+/eEsbEx5bjNDWtWAH369MH+/fsxb948dO/eHWVlZTh+/Dj69OlDOXZRURHWrFmDmpoamJmZ4fz581i1ahUt1nFA3UFUcnIyUlJSkJWVBS0tLUaqP+jiUyYodLhrMUWXLl3g7OyMQYMGSWxbSSuBzHRcoM67d9euXWjRogWWLl0KPT09bNiwgXJcJycnLFu2DAKBQGKLhmrlkru7O86fP0+Lo9bHEATRQBmVLq/o+qssdXV1SsZG9ePWP6xu1aoVLV7DzQ1rBgCgrlTswIEDmD59Ory9vWl5+AMg9+YVFRVRXV2Nw4cPk5LIdGBnZwdVVVU4OzvD398fKioqtMVmAiZNUJhi8ODBrIl78uRJTJo0Ca1bt8bKlStpjx8VFYXq6uoGpY5UBwBNTU3s2rULgwYNknhY07H3LRAI4OrqSjpqxcTE0FJX36dPH4SEhEAoFCIzMxPHjx+nRWJi2LBh2Lx5MyorKxEfH4/w8HC5ntR9CtZUAdU3uXj+/Dni4+Ph7OxM+nFSmZHVtyusrxpIF+/fv0dqaiqSkpJw+/ZtKCoqYujQoVi8eDGtn0MXU6ZMQVhYGI4cOYKOHTvC1NQUFhYWtBiLM0lFRQVevHiBvn37oqqqiraBlu649e83JmAqPlNVckDdCiA0NBRJSUmkd6+9vT3lVUBFRQWCgoJw/fp1iEQiCAQCLFy4kJK7HQCIRCJERERIxJ0yZQrr5CDYle3/07NnT1oPW8RdngRBoKSkpMEAQHXm1KZNGwwbNox0ELp8+fJnPUtlCZMmKExx48YNeHp6ora2FuHh4TAzM8PWrVsxatQouYzLJAMHDkRiYiLGjBlD67YEE02Yubm55N9iMTsxeXl5lA+yVVRUMHPmTCxYsIDWlbeCggIsLCwwduxYsqmTjnybG9asAJhk9erVTb5PtSlq6tSpyM3NhZ6eHsaOHYtRo0ahbdu2lGIyyfv373HlyhWYmpri6NGjuH79OmbMmCHXre62trb47bffMHfuXMTExODx48f4+eefKa9amIirra3daA8IQRC0aOuMGjUKBQUFAEBOOng8HjIzMynFpdtdCwAMDQ0lrBXFVVBUvwuRSISdO3ciNDSULIft0qULHBwcMGfOHKnzFSN2z+vQoYPEd8w2S0jWVAGxmbt37xLV1dXE48ePiYcPHxJCoVDWKTXJnj17GlzbunWrDDL551hbWxME8T9HKYIgCHNzc7mMa2JiQrx69eqT/5NXmHDXaoq///5b6v92586dxIwZM4i7d+8SlZWVRFVVFXHnzh1i1qxZxK5duyjnZmBgQBQWFlKOI2tYuQXENvh8PoyNjdG6dWtym2nXrl2U5XnpJiAgAO/evUNCQgKePXtGXq+trcXdu3fx888/yy65z9ClSxckJiaCx+OhtLQUx44do2U5zkTcli1bMtoHUlNTg4MHD+Lp06dYt24dZYN1MUVFRRg1ahQCAgLA4/FgZ2cntXfBpxAKhbh48SLCwsJw79493L59W6o4sbGxiI6OljisHjRoEAIDA+Hg4EBZuVNdXV2uV/H/FFYOAOJDuX79+qGyslLuq2p8fX3h7+9POj2lpqbCx8cHJ06ckHFmkkyYMAFPnjxBUlKSRGc1n8/HTz/9JMPMPo+3tzf8/Pzw+vVrjB8/HgKBAN7e3nIZV1rHr3+K2GA9IyMDfD4fz58/p8VgnW53rfq8fPkS4eHhiI6ORmlpKebPn4/AwECp47Vs2bJRvZ+2bdtSOhcRF6O0a9cO9vb2Dc5Z6CgPbk5YNwCw8VCuvLxc4kevq6srl85gAwcOxMCBAzF+/Hi0atUKioqKeP78OZ4+fYrvvvtO1uk1iZqaGrZt28aKuJ6enrTG+5iMjAycPHkSV69ehbKyMrZs2QJzc3PKcVevXk2ruxYAXLp0CWFhYcjIyMCPP/4If39/rFu3jvKDlI5a/6aQt9W7tLBuANi2bRuOHz+OuXPnolOnTjh27Bh+/vlnWgaA+odcISEhWLZsGeVDLgBo3749EhMTSRmLxMRE0ndYHgkODsaTJ0+wbNkyODg4oE+fPrh27Ro8PDxknVoDxIeIn0LaQzmm4jYHPB4PNTU1ZP5FRUWUJCaKi4uhqqqKH374gVZ3LQBwdXWFsbExwsPD0bNnTzJ/quTm5n6yuKN+5dG/pXv37mSvwpcA6wYAkUgkof2jqalJW2xPT0/Mnj0bW7duRadOnWBmZoaVK1dS3ufcsGEDli1bhrVr1wKoK7Okuhxnkj/++APHjx9HcHAwLCwssGLFClhbW8s6rUZhyh+CSd8JpqHbYH3ixInQ09ODjY0NRo0aRVsDJgCcPn0a0dHRmDZtGrp37w5TU1PU1tZSjrtq1apPvkdFODI4OJgbAGQJU4d9AP2HXNnZ2ejTpw969+6N6OhovH//HrW1tWjfvj0t+TKFSCSCkpISEhMT4ebmBpFIhMrKSlmn1SiPHj2CgYHBJ5v3pD1sZSpuc0C3wfrly5dx8eJFHD58GF5eXrC0tIS1tTUtqpp9+/bFqlWrsGzZMly+fBnR0dEoKCjAvHnz4ODgILXZypf0kGYS1g0ATB32AfQfcq1YsUKiI5Nq92FzoaenBzMzMygpKWHo0KFwdHSEoaGhrNNqlHv37sHAwEDCras+0jbxMRWXST4erOgyWFdWVoalpSUsLS2Rl5eHM2fOYNGiRVBVVcXkyZNpOV9o0aIFxo8fj/Hjx6OwsBAxMTHYunWr3LltZWdnY9y4cQ2uEyztA+Aawepx7949eHh44MWLF/juu+9QUlKCwMBAqfVgmJCVaC5yc3PRpUsXKCgoIDMzE1paWrJO6V9TVVXFiPMTU3GpIt7zfvHiBZ4/fw59fX0oKCjg2rVr0NTUxL59+2j7rDdv3iAoKAhRUVG4f/8+bXHlHVNT0ya/R3leGTYG61YAly9fxu7du1FUVCThq0vHyEv3Idfr16+b7DKWV9vFkpIS/Pbbb3jx4gV+/fVXBAcHY9WqVXK9dZWQkIDAwEBUVFSAIAiIRCJUVVXhxo0bchmXCcT3k5OTE06fPo1vvvkGQN2/J9W6dwAoLS3FhQsXcObMGRQUFMDKyop1M16qMN3D0dywbgDw8/PD2rVroampSUu1QH1evnyJsLCwBoOLtA9qFRUVypZ2smDdunUYOXIk0tPToaKiAnV1dSxfvpzWGSTdbNy4ET4+Pjh06BDmz5+P+Ph4Ws4tmIrLJHl5eRJVZsrKysjPz5c6XmxsLE6fPo3bt29j3LhxWLJkCXR1delIlTH69+8v8Xxo0aIF+Hw+qqur0aZNG6m1uJju4WhuWDcAtG3blhE9cqCuJE1PTw+6urq0DC6qqqqsPIx69eoV7O3tERoaCkVFRbi7u8PCwkLWaTVJ27ZtIRAIcOvWLZSVlWH58uUwMTGR27hMoq+vj5kzZ2LChAkgCALnz5+HsbGx1PFCQkJgY2ODbdu20d50+bkHsbRS01lZWQAALy8vDBkyBBYWFuDxeIiLi8Off/4pVUyA+R6O5oY1A4D4RtHU1ISvry/GjRsnIb1KhyY5QRC06rOLparZBp/PR1lZGTkIPnv2jPHGGqooKSnh6dOn0NDQQHJyMgQCAT58+CC3cZlk9erViIuLQ3JyMng8HmbNmtXoweU/5fjx4zRmJ8mvv/4KoK7X4MWLFxgyZAgUFBRw+/Zt9O3bF2FhYZTip6enS5jsTJw4EUFBQZRifkmwZgAQ3yhA3d76w4cPydd0aZLr6Ojg0qVLGDduHC0PvIiICMoxZIGrqyucnJzw+vVr/PTTT7hz5w5++eUXWafVJO7u7ggMDIS/vz/27duH8PBwWhzMmIrLNB07doSmpiZpWC6viPst5s6di127dpHNYDk5ObTMtpWVlREVFQVjY2OIRCKcOnVKrs+ymhvWVQGJa+vrc+fOHUrOTeL9QuITkrRUZXTZSGFhIdLT01FbW4tBgwahY8eOsk6pST42by8pKaHlh85UXCapb1geHh6OqVOnyr1huampKc6dO0e+JggCJiYmOH/+PKW4OTk58PHxwc2bN6GgoIARI0bAw8OjUTnurxHWDABpaWkQiUTw8PCAn58f+bAWCoVYv3494uLiGPncmpoa2gSv5J36rmuNIc9CV2ZmZjh79ixr4jKJlZUVIiIiYGdnh5iYGJSXl8PW1haxsbGyTu2TrFixAjweD8bGxiAIAmfOnEHr1q3h4+NDS3yxnAWHJKzZArp+/TqSk5ORl5cnIUDVokUL2Nvb0/IZ9vb2CA8PJ1+LRCLY2NjgzJkzlGMXFhbi7t27qK2txeDBg+V+Rs022GgKzxRsNCz39fVFSEgIuec/YsQITJs2jXLczMxMuLu7o6qqCuHh4XB0dERgYCAGDBhAOfaXAGsGAFdXVwB13Y50d2E6OzsjOTkZAMiGJ4Ig0KJFC1o6YP/880+sWbMGgwcPhkgkgqenJ/z8/EhxOHlB/FATm5bXh27dd7phkyk80zRmWC7Pbm4AoKioCDs7O3IFANBjsejr64vdu3dj6dKl6Ny5M9avXw8vLy9ERkbSkTbrYc0WUHPg6+vLiOKltbU1duzYQWqnvHz5EosWLcKpU6do/ywqHD58GO/fv2+w711bW4szZ84gPj5ehtk1TmODlTzHbQ4aMyyfOnWqXK8C9uzZg3379kFVVZVWi0Vra2tER0dLdOVbWFhQtgr9UmDNCqA5YEruWCgUSghnffvttxCJRIx8FhW+//77Rtv6FRUVsWnTJhlk9HmYUmdkq+pjeXk5FBUVMWXKFHIQr6mpwf79++Hi4iLj7D5NZGQk4uPjye5lulBVVUVWVhZZ2HH69Gm5P8RvTlgzAPj7+2P58uW4evUqxowZI+t0/hXdunXD4cOHyfLByMhIuWwn19fXh76+Ptq1awdnZ2eJ9y5evCijrDj+KWFhYfD19YWKigoOHTqEAQMG4MKFC9i8eTNat24t1wNA165dGXkwr1+/HitXrkR2djZ0dXXRs2dPuZZib25YMwCcOXMGI0eOhJ+fH1RUVPDxzhWVRrDY2FiYmJigsLCQ9hkIUCdf4ePjgz179oAgCFoVTOkkNjYWNTU1OHz4MNq1a0deFwqF2Lt3LyZMmCDD7BqHKXVGNqo+7t+/H5GRkXj16hX27duHdu3aISEhAa6urrC1tZV1ek3y/fffY9q0aRg+fLjEATbVw/bq6mqEhoaioqICIpEIbdq0wZ07d6im+8XAmgFg0aJF2Lt3b4MqIIB6I9j27dsxYcIEzJ49W0K+mS5SU1Ph5+dHyvPKK+Xl5bh16xbKy8slZJD5fD7c3d1lmNmn6dmzJyMaRUzFZRJlZWX0798f/fv3h4eHB/T09BAXF8cKGfLOnTvTWpsvq7JxtsGaAcDOzg52dnbYvXs3LcqG9dHV1cUPP/wAgiAaGGfQ0Qj2119/Ydu2bejWrRv09fVhYGAglx67tra2sLW1xY0bN6CnpyfrdP4RTKkzslH1sf4hb/v27bFlyxbWyJF8PNMnCAKvXr2SOl5zlI1/CbBmABAzc+ZM+Pv748aNG6itrYVAIMCSJUsoiVRt3LgRGzduxIIFCxjRCRFv9zx58gSJiYlwcnKCiooK5S5HplBWVsaCBQskJJBzc3ORkJAg69QawJQ6IxtVH+sLGKqoqLDm4Q8A4eHhZOmqmB49euDSpUtSxWOybPxLgnVloKtXr4aysjLs7OwA1OntlJWVwd/fn5b4V65cQVJSEoRCIQQCASURLTHp6elISUlBSkoKsrOzoaWlBYFAAEdHRxoyph8TExNyO8zJyQkXL16Empoa1qxZI+vUOJpAR0cHP/zwA4A6cyPx32Lo0MtiCkNDQxw5cgSBgYFwd3fHlStXcOvWLWzdupVS3Lt37+LWrVtwcHDA/Pnz8eDBA2zZsoV1hSRMwboVQEZGhkQNr6enJ23yvPv370dcXBzMzc1BEASCgoLw6NEjLFiwgFLcadOmQVVVFc7OzggICJD7PVlFRUXY2NggJycH7dq1w5YtW2ix/eNglr1798o6BalRU1PDt99+i379+uHRo0dwcHBAaGgo5bh+fn5wdXVFXFwcWrVqhejoaLi6unIDwP/DugGAIAiUlpaSVSqlpaW0NbicOnUKJ06cIO3+7OzsYG1tTXkASElJQWpqKpKSkjBnzhzw+Xzo6urK7cFqq1atUFxcjF69euHu3bvQ09NDbW2trNPi+AxsNB8So6ysjKSkJPTr1w/x8fH44YcfUFVVRTmuSCTC6NGjsXTpUkycOBHdunXj7uV6yLfIeyPMmDEDtra22LRpEzZt2oTJkydj+vTptMQmCELC67VVq1YSngPSoqysDB0dHQwZMgTa2tooKChAeno65bhMMWPGDLi7u8PAwACnTp2CqakptLW1ZZ0WxxfMunXrkJCQgNGjR6O4uBjGxsa0bJEqKyvj4MGDSEpKgoGBAYKDg+W+Gq85Yd0ZAAA8evQIKSkpEIlEGDZsGPr160dLXF9fX7x9+5bsAI2JiYG6ujrlDmE7Ozvk5+djxIgR0NfXh56entxvA4nr3SsqKvDs2TP0799f7k1hONjLX3/9hZEjR0pcu3jxIuXek7dv3+LEiRMYOXIkdHR04O/vDycnJ3Tp0oVS3C8FVg4ATEEQBEJDQ5GUlEQ2bNnb20u9ChDf1BkZGaxRH3zy5Anatm0LdXV17Nu3D7du3cKAAQMwd+5cidURh/ySnp6OgQMHkq+rqqoQGBiIVatWyTCrxhE3H/76669YvHgxeV3cfChtFVB9UlNTkZ2dTZrj0OEe+KXADQAMMmnSJEYay5giODgYBw8eBJ/Px7Bhw/D06VOYmJggOTkZysrKtFVacTDLxIkTsWnTJujo6ODKlSvYsGEDBAKBXLq6nThxArdu3UJCQoKE8i6fz8eIESMoF3jUN8cJCwvDtGnT5N4cp1khOBjDyspK1in8K0xMTIjy8nKioKCAGDx4MPH+/XuCIAhCKBQSZmZmMs6O45/y999/E6ampsT8+fMJMzMzIiUlRdYpfZbr168zEtfS0pKorq4mLC0tCYIgiPfv3xPGxsaMfBYbYV0VkFAoxLVr11BcXCxxXR6bPZ49e9ZAVK0+8laX3aJFC6ioqEBFRQXffvsteVjG5/NpOQznYJbc3FwAdcUL69evh5ubGzw8PNCtWzfk5uZS1tZnAoIgcOzYMbKCKTg4GCdOnICWlhY8PT0pn5Wx0RynOWHdr3rp0qXIzc2FhoaGROcjXQNAZmYmkpKSwOfzMXLkSGhoaEgdq1OnTnLtHPUx9Q95uR8J+3B0dJTwtlZUVMSWLVsAQG4F7AICAvDkyRPo6+sjLS0NO3bswM6dO5GRkQEfHx9s3ryZUvzGzHEEAgFN2bMf1p0BGBkZ4cKFC4zEPnDgAMLDw2FoaAiRSITExETMnz8fNjY2UsVj2xnApzpJCYJARkYGbt26Jcv0OL5AzM3NcfLkSbRo0QJ+fn4oLy8nzyqMjY0py6U0Zo4zZcoUbkX7/7DuW9DQ0EBeXh7U1dVpjx0REYHo6Ghy2blw4UJMnTpV6gGAbWJibO4k5fgfOTk5CAkJQUlJiYRs+saNG2WYVeMoKCiQD+Pk5GQJzwI6TJPmzp2LAwcOSDjccfwP1g0AVVVVMDIyQt++fSX29ujYT1dVVZWYGSgrK1NqGtm1axflnJoTNneScvwPNzc36OrqQldXV2KbVB5RVlZGbm4uysvL8eTJE4wYMQIAkJWVRUuvTGVlJV6/fo2uXbtSjvUlwroBYPbs2Ywt33r37g17e3uYmpqiRYsWuHTpEtq0aUM+yNm0n8/x9SIUCrFy5UpZp/GPcHd3h729Pd6/fw9XV1eoqqri+PHj2L17Ny0rlsLCQhgaGkJNTQ2tWrWSa0MfWcC6MwAm99U/N2PnBgAONuDr64sRI0Zg1KhREqtkeaWmpgZVVVWkvtfdu3fRvn17fP/995Rjp6enQ01NrcF1tm3PMgXrBoC5c+fCxcUFAwcOZMXNLebVq1d4/PgxRo8ejdzcXAmTeA4OOhk1ahQKCgokrtFhbMRG6DhI/pJh3QAgEAga9ABQvbnFq4r+/ftL7JmKl4tUfzixsbEICgpCZWUlwsPDYWFhgRUrVsDS0pJSXA4OjqZxd3fH2LFjMXDgQAkpE3nsiZAFrBsA2MikSZNw9OhRODo6IiYmBnl5eZg5cybOnTsn69Q4vkAKCwtx+vRplJeXk45ur169InsCvibqy0uIJ3c1NTX4888/ZZWSXMG6Q+BP7dPTsT9fUlKCc+fOoaioSKJ8jmpsBQUFiYoGdXV1TlmTgzHc3NzQtWtX3LlzB+PHj8fly5cbuIPJG/n5+ejUqdNnr/1bxDamHz58wKVLlxAaGop79+5Rivklweqn0IcPH5CQkIB3797REm/hwoVISkqipf64Pn369EFISAiEQiEyMzOxbt26BubzHBx0kZeXh82bN8PQ0BATJkxASEgIHjx4IOu0mmTu3Ln/6Nq/5eXLl9i6dSv09fWxYsUKDB8+XC69rWUF67eAampqMGvWLISEhFCOZW5ujjNnztCQlSQVFRUICgqS6EZcuHCh3HsCcLATe3t7hIeHIyIiAgRBwN7eHhYWFhJWql86ly5dQlhYGDIyMvDjjz/CyMiINJ3h+B+s2wL6mPLyclIEiyp9+/bF/fv3aXe/UlFRwdKlS7F06VJa43JwNIZAIMDixYuxcuVKzJo1CxkZGXLr5ZCSktLk+9Jq97u6usLY2Bjh4eHo2bMnAMh9U5wsYN0KwNDQkPyHJAgCJSUlmD17Nn766SfKMauqqlBYWIjOnTuDz+fT1jQSERGB7du3k9VLdFUXcXB8ihcvXuC7775DRkYGUlJSYGJiwoh8ClWcnJw++R6Px5O6w//Ro0eIjo7GmTNn0L17d5iamuLQoUO4fPmylJl+mbBuAMjJySH/5vF4aNeuHeWtlPoxG4Nq04ihoSH27t2LPn36UIrDwfFP+PDhA65fv46ioiKJ6/Iomc40QqEQly9fRnR0NK5evYoRI0bAwcEBY8eOlXVqcgHrBgBXV1fs3LlT4tr06dNx5MgRyrGLi4vx4MEDjBgxAnv37kVGRgaWLVuG7777jlJcW1tbnDhxgnJ+HBz/hJ9++gn5+fkNJNPlUQzOycmpya0ZOj0zCgsLERMTg5iYmK/qPKQpWDMALFq0CJmZmQ2UQIVCIbp27YqwsDDKnzF79myMGDECWlpa8Pf3x/Tp0xEVFYWjR49KFS8mJgYAkJiYiJqaGowbN05Cx+hrnJFxMA+Tkul0k5yc3OT7nEAhs7DmEHjTpk0oLi6Gn58fPDw8yOstWrRoVOtDGsTnCT4+Ppg0aRKsrKwozUBu3rwJAKTXIaDmAAAgAElEQVTLVlpamsT73ADAwQTfffed3DqAfUz9B3xaWhoePXrEmbc3I6wZANq0aYM2bdogKCiowY3SuXNnWj5DJBLh/v37iI+PR0hICDIzM1FbWyt1PDMzM4wcOZKW3Dg4Pod4O6WwsBDm5ubo37+/RDGDvFmQ1qe+ebuRkRE8PT058/ZmgDVbQGLq3yhhYWGYNm0abTfKjRs3EBQUBENDQ8yYMQN2dnb4+eefpbaQY5sjGAe7YfN2ipWVFSIiImBnZ4eYmBiUl5fD1tYWsbGxsk7ti4Z1ncAnT57EgQMHoKysjA4dOiAyMhJRUVG0xM7MzMT69esxY8YMAHXlm5x/KAdbGDZsGIYNG4bBgwejXbt2GDZsGN6+fYvExERoamrKOr0m4czbZQNrtoDEMHmjCIVCeHl54d27dxg1ahQMDAwwdOhQqQ1onj17Bmdn50++L89Lcg72snz5cvTo0QM1NTXYuXMnLC0tsXr1arm2/OTM22UD67aANm3aBB6Ph4SEBCxfvpzs9Kt/MEyV9+/f48yZMwgKCkJ5eXmDw9t/yoQJE+Dr6/vJ9+V5Sc7BXmxsbBAVFQV/f3+0b98e8+bNI6/JK5x5u2xg3be7YsUKREREoF+/foiJicHYsWMxdepUWmKfP38eKSkpSE1NBZ/Ph7GxMaVZSOvWrbmHPEezU1tbi8LCQsTHx2Pnzp3Iz89HdXW1rNNqEgUFBVhYWGDs2LGkEm9eXh4rKpnYDKsGgPLycigqKmLKlCmYMmUKgDoxuP3798PFxYVy/I0bN6K2thbTp0/Hjz/+iF69elGKx9nOcciCOXPmwM7ODoaGhujbty8mTpyIJUuWyDqtJtm1axcOHDiADh06gMfjcd69zQRrtoDCwsLg6+sLFRUVHDp0CAMGDMCFCxewefNmtG7dGmfPnqXlc/7++28kJSUhOTkZz549g4aGBrZu3UpLbA6O5iAuLg6jRo1C69atAdStCOT9QNXQ0BBRUVHo0KGDrFP5qmDNCmD//v2IjIzEq1evsG/fPrRr1w4JCQlwdXWFra0tbZ8jEokgFApRVVWFqqoqKCsr0xabg6M5+Ouvv7Bt2zZ069YN+vr6MDAwoCxnwjTq6upo27atrNP46mDNCqC+Vr9AIICenh58fHxo1dQfM2YMunXrhjFjxmDs2LEYMGAAbbE5OJqbJ0+eIDExEUePHoWKiopcmqOLHf7S09Px7t07jBkzRmK1QofTH8enYc0KoP5N0b59e2zZsgUtW7ak9TNiYmJAEATS09Px+vVrdOnShTaZCQ6O5iI9PR0pKSlISUlBdnY2fvjhB7kvqRw4cKCsU/gqYc0AUF8xUEVFhfaHPwA8ePAAq1evxuDBgyESieDp6Qk/Pz8YGBhQiuvi4tKgBruxaxwcdDBt2jSoqqrC2dkZAQEBcu0819gMv6ioCKqqqpyBSzPAmi0gHR0d0tj63r17DUyu6Wiqsra2xo4dO/Dtt98CqPMTXbRoEU6dOkUpbmMuY0w4j3FwAEBlZSVSU1ORlJSEtLQ08Pl86Orqwt3dXdapNaCwsBDr16+Hg4MDhg4disWLF+PatWvo2LEj9u7dCw0NDVmn+EXDmhVAc8yWhUIh+fAHgG+//ZYWg3htbW3U1NRAUVERz58/x9OnTzFmzBjKcTk4GkNZWRk6OjqoqalBdXU1/vzzT6Snp8s6rUbx8fGBtrY2tLW1ceHCBTx48ADXrl1DdnY2fH19cejQIVmn+EXDmgGgORqqunXrhsOHD2Py5MkAgMjISFpq+Xfv3o0nT55g2bJlcHBwgKamJq5du0Zr9zIHhxg7Ozvk5+djxIgRGDt2LNzc3OR2G+jx48fYvn07AODq1aswMjJCmzZtoKOjg7y8PBln9+XDmgGgOfDz84OPjw/27NkDgiAgEAjg7e1NOe4ff/yB48ePIzg4GBYWFlixYgWsra1pyJiDoyFeXl4NKtiqqqrk0hi+/j5/UlKShHRKZWWlLFL6quAGgHqoqakhMDCQ9rgikQhKSkpITEyEm5sbRCIRd3NzMMbbt2+xevVqVFRUgCAI8n5LSkqSdWoN6NatG2JjY1FZWYnKykpypX/q1CnOQ7sZYOUA8OrVKzx+/BijR49Gbm6uxL69NBgaGjZZcUC1HV1PTw9mZmZQUlLC0KFD4ejoSLmyiIPjU2zcuBE+Pj44dOgQ5s+fj/j4eLmdcHh5ecHT0xPv3r3D1q1boaioiI0bNyIxMRH79u2TdXpfPKypAhITGxuLoKAgVFZWIjw8nNxSsbS0lDpmTk5Ok+/TcQ6Qm5uLLl26QEFBAZmZmdDS0qIck4OjMaytrREdHY3ffvsN2traGDNmDExMTFhjrlJSUoK2bdtCQYF1diWsg3UrgN9//x2hoaFwdHSEmpoaTp48iZkzZ1IaAFJSUpp8n+oAsHr1aonXPB4PSkpK0NDQgK2trYS/AQcHVZSUlPD06VNoaGggOTkZAoEAHz58kHVa/5j27dvLOoWvBtYNAAoKChIVDerq6pRnCmLz9k9B1bydz+ejpKSEjBMbG4vy8nIoKCjAy8sLGzdupBSfg6M+bm5uCAwMhL+/P/bt24fw8HDY2NjIOi0OOYR1W0CrVq2CtrY2wsLC4O/vj+PHj6Oqqgr+/v60fUZJSQmts5CPzTgIgoCtrS0iIyNhYWGB06dP0/ZZHBwfQ/f9zPHlwLpNNk9PT7x9+xatWrXCmjVr0KZNG3h5edESOysrC0ZGRrC0tMTbt2/x448/IiMjg3LciooK5Ofnk6/fvXtHGnTU1tZSjs/BUZ/09HS4ublh+vTpcHZ2hqura5PWpPJASUkJPDw84OzsjOLiYqxevRolJSWyTuuLh3UrACZxcHCAt7c3li5dipiYGPz111/Yvn07IiMjKcWNjY3Fxo0boaOjA5FIhPv372Pt2rXIyspCaWkp1q5dS9P/Aw4OwNjYGI6OjtDU1JSobpNnd7rFixdj5MiROHbsGCIjI7F7925kZmZylUAMw7ozgIiICGzfvh3FxcUAQDoHZWZmUo5dWVkpoT0ycuRIbN68mXJcExMTCAQCpKWlQUFBAd7e3vjmm28wdOhQqKqqUo7PwVEfJSUlODg4yDqNf8WrV69gb2+P0NBQKCoqwt3dHRYWFrJO64uHdQPAnj17EBwczEiTiKqqKrKysshZ0+nTp2nZOy0tLcX58+dRXFwMgiDIwYrTOuegk9zcXACAlpYWDh8+jHHjxknIqMuzvy6fz0dZWRn523v27BlXBtoMsG4LyNbWFidOnGAk9osXL7By5Urcu3cPSkpK6NmzJwICAih7A8+cORNt27ZFnz59JJbk3ADAQSeGhoaffE/e/XX//PNPbN26Fa9fv8Z///tf3LlzB7/88gv09fVlndoXDWsGgJiYGABAYmIiampqMG7cOLRo8b8FDJVSTfE2kpiKigqIRCLaBLTqu5lxcHA0TmFhIdLT01FbW4tBgwahY8eOsk7pi4c1W0DiWn0VFRWoqKggLS1N4n0qA4C1tTVOnjwJADh79izMzMykT7QRtLS0kJWVhf79+9Mal4PjYxITE6GpqYlvv/0W8fHxiIyMxH/+8x8sWLCAERMluigpKcGFCxdQVFTEbZM2I6wZAMzMzDBy5EhGYtdfBB04cID2ASA7OxuTJk2CmpoaWrVqRa445HlJzsE+Dhw4gNjYWGzevBlZWVlYtmwZ1q5di8zMTGzZskWuq80WLlyIb775psE2KQezsGYACAgIYGwAqH/DMbEjJja+5uBgklOnTiE8PBzKysoICAiAoaEhbG1tQRAETExMZJ1ek5SUlCAkJETWaXx1sGYAaC7onH0kJibCwMDgk1pDdIjMcXCI4fF4UFZWBlC3ZTpt2jTyurzTt29fziZVBrBmAHj27FmT3YxUPIHrx27sc6SNfe/ePRgYGHxSa4iqxhAHR334fD5KS0tRUVGBzMxMcsWck5MjUTAhT4il2KuqqhAbG4vOnTuDz+dz26TNhHzeFY3QqVMnxg6EmPIbXrx4MQA0KvZ269YtRj6T4+tl3rx5sLKyglAoxOTJk6Guro7Y2Fhs374dCxculHV6jXL06FFZp/BVw5oy0EmTJpGVOmzh9u3b2LhxIzp06AA/Pz907NgROTk52LJlCy5fvoy7d+/KOkWOL4y3b9+iqKiIrDi7cuUKlJSUMHz4cBln1jSurq7YuXOnxLXp06fjyJEjMsro64A1KwA27pd7eXnBxsYGb968we7duzFo0CB4e3vDwMAA586dk3V6HF8gnTt3RufOncnXY8eOlWE2n2fRokXIzMxEXl4exo0bR16vra1Fly5dZJjZ1wFrVgBsROzCRBAEDAwM0KZNG/j4+EBHR0fWqXFwyAXv379HcXEx/Pz84OHhQV5v0aIF1NTU5Pbs4kuB+3Y/gk6/YbHTF4/Hg4KCAg4fPsx1N3Jw1KNNmzZo06YNgoKCZJ3KVwmntlSP2NhYLFiwAL6+viguLsaUKVNw6tQpqePVL79r37499/DnaDbS0tIQGhqKmpqaz1qecny9cCuAetDtN5yfn082gdX/WwzX5s7BBEeOHEF8fDzy8vJgZGQET09PTJ48GbNnz5Z1ahxyButWAC4uLv/omjTQ7Tc8ZcqURv/m4GCSkydP4sCBA1BWVkaHDh0QGRkpYUkqr2RnZyM1NRUpKSnk/ziYhXUrAFdX1390TRr69OmDkJAQCIVCZGZm4vjx45QE3LgZPocsUFBQIM+fAKBVq1YSvgDyyIYNG5CYmChx5sbj8Sg1eHJ8HlZWAdXU1EBRURHPnz/H06dPMWbMGFrMIyoqKhAUFITr169DJBJBIBBg4cKFtMlCc3A0B5s2bQKPx0NCQgKWL1+O8PBwfP/993ItBjdhwgScPn0aSkpKsk7lq4J1A8Du3bvx5MkTLFu2DHZ2dtDU1ISmpqZECRkHx9eMSCRCRESExERmypQpcl1SOXv2bOzatYvUMuJoHlg3AFhbW+P48eMIDg5GcXExVqxYAWtra0RHR1OOzaTfMFCneEiHxSQHx+eoqKhASUmJhLqtPFtC/vzzz7hz5w50dHQktq8ak1HhoA/5nRJ8ApFIBCUlJSQmJsLNzQ0ikQiVlZW0xGbKbzgzMxPu7u6oqqpCeHg4HB0dERgYiAEDBtD6ORwcQJ38+IEDB9ChQwfweDxWCKuNHj0ao0ePlnUaXx2sGwD09PRgZmYGJSUlDB06FI6OjjAwMKAltpqaGiNm876+vti9ezeWLl2Kzp07Y/369fDy8kJkZCTtn8XBER0djYSEBHTo0EHWqXyW/Px8dOrUSe61ir5UWDcArFy5Ek5OTujSpQsUFBSwbt06aGlpUYop9hvu1q0bFixYQKvfMABUVlZCQ0ODfD1y5Ehs3ryZUkwOjk+hrq6Otm3byjqNf4SHhwf27t0LR0dHidUKG1YtXwKsGwBWr14t8ZrH40FJSQkaGhqwtbWV2D/8pzDpNwwAqqqqyMrKIjuDT58+zZ0FcNCOuNGwXbt2sLe3x5gxYyTKP+WxLFksxZ6QkCDjTL5OWDcA8Pl8lJSUkA/l2NhYlJeXQ0FBAV5eXlIdGjHpNwwA69evx8qVK5GdnQ1dXV307NkT/v7+jH0ex9fNwIEDZZ0CB0tgXRWQjY2NRFcjQRCwtbVFZGQkLCwscPr06X8ds7m8BioqKiASibi+Ag5GOHnyJCZNmiTrNDhYBOtWABUVFeTBEQC8e/cO1dXVAOo0xOWR9PR0HDx4EEVFRRJleVyXIwedBAcHs3YAaKxEOicnh5U+IGyCdQOAq6srrK2toaOjA5FIhPv372Pt2rXYuXMnRowYIVVMJv2GgbqDa0dHR2hqarLCoJuDo7l4/fo1CILAvHnz8Pvvv5MTpNraWsydOxcXLlyQcYZfNqzbAgKAwsJCpKWlQUFBATo6Ovjmm29QXFwMVVVVqeJNmDABvr6+n3x/2LBh0qYKgJ12lhzsQ1tbW8INTIw8V9SsXr0aN2/eRF5eHtTV1cnrLVq0gL6+PtasWSPD7L58WLcCKC0txfnz51FcXAyCIMguXSoVDq1bt6b8kG+M3NxcAICWlhYOHz6McePGSVRlyHNnJgf76NmzJ/bt2yfrNP4V4qKNffv2Yd68eTLO5uuDdQPAkiVL0LZtW/Tp04e27RSm9hnr1zYnJSVJbCXJ64yMg720bNmStXvmEydOxOnTp2Fubg4vLy9kZGRgw4YN0NbWlnVqXzSsGwAKCgpw6NAhWmN+bNRCF+La5sa2p169esXIZ3J8vQwZMkTWKUjNmjVrYGtriz/++ANPnz7F6tWr4evri7CwMFmn9kXDOkMYLS0tZGVlyTqNf8Tr16+Rm5sLR0dH8u/c3Fy8fPkSc+bMkXV6HF8Ynp6esk5Baqqrq2FlZYXExESYm5tDV1cXNTU1sk7ri4d1K4Ds7GxMmjQJampqaNWqlVwfcP3666/kAZeDgwN5XXzAxcHBUQefz0dcXBwuX76MJUuWID4+nhaPD46mYV0VUE5OTqPX5Xnvkzvg4uBomocPH+Lw4cMwMDDAhAkT4O7uDhcXF0qOfByfhzUDQGJiIgwMDEjhto+hqtcD1HkLi7VJmrrGwcFBPw8fPkRKSgqEQiGGDx9OWeSR4/OwZgvo3r17MDAwIIXbPoaOAYBJv2EODo5PExMTg127dmH8+PEQiURYtGgRFixYgMmTJ8s6tS8a1qwAmuLWrVu0VUDQ6Td8+PBhzJgxA1lZWdxSloOjCSwtLXH48GHSw6CwsBDOzs44e/asjDP7smHNKcvt27dhZ2cHFxcXFBQUAKg7D1iyZAlmzpxJy2fs3r0bq1atwv+1d/ehVZZ/HMc/O1tprrClOdqC/aEJmRQNt4ZBbNNRS6aGBOoeiGQyKSNxNsjhjq4am38oY4Epi9NRNpVlY5ZF9DACe3C40SA2KojN9mBh01I3h9v9+8Pf2e+s+SvYue9zn+uc9wsG5+zAdb5/3d9zX9d9XZ/BwUEVFhbK5/PprbfemvV4fr9ffX19Ki8vn/YUUOAPwC2Tk5PTAmzuu+8+jk0JA2PuANauXasNGzZoeHhYY2Njeuyxx7Rv3z7l5ORox44devDBB0P+Drvzhuvr69XW1qbh4eFp29wlNoIBwcrLy5WUlDQ15dPS0qLLly9zbLrDjGkAzz77rM6cOSPLspSTk6O7775b1dXVevzxx237jvXr16u1tVWbNm3Sq6++qoyMDK1Zs0Yff/xxSONWVVVp7969NlUJRJ+xsbGpx6Yty9ITTzyhl156iaPTHWbMInAg6SsuLk4ej0c+n08LFy609TucyhuuqqpSU1OTvv32W928eVNZWVkqKiriOWfgv+bOnavXXnvN7TJijjENIHg+cP78+bZf/CVn8oYlaf/+/err69OGDRtkWZZOnTql/v5+VVZW2lA1YL6TJ0/qwIEDunz5sqT/nWAaOOwRzjCmAfz+++9TZ/YEvw6wI+/UibxhSTp79qxaW1unfvFnZ2eroKAg5HqBaHHo0CH5/X499NBDbpcSU4yZg9i4ceNtX9spPj5eV69e1erVq7V69WrduHFDly5d0i+//KKqqqpZjzsxMaGbN29Oex98LDQQ6xYsWMDF3wXGLAKHgxN5w9KtXzft7e1as2aNJOmjjz5Sdna2ysrKbKkbMFVgZ/+XX36p8fFxrVq1SgkJ/5uYsGODJ/4/Y6aAwsGpvOGysjItW7ZM33zzjSzLUllZGYfBAdLUzv558+Zp3rx5On/+/LTPaQDO4g4gyJkzZ1RTUzMjb7i3t1d//vmndu/e7XaJAGAbYxvAlStXNH/+fNvHtTtvGMA/a2pq0v3336+8vDw9//zz+uOPPxQfH68jR44oLS3N7fKimjGLwAE9PT165plntG7dOl28eFF5eXn64YcfbBk7kDf8448/qqenR01NTWpoaODiDzjknXfe0aeffqolS5ZIurUhzO/3q6SkhFN4w8C4NYA33nhDb7/9tnbu3Knk5GR5vV5VVVWppaUl5LHtzhvu6Oj4x88zMjJC/g7AZK2trWppaVFiYqKkW0/ipaamatOmTXr66addri76GdcARkdHtXjx4qn3Tz75pGpra20Z2+684fr6ekm3MoH7+/uVnp4uj8ejrq4uLV26lLxTxLz4+Pipi78kbdu27bb/hzOMawD33nuvent7p36ht7W12bYWEMgbtuvo5qNHj0qSSktL1dDQMDWfOTAwYHR+K2CXyclJXb16derMn8Cv/r/++oujUsLAuAbg9XpVUVGhn376SStWrFBaWpptJwY6lTc8ODg4bTErJSWF46ABSQUFBaqoqFBtbe1UE7h27Zpef/11rV271uXqop+xTwFdv35dk5OTtp4W6FTe8K5du+TxeJSfny/LsnT69GklJiaquro6pHEB001MTMjr9erDDz/U4sWLFRcXp59//lnr1q2T1+t1u7yoZ1wD6O7u1rvvvquRkREFl+73+2c9ptN5w+Pj4zp27JjOnTsnSVq5cqU2b948bccjEMsuXryo7u5uSdLy5cv1wAMPuFxRbDDuClRRUaGioiItWbLEtsQgp/OGt23bpsbGRr344oshjQNEq+TkZOXl5bldRswxrgHMnTtXhYWFto75yiuvSJJqampmfNbZ2Rny+KOjoxoaGuJXDYCIYkwDCCyaPvzww/L5fFq1atW0EzVTUlJmPXZXV5dqamqUlJSkN998UwsXLtTAwIDq6urU3t6u77//PqTaR0ZGlJuba/viMgCEwpg1gNzcXMXFxel25YZ6MXU6b9ipxWUACIUxDSDgdufy/PrrryFdpJ3OG7YsS83NzURCAogoxkwBDQ0NybIsbd26VUeOHJm6E5iYmFBpaak++eSTWY/tdN5wXV3djEjICxcucLooAFcZ0wDq6+v13Xff6bfffpu2CJyQkBDy2fpO5w0TCQkgEhnTAAJP6Bw+fFhbt261dWyn84YDkZCBOw0iIQFEAmMaQIDdF3/J+bzhgoIClZSUTIuEDLwGALcYtwhsqq+++moqEjIrK4tISACuM6YB+Hw+vfDCC7ae1ukmr9fLWScAXGXMc4h+v199fX0qLy/X0NCQBgcHp/2Zpq2tze0SAMQ4Y9YA1q9fry1btmh4eHjGURB276p1Km84mCE3XgCimDFTQAFVVVXau3evI2P39PRox44dGhsb04kTJ1RUVKSDBw/qkUcesf270tPTbTlnCABmy7gGMDk5qePHjzuyq7awsFD79u3Tzp071draqrNnz+rAgQOzzhsuLi6+7YmllmWps7PTtjB7AJgNY6aAAvbv3z9jV21/f78qKytDHtvuvOHt27eHXBMAOMW4BuDkrlq784YzMzNtqQsAnGBcA3ByV62TecMAEGmMWwM4dOiQ2tvbp+2qzc7OVllZmW3f4UTeMABEGuMagOTcrlon8oYBIFIZ2QCckp+ff9u8YebyAUQj49YAnORE3jAARCoagJzNGwaASGXMFFBHR8c/fp6RkTHrsZ3MGwaASGVMAyguLpZ0KxO4v79f6enp8ng86urq0tKlS3X8+PGQv8OJvGEAiFTGTAEdPXpUklRaWqqGhgalpaVJkgYGBrRnz56QxnYybxgAIpUxDSBgcHBw6uIv3ZqfD/U4aCfzhgEgUhkzBRSwa9cueTwe5efny7IsnT59WomJiaqurg55bCfyhgEgUhnXAMbHx3Xs2DGdO3dOkrRy5Upt3rxZCQnG3cwAgKuMawBbtmxRY2Oj22UAgPGMiYQMGB0d1dDQkK1j+nw+SVJvb6+t4wJAJDNu3mRkZES5ublasGCB5syZI8uyQn5W3+/3KycnR+Xl5dOeAgpgIxiAaGTcFNDAwMBt/5+amjrrMevr69XW1qbh4WEtWrRo2mdsBAMQrYxrAJZlqbm52ZFISCfzhgEg0hjXAGpra2dEQqampmr37t0hj+1k3jAARBrj1gCcjIR0Mm8YACKNcQ3AyUhIJ5sLAEQa4xpAQUGBSkpKpkVCBl6HysnmAgCRxrg1AMm5SMhw5A0DQKQwsgH8ndfrldfrtWUsp5oLAESaqGgA6enp6uzsdLsMADBKVDzfGAU9DADCLioaQFxcnNslAIBxjHkKqLi4+LYXesuydOPGjZDGdjJvGAAilTFrAIHz//+fzMzMWY8djrxhAIg0xjSAcCgtLVVlZeWMvGHyBwBEo6hYA7CLE3nDABCpjFkDCIdly5apoqJiWt7wihUr3C4LABzBFFAQ8oYBxBIaQBDyhgHEEtYAgjiRNwwAkYq5jSBO5A0DQKRiCiiIE3nDABCpaABBnMwbBoBIwxRQkLq6uhmRkBcuXLAlbxgAIg0NIAiRkABiCXMbQQKRkMHviYQEEK24AwjiZN4wAEQaFoH/hkhIALGCBvAv7MwbBoBIwhrAv2hra3O7BABwBA3gX3CDBCBa0QD+BXnDAKIVTwHJ2bxhAIhUNABJ27dvd7sEAAg7ngICgBjFGgAAxCgaAADEKBrA35w/f17Nzc0aHx9XR0eH2+UAgGNoAEHee+89HTx4UD6fT9euXdOePXvICAYQtWgAQT744AM1NjbqrrvuUlJSklpaWvT++++7XRYAOIIGEMTj8ejOO++cej9nzhyOgwYQtdgHECQzM1O1tbUaHR3VZ599phMnTigrK8vtsgDAEewDCDI5OamTJ0/q66+/1uTkpLKysrRx40YlJNAnAUQfGsDfXL9+XVeuXJl2CFxKSoqLFQGAM/hpG6ShoUGNjY1KSkpSXFycLMtSXFycPv/8c7dLAwDb0QCCnDp1Sl988YWSkpLcLgUAHMdTQEEWLVqke+65x+0yACAsWAPQrakfSeru7talS5f01FNPTXv88+WXX3arNABwDFNAQR599FG3SwCAsKEBSEpNTdVzzz3ndhkAEFasAUjy+/1ulwAAYUcDAIAYxSKwpOXLlys5OXnG/9kHACCasQYgKYdib70AAABHSURBVC0tTYcPH3a7DAAIKxqApDvuuEOpqalulwEAYcUagKT09HS3SwCAsGMNAABiFHcAABCjaAAAEKNoAAAQo2gAABCj/gO44X6O+f45h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YAAAAJCCAYAAADJDxCdAAAABHNCSVQICAgIfAhkiAAAAAlwSFlzAAALEgAACxIB0t1+/AAAADl0RVh0U29mdHdhcmUAbWF0cGxvdGxpYiB2ZXJzaW9uIDIuMi4yLCBodHRwOi8vbWF0cGxvdGxpYi5vcmcvhp/UCwAAIABJREFUeJzs3XlcjWn/B/DPqbSQ0TBiGPMYMYzxa+zKmq0hWqUwMZZBZM0gI7I1lhBhyNj3YVSiFKmshbEOyZ6KKKWjtJ9z/f7odc7TSSbOfV+N85zv+/XyeubcPT7nmnuuzvfc930tEsYYAyGEEK2j8283gBBCyL+DCgAhhGgpKgCEEKKlqAAQQoiWogJACCFaigoAIYRoKSoAhBCipagAEEKIlqICQAghWooKACGEaCkqAIQQoqWoABBCiJbS+7cb8C6vXr2BXE7r1BFCyPvQ0ZHg009rfNDf+WgLgFzOqAAQQghHdAuIEEK0FBUAQgjRUlQACCFES1EBIIQQLUUFgBBCtBQVAEII0VJUAAghREtRASCEEC310U4EA4DatQyhq19NcI6sqBhZ0oJy2QbQ1dcXmFuELGmhyrFPa+lDT99AUC4AlBQV4pW0SHAOIYS8y0ddAHT1qyFj4x7BOXUnuAFQLQC6+vp4tsFTUG4Dj9UAVAuAnr4B4jYPFJQLAJbjjgGgAkAI4eejLgDkv0xq6aOaCFcWxUWFyKYrC0IIqABojGr6Bvhzez/BOc6jIlD+yqKWSTXoVzMUlFtUXABpdrGgDEJI1aICQKBfzRABe78XlDHlh0gAVAAI0SRUAAg3n5jow6Ca8NtWhcWFeJ3936uWmiYGMKwm7AE+ABQUFyEn+7/PcGqaGMKwmvBBBwXFxcjJVn3mVNPECIbVhP+6FRSXICc7n3vuJybVYVBNV3BuYbEMr7PzBOcQPqgAEG4MqhlgVLDw21bbHVVvWxlW04dN8BLBueGO3sgp8xDfsFo1DDi8RXBu2KCfkFNu0IFhNT3Y/hkkOPuosxNyyuU6Hj4nODd4UFeVXINqupgSnCI4N8Cx0VvHTExqoFo14SPQi4vlyM5+o3z9aa0a0NMXnltSJMcr6X9za9eqDl194cVQViRDlvTjKoZUAAghVapaNR0E/flScI6T82cqr/X0dXBtS7rg3DY/maq81tXXxfOVDwTn1v+56VvHatcygq6+8I9hWVEJsnMKKv8/lkMFgBBC/iW6+np4ERArOKfeFCu1/h7NBCaEEC1FBYAQQrQUFQBCCNFSVAAIIURLUQEghBAtRQWAEEK0FBUAQgjRUlQACCFES1EBIIQQLUUFgBBCtBQVAEII0VJUAAghREtRASCEEC1FBYAQQrQUFQBCCNFSVAAIIURLUQEghBAtRQWAEEK0FBUAQgjRUtwLwPLly+Hl5cX7bQghhHwgrgUgLi4OwcHBPN+CEEKImrgVgOzsbPj7+8Pd3Z3XWxBCCBFAj1fw/PnzMX36dKSlpan19+vUMRa1PXXr1hQ1j3cuz2xNy+WZrWm5PLM1LZdntqblAup9ZnIpAIcOHcLnn38OS0tLBAUFqZWRmZkrahHIyMhReS3WfwheueWzeeWKma3p50ITznH5bE3L5ZmtabliZ6vzmcmlAISHhyMjIwP29vaQSqXIy8vDr7/+il9++YXH2xFCCFEDlwKwfft25T8HBQXh0qVL9OFPCCEfGZoHQAghWorbQ2AFJycnODk58X4bQgghH4iuAAghREtRASCEEC1FBYAQQrQUFQBCCNFSVAAIIURLUQEghBAtRQWAEEK0FBUAQgjRUlQACCFES1EBIIQQLUUFgBBCtBQVAEII0VJUAAghREtRASCEEC1FBYAQQrQUFQBCCNFSVAAIIURLUQEghBAtRQWAEEK0FBUAQgjRUlQACCFES1EBIIQQLUUFgBBCtBQVAEII0VJ6lf0fLl++rPJaIpHA0NAQjRs3hrGxMbeGEUII4avSArB06VIkJiaiadOm0NXVxb1791C3bl3k5+fD19cXffr0qYp2EkIIEVmlt4AaNGiA7du3IzQ0FMHBwdi/fz/atm2LI0eOYMOGDVXRRkIIIRxUWgBSUlLQqVMn5Wtzc3MkJSWhfv36XBtGCCGEr0oLgJ6eHs6dO6d8fe7cOVSrVg1ZWVkoKSnh2jhCCCH8VPoMwMfHB1OmTIFEIoFcLoeBgQECAgKwZcsWDBkypCraSAghhINKC4C5uTlOnTqFe/fuQVdXF2ZmZtDV1UWLFi2qon2EEEI4qbQAvHz5EgcOHEB2drbKcW9vb26NIoQQwl+lBWDmzJkwNDREy5YtIZFIqqJNhBBCqkClBeD58+c4fvx4VbSFEEJIFXqveQB5eXlV0RZCCCFVqNIrAFNTUzg4OKBjx44wNDRUHn+fZwBr165FZGQkJBIJnJ2dMWrUKGGtJYQQIppKC0DDhg3RsGHDDw6+dOkS4uPjERoaipKSEtjY2KBHjx5o0qSJWg0lhBAirkoLwKRJk9QK7tixI3bt2gU9PT28ePECMpkM1atXVyuLEEKI+N5ZAIYOHYr9+/ejTZs2FY7+uXr1aqXh1apVQ0BAALZt24Z+/fqhXr16792wOnXEXWm0bt2aoubxzuWZrWm5PLM1LZdntqbl8szWtFxAvc/MdxaAtWvXAgCOHTv21s8YY+/9BlOmTMHYsWPh7u6OgwcPwtXV9b3+XmZmrqhFICMjR+W1WP8heOWWz+aVK2a2pp8LTTjH5bM1LZdntqblip2tzmfmO0cBmZqaAihdCkLxHEDxx9PTs9Lghw8f4s6dOwAAIyMjWFtb4+7dux/UOEIIIfy88wpgypQpePz4MVJSUmBra6s8XlJSAn19/UqDU1NTERAQgP379wMATp06hUGDBonQZEIIIWJ4ZwGYNWsWnj59innz5mHevHnK47q6umjatGmlwT169MDNmzfh4OAAXV1dWFtbY8CAAeK0mhBCiGDvLABffPEFvvjiC0REREBHR/VO0ftODJs8eTImT54srIWEEEK4qHQYaHR0NAICApCXlwfGGORyObKzs3Ht2rWqaB8hhBBOKi0AK1aswLRp07B//36MHTsWUVFRqFGjRlW0jRBCCEeVrgVkZGQEGxsbtG7dGgYGBliwYAFiY2OroGmEEEJ4qrQAGBgYoKioCF9++SXu3LkDHR0dWhaaEEL+B1R6C6hXr14YN24cli9fDldXV1y5cgWffvppVbSNEEIIR5UWAGdnZ9jZ2aFevXr47bffcPnyZQwcOLAq2kYIIYSjSguAm5sbIiIiAAAtW7ZEy5YtuTeKEEIIf5U+A2jYsCGuXr0KuVxeFe0hhBBSRSq9Anj48CGGDRsGPT096OvrgzEGiUTyXquBEkII+XhVWgD27t1bFe0ghBBSxd5rRzBCCCH/eyp9BkAIIeR/ExUAQgjRUu9VAAoKCnD37l0wxpCfn8+7TYQQQqpApQXg+vXr6NOnD8aPH48XL17AysqKRgARQsj/gEoLwIoVK7Bjxw6YmJigfv36WLFiBXx9fauibYQQQjiqtAAUFBSo7ADWo0cPyGQyro0ihBDCX6UFQE9PD1KpVLkC6KNHj7g3ihBCCH+VzgNwd3eHm5sbXr58CU9PT5w/fx6LFi2qirYRQgjh6L2WgzYzM8P58+chl8vh4eEBMzOzqmgbIYQQjiotAJcvXwYANGvWDADw6tUr3Lp1C40bN4axsTHf1hFCCOGm0gKwdOlSJCYmolmzZtDR0cG9e/dQt25d5Ofnw9fXF3369KmKdhJCCBFZpQ+BGzRogO3bt+PIkSMIDg7G/v370bZtWxw5cgQbNmyoijYSQgjhoNICkJKSgk6dOilfm5ubIykpCfXr1+faMEIIIXy91zDQc+fOKV+fO3cO1apVQ1ZWFkpKSrg2jhBCCD+VPgPw8fHBlClTIJFIIJfLYWBggICAAGzZsgVDhgypijYSQgjhoNICYG5ujlOnTuHevXvQ1dWFmZkZdHV10aJFi6poHyGEEE4qLQBZWVkIDQ3FmzdvwBiDXC7HkydPsGrVqqpoHyGEEE4qLQDTpk2DoaEhHjx4gM6dO+PChQto165dVbSNEEIIR5U+BH727Bk2b96M7t27w83NDfv376f1gAgh5H9ApQXgs88+AwA0btwY9+7dQ7169Wj0DyGE/A+o9BZQnTp1sGXLFrRu3Rrr1q2DsbExCgoKqqJthBBCOKr0CmDRokXQ19dH+/bt0apVKwQEBODnn3+uirYRQgjhqNIrgOXLl2PFihUAgJkzZ2LmzJncG0UIIYS/Sq8A7ty5A8ZYVbSFEEJIFar0CsDU1BQDBgzAd999hxo1aiiPe3t7Vxq+fv16HD9+HEDpVpKzZs0S0FRCCCFiqrQAtGnTBm3atPng4AsXLuDcuXMIDg6GRCLBTz/9hJMnT6Jv375qNZQQQoi4Ki0AkyZNQkFBAZ48eYJmzZqhsLAQRkZGlQbXrVsXXl5e0NfXBwCYmZnh2bNnwltMCCFEFJUWgBs3bsDDwwN6eno4cOAA7O3tsXHjRrRt2/Yf/55iBzEASEpKwvHjx7F///73blidOuLuNla3bk1R83jn8szWtFye2ZqWyzNb03J5ZmtaLqDeZ+Z7jQLasWMHfv75Z9SvXx8rVqyAr68vDh8+/F5vcP/+fYwfPx6zZs1C48aN37thmZm5ohaBjIwclddi/YfglVs+m1eumNmafi404RyXz9a0XJ7ZmpYrdrY6n5mVjgIqKChA06ZNla979OgBmUz2XuFXrlzByJEjMWPGDDg6On5QwwghhPBV6RWAnp4epFIpJBIJALz3OkBpaWnw8PCAv78/LC0thbWSEEKI6CotAO7u7nBzc8PLly/h6emJ8+fPY9GiRZUGb926FYWFhVi2bJny2JAhQzB06FBhLSaEECKKSgtAr169YGZmhvPnz0Mul8PDwwNmZmaVBnt7e7/XXAFCCCH/jkoLgKenJ1xcXDBs2LCqaA8hhJAqUulD4A4dOmD16tXo27cvAgMDkZGRURXtIoQQwlmlBWDo0KE4ePAgNm3aBKlUiiFDhsDDw6Mq2kYIIYSjSguAQkFBAYqKisAYg47Oe/81QgghH6lKnwFs374dQUFBKCoqgrOzMw4ePKjcJYwQQojmqvSr/K1bt+Dt7Y3IyEiMHj0aFy9exODBg6uibYQQQjiq9Apg1apVkEql2Lx5M/bu3Ys3b95g+PDhVdE2QgghHP1jAXj06BF27dqFI0eOoGHDhigoKEBMTAxq1uS3oBEhhJCq8c5bQOPGjYObmxv09PSwa9cuHDt2DDVq1KAPf0II+R/xzgKQkJCAb7/9Fs2aNcN//vMfAFCuB0QIIUTzvbMAxMbGwtHREceOHUPXrl0xZcoUFBYWVmXbCCGEcPTOAqCnpwcbGxvs3r0bQUFBMDU1RWFhIaytrT9oYxdCCCEfp/ea0dW0aVN4e3vjzJkzGDNmDA4ePMi7XYQQQjj7oCm9RkZGcHV1RXBwMK/2EEIIqSK0pgMhhGgpKgCEEKKlqAAQQoiWogJACCFaigoAIYRoKSoAhBCipagAEEKIlqICQAghWooKACGEaCkqAIQQoqWoABBCiJaiAkAIIVqKCgAhhGgpKgCEEKKlqAAQQoiWogJACCFaigoAIYRoKSoAhBCipagAEEKIlqICQAghWooKACGEaCnuBSA3NxcDBw5Eamoq77cihBDyAbgWgBs3bmDo0KFISkri+TaEEELUwLUAHDx4ED4+PjA1NeX5NoQQQtSgxzPc19dX7b9bp46xiC0B6tatKWoe71ye2ZqWyzNb03J5ZmtaLs9sTcsF1PvM5FoAhMjMzBW1CGRk5Ki8Fus/BK/c8tm8csXM1vRzoQnnuHy2puXyzNa0XLGz1fnMpFFAhBCipagAEEKIlqICQAghWqpKngFER0dXxdsQQgj5AHQFQAghWooKACGEaCkqAIQQoqWoABBCiJaiAkAIIVqKCgAhhGgpKgCEEKKlqAAQQoiWogJACCFaigoAIYRoKSoAhBCipagAEEKIlqICQAghWooKACGEaCkqAIQQoqWoABBCiJaiAkAIIVqKCgAhhGgpKgCEEKKlqAAQQoiWogJACCFaigoAIYRoKSoAhBCipagAEEKIlqICQAghWooKACGEaCkqAIQQoqWoABBCiJaiAkAIIVqKCgAhhGgpKgCEEKKlqAAQQoiWogJACCFaigoAIYRoKSoAhBCipbgWgKNHj8LGxgbW1tbYu3cvz7cihBDygfR4Bb948QL+/v4ICgqCvr4+hgwZgk6dOqFp06a83pIQQsgH4FYALly4AAsLC5iYmAAAvv/+e0RERGDSpEnv9fd1dCSl/1uzhijtUeSVpVvzUy65BsamgnMryq5uXI9LLgDUrCE8u6LcOtX5tNm0ei1OucZcckuzq3PJrlvdgEtu7eq6XHIBoHp1cW4+lM/WN+aTq/uJOB+VFZ0LnZqG3LIrI2GMMVHevZzAwEDk5eVh+vTpAIBDhw7h5s2bWLx4MY+3I4QQ8oG4PQOQy+WQSP5bkRhjKq8JIYT8u7gVgPr16yMjI0P5OiMjA6am4twaIYQQIhy3AtC5c2fExcUhKysL+fn5OHHiBLp3787r7QghhHwgbg+B69Wrh+nTp2PEiBEoLi6Gs7MzzM3Neb0dIYSQD8TtITAhhJCPG80EJoQQLUUFgBBCtBQVAEII0VJUAAghREtRASCEEC3FbRgoLyUlJTh37hyys7NVjjs4OPxLLapcbm4ujh07BqlUirKDrtzd3f/FVv07goOD4ejoqHJs7969+OGHH0R7j2XLlsHLy0twTlJSEoyMjFCvXj0cOnQId+/eRdu2bWFjYyNCK8n/gtzcXDx+/BhfffUVjI3FWUeqKmlcAZgxYwaePXsGMzMzlaUlxCgAZ8+ehb+/P16/fg3GmHL5ilOnTgnKnTp1KgwMDNCsWTNRlsN49uzZP/68QYMGgt9DbDt27EBubi4OHDiAp0+fKo+XlJTg2LFjaheAOXPmvHUsOjoaUqkUALB06VK127t7927I5XJYWFggLS0Nffv2xeHDh/H48WN4eHiolQsACxYswIIFCzBq1KgK+8O2bdvUzgb49WOerK2tIZPJlK8lEgkMDQ3RpEkTzJ49Gw0bNvygvJycHAQEBOD58+fo06cP7O3tlT+bN2+e2muSnT9/Hr/88gu2bduGly9fYsaMGfj888+RlpYGX19f9OjRQ63c8oqKinD69Gm8efMGACCTyZCamoqpU6eKkq+gcQXg7t27iIiI4JK9ZMkSeHl5ifZBrZCeno6jR4+Kljd+/HgkJSXB1NQU5adxCPlFDwkJ+cefCymyjRs3xq1bt946bmBggGXLlqmda2JigpCQELi7u+OTTz4BAMTHx6Njx45qZwLA4cOHER4ejpcvX2LgwIGIj4+HgYEBBg8eDGdnZ0EFwMnJCQAwbtw4QW18F7H7cUVFtix1i2xZ3bt3xxdffAFnZ2cAQGhoKP7++2/06tULc+fOxY4dOz4ob86cOfj666/Rvn17bN68GX/99ZfyQ7+ifvi+li1bhq1bt8LMzAxz587F1q1b0bx5c6SkpGDixImiFQBPT09IpVIkJyejffv2uHjxItq2bStKdlkaVwDMzMyQnp7OZV2hTz/9FD179hQ9t3nz5rh//z6aNWsmSt7+/fsxbNgw+Pj4oF27dqJkAkBcXBxOnDiBfv36VfhzIQXAysoKVlZW6N+/P8zMzACUXj6npaUJOi+zZ89G9+7dsWbNGnh6eqJTp07YuXPnW7eZPpRcLoe+vj4aNmyI0aNHw8Dgv0sul/2mqg7FjPiioiKVD4zMzEwsXrwYlpaWgvLF7sdt27bF0qVLMWvWLJXzIKYrV67A29tb+XrYsGFwcnLC0qVL8dtvv31wXmpqKtavXw8A6NGjB8aPH6+8NShk7quenp5yTxNdXV00b94cANCoUSNBueXdvXsXJ06cgK+vLwYNGoRp06Zh2rRpouUraFwBKCgoQL9+/fD1119DX19feXzXrl2Cs9u1a4elS5eiW7duKh29Q4cOgnIfP34Me3t7mJqawsDAQHlJHhkZqVaesbExlixZgkOHDolaAJYvXw6pVIp27dopv4mJ7erVq/j9998xa9YsODg4oEaNGrC3txf0PMTS0hLffPMNfHx8EBsbK/gDGii9JeHm5oZdu3Zh8uTJAIDExER4e3ujf//+gvMBwM/PDzKZDL169cIff/yBgIAAuLq6Cs4Vux8PHjwYT548QWpqKn7++WfB7auIjo4Ozp49i27dugEovY2lr6+Ply9foqSkRK3MjIwM1K1bF4aGhli/fj1++OEHbNq0SdBVUbt27fDzzz9j3Lhx6N+/P1atWoUBAwYgPDwc3377rdq55dWpUwcSiQRfffUV7t69CwcHBxQXF4uWr6BxS0FcunSpwuNCL/kBYPjw4W8dk0gkgotLcnJyhce//PJLQbk8KG5XjRkzhku+k5MTNm3ahIiICDx+/Bhz586Fi4sLgoKCRMk/dOgQjh8/Lvg+OgBcvnxZ5UPz0aNHSElJEe0yPyMjA+PHj4dEIkHNmjUxf/58NGnSRHAuj35cVFSEy5cvo0uXLkKa9k737t2Dl5eX8vnQl19+iWXLliEiIgINGjT44Cu6qKgoLFy4ED4+PujTpw+A/57vxMREJCQkqNXO4uJibNmyBeHh4UhOToZMJkPdunXRs2dPeHp6ivYgeN68edDX18fQoUPx888/w8bGBkePHhX1VjKggQUAAE6fPo34+HiUlJSgU6dOyv/AYsnNzYVcLlfeUxbDwYMHERcXB5lMhk6dOmHo0KHQ0dG+UbhOTk4ICgrCmDFjMGLECPTo0QMDBgxAWFjYv920KnP16lXlP0ulUsybNw8TJkzAN998AwCi3evl0Y95k0ql0NXVFeWDNDc3FyUlJcpdCYHSW3vR0dGif2aITSaT4dq1a2jfvj2io6Nx4cIFuLi44Ouvvxb1fTSuAPz+++84ceIEbG1twRjD0aNH0bt3b0yYMEFwdkpKCqZPn46UlBQwxtCgQQOsWbMGjRs3FpTr5+eHhw8fwsnJCYwxBAUF4auvvhJlqKKmmTVrFqRSKZKSknD06FHMmjULhoaGgh4Ea5phw4a982cSiQR79+4VlM+rH/OgGJEzfPjwCm/NiHFrV1M9fPgQr169Unm2IPR2dHkaVwBsbW1x6NAhGBqW7qOZn58PJycnHD9+XHD2qFGj4OrqqnwIGh4ejv3792P37t2Ccu3s7BASEqL8xl9SUgJbW1tR2qxpSkpKcO3aNTRr1gwmJiaIjo5Gjx49oKsrzv6zhF8/5uHWrVto1aoV11u7mmjevHk4c+aMym1iMW5Hl6dxD4EZY8oPf6B0GKGenjj/Gq9evVIZAWNjY4ONGzcKzpXJZCgpKVE+tJbL5aK1+f79+29NMBP7W4IY/vjjD7i6umLTpk0AgIsXLyp/lpCQgEmTJgl+D17nglfu7du3sW3bNmRnZ6tkC31+wasf89CqVSsAQJs2bVCtWjVcv34dxcXF0NHREXWAg6aJi4vDyZMnVQa68KBxBcDCwgKTJ09WPhQKCQlBp06dRMnW19fH7du3lU/zb926BSMjI8G5NjY2GDlyJAYOHAgAOHbsGL7//nvBuQsXLkRMTAwaNWqkPCbGt4TXr1/j6NGjb30wCfmQ5n2hyetc8MoFgJkzZ8LV1VX0eSe8+nFCQgI2bdr0VjEUci5evHiBSZMmwcbGBqNGjcL06dPxxRdf4OnTp/Dy8oK1tbWgNvPoywD/yXaff/45CgsLuRcAjbsFxBjD/v37ER8fD8YYLCws4OrqKso36uvXr8PT0xMmJiZgjEEqlWL16tVo3bq14Ozo6GjEx8crZ5aK8RDK2toaoaGhKldEYhg1ahRq1qz51geTGN/SeeF1LnjlAoCjoyOCg4NFz+XVj21tbSssWEJu00ydOhUdO3ZUzgR3cHBASEgIEhMT4evrK/i2Fa++/P3331c42e5DZyyXp5h09+TJEzx//hzt27dXuT0qxqS7sjTmCkAxpjctLU05qUghPT1dlOUPWrdujcjISCQlJUEul+Orr74SVIETExPRokULXL16FSYmJiqX5VevXhU82kPsyScKL1++xPbt20XPBYCdO3diw4YNyMnJAQDlN6c7d+4IyuV1LnjkvnjxAgDQsmVL7N69G71791b5Ja9Xr56gfLH7sYKhoSHc3NwE55SVmJiItWvXvnW8RYsWeP78ueB8Xn2Z16RRRTGtqmcfGlMAvL29ERgYCDc3N5WKK8al17p16zB58uR3TnlXt+ru3LkTS5cuxcqVK9/6mRijPWrVqoUBAwagTZs2Kr/gQr8lfPPNN8riJbadO3ciJCRE9PWKeJ0LHrkuLi6QSCRgjOHcuXPYsmWL8mcSiQSxsbFq5fLqxwpdu3bF7t270bVrV5UJZkL+W5YfCn3o0CHlP4tx24pXX+Y1abTsfAfFigd//fUX7t69i0GDBgnKrojGFIDAwEAAQFBQkMq4XqB02rcQinulFVVdIfdmFb9wixcvVi5/oHDz5k21cxW6deumnDkppvv378PR0RF16tRRmbksxv3NJk2a4LPPPhOhlap4nQseuadPnxY1T4FXP1Y4cuQIAKh8oxbaLz777DPcvHlTuTxGtWrVAJT+fojRT3j1ZcXvb9kJZWKO0vHx8UFxcTFGjx6NGTNmoEuXLrh27VqFXyaF0JhnAGlpaWCMYdy4cfj999+Vl+UymQxjx44VZYG4wMBAjB8/XuXY6tWr4enpqVbe9evXIZfLMWfOHCxbtkylzd7e3movBVHWvXv3cOnSJeWkOMVkIiHKrtZZltD7mwBw5swZ+Pr64rvvvhP93iaPc8ErNzk5GVu3bsXff/8NiUSCVq1a4aefflJ52KwusfsxT3FxcZg1axY8PDzQvn17SCQSXLlyBb/99hv8/f3Rpk0bQfk8+zLAb7Kdk5MTDh8+rFzPaPLkyRg0aBAOHz4s6vtozBVAQEAALl68iPT0dJWlg/X09FSeB6hj5cqVyMzMRHR0NJKSkpTHZTIZbty4ofYvTkxMDC5fvoz09HT4+fkpj+vq6oqy1k5ISAjWr18y0GYFAAAgAElEQVSPPn36QC6XY9KkSZgwYYLg7AYNGigftJeUlMDCwkK0e7+rVq2Cra2taL+ACrzOBY/cxMREjBo1Cvb29pg4cSKKi4tx/fp1uLi4YOfOnWrP9uTVjxWysrKwaNEi5Yx2CwsLLFiwQNA3dUtLS/j7+2Pjxo3K3xFzc3OsWrVK8Ic/wK8v855sJ5PJIJfLcerUKSxcuBD5+fnIz88XJVsF0zCBgYGiZ964cYMFBQUxKysrFhQUpPxz5MgR9vjxY8H5hw8fFt7ICtjZ2bGsrCzl68zMTDZgwADBucuWLWMTJkxgUVFR7OTJk2zChAlsyZIlgnMZY8zZ2VmUnPJ4nQseuT/99BM7c+bMW8djY2PZmDFj1M7l3Y89PDzYli1bWE5ODpNKpWzz5s1s3LhxgnN54tWXR44cyY4fP658HRYWxtzc3ATnKmzbto1ZWFiwiRMnMsYY69+/P9u+fbto+QoacwWgmEhUVFSkvCwqS8iwLnNzc5ibm6Nv376i7urz22+/YeLEibh69SquXbv21s/V3ZRCQS6X49NPP1W+rl27tij3es+fP68yc9nKygq2traCc4HSh2fLli1D9+7dlfd7AeEPz3idCx656enpFT5X6NGjB5YvX652Lq9+rJCSkqLyuzd27FiEhoaK/j5i4tWXeU+2GzVqFH788Udlu/fs2YPatWuLlq+gMQWAcXxUoRiPrbgHWfY9hQxRVFzKf/fdd6K0s7zmzZvD19dXeTvi0KFDoox2KD9zWSaTibZUw+3bt1X+FxDn4Rmvc8EjNy8v750/E7KUNa9+rCCRSJCWlobPP/8cQOnOdGLNaOeFV1/mNdlO4fr16wgMDEReXh4YY5DL5Xj27Bmio6NFew9Agx4CayLFeO93ETreu6CgAOvWrVOZFDdx4kTB3/42bdqE2NhYDBgwAAAQFhYGKyurj3oPY17ngkfujBkz8N1332HEiBEqx7dt24b79++LPtlHLDExMfDx8cF3330Hxhhu3LiBxYsXC34GxxOvvlzRZDt/f3/RvuzZ2NhgzJgxCA4OxvDhw3HixAnUqVMHv/zyiyj5ChpTAFq0aKHyrUZPTw+6urooLCyEsbExLl++rHZ2RbeUylL39lKPHj0gkUhQVFSEV69e4fPPP4euri6ePn2KRo0aiTIKqKioCPr6+khKSkJSUhK6d+8uyjLTZ86cQVxcHBhjsLS0FG0N/KdPn8Lb2xtPnz7F3r17MWPGDPz666/44osvBGfzOhdi52ZkZGD48OFo0KAB/u///k+59O/r16+xe/fut4Y5vy9e/bisrKws3Lx5E3K5HK1btxZ8W6Iqtpvk1ZeLi4uVk+2aNGmicktTKMWM6ICAAHTo0AEdO3aEra0twsPDRXsPANCYBekTExNx584duLi4YNmyZbh58yauX7+ONWvWCF4vROHmzZs4ceIEdHR0oK+vj9OnT+PBgwdq550+fRqxsbGwtLTEjh07EB0djZMnT2Lfvn2iDCVcv349vLy88OzZM7i5uWHnzp349ddfBecWFRXB1NQUs2fPRsuWLREfH4+srCzBuQAwf/58jBkzBtWrV8dnn32GgQMHYvbs2YJzeZ0LHrl169ZFSEgI+vfvj1evXiEnJ0c5xE/dD/+yxO7HCsnJyTh37hy6d++OmJgYjB07VtD+ukDpnIWOHTvizZs3SE9Ph4WFBbp27apcY0coXn355s2b2LNnD/7zn/9g+fLl6NatG86cOSM4V8HAwADZ2dn46quvcOPGDejq6oqy091bRH+szJmDg8Nbx+zt7UXJdnV1ZXl5ecrXBQUFzMXFRXCura3tW8cGDhwoONfR0ZHl5+ezwMBAtmzZMuUxoaZMmcJWrFjBbty4waytrdn69etFG+2haF/Z/2Z2dnai5PI4F7xyeeLVj4cNG8aCg4PZyZMnmZubG7t8+TJzdXUVnMtY6egwmUymfC2TydigQYME5/Lqy4MHD2ZnzpxhoaGhbMKECezp06fMyclJcK5CeHg4GzlyJMvJyWH9+vVjNjY2zNPTU7R8BY25AlAwMjLC4cOHkZeXh9zcXOzduxe1atUSJfvVq1cqt5mKi4uRnZ0tONfU1BTr16/Ho0eP8PDhQ/j7+4uyHaRcLoehoSFiYmJgZWUFuVwuyljh1NRUzJw5E5GRkRg0aBA8PDzw8uVLwblA6Xoyz58/V57nv/76S5R1anidC165PPHqx4WFhXBwcEBMTAxsbW3Rvn17FBUVCc4FgJycHJU2vnz58h8flr8vXn1ZLpejW7duiI2NhbW1NRo0aCDKN3TFv3P//v2xbds2GBsb4/Dhw/Dz81OZSySWj/sRfgX8/PywePFiLFmyBDo6OujcuTNWrFghSvbgwYMxaNAgdO/eHUDpCp7lH9SpY+XKlfD394eHhwd0dHRgaWkpaLifgqWlJQYOHAhDQ0N06NABbm5uoixQJZPJkJWVhaioKKxbtw4ZGRkoLCwUnAuU3vMdP348kpOTYW9vD6lUijVr1gjO5XUueOXyxKsf6+rqIjIyErGxsZg6dSqioqJE29bU3d0ddnZ2aNu2LRhjuH79Ory9vQXn8urLRkZG2LZtG+Lj4zF//nzs2rULNWrUEJxrb2+PpUuXqozkql69Olq2bCk4u0KiX1P8C3JyckTL+vvvv9nWrVvZtm3b2J07d0TLLU+MiTmMMfb06VNWUlLCGGMsISFBlMzQ0FDWu3dv5uvryxhjzNramoWFhYmSzRhjRUVF7N69e+zOnTussLBQtFwe54JnLmOMPXjwgO3bt4/t3r2bJSYmipbLox8nJiYyLy8vFhERwRhjbNq0aaK2+cWLFywiIoJFRkayly9fipLJqy8/f/6crVu3jl25coUxxtiKFSvY8+fPBeeePXuW9enThy1dulTU34130ZhRQD/99JNy1cTya50IXVc9KipKuT6/VCpVuaX0+++/Y+zYsWrllm2Xr68v5s6dK1qbASApKQl79uxRGSucmpoqeJXR8mQyGYqLi0VZEz8lJQUHDhx4a69ToaM9eJ0Lnuf46NGj8Pf3R69evcAYQ0xMDCZNmgQnJye18nj147Kys7ORn58PxhhkMhlSU1NhaWkpOJfXxi3lidmXExISlP1CcS7EWOIlPz8fa9euxYULFzB//nyV1VbFXkVXY24Blb1vFxERoVIAhNawDRs2KH9xRo4cqfLBHB4ervYvTtl2/fXXX+/8mbo8PT1hZWWFK1euwNHRESdPnkSzZs0E50ZHR2PNmjUqH3r5+fmIj48XnD158mRYWlq+NVlJKF7nglcuAGzZsgV//vmnciilh4cHRowYoXYB4NWPFQICArBz506UlJTAxMQE6enpaNWqlcoSzuqaOnVqhRu3CMWrL3t7e+PSpUuQSqVo0qQJEhMT0bZtW1EKgJGREaZOnYrnz59jwoQJ+OSTT0TfcUxBYwpA+ZmN7/qZOsrmlc8W8kHNs81A6cO9KVOmoKSkBC1btoSLi4soa4YvXboUixcvxvbt2+Hu7o6oqCjRHnwyxkQZ9lker3PBKxcofZBYdhy90GUmePVjhZCQEJw+fRq+vr6YMGECHj16hH379gnOBfht3MKrL1+4cAGRkZFYvHgxRowYgfz8fCxbtkyEFpdOuFu8eDG6du2KmJgYLst6KGjcKCBAnA/P980W6714tNnIyAhFRUVo3Lgxbt++Ldq2hTVr1oSFhQW+++475OTkYObMmaJ8+wdKN/8+efIk5HK5KHkKvM4Fr1ygdKmQ5cuX4+HDh3j48CGWL1+u9kqg5fHox6ampjA2NkazZs2QmJgIKysrpKWlCc4F/rtxi9h49WVTU1NUq1YNZmZmuHv3Lv7v//5PucudEFOmTIGvry98fX2xaNEirh/+gAZdAbx58wZ//fUX5HI58vLyVGb+Ch0uxqugSKVSHDt2DHK5HFKpFEePHgUA5dRxoezs7ODu7o6VK1fC1dUVZ8+eFby8BFA6VPPx48cwMzPDpUuXYGFhgeLiYkGZipncjDEcOHBAec4Vl7ZC16nhdS545QKliwEGBARgxowZkMvlsLS0xMKFC9XO4/nFCACMjY0REhKCb7/9Fnv27IGpqSkKCgpEyea1cQuPvgyULuMSGBgIS0tL5fBMMYbE1q1bF6GhoahevbrgrPehMQ+Bhw8f/o8/F7J5dJs2bfB///d/AIC///5b+c+MMdy+fRtXr15VK3fmzJn/+HMxxvXm5ubC2NgYz58/x99//40uXboI7jyXLl3C3r174efnh6FDhyI5ORnOzs6i37pR/JKLhce54Jm7Y8cO2NnZibbKI69+rPDixQuEhYVh9OjRWLZsGS5cuIDx48cr19kRgtfGLbz6cm5uLk6fPo0BAwZg9+7duHDhAn788UdYWFgIyq2IYqtPHjSmAPB06dKlf/x5VW3Q/KGKioqwbds2PHr0CPPnz8eOHTswbtw4USZWlVV+RIkQFy9ehL+/Pw4cOIBHjx5h7Nix8PPzQ9u2bQXl8joXPM/xmjVrEB4eDjMzMzg5OaFnz56CVtesin6cl5eH5ORkfP311ygoKBClEEZFRSEtLQ1WVlYqO6IploAXk5h9OTU1FQ8ePEDXrl2RlpYmym5uFRFjxOA78R1lSniaO3cuW7VqFRswYADLy8tjM2fOZDNmzBCcm5qaykaOHMn69u3L0tPT2fDhw1lKSooILS5dyuPu3bvK1w8ePBBlCj2vc8Ert6z4+Hjm7e3NbGxs2JIlS1TOz8fkwoULrE+fPqxnz54sPT2dderUiZ09e1ZQpp+fH/vxxx/ZokWLWOfOnVlISIjyZxUt+/KhePXlsLAwNnDgQNa7d2/28uXLt9ouJrGWuqkIFQANpvgFUXQQuVwuyi5Yo0ePZmfPnmX29vZMLpezP/74gw0bNkxwLmOlOxuVJ8ZaQLzOBa9chYKCAnb06FE2btw41r9/f7Zq1So2ZMgQtnr1atHeQyzOzs4sPT1deS7u379f4TpXH2LgwIGsuLiYMVY6ObJnz54sPDycMSbOBx+vvuzg4MBycnKUbXzx4gWzsbERnFuRU6dOccllTIN2BCNvUyw1rbiPXn4NGHW9evUKXbt2xcqVKyGRSODi4iLa5LImTZrAz88P9vb2kEgkOHbsmCj7qPI6F7xyAcDLywvnzp1Dly5dMHr0aHTq1AlA6Zo73bp1w/Tp00V5H7HI5XLUrVtX+bpp06aCM1mZ50CNGzdGYGAgRo0aJdqObrz6so6OjsoIHVNTU9GWxQDeXto7ISEBgPgT4zSmAPBcN/zZs2f/+HN1Z9+NGjXqHzvxtm3b1MpVGDFiBEaNGoWMjAz4+voiKioKHh4egjIBfgu2AaUzotesWYMZM2ZAT08P7du3x5IlSwTn8joXvHKB0oe23t7eKh8kjDEYGBiotdUir36sUL9+fcTExEAikeD169fYu3ev4Mx+/fph+PDh8PLygrm5OZo1a4a1a9di0qRJooyq4dWXmzVrhj179qCkpAR37tzBvn37RNmBriLFxcU4e/Ysl50FNeYhsOIhSExMDN68eQM7Ozvo6ekhPDwcNWvWFDQJo1evXpBIJCgsLERmZiYaNWoEHR0dJCcnC9q4JS4uDgDw559/Ql9fHw4ODtDV1UVYWBiKi4tF+eB78OABLl68CJlMho4dO4rSCf/++294e3sjOTkZX375JaRSKdauXctta0ux8DgXPHILCwsRGhoKExMT9O3bV3n8/PnzWL58udr77Cr6cUW/0mIMqczMzISvry8uXLgAuVwOCwsLeHt7w9TUVFBuXFwcTE1NYWZmpjyWlpaGbdu2qSyfog5efTkvLw8bN25UORceHh7cxu0XFRVh9OjR2LNnj7jB3G4uccJr3XDGShe3unz5svL1jRs32OTJkwXnVtQ+oQ8+MzMz2evXrxljjKWkpLCtW7eyCxcuCMosS+wF25o3b85atGjx1h/FcSF4nQteudOmTWOOjo7M2tqa7du3j2VmZrLx48ezNm3asHXr1gnOJ6p4LT6okJWVxeRyuei55d+jZ8+eoudqzC0gBcW64Yqx02KtGw4ADx8+RPv27ZWvzc3N8fjxY8G5BQUFePLkCf7zn/8AKJ30IuTy9uzZs5g9ezYCAgLQuHFjODs7o2vXroiMjERKSgpcXFzUzo6JiUHTpk3RqFEjPHnyBH/++SdatmyJCRMmCNry7p9meb5+/VrtXF7nguc5vnHjBiIjIyGVSuHu7o4tW7bAwsICJ06cwGeffaZ2roLYC9jl5+cjICAA/fv3h7m5OZYuXYqDBw+iZcuWWL16tWgT48TGoy9nZWVhwYIF+OGHH9ChQwdMmTIF58+fR506dbBp0yZRnosA/72aA/47cXTMmDGiZKsQvaRwFhwczLp06cImT57MJk2axLp27coiIyNFyR47dixbs2YNu3fvHrt79y5bsWIFmzRpkuDc2NhY1qVLF+bi4sKcnZ1Zt27d2MWLF9XOGzx4sHI56c2bN7Phw4czxkqXxRay09iWLVuYk5MTu3//Prtz5w777rvv2MGDB9nChQvZkiVL1M59lxs3bjAvLy/WunVrtTN4nQteuYypjm7p3LmzctSLWBwdHdnatWuZg4MD27lzJ3Nzc2M+Pj5q53l7ezMfHx/28uVLFhsbyywtLdnjx49ZWFgYmzhxongNFxGvvjxt2jQWGBjIcnNzWVhYGOvZsyfLyclhV69eZSNHjhSt/ampqco/T58+FXXJ+7I07grAwcEBnTt3xrVr1yCRSLBgwQLUqVNHlGw/Pz8EBATA09MTANC5c2dRNqXu0aMHTp06hcTEREgkErRo0ULQg6jCwkLlyJn4+Hj06tULQOlUfSbgkc6RI0fwxx9/wMjICCtXrkSvXr0wePBgMMZgY2Ojdm5Zb968wdGjR7F//348ePAAdnZ2OHDggNp5vM4Fr1xAdcmG2rVro3///oLyyhN7Abvr168rlzE5deoU+vfvj8aNG6Nx48aVbkT/b+HVlx88eAB/f38ApZvN9+vXD8bGxmjTpg3S09PFaj7q1auHc+fOvbWTm4ODg2jvAWjgYnBFRUUICgrCqVOnYGlpif3794u2LV2tWrUwY8YM+Pn54ciRI5g6daooD3Vev36NX3/9FWvXrsWXX36JxYsXC7rtwUrnbyA/Px9Xr15Fly5dAJQ+mBKyNotEIoGRkRGA0hm73bp1Ux4XKiEhAfPnz4eVlRVOnDgBNzc3mJqaYunSpWjevLnaubzOBa9cACgpKUF6ejpevHgBAMp/VvwRSuwF7MoOb7x48aLK+v9irKsDlM52fZ9j74tXXy779+Pj49G5c2flazG3Cp0xYwY2bNiA+Ph4XLx4UflHbBp3BbBo0SLUrl0bCQkJ0NPTQ3JyMn755ResXLlScHZcXBzmz58PmUyGgwcPYsCAAVi1ahW6du0qKHfevHno2LEjrl69iurVq+OTTz7BrFmzsGnTJrXy+vbtiwkTJkAul6NFixbK1RkDAgLQr18/tdupq6uL169fIy8vD3fu3FF+6D19+lTQEgUA4OTkhP79++PIkSPKoYPq/vuXxetc8MoFSpcjcHFxUV5JDB48WPkziUSC2NhYQfliL2BnYmKCmzdvIi8vD+np6coPvYsXL6J+/fqC2qoQGBj4XsfeF6++3KBBA4SHhyM/Px/5+fnK5TWOHDki2j4RAHD37l1ERESIlvdOXG4sccRzZiaPmY6Mld6TZUz13q/Q+8hhYWFs586dTCqVMsYY2759OwsICFAZIfWhjh8/znr27Mm6deumvGccFhbG+vTpw4KDgwW199SpU2zSpEmsQ4cObPr06ezkyZOijWrgcS545lYFxT3jtLQ0duLECZaXl6d2VmJiIuvfvz/r2LGjsh9s2LCBWVhYsBs3bojS3tjYWJXXcrmcbdmyRe08Xn352bNn7KeffmKOjo7KZTB+/fVX1rdvX9G2eWWMsYkTJ7IXL16IlvcuGjMPQMHJyQkHDhyAq6srgoODkZWVhR9//FF5j1KIQYMG4fDhw3BwcEBISAiA0m9T6o7LVnB2dsaOHTswfPhwBAcHIyUlBZMmTcKRI0cEt1lsL168wKtXr5Rj3U+fPg1DQ0PlLFWhXr16hdDQUAQHB+PevXtwdXXFsGHDRP32pK0Ui6e96768mLNInzx5gtq1a6NmzZqi5Ck2hPfy8sLz58/h5eUFExMTQVeJvPuyglQqRc2aNUWdCTxmzBhcu3YNX3/9tcrzwl27don2HoAG3gLiOTOTx0xHoPQXb/jw4Xj27BmmTJmCv/76C4sXLxahxeKrV6+eyu2CHj16iJr/6aef4scff8SPP/6IhIQEHD58GCNGjFBOmiPqq8rvcoohzWI5fPgw1q9fj4EDB0Imk2HOnDmwtrYWlMm7LyuItbpoWWW3vOVJ464AAH4zPnnNdFRkX7t2DXK5HK1btxYl839FcXGxoDkGRFVJSQlOnz6N3r17IysrC9HR0Rg0aBD3DWOEePToEXx8fJRLN1hYWMDT01P5IJfwoTEFQHFL5l3EHh4lhsouX93d3auoJeRjcu7cOUgkEuWAgFq1auGTTz6Bvr4+EhMTBX+hmTNnDuRyOZYvX46srCwsXboURkZGWLRokUj/BuLr3LkzZs6cCUdHRxQVFcHf3x8nTpwQfRP0j51i57zymEg755WnMbeAFEOgkpOT8eTJE1hZWUFHRwfnzp1D06ZNBRWAsrPuKqJuJ1QMF7x9+zbS0tLw/fffQ1dXF1FRUaJsHjFv3ry3biVVdEwb8DoXPHKnT5+uLAC1atVCrVq1YGJigoCAAPj5+WHr1q2C2nzr1i3lM7HatWvDz88Ptra2gjKB0n787bffVnpMHUFBQcoRRfr6+pg9e7bg0VY8xcTEoGfPnpUe+1A89kX+R9wfM4vMzc2NZWZmKl9nZ2ezH374QVBmamoqS0lJYV5eXmzDhg0sLS2Npaens61bt7KFCxcKbTIbMmQIe/PmjfJ1fn4+c3FxEZxb0TrhYqwdXtFGHEI353j69Ok//hGK17nglcuTjY2NygiSly9firLnwtixY9/rmDqys7PZ3Llz2fDhw1lWVhbz8vJi2dnZgnN59GXGSjcKep9jHzuNuQJQSE9Ph4mJifK1kZERMjIyBGUq9h29e/euyszf0aNHw8nJSVA2ULp+iK6urvK1TCZ7a4afOgwMDN46VlJSIjhX7DHZAODm5sZ1pUrFTF2gdL/WtLQ0lWMfW67CwYMHERcXB5lMhk6dOmHo0KGCR5O4u7vD0dER7dq1A1C69pDQVTUBYPPmze91TB3z5s1Dly5dcPPmTdSoUQOmpqaYOXOm4HwefRlAhSv5irG6b1XTuAJgZWWFUaNGwdraGowxHD9+XNSp9HFxccqZjqdPn1b54FbXoEGD4OzsDCsrKzDGEB0dDTc3N7XzwsPDUVRUhICAAEyZMkV5vLi4GJs3bxY8esLU1BTZ2dnIz88HYwwymQypqamCHlxHR0cLalNlDh06hCtXrmDWrFlwcHBAjRo1YG9vL/g5C69cAFixYgUePXoEJycnMMYQFBSE5OTkSve+qIytrS06duyI69evQ09PT7SBDNnZ2UhISEDnzp0RGBiI27dvY+bMmaLczkxNTYWrqyv2798PfX19TJ8+HXZ2doJzg4OD3xpRs2fPHuVyL+pKTk7G9evXYWtri/nz5yMhIQELFy5Eq1atBOVWNY0rAHPmzEFkZCQuXboEiUSC0aNHo3fv3qJkL1myBLNnz0ZGRgYYY2jYsCFWrFghOHfcuHGwsLBAfHw8JBIJVqxYIaijvHnzBlevXsWbN29Upofr6uqKsotUQEAAdu7ciZKSEpiYmCA9PR2tWrXCoUOHBGeLvVKlwv79+7Fp0yYcO3YMvXv3xty5c+Hi4iL4g5pXLlD6MDgkJET5jb93796wtbUVXACKiooQHByMR48eYd68edi5c6coG9nPmDFDOQs4IiICP/74I3755Rfs3r1bUC5Q2ndzcnKUz+KSkpIEXQmtXLkSmZmZiI6ORlJSkvJ4SUkJbt68KbgAzJkzB4MHD8apU6eQlJSEOXPmYMmSJYLWtfo3aFwBAEq3FaxTp47ydsLly5fRoUMHwbktW7bE0aNHldv+lb3VJIRMJoNUKkWDBg3AGMPjx4/x+PFjtR/MDR48GIMHD1a5WgFKb1GIsXZRSEgITp8+DV9fX0yYMAGPHj3Cvn37BOcCgKenJ6ysrHDlyhU4Ojri5MmTok0CMzU1xenTpzFixAjo6emhsLDwo86VyWQoKSlRfjDL5XLBS24A/JZLUSxJvHjxYjg6OsLBwUG0iUmTJ0/G8OHDkZaWhokTJ+L69ev49ddf1c6ztrbGw4cPER8fr1yuASgtNGLMGyosLISDgwPmzp0LW1tbtG/fXrQ1yaqSxhWAhQsXIiYmRuWyUyKRiNIRExISsGnTJkilUpV71UKzZ86ciaSkJDRp0kT5DUcikQgemZGfnw8/Pz9MnDgRzs7OyMrKwuzZswU/tzA1NYWxsbFy/Rtra2usWrVKUKaC2CtVKjRt2hTjx49HamoqLC0tMW3aNJibm3+0uQBgY2ODkSNHYuDAgQCAY8eOiTLy5fbt2wgODsaZM2dgZGSE5cuXizIKSC6X49atW4iKisKePXtw584dyGQywbkA0L17d7Rq1Qo3b96ETCbDokWLBO2NYG5uDnNzc/Tp00e02cpl6erqIjIyErGxsZg6dSqioqJEnQlcVTSuAJw/fx4RERGCVzisyOzZs+Hq6opmzZqJOmkmISEB4eHhoneQDRs2wNfXF+Hh4TA3N8f8+fMxfPhwwQXA2NgYISEh+Pbbb7Fnzx6YmpoKXgFTofxKlWU34BFiwYIFuH37Npo1awZ9fX3Y2dmhe/fuH20uAHh4eOCbb75BfHw85HI5Ro8ejT59+gjO5bWR/cyZM7FixQqMHj0ajRo1gks+sX8AACAASURBVIuLi+DbVe9atkIx3l3o8hVRUVFYtmyZcvVdJtJ4+kWLFmHHjh2YP38+TE1NERYWRg+Bq0KjRo24TXk3NDQU9HD2XZo0aYKsrCxRdnsqr0WLFli3bh3s7OxQo0YNUZbnVRQVBwcHxMTEwMfHB9OmTROhteKvVKlgY2ODnj17wtHRESYmJqKN1OGVCwATJkyAk5MTZs2aJcqtHwVey6WEhoaqXA0fPHhQcCZvGzZswO7du/H111+Lmtu8eXPMnTsXOTk5ePbsGWbOnClqflXRmJnACp6enrh+/TratGmj8lBLjI1b1q5di9q1a6Nr164qQyyFrgc0duxYXLt2Dc2bN1fJ3bZtm6Dc8ePH44svvsDJkycRERGBgIAAPH78WPAwN5lMhtjYWOVSAqdOnYKzs7NoV0WKZxXPnz/H33//ja5duwqe8p+fn4/IyEiEhIQgMzMTDg4OsLOzQ926dT/KXKB0xFlISAguX76MXr16wcnJCS1bthScC/x3uRS5XI4OHTqIslzKoEGDsGvXLtSoUUOEFr4tMzMTV65cga6uLtq3by/KGjvDhg0T7flVWZs2bcLmzZtVnhOKMZy5qmlcAQgODq7wuJDNIxQq+nYnxn/Udy10VvYBrjpyc3MRFRWFtm3b4ssvv8TevXthb28v+EEwz6UEXF1d8ccffyhfy2QyODg4iLKaq8LJkyexZMkSvH79GpaWlpg9e7Yoi5fxys3Ly0NkZCTWrl2LWrVqYfDgwXBxcVF71E5xcTH27t2L+Ph46OnpoXv37hg8eLDgAj548GA8efIEX331lcoXGTGev4WGhmL58uVo164dZDIZbt68iSVLlghewM3X1xcvXrxAly5dVNosdOmYPn364ODBg8q9yTWVxt0CcnR0RGpqKh48eICuXbsiLS1NlHHIAL+x6paWlrhx4wbu3bsHe3t73Lp1C23bthWcW6NGDbx58wYrV65ESUkJOnXqhOrVqwvO5bGUwIgRI3Dp0iUAUPk2qqenJ8ptlSdPnuDIkSMICwtDgwYN8PPPP8Pa2hrx8fEYO3YsTpw48VHlKvz1118IDQ3FmTNnYGlpiQEDBuD8+fOYOHEitmzZolamt7c3CgoK4OLiArlcjiNHjuD+/fuCJ4PxvM3x22+/ISgoSHk78OnTp3B3dxdcAHJzc1GjRg1cv35d5bjQAvD5559zWQW0qmlcAQgPD8fGjRtRUFCAAwcOYMiQIZg1axbs7e0FZ0ulUvj5+SE5ORkBAQFYvnw55syZg08++URQ7p49e3D8+HFkZGSgT58+mDNnDoYOHYqRI0cKyl2xYgWePHmCQYMGKScSpaSkwNvbW1CuXC5Henq6cvJQZmam4AfYim+JS5YsEdy+iowaNQpOTk7Ytm2bcmY3ULoE8Pnz5z+6XKB03H+9evXg5OQELy8vZfG2tLQUdEV748YNld2kevXqpRxpJETHjh2RkJCgnMOhmCBYdpilumrUqKFyW61hw4airBCruDUslUpF/cBu3Lgxhg0bhk6dOqlcqYm550KVqOq1J4RycHBgOTk5yt21Xrx4wWxsbETJnjx5Mjtw4ACztbVlhYWFbPXq1aKsdWJnZ8cKCwuVbc7JyWH9+vUTnGtra6uyO1VxcbEouaGhoaxz585s8uTJbPLkyax79+4sMjJScG7Z/NWrV7O8vDzBO40pyOVylpmZyaKjo9nJkydZRkbGR53LGGOPHj0SLausMWPGsKSkJOXrFy9esJEjRwrOnTt3Luvbty/r2LEjGzJkCGvdujUbPXq04FzGGPPx8WGjR49mYWFhLCIigk2dOpWNHz+eBQcHC+ojd+7cYd9//z3r0aMHe/78OevTpw+7deuW4PauW7euwj+aRuOuAHR0dFTucZuamoo2vJLXdHRdXV2VbwlGRkaiLDFRfiKRTCYTJZfXUgJA6QzN58+f4/bt2/jpp59w+PBhJCYmwsvLS1Du+fPnMWfOHLRu3RpyuRzz58+Hr6+v4NUZeeUCpUMJK7ovL3RwQElJCezt7dG+fXvo6uriypUrMDU1xYgRIwCof8/+woULiIyMxOLFizFixAjk5+dj2bJlgtqqUFhYCFNTU5w9exZA6e+IkZGRcqa7urdsFi9ejA0bNmDGjBmoV68eFixYAB8fH/z555+C2jtp0iRkZWXhxo0bkMlkaN26NZdRfrxpXAFo1qwZ9uzZg5KSEty5cwf79u0TbUMYsaejK7Rv3x4rV65Efn4+YmJi8Mcff4hy2Wxra4sRI0ZgwIABAICwsDDlP6vjXVsKijUmGyhd/iA4OBiOjo6oWbMmtm/fDjs7O8EFYPXq1di3b5/yeZBi202hH9S8coHSJUIUiouLcerUKXz66aeCcydOnKjyesyYMYIzgdIvW9WqVYOZmRnu3r2LAQMGICcnR5RsMUbxVSQ/Px9mZmbK1126dMHy5csF5549exa//PILly8GVUnjCsD8+fOxceNGGBgY4JdffoGFhYXgDw8FsaejK8yePRsHDhxA06ZN8ccff8DCwkKU+Qbu7u5o2bIl4uLiwBiDu7s7rKys1M5jVTAgTFFQFUW2qKhIlCJbUlKiMhigUaNGkMvlH20u8PYoMMVoHSFzLhTfRvX19ZGbm4vz58/j66+/xldffSW0uahXrx4CAwNhaWkJPz8/ABBt+YOIiAhs3rwZUqlU5bjQEXgmJiZITExU9rfQ0FBRngX4+/tz+2JQpf7te1AfKigo6K1je/bsES0/MzOTxcTEsKioKJaRkcEKCwsFZ27evPmtY/7+/oJzK+Lj4yM4g+c5DgwMZFOmTGE9e/Zk27dvZ46Ojmzjxo2Cc8ePH8+2b9/OcnJyWE5ODtu+fTsbP378R5vLGGPPnz9X+XP27FnWu3dvtfNu3rzJunbtys6ePctycnJY79692ZAhQ5i1tTU7efKk4Pbm5OSwY8eOMcYY27VrF3N3d2dxcXGCcxljzMrKil26dImlpqaq/BHqyZMnbMiQIezbb79l7dq1Y05OTuzhw4eCc21tbd86NnDgQMG5VU1j5gHs2LEDubm5ypE/CjKZDP/P3pnH1ZT/f/x1u6SyZSLrjKEsfTXIN9ysFUN7KRVa7GKIGjspWsZSyGDCWBMtKtkimsIY0mKJFDHWQqVVq9s9vz/63fPtKpm555zuPZzn4/F9PLrnPuZ939/r3PPZ3u/X68yZM4iPj6f8GR/XqItEIlhaWkpdo759+3YUFhbi0qVL+PHHH8nrQqEQaWlplEsIG2PIkCG4deuWVP9tc3zHQN3yub7vMh2zpnfv3sHHxwdJSUkgCAICgQBr166lfHbBVFxA0qScx+Phm2++gaurq9Tfh5OTE9zd3TFkyBAcPXoUMTExiIqKQn5+PlxcXBAdHU05Z6aYPn06Dh06xJieTkVFBUQiES1iiUDd6lsgEGDy5MkAgMjISCQlJX3WBlbeYM0W0Pfff4/79+83uK6oqEj5IKp+jbqWlhZ5nc/nU6pRNzQ0xKNHj3Dt2jUJAbEWLVpgzpw50ifcBFTGcya/4/qoq6tLfK90qLmqqakhMDCQamrNFheo85ugk5KSErK/5MaNG5g4cSIAoFOnTpQkQj72qSX+X0+HoNGndtasWXB2dsbQoUMlChmonjulpqbiyJEjDbaWqDav+fn5wcfHB3v27CEnBvLsufwpWDMA6OvrQ19fHyNHjoSOjo7Ee+np6ZRiM1WjPmjQIAwaNAi9evVqIHoWHx8vcThFF1S6PcXfsbGxMaqrq/Gf//wHZWVluH//Pm2ibe7u7njw4IHEDJqKmmtNTQ2ioqLQsWNHUq3z1q1bGDBgALy9vaXe+2YqLoDPzhKl9RoQD/4fPnxASkoKFixYQL4uLy+XKiZQt7JITU3F4MGDYWJiAl1dXVrFEgEgKCgIvXr1oqWKrT6rVq3CokWLKMu5fEz9iUFZWRnevHlDW6Vcc8KaLSAxY8eOxapVq2BsbIyamhrs2LED58+fp6WLNyAgAO7u7uRNmJeXB09PT8rLOgMDA0yfPh0zZsxAaWkpNmzYgOzsbJw+fVqqeE5OTo3+AAmCwK1bt5CRkUEp34CAADx48AAHDx5EXl4eli5dimHDhsHV1ZVSXAAwNjbG2bNnafuhr1u3jnQvKygowNChQ2FjY4MbN24gMTFR6oGFqbgAMGDAAKiqqmLcuHESvhZipD0E9vb2BkEQ+PDhA+7cuYOzZ8/i7du3CAoKgkgkojxDTU1NRWxsLO7cuQNdXV2Ymppi0KBBlGKKsbGxQVRUFC2x6uPg4EDZbKgxmHSKa05YNwA8f/4ca9asQadOnfDkyRMMHz4cbm5utOzteXp64t69e/D398f9+/exfft2zJgxAzNnzqQUt7CwED4+Pnj79i3y8/NhZ2eHmTNnSq0AKd6u+hRUS0zNzMxw6tQp8iEtFAoxadIkWvR6Vq1ahXnz5qF3796UYwF1uZ49exY1NTUYM2YMkpKSyPcmTZr0Se0oWcUF6s4VLly4gLi4OLRs2RLGxsaYMGEC5Y7zmpoaHDlyBAUFBXB2dkb37t2xfft2vH37Fp6enrTIhAB1Z2M3b97Ejh07kJeXR8vka9u2bVBXV8fo0aMlOoCpztwvXLiA+Ph4CAQCid8bVSkIa2tr7NmzBxcuXMDTp09Jpzh5PmdpDNZsAYnp2rUrhg8fjhMnToDP50MgENB2sOPt7Y1z587B0tISHTp0QGhoKC06Q3w+H61bt0ZZWRlEIhGUlZUpyf/S0UPQFEKhEFVVVaTqIx0S02IEAgHMzMygrq4OPp9P7iNLW+4n/h4VFRXRpUsX2vJkKi5Qt33g4OAABwcH5OXl4fz581i4cCFat24NY2NjqWVNFBUVMXfuXIlrdFiE1uf+/fuIi4tDfHw8unXr1qDnQFrOnj0LQLIJjg4hxqioKFRXVyMtLU3iOtUBAGDOKa45Yd0AYG5ujiFDhiA2Nhb5+flYs2YNYmJiPmks8W+IiorCr7/+Cjc3N/z9999YsmQJ/Pz8JA6GpcHU1BSTJ09GdHQ0ysrK4OXlhdOnT8utnvqUKVNgbW1NHtRevXoV06ZNoyX23r17ceTIEdr2ZOtvhdG5L81U3I9RV1eHra0tOnbsiKNHj2Lbtm206FrRiVhbKCEhAT169ICxsTFCQ0Nps0wFmBNiLCgooLRa+xRMOsU1J6zbAkpISJCoIBGJRDh48CAtVTW2trbYtGkTeTh7+fJleHt7U74509PTG9wcZ8+epUWgiynu3buHlJQUtGjRArq6urTp1E+bNg3Hjh2j7aFav0JFvJqo/7e0FSpMxRXz/v17/PHHH4iLi0N2djbGjh0LIyMj2g7b6aR///7o2rUrDA0NG+1UpqNDvLCwEN7e3rhx4wZqa2shEAiwfv16yvIKXl5e0NfXx5gxY2g9YBYKhbh9+zb69u2L9u3bIyEhAWPGjKHV2Kc5YM0AEB8fT9rlfazs9/vvvzdY+kqDSCRqUIdcVlYmtaeoWFoBAJ48eSJR9bNp0ybaOpjppqamBleuXCErR8Sqj0uWLKEce82aNcjOzsaIESMk9npZp6JIgfnz5yM7OxsGBgZy+9Cvz86dO5scsOn4t1u0aBF0dHRgb28PkUiE8PBwpKamUjY3GjVqFAoKCiSu0TGAl5aW4tdff8XNmzdJz4UFCxYwYlXLJKwZAOofvH18CEf1UG7OnDmk9vrevXvh4uJCS2wmc2aSRYsWoaSkBC9evICuri5u3ryJIUOG4Ndff6Uc+1NbdV/TANC/f3+J2ejHq4vGejH+DTt37mxQsdXYNXnC0tISp06dkrhmbm5Oq1EQnbi4uKB3796wsrICQRCIiopCYWEhtm7dKuvU/hWsWa/UH6c+HrOojmH1ZwgXLlyQGACoxGYyZyZ5+PAhLl68CD8/P9jY2MDNzY02T+Cv6UH/KaiW6X6Oxuwq6bCwZBIej4fXr1+ja9euAIDc3FxatlNKS0uxc+dOCXc0OmbqOTk5EquTtWvXyvWW7qdgzQBQn4+Xo1T3kz/ucqQz9qfiMHmwSBU1NTXweDz06tULDx8+hJWVFeVKoI+7ScXQ2U36MZWVlZS9hpmIS3ez08fUl/Fo6po8sWTJEtjb22PQoEEgCAJ3796Fj48P5bjLly9H7969ERAQQM7U165dS3mmrqmpidTUVHL7LisrixZ70OaGNQNAcz0wmaokYRN9+vSBj48Ppk6dimXLliEvL4/yiiUrK4um7BonICAAy5YtI18nJibCx8eH8gE+U3GZ5MGDB9izZw9KSkok/t3o8O79mKqqKlr2vQ0MDDBo0CCkp6dDJBJhw4YNUFNToxyXqZn633//DUdHR7J7+enTp2jfvj0MDQ1ZZQ7PmgHg2bNnpKFF/b8JgsDz588pxS4vL0dqaipEIhEqKiqQkpJCvldRUSF13MePH5N6LLm5ueTfBEHgzZs3lHJmkvXr1+P27dvQ1NTE4sWLcf36dcozps+V6VLdGnrx4gU2bdqEOXPmwMfHB48fP6ZFv4ipuEyycuVK2Nvbo0+fPrROQhISErB9+3ZUVlaCIAiIRCJUVlZKNMlJw40bN6Curg4NDQ3o6+sjODgYysrKDeSypYGpmXpQUBDlGPIAaw6Bmex+dXJyavL9o0ePShX3xYsXTb7/3XffSRWXKeoPfI1BRbCN6QFAJBLBw8MD586dw/z58zFnzhxaPGWZiHv16lWMGTPmkwec5ubmlOLb2trixIkTlGI0xo8//ggfHx8cOnQI8+fPR3x8PCorK+Hp6Sl1zNjYWAQGBmLbtm3Q1tYmr23btg3Lly8nJ03SYmFhgUePHjWYqSspKVGaqdfU1ODatWsoLS2VuE5Hg1lzwpoBgIN5mhoIqQi2MUn9gYUgCISFhWHIkCHo168fAOkHFqbiAnUy4e7u7li+fHmD93g8HrZs2SJ1bADYsWMHvvnmG4waNQqtWrUir1NtvrO2tkZ0dDR+++03aGtrY8yYMTAxMUFsbCylmEFBQejcubPE9VevXmHx4sWUpRVycnKafL979+5SxZ0+fToIgmjw3zPlbMYUrNkC4mAeaVc6/4bGDoPFLfVU4fF4mDp1KuU4TMcVyzOIXbXoRlxOeejQIfIaHfvSSkpKePr0KTQ0NJCcnAyBQEC5OIAgiAYPfwDo0aMHLc5r3bp1Q2hoKJKSkiAUCkk3Pqq+A0VFRVKLOcoT3ADA0YA7d+5g7969qKioIPd6c3NzaTn4rH8Y/OHDB8THx+POnTtSxxPPxFevXk3r7IupuPW5evUqfvvtNxQVFUlcj4uLoxSXqQNqNzc3BAYGwt/fH/v27UN4eDhpiCItBEGgvLyc1J0S8/79e1o0qLZs2YLnz5/DxsYGBEEgOjoaL1++xNq1aynFFQgEuH79OgQCAWMmNs0BNwBwNGDNmjWYPXs2Tp48CScnJ1y8eJE2KYj6iJUw6XBRevToUaMPEnmNCwA+Pj5YuXIl7Ye1TMkqDBs2DBoaGlBUVERISAiys7Mp699YWlrC3d0d69atI4UX37x5g/Xr18PY2JhSbAD466+/EBMTQz6k9fX1KZ+xAHUri1mzZtEuEdLcsG4AcHFxadAe3tg1aUhMTGxgx9fYtX/L5MmTERkZ+dlr8oKioiJsbGyQk5ODdu3aYcuWLbT8aAAgJiaG/JsgCGRnZ9PS8KOgoAADAwP06tVLYt+b6rkFU3EBoG3btqS8CZ14enpCR0cHvr6+pKzC2rVrKf9GgoODcfLkSZw8eRKFhYVYuXIlZsyYQcqdSMPMmTNRVFQEc3NztGzZEoqKiqisrISjoyMWLlxIKV+gTsZEKBRCUVGRfE1HH0ZERAQSEhJoN5ppblg3ADTWzk5Xi/sff/zR4GHf2LV/S2MVMHSolzJFq1atUFxcjF69euHu3bvQ09NDbW0tLbFv3rwp8bpDhw60WC42dqBKB0zEFXs2a2pqYuPGjRg/frzEQ0ls6ygtL1++lLi/5s6dS8t+dUREBKlg2717d0RHR8POzo7SAAAAP//8M+bPn4+///4bCgoK0NDQkBhsqWBubg5nZ2eYmpoCAM6dO0f+TYVOnTrRqoYqK7gqoGbi3bt3UFNTw61bt/Do0SNMmjSJtpucbs6fP4+IiAjs3LkTtra2UFBQQP/+/Sn1Arx9+7bRwz46efDgAXluIRawo7pHzUTcpqS1eTweZQcrKysrBAUFScgqLFy4kLL21MSJE3Hu3DlyxUanURCTXL16FTdu3CC9e/X19SnHXLJkCe7du4chQ4ZIlAWzrQqIdQPA2LFjkZeXh3bt2oEgCJSVlaFdu3bo0aMHfH19KWn3fzwr5/F4UFJSIhtUpMXb2xuVlZWYM2cOZs2aBYFAAIIgKJf7MYl4T7OiogLPnj1D//79KR121Re/O3jwIGbNmkVXqgAADw8PJCcno6SkBL1790ZWVhaGDBmCAwcOyGVcMUVFRejQoQOqqqpQUFCAHj16UI6ZmJgILy+vBrIKVB98/v7+uHPnDoyNjcHj8RAXFwcdHR3aTWfogMmeFgCfHEwnTZpEKW5zw7otoKFDh8LIyIjcO71y5QouXLgAJycnbNiwAWFhYVLHfvHiBZ4/f04uES9evIg2bdogLS0NycnJWLFihVRx79y5g6ioKOzevRs2NjZYvHgxbGxspM6TSR49eoTa2lpoaWnhl19+QVlZGfh8PlatWkXJea3+POPMmTO0DwDXr19HXFwcfHx84OzsjMrKSlo6dpmKCwDHjh1DREQETp06hXfv3mH27NmYM2cObG1tKcVlSlZh+fLluHDhAukT4ezszMgZBh00pVxLpaclPz8fnTp1wvDhw6VNTa5g3QCQnZ2NgIAA8vXYsWOxY8cO/Oc//6Fsyfb06VMcO3aMPDCaMmUKnJycEB4eDgsLC6kHAKFQCIIg8Mcff8DLywtVVVWUJCaYIiEhAb6+vli/fj20tLRw9epVuLi44ObNm9i/fz8lRdCmBPfoQF1dHS1btoSGhgYePnwIU1NTlJWVyW1cAAgNDUV4eDiAuj31kydPwt7eXuoBQOw/8fFK9sGDBwCkb17LyMjAgAEDkJKSAjU1NRgZGZHvpaSkUJ5NA3WdtQcOHMDTp0/h6emJw4cPY968eeRv8d/CVE+Lh4cH9u7dC0dHR/B4PIl7mU0aQGJYNwC0a9cOYWFhsLCwgEgkwpkzZ9C+fXs8efKEcuNIaWmpRMXAhw8fyAc1lYeWpaUlRo8ejR9++AGDBw+Gqakp7OzsKOXKBLt27cKBAwfQq1cvAHWNP5MmTcL48eNhb29PmyQ0EyJ5nTt3xt69e6Gnp0c2WNXU1MhtXKDu/qovpEb1TIip3dywsDD4+Pg0Oqumq0Pc29sb33zzDR48eAA+n48XL15gzZo1EpM9acjJyYGHhwdycnJw7NgxLF26FL/88ovUW23iSip5FgP8VxAs482bN4SrqysxZMgQYujQocSSJUuIt2/fEsHBwcSVK1coxT5y5AhhZGREbNq0ifjll18IIyMjIiQkhDh06BDx888/Sx03IiKCqKmpIV/n5eVRypMpTExMJF4HBASQf5uZmVGKPWDAAMLQ0JAwNDSU+NvAwIAwNDSkFJsgCKKsrIw4e/YsQRAEERwcTMyfP5+4ceOG3MYlCILYtGkT4ejoSBw/fpwIDQ0lZsyYIfGdS0t0dHSDayEhIZTjMomVlRVBEARhaWlJEARBiEQiwtTUlHLcWbNmEX/++SdhaWlJiEQiIjw8nJg2bRqlmAkJCcSLFy8IgiCIS5cuES4uLsSOHTskfuNsgXWHwEzz8OFD3LhxAwoKCtDT00OfPn3w7NkzdOvWTerlqJmZGc6ePUtzpvQzYcIExMXFNZihC4VCWFlZUfr/wJQmC1AnzfvkyRMMGDCA1rpspuLW59y5c0hOTkbLli2hq6srsb3ybzl8+DDev3+PsLAwCf3/2tpanDlzBvHx8ZRyZVJm2traGmFhYbC3tyf7DKZPn065wkisX2RlZUX2oDTmPvZPOXDgAGJjY7F582YIhUJMmTIFa9euRWZmJvh8PuUO4+aGdVtAf/75JwIDAxvchHTsvQmFQrx+/Zqs783IyEBGRgZlhb+uXbti1qxZGDhwoMSSf/78+ZTi0s2wYcOwZ88eLFiwQOL6gQMHKKmtAtQe8E1x7NgxBAQEoHfv3nj58iV8fHwoK0gyGfdjtLS00K1bN/JevnXrltR9AN9//32jdpKKioq0HFwzJTMNAM7Ozpg5cyby8/Ph5+eH+Ph4WhrBlJSU8ObNGzLf1NRUqSdyQJ3OUnh4OJSVlREQEABDQ0PY2tqCIAiYmJhQzre5Yd0A4Ovri1WrVjFyEy5duhS5ubnQ0NCQiE11ABgwYAD5d1VVFaVYTLJ06VI4OzsjMTERurq64PF4SEtLQ3V1tVwqgQLA8ePHER8fDzU1NWRlZcHLy4uWBzVTcevj6+uLuLg4UgIBoNYHoK+vD319fRgbG6Nnz554+PAh+Hw++vXrR8tvRUlJCY6OjpTjNIaVlRW0tbVx8+ZN1NbWIigoCP3796ccd9WqVXBxccGLFy9gaWmJkpIS7NixQ+p4PB6PdIO7efMm2dPBVvMn1g0AHTp0oNyZ+ykePnyI8+fP0/6P6ebmhurqarx8+RIaGhqorq6mxUWJbjp06ICoqChcvHiRFGibOnUqjI2NKc2amKRly5ZkiWP//v1pq65iKm59rl69iosXL9JuW/nmzRtMnz4d6urqEIlEKC0tRWBgIGXdnlGjRuHo0aO0y0wDdavvV69ekZpLWVlZyMrKojz56tGjByIjI/Hs2TPU1taid+/elO5lPp+P0tJSVFRUIDMzEyNHjgRQt8VJh6RJc8O6jP/73/9i48aNGD16tMRNSEcpmoaGBvLz86Gurk45Vn2Sk5Oxdu1a1NbWkhVM27dvp8XxiG4UFRVhZmbGGoPrjwdrun6ETMWtT48euZNrnQAAIABJREFUPRiZOW7cuBH79+8nZ9D37t2Dl5cXZW19pmSmAeZW35MmTYKWlhYsLCwwbtw4yhOZefPmwcrKCkKhEJMnT4a6ujpiY2Oxfft2WrasmhvWDQDp6ekA/lfbDNBXilZVVQUjIyP07dtX4kahGjsgIAAhISFwcXGBuro6jhw5ghUrVkh9EMXxP4qLiyUE5j5+Le0DhKm49enQoQPMzMwwZMgQickMVTN0RUVFie2TH374gVI8MUyWPjK1+k5MTERSUhLOnj2LgIAADB8+HBYWFlJPvoyMjKCjo4OioiLyO27dujV8fX1Z2RzGugGASdMSFxcXRuLW1tZK6OD069ePsZrtrw2BQCAhMPfxa2kf1EzF/fgzBAIB5Tgfo6uri7Vr18LOzg58Ph/nzp1D9+7dSXkEaVfLTMlMA8ytvhUUFDBixAiMGDECN2/exObNm7Fo0SKkpaVJHbNz584Sv+exY8fSkapMYE0Z6Lp16+Dj4wMnJ6dGZwlUZun1Ox0bg+r20k8//YQpU6Zg+/btCAkJwbFjx5CWlkaLhDUTMGmCwiHJ69ev8fjxY+jp6SE/P58UcKMCU9aeixYtgo6ODuzt7UmZ6dTUVFru49mzZ+P27du0r74fPHiAM2fO4NKlS+jVqxcsLCzw448/yuUZnCxgzQBw//59aGtrf9IcnkqZooeHB3x9fRv94dCxvVRQUABvb28kJSVBJBJh+PDh8PT0ZFwdU1psbGwQHBzMiAkKx/+4cOECdu3ahaqqKoSHh8Pc3Bxr1qyR2/OXxurnzc3NaVEDZeJ3DdT1AVhaWsLU1JSWlcqXBmu2gN68eQNtbe0GN0R1dTX8/Pwo3Si+vr4AGt9eevXqldRxxdy5cwebN2+mvdqDKZg0QeH4H/v27UNYWBgcHR2hpqaGkydPYvbs2ZQHgNTUVBw5cgQlJSUS16n++/F4PLx+/VpCZpquw/Fhw4bhypUrpHfv8OHDaRGai46OxqtXr3D//n2MHj0aubm5EmW3VEhLS8OjR49gY2ODu3fv0lKI0tywZgDw9vYGn8+XKAF9+PAh3N3d0alTJ0qxnz59ip07d0JVVRVLly5F69at8f79ewQFBSEkJAR3796lFD8xMRFbtmzBd999BwMDA+jr6zPWGEUHTJmrMMnH3a/yHheoe6DWV1jt3LkzLYegq1atwqJFi2jvXl6yZAns7e0byEzTwe+//46LFy/C3NwcBEFgz549yM7ObtCU+G+JjY1FUFAQKisrER4ejilTpmDFihWwtLSkFPfIkSOIj49HXl4ejIyM4OnpicmTJ2P27NmU4jY7MhGgkIJHjx4R+vr6pN5PcHAwoaurSxw8eJBybHt7e8LPz49wc3MjtmzZQly/fp0YNWoUYW9vT6SlpVGOLyYrK4vYu3cvMWbMGMraOkyTkZFBpKSkEMnJycSNGzeIEydOyDqlJqFDN6Y54xIEQaxYsYI4fvw4YWpqSjx8+JDw8vKipDklhqrWzafIzMwk3r17RyQmJhJ//PEHUVBQQFtsMzMzorKyknxdUVFBGBkZUY5rZWVFlJWVkRpDb9++baB5JQ2WlpZEdXU1Gff9+/eEsbEx5bjNDWtWAH369MH+/fsxb948dO/eHWVlZTh+/Dj69OlDOXZRURHWrFmDmpoamJmZ4fz581i1ahUt1nFA3UFUcnIyUlJSkJWVBS0tLUaqP+jiUyYodLhrMUWXLl3g7OyMQYMGSWxbSSuBzHRcoM67d9euXWjRogWWLl0KPT09bNiwgXJcJycnLFu2DAKBQGKLhmrlkru7O86fP0+Lo9bHEATRQBmVLq/o+qssdXV1SsZG9ePWP6xu1aoVLV7DzQ1rBgCgrlTswIEDmD59Ory9vWl5+AMg9+YVFRVRXV2Nw4cPk5LIdGBnZwdVVVU4OzvD398fKioqtMVmAiZNUJhi8ODBrIl78uRJTJo0Ca1bt8bKlStpjx8VFYXq6uoGpY5UBwBNTU3s2rULgwYNknhY07H3LRAI4OrqSjpqxcTE0FJX36dPH4SEhEAoFCIzMxPHjx+nRWJi2LBh2Lx5MyorKxEfH4/w8HC5ntR9CtZUAdU3uXj+/Dni4+Ph7OxM+nFSmZHVtyusrxpIF+/fv0dqaiqSkpJw+/ZtKCoqYujQoVi8eDGtn0MXU6ZMQVhYGI4cOYKOHTvC1NQUFhYWtBiLM0lFRQVevHiBvn37oqqqiraBlu649e83JmAqPlNVckDdCiA0NBRJSUmkd6+9vT3lVUBFRQWCgoJw/fp1iEQiCAQCLFy4kJK7HQCIRCJERERIxJ0yZQrr5CDYle3/07NnT1oPW8RdngRBoKSkpMEAQHXm1KZNGwwbNox0ELp8+fJnPUtlCZMmKExx48YNeHp6ora2FuHh4TAzM8PWrVsxatQouYzLJAMHDkRiYiLGjBlD67YEE02Yubm55N9iMTsxeXl5lA+yVVRUMHPmTCxYsIDWlbeCggIsLCwwduxYsqmTjnybG9asAJhk9erVTb5PtSlq6tSpyM3NhZ6eHsaOHYtRo0ahbdu2lGIyyfv373HlyhWYmpri6NGjuH79OmbMmCHXre62trb47bffMHfuXMTExODx48f4+eefKa9amIirra3daA8IQRC0aOuMGjUKBQUFAEBOOng8HjIzMynFpdtdCwAMDQ0lrBXFVVBUvwuRSISdO3ciNDSULIft0qULHBwcMGfOHKnzFSN2z+vQoYPEd8w2S0jWVAGxmbt37xLV1dXE48ePiYcPHxJCoVDWKTXJnj17GlzbunWrDDL551hbWxME8T9HKYIgCHNzc7mMa2JiQrx69eqT/5NXmHDXaoq///5b6v92586dxIwZM4i7d+8SlZWVRFVVFXHnzh1i1qxZxK5duyjnZmBgQBQWFlKOI2tYuQXENvh8PoyNjdG6dWtym2nXrl2U5XnpJiAgAO/evUNCQgKePXtGXq+trcXdu3fx888/yy65z9ClSxckJiaCx+OhtLQUx44do2U5zkTcli1bMtoHUlNTg4MHD+Lp06dYt24dZYN1MUVFRRg1ahQCAgLA4/FgZ2cntXfBpxAKhbh48SLCwsJw79493L59W6o4sbGxiI6OljisHjRoEAIDA+Hg4EBZuVNdXV2uV/H/FFYOAOJDuX79+qGyslLuq2p8fX3h7+9POj2lpqbCx8cHJ06ckHFmkkyYMAFPnjxBUlKSRGc1n8/HTz/9JMPMPo+3tzf8/Pzw+vVrjB8/HgKBAN7e3nIZV1rHr3+K2GA9IyMDfD4fz58/p8VgnW53rfq8fPkS4eHhiI6ORmlpKebPn4/AwECp47Vs2bJRvZ+2bdtSOhcRF6O0a9cO9vb2Dc5Z6CgPbk5YNwCw8VCuvLxc4kevq6srl85gAwcOxMCBAzF+/Hi0atUKioqKeP78OZ4+fYrvvvtO1uk1iZqaGrZt28aKuJ6enrTG+5iMjAycPHkSV69ehbKyMrZs2QJzc3PKcVevXk2ruxYAXLp0CWFhYcjIyMCPP/4If39/rFu3jvKDlI5a/6aQt9W7tLBuANi2bRuOHz+OuXPnolOnTjh27Bh+/vlnWgaA+odcISEhWLZsGeVDLgBo3749EhMTSRmLxMRE0ndYHgkODsaTJ0+wbNkyODg4oE+fPrh27Ro8PDxknVoDxIeIn0LaQzmm4jYHPB4PNTU1ZP5FRUWUJCaKi4uhqqqKH374gVZ3LQBwdXWFsbExwsPD0bNnTzJ/quTm5n6yuKN+5dG/pXv37mSvwpcA6wYAkUgkof2jqalJW2xPT0/Mnj0bW7duRadOnWBmZoaVK1dS3ufcsGEDli1bhrVr1wKoK7Okuhxnkj/++APHjx9HcHAwLCwssGLFClhbW8s6rUZhyh+CSd8JpqHbYH3ixInQ09ODjY0NRo0aRVsDJgCcPn0a0dHRmDZtGrp37w5TU1PU1tZSjrtq1apPvkdFODI4OJgbAGQJU4d9AP2HXNnZ2ejTpw969+6N6OhovH//HrW1tWjfvj0t+TKFSCSCkpISEhMT4ebmBpFIhMrKSlmn1SiPHj2CgYHBJ5v3pD1sZSpuc0C3wfrly5dx8eJFHD58GF5eXrC0tIS1tTUtqpp9+/bFqlWrsGzZMly+fBnR0dEoKCjAvHnz4ODgILXZypf0kGYS1g0ATB32AfQfcq1YsUKiI5Nq92FzoaenBzMzMygpKWHo0KFwdHSEoaGhrNNqlHv37sHAwEDCras+0jbxMRWXST4erOgyWFdWVoalpSUsLS2Rl5eHM2fOYNGiRVBVVcXkyZNpOV9o0aIFxo8fj/Hjx6OwsBAxMTHYunWr3LltZWdnY9y4cQ2uEyztA+Aawepx7949eHh44MWLF/juu+9QUlKCwMBAqfVgmJCVaC5yc3PRpUsXKCgoIDMzE1paWrJO6V9TVVXFiPMTU3GpIt7zfvHiBZ4/fw59fX0oKCjg2rVr0NTUxL59+2j7rDdv3iAoKAhRUVG4f/8+bXHlHVNT0ya/R3leGTYG61YAly9fxu7du1FUVCThq0vHyEv3Idfr16+b7DKWV9vFkpIS/Pbbb3jx4gV+/fVXBAcHY9WqVXK9dZWQkIDAwEBUVFSAIAiIRCJUVVXhxo0bchmXCcT3k5OTE06fPo1vvvkGQN2/J9W6dwAoLS3FhQsXcObMGRQUFMDKyop1M16qMN3D0dywbgDw8/PD2rVroampSUu1QH1evnyJsLCwBoOLtA9qFRUVypZ2smDdunUYOXIk0tPToaKiAnV1dSxfvpzWGSTdbNy4ET4+Pjh06BDmz5+P+Ph4Ws4tmIrLJHl5eRJVZsrKysjPz5c6XmxsLE6fPo3bt29j3LhxWLJkCXR1delIlTH69+8v8Xxo0aIF+Hw+qqur0aZNG6m1uJju4WhuWDcAtG3blhE9cqCuJE1PTw+6urq0DC6qqqqsPIx69eoV7O3tERoaCkVFRbi7u8PCwkLWaTVJ27ZtIRAIcOvWLZSVlWH58uUwMTGR27hMoq+vj5kzZ2LChAkgCALnz5+HsbGx1PFCQkJgY2ODbdu20d50+bkHsbRS01lZWQAALy8vDBkyBBYWFuDxeIiLi8Off/4pVUyA+R6O5oY1A4D4RtHU1ISvry/GjRsnIb1KhyY5QRC06rOLparZBp/PR1lZGTkIPnv2jPHGGqooKSnh6dOn0NDQQHJyMgQCAT58+CC3cZlk9erViIuLQ3JyMng8HmbNmtXoweU/5fjx4zRmJ8mvv/4KoK7X4MWLFxgyZAgUFBRw+/Zt9O3bF2FhYZTip6enS5jsTJw4EUFBQZRifkmwZgAQ3yhA3d76w4cPydd0aZLr6Ojg0qVLGDduHC0PvIiICMoxZIGrqyucnJzw+vVr/PTTT7hz5w5++eUXWafVJO7u7ggMDIS/vz/27duH8PBwWhzMmIrLNB07doSmpiZpWC6viPst5s6di127dpHNYDk5ObTMtpWVlREVFQVjY2OIRCKcOnVKrs+ymhvWVQGJa+vrc+fOHUrOTeL9QuITkrRUZXTZSGFhIdLT01FbW4tBgwahY8eOsk6pST42by8pKaHlh85UXCapb1geHh6OqVOnyr1huampKc6dO0e+JggCJiYmOH/+PKW4OTk58PHxwc2bN6GgoIARI0bAw8OjUTnurxHWDABpaWkQiUTw8PCAn58f+bAWCoVYv3494uLiGPncmpoa2gSv5J36rmuNIc9CV2ZmZjh79ixr4jKJlZUVIiIiYGdnh5iYGJSXl8PW1haxsbGyTu2TrFixAjweD8bGxiAIAmfOnEHr1q3h4+NDS3yxnAWHJKzZArp+/TqSk5ORl5cnIUDVokUL2Nvb0/IZ9vb2CA8PJ1+LRCLY2NjgzJkzlGMXFhbi7t27qK2txeDBg+V+Rs022GgKzxRsNCz39fVFSEgIuec/YsQITJs2jXLczMxMuLu7o6qqCuHh4XB0dERgYCAGDBhAOfaXAGsGAFdXVwB13Y50d2E6OzsjOTkZAMiGJ4Ig0KJFC1o6YP/880+sWbMGgwcPhkgkgqenJ/z8/EhxOHlB/FATm5bXh27dd7phkyk80zRmWC7Pbm4AoKioCDs7O3IFANBjsejr64vdu3dj6dKl6Ny5M9avXw8vLy9ERkbSkTbrYc0WUHPg6+vLiOKltbU1duzYQWqnvHz5EosWLcKpU6do/ywqHD58GO/fv2+w711bW4szZ84gPj5ehtk1TmODlTzHbQ4aMyyfOnWqXK8C9uzZg3379kFVVZVWi0Vra2tER0dLdOVbWFhQtgr9UmDNCqA5YEruWCgUSghnffvttxCJRIx8FhW+//77Rtv6FRUVsWnTJhlk9HmYUmdkq+pjeXk5FBUVMWXKFHIQr6mpwf79++Hi4iLj7D5NZGQk4uPjye5lulBVVUVWVhZZ2HH69Gm5P8RvTlgzAPj7+2P58uW4evUqxowZI+t0/hXdunXD4cOHyfLByMhIuWwn19fXh76+Ptq1awdnZ2eJ9y5evCijrDj+KWFhYfD19YWKigoOHTqEAQMG4MKFC9i8eTNat24t1wNA165dGXkwr1+/HitXrkR2djZ0dXXRs2dPuZZib25YMwCcOXMGI0eOhJ+fH1RUVPDxzhWVRrDY2FiYmJigsLCQ9hkIUCdf4ePjgz179oAgCFoVTOkkNjYWNTU1OHz4MNq1a0deFwqF2Lt3LyZMmCDD7BqHKXVGNqo+7t+/H5GRkXj16hX27duHdu3aISEhAa6urrC1tZV1ek3y/fffY9q0aRg+fLjEATbVw/bq6mqEhoaioqICIpEIbdq0wZ07d6im+8XAmgFg0aJF2Lt3b4MqIIB6I9j27dsxYcIEzJ49W0K+mS5SU1Ph5+dHyvPKK+Xl5bh16xbKy8slZJD5fD7c3d1lmNmn6dmzJyMaRUzFZRJlZWX0798f/fv3h4eHB/T09BAXF8cKGfLOnTvTWpsvq7JxtsGaAcDOzg52dnbYvXs3LcqG9dHV1cUPP/wAgiAaGGfQ0Qj2119/Ydu2bejWrRv09fVhYGAglx67tra2sLW1xY0bN6CnpyfrdP4RTKkzslH1sf4hb/v27bFlyxbWyJF8PNMnCAKvXr2SOl5zlI1/CbBmABAzc+ZM+Pv748aNG6itrYVAIMCSJUsoiVRt3LgRGzduxIIFCxjRCRFv9zx58gSJiYlwcnKCiooK5S5HplBWVsaCBQskJJBzc3ORkJAg69QawJQ6IxtVH+sLGKqoqLDm4Q8A4eHhZOmqmB49euDSpUtSxWOybPxLgnVloKtXr4aysjLs7OwA1OntlJWVwd/fn5b4V65cQVJSEoRCIQQCASURLTHp6elISUlBSkoKsrOzoaWlBYFAAEdHRxoyph8TExNyO8zJyQkXL16Empoa1qxZI+vUOJpAR0cHP/zwA4A6cyPx32Lo0MtiCkNDQxw5cgSBgYFwd3fHlStXcOvWLWzdupVS3Lt37+LWrVtwcHDA/Pnz8eDBA2zZsoV1hSRMwboVQEZGhkQNr6enJ23yvPv370dcXBzMzc1BEASCgoLw6NEjLFiwgFLcadOmQVVVFc7OzggICJD7PVlFRUXY2NggJycH7dq1w5YtW2ix/eNglr1798o6BalRU1PDt99+i379+uHRo0dwcHBAaGgo5bh+fn5wdXVFXFwcWrVqhejoaLi6unIDwP/DugGAIAiUlpaSVSqlpaW0NbicOnUKJ06cIO3+7OzsYG1tTXkASElJQWpqKpKSkjBnzhzw+Xzo6urK7cFqq1atUFxcjF69euHu3bvQ09NDbW2trNPi+AxsNB8So6ysjKSkJPTr1w/x8fH44YcfUFVVRTmuSCTC6NGjsXTpUkycOBHdunXj7uV6yLfIeyPMmDEDtra22LRpEzZt2oTJkydj+vTptMQmCELC67VVq1YSngPSoqysDB0dHQwZMgTa2tooKChAeno65bhMMWPGDLi7u8PAwACnTp2CqakptLW1ZZ0WxxfMunXrkJCQgNGjR6O4uBjGxsa0bJEqKyvj4MGDSEpKgoGBAYKDg+W+Gq85Yd0ZAAA8evQIKSkpEIlEGDZsGPr160dLXF9fX7x9+5bsAI2JiYG6ujrlDmE7Ozvk5+djxIgR0NfXh56entxvA4nr3SsqKvDs2TP0799f7k1hONjLX3/9hZEjR0pcu3jxIuXek7dv3+LEiRMYOXIkdHR04O/vDycnJ3Tp0oVS3C8FVg4ATEEQBEJDQ5GUlEQ2bNnb20u9ChDf1BkZGaxRH3zy5Anatm0LdXV17Nu3D7du3cKAAQMwd+5cidURh/ySnp6OgQMHkq+rqqoQGBiIVatWyTCrxhE3H/76669YvHgxeV3cfChtFVB9UlNTkZ2dTZrj0OEe+KXADQAMMmnSJEYay5giODgYBw8eBJ/Px7Bhw/D06VOYmJggOTkZysrKtFVacTDLxIkTsWnTJujo6ODKlSvYsGEDBAKBXLq6nThxArdu3UJCQoKE8i6fz8eIESMoF3jUN8cJCwvDtGnT5N4cp1khOBjDyspK1in8K0xMTIjy8nKioKCAGDx4MPH+/XuCIAhCKBQSZmZmMs6O45/y999/E6ampsT8+fMJMzMzIiUlRdYpfZbr168zEtfS0pKorq4mLC0tCYIgiPfv3xPGxsaMfBYbYV0VkFAoxLVr11BcXCxxXR6bPZ49e9ZAVK0+8laX3aJFC6ioqEBFRQXffvsteVjG5/NpOQznYJbc3FwAdcUL69evh5ubGzw8PNCtWzfk5uZS1tZnAoIgcOzYMbKCKTg4GCdOnICWlhY8PT0pn5Wx0RynOWHdr3rp0qXIzc2FhoaGROcjXQNAZmYmkpKSwOfzMXLkSGhoaEgdq1OnTnLtHPUx9Q95uR8J+3B0dJTwtlZUVMSWLVsAQG4F7AICAvDkyRPo6+sjLS0NO3bswM6dO5GRkQEfHx9s3ryZUvzGzHEEAgFN2bMf1p0BGBkZ4cKFC4zEPnDgAMLDw2FoaAiRSITExETMnz8fNjY2UsVj2xnApzpJCYJARkYGbt26Jcv0OL5AzM3NcfLkSbRo0QJ+fn4oLy8nzyqMjY0py6U0Zo4zZcoUbkX7/7DuW9DQ0EBeXh7U1dVpjx0REYHo6Ghy2blw4UJMnTpV6gGAbWJibO4k5fgfOTk5CAkJQUlJiYRs+saNG2WYVeMoKCiQD+Pk5GQJzwI6TJPmzp2LAwcOSDjccfwP1g0AVVVVMDIyQt++fSX29ujYT1dVVZWYGSgrK1NqGtm1axflnJoTNneScvwPNzc36OrqQldXV2KbVB5RVlZGbm4uysvL8eTJE4wYMQIAkJWVRUuvTGVlJV6/fo2uXbtSjvUlwroBYPbs2Ywt33r37g17e3uYmpqiRYsWuHTpEtq0aUM+yNm0n8/x9SIUCrFy5UpZp/GPcHd3h729Pd6/fw9XV1eoqqri+PHj2L17Ny0rlsLCQhgaGkJNTQ2tWrWSa0MfWcC6MwAm99U/N2PnBgAONuDr64sRI0Zg1KhREqtkeaWmpgZVVVWkvtfdu3fRvn17fP/995Rjp6enQ01NrcF1tm3PMgXrBoC5c+fCxcUFAwcOZMXNLebVq1d4/PgxRo8ejdzcXAmTeA4OOhk1ahQKCgokrtFhbMRG6DhI/pJh3QAgEAga9ABQvbnFq4r+/ftL7JmKl4tUfzixsbEICgpCZWUlwsPDYWFhgRUrVsDS0pJSXA4OjqZxd3fH2LFjMXDgQAkpE3nsiZAFrBsA2MikSZNw9OhRODo6IiYmBnl5eZg5cybOnTsn69Q4vkAKCwtx+vRplJeXk45ur169InsCvibqy0uIJ3c1NTX4888/ZZWSXMG6Q+BP7dPTsT9fUlKCc+fOoaioSKJ8jmpsBQUFiYoGdXV1TlmTgzHc3NzQtWtX3LlzB+PHj8fly5cbuIPJG/n5+ejUqdNnr/1bxDamHz58wKVLlxAaGop79+5Rivklweqn0IcPH5CQkIB3797REm/hwoVISkqipf64Pn369EFISAiEQiEyMzOxbt26BubzHBx0kZeXh82bN8PQ0BATJkxASEgIHjx4IOu0mmTu3Ln/6Nq/5eXLl9i6dSv09fWxYsUKDB8+XC69rWUF67eAampqMGvWLISEhFCOZW5ujjNnztCQlSQVFRUICgqS6EZcuHCh3HsCcLATe3t7hIeHIyIiAgRBwN7eHhYWFhJWql86ly5dQlhYGDIyMvDjjz/CyMiINJ3h+B+s2wL6mPLyclIEiyp9+/bF/fv3aXe/UlFRwdKlS7F06VJa43JwNIZAIMDixYuxcuVKzJo1CxkZGXLr5ZCSktLk+9Jq97u6usLY2Bjh4eHo2bMnAMh9U5wsYN0KwNDQkPyHJAgCJSUlmD17Nn766SfKMauqqlBYWIjOnTuDz+fT1jQSERGB7du3k9VLdFUXcXB8ihcvXuC7775DRkYGUlJSYGJiwoh8ClWcnJw++R6Px5O6w//Ro0eIjo7GmTNn0L17d5iamuLQoUO4fPmylJl+mbBuAMjJySH/5vF4aNeuHeWtlPoxG4Nq04ihoSH27t2LPn36UIrDwfFP+PDhA65fv46ioiKJ6/Iomc40QqEQly9fRnR0NK5evYoRI0bAwcEBY8eOlXVqcgHrBgBXV1fs3LlT4tr06dNx5MgRyrGLi4vx4MEDjBgxAnv37kVGRgaWLVuG7777jlJcW1tbnDhxgnJ+HBz/hJ9++gn5+fkNJNPlUQzOycmpya0ZOj0zCgsLERMTg5iYmK/qPKQpWDMALFq0CJmZmQ2UQIVCIbp27YqwsDDKnzF79myMGDECWlpa8Pf3x/Tp0xEVFYWjR49KFS8mJgYAkJiYiJqaGowbN05Cx+hrnJFxMA+Tkul0k5yc3OT7nEAhs7DmEHjTpk0oLi6Gn58fPDw8yOstWrRoVOtDGsTnCT4+Ppg0aRKsrKwozUBu3rwJAKTXIaDmAAAgAElEQVTLVlpamsT73ADAwQTfffed3DqAfUz9B3xaWhoePXrEmbc3I6wZANq0aYM2bdogKCiowY3SuXNnWj5DJBLh/v37iI+PR0hICDIzM1FbWyt1PDMzM4wcOZKW3Dg4Pod4O6WwsBDm5ubo37+/RDGDvFmQ1qe+ebuRkRE8PT058/ZmgDVbQGLq3yhhYWGYNm0abTfKjRs3EBQUBENDQ8yYMQN2dnb4+eefpbaQY5sjGAe7YfN2ipWVFSIiImBnZ4eYmBiUl5fD1tYWsbGxsk7ti4Z1ncAnT57EgQMHoKysjA4dOiAyMhJRUVG0xM7MzMT69esxY8YMAHXlm5x/KAdbGDZsGIYNG4bBgwejXbt2GDZsGN6+fYvExERoamrKOr0m4czbZQNrtoDEMHmjCIVCeHl54d27dxg1ahQMDAwwdOhQqQ1onj17Bmdn50++L89Lcg72snz5cvTo0QM1NTXYuXMnLC0tsXr1arm2/OTM22UD67aANm3aBB6Ph4SEBCxfvpzs9Kt/MEyV9+/f48yZMwgKCkJ5eXmDw9t/yoQJE+Dr6/vJ9+V5Sc7BXmxsbBAVFQV/f3+0b98e8+bNI6/JK5x5u2xg3be7YsUKREREoF+/foiJicHYsWMxdepUWmKfP38eKSkpSE1NBZ/Ph7GxMaVZSOvWrbmHPEezU1tbi8LCQsTHx2Pnzp3Iz89HdXW1rNNqEgUFBVhYWGDs2LGkEm9eXh4rKpnYDKsGgPLycigqKmLKlCmYMmUKgDoxuP3798PFxYVy/I0bN6K2thbTp0/Hjz/+iF69elGKx9nOcciCOXPmwM7ODoaGhujbty8mTpyIJUuWyDqtJtm1axcOHDiADh06gMfjcd69zQRrtoDCwsLg6+sLFRUVHDp0CAMGDMCFCxewefNmtG7dGmfPnqXlc/7++28kJSUhOTkZz549g4aGBrZu3UpLbA6O5iAuLg6jRo1C69atAdStCOT9QNXQ0BBRUVHo0KGDrFP5qmDNCmD//v2IjIzEq1evsG/fPrRr1w4JCQlwdXWFra0tbZ8jEokgFApRVVWFqqoqKCsr0xabg6M5+Ouvv7Bt2zZ069YN+vr6MDAwoCxnwjTq6upo27atrNP46mDNCqC+Vr9AIICenh58fHxo1dQfM2YMunXrhjFjxmDs2LEYMGAAbbE5OJqbJ0+eIDExEUePHoWKiopcmqOLHf7S09Px7t07jBkzRmK1QofTH8enYc0KoP5N0b59e2zZsgUtW7ak9TNiYmJAEATS09Px+vVrdOnShTaZCQ6O5iI9PR0pKSlISUlBdnY2fvjhB7kvqRw4cKCsU/gqYc0AUF8xUEVFhfaHPwA8ePAAq1evxuDBgyESieDp6Qk/Pz8YGBhQiuvi4tKgBruxaxwcdDBt2jSoqqrC2dkZAQEBcu0819gMv6ioCKqqqpyBSzPAmi0gHR0d0tj63r17DUyu6Wiqsra2xo4dO/Dtt98CqPMTXbRoEU6dOkUpbmMuY0w4j3FwAEBlZSVSU1ORlJSEtLQ08Pl86Orqwt3dXdapNaCwsBDr16+Hg4MDhg4disWLF+PatWvo2LEj9u7dCw0NDVmn+EXDmhVAc8yWhUIh+fAHgG+//ZYWg3htbW3U1NRAUVERz58/x9OnTzFmzBjKcTk4GkNZWRk6OjqoqalBdXU1/vzzT6Snp8s6rUbx8fGBtrY2tLW1ceHCBTx48ADXrl1DdnY2fH19cejQIVmn+EXDmgGgORqqunXrhsOHD2Py5MkAgMjISFpq+Xfv3o0nT55g2bJlcHBwgKamJq5du0Zr9zIHhxg7Ozvk5+djxIgRGDt2LNzc3OR2G+jx48fYvn07AODq1aswMjJCmzZtoKOjg7y8PBln9+XDmgGgOfDz84OPjw/27NkDgiAgEAjg7e1NOe4ff/yB48ePIzg4GBYWFlixYgWsra1pyJiDoyFeXl4NKtiqqqrk0hi+/j5/UlKShHRKZWWlLFL6quAGgHqoqakhMDCQ9rgikQhKSkpITEyEm5sbRCIRd3NzMMbbt2+xevVqVFRUgCAI8n5LSkqSdWoN6NatG2JjY1FZWYnKykpypX/q1CnOQ7sZYOUA8OrVKzx+/BijR49Gbm6uxL69NBgaGjZZcUC1HV1PTw9mZmZQUlLC0KFD4ejoSLmyiIPjU2zcuBE+Pj44dOgQ5s+fj/j4eLmdcHh5ecHT0xPv3r3D1q1boaioiI0bNyIxMRH79u2TdXpfPKypAhITGxuLoKAgVFZWIjw8nNxSsbS0lDpmTk5Ok+/TcQ6Qm5uLLl26QEFBAZmZmdDS0qIck4OjMaytrREdHY3ffvsN2traGDNmDExMTFhjrlJSUoK2bdtCQYF1diWsg3UrgN9//x2hoaFwdHSEmpoaTp48iZkzZ1IaAFJSUpp8n+oAsHr1aonXPB4PSkpK0NDQgK2trYS/AQcHVZSUlPD06VNoaGggOTkZAoEAHz58kHVa/5j27dvLOoWvBtYNAAoKChIVDerq6pRnCmLz9k9B1bydz+ejpKSEjBMbG4vy8nIoKCjAy8sLGzdupBSfg6M+bm5uCAwMhL+/P/bt24fw8HDY2NjIOi0OOYR1W0CrVq2CtrY2wsLC4O/vj+PHj6Oqqgr+/v60fUZJSQmts5CPzTgIgoCtrS0iIyNhYWGB06dP0/ZZHBwfQ/f9zPHlwLpNNk9PT7x9+xatWrXCmjVr0KZNG3h5edESOysrC0ZGRrC0tMTbt2/x448/IiMjg3LciooK5Ofnk6/fvXtHGnTU1tZSjs/BUZ/09HS4ublh+vTpcHZ2hqura5PWpPJASUkJPDw84OzsjOLiYqxevRolJSWyTuuLh3UrACZxcHCAt7c3li5dipiYGPz111/Yvn07IiMjKcWNjY3Fxo0boaOjA5FIhPv372Pt2rXIyspCaWkp1q5dS9P/Aw4OwNjYGI6OjtDU1JSobpNnd7rFixdj5MiROHbsGCIjI7F7925kZmZylUAMw7ozgIiICGzfvh3FxcUAQDoHZWZmUo5dWVkpoT0ycuRIbN68mXJcExMTCAQCpKWlQUFBAd7e3vjmm28wdOhQqKqqUo7PwVEfJSUlODg4yDqNf8WrV69gb2+P0NBQKCoqwt3dHRYWFrJO64uHdQPAnj17EBwczEiTiKqqKrKysshZ0+nTp2nZOy0tLcX58+dRXFwMgiDIwYrTOuegk9zcXACAlpYWDh8+jHHjxknIqMuzvy6fz0dZWRn523v27BlXBtoMsG4LyNbWFidOnGAk9osXL7By5Urcu3cPSkpK6NmzJwICAih7A8+cORNt27ZFnz59JJbk3ADAQSeGhoaffE/e/XX//PNPbN26Fa9fv8Z///tf3LlzB7/88gv09fVlndoXDWsGgJiYGABAYmIiampqMG7cOLRo8b8FDJVSTfE2kpiKigqIRCLaBLTqu5lxcHA0TmFhIdLT01FbW4tBgwahY8eOsk7pi4c1W0DiWn0VFRWoqKggLS1N4n0qA4C1tTVOnjwJADh79izMzMykT7QRtLS0kJWVhf79+9Mal4PjYxITE6GpqYlvv/0W8fHxiIyMxH/+8x8sWLCAERMluigpKcGFCxdQVFTEbZM2I6wZAMzMzDBy5EhGYtdfBB04cID2ASA7OxuTJk2CmpoaWrVqRa445HlJzsE+Dhw4gNjYWGzevBlZWVlYtmwZ1q5di8zMTGzZskWuq80WLlyIb775psE2KQezsGYACAgIYGwAqH/DMbEjJja+5uBgklOnTiE8PBzKysoICAiAoaEhbG1tQRAETExMZJ1ek5SUlCAkJETWaXx1sGYAaC7onH0kJibCwMDgk1pDdIjMcXCI4fF4UFZWBlC3ZTpt2jTyurzTt29fziZVBrBmAHj27FmT3YxUPIHrx27sc6SNfe/ePRgYGHxSa4iqxhAHR334fD5KS0tRUVGBzMxMcsWck5MjUTAhT4il2KuqqhAbG4vOnTuDz+dz26TNhHzeFY3QqVMnxg6EmPIbXrx4MQA0KvZ269YtRj6T4+tl3rx5sLKyglAoxOTJk6Guro7Y2Fhs374dCxculHV6jXL06FFZp/BVw5oy0EmTJpGVOmzh9u3b2LhxIzp06AA/Pz907NgROTk52LJlCy5fvoy7d+/KOkWOL4y3b9+iqKiIrDi7cuUKlJSUMHz4cBln1jSurq7YuXOnxLXp06fjyJEjMsro64A1KwA27pd7eXnBxsYGb968we7duzFo0CB4e3vDwMAA586dk3V6HF8gnTt3RufOncnXY8eOlWE2n2fRokXIzMxEXl4exo0bR16vra1Fly5dZJjZ1wFrVgBsROzCRBAEDAwM0KZNG/j4+EBHR0fWqXFwyAXv379HcXEx/Pz84OHhQV5v0aIF1NTU5Pbs4kuB+3Y/gk6/YbHTF4/Hg4KCAg4fPsx1N3Jw1KNNmzZo06YNgoKCZJ3KVwmntlSP2NhYLFiwAL6+viguLsaUKVNw6tQpqePVL79r37499/DnaDbS0tIQGhqKmpqaz1qecny9cCuAetDtN5yfn082gdX/WwzX5s7BBEeOHEF8fDzy8vJgZGQET09PTJ48GbNnz5Z1ahxyButWAC4uLv/omjTQ7Tc8ZcqURv/m4GCSkydP4sCBA1BWVkaHDh0QGRkpYUkqr2RnZyM1NRUpKSnk/ziYhXUrAFdX1390TRr69OmDkJAQCIVCZGZm4vjx45QE3LgZPocsUFBQIM+fAKBVq1YSvgDyyIYNG5CYmChx5sbj8Sg1eHJ8HlZWAdXU1EBRURHPnz/H06dPMWbMGFrMIyoqKhAUFITr169DJBJBIBBg4cKFtMlCc3A0B5s2bQKPx0NCQgKWL1+O8PBwfP/993ItBjdhwgScPn0aSkpKsk7lq4J1A8Du3bvx5MkTLFu2DHZ2dtDU1ISmpqZECRkHx9eMSCRCRESExERmypQpcl1SOXv2bOzatYvUMuJoHlg3AFhbW+P48eMIDg5GcXExVqxYAWtra0RHR1OOzaTfMFCneEiHxSQHx+eoqKhASUmJhLqtPFtC/vzzz7hz5w50dHQktq8ak1HhoA/5nRJ8ApFIBCUlJSQmJsLNzQ0ikQiVlZW0xGbKbzgzMxPu7u6oqqpCeHg4HB0dERgYiAEDBtD6ORwcQJ38+IEDB9ChQwfweDxWCKuNHj0ao0ePlnUaXx2sGwD09PRgZmYGJSUlDB06FI6OjjAwMKAltpqaGiNm876+vti9ezeWLl2Kzp07Y/369fDy8kJkZCTtn8XBER0djYSEBHTo0EHWqXyW/Px8dOrUSe61ir5UWDcArFy5Ek5OTujSpQsUFBSwbt06aGlpUYop9hvu1q0bFixYQKvfMABUVlZCQ0ODfD1y5Ehs3ryZUkwOjk+hrq6Otm3byjqNf4SHhwf27t0LR0dHidUKG1YtXwKsGwBWr14t8ZrH40FJSQkaGhqwtbWV2D/8pzDpNwwAqqqqyMrKIjuDT58+zZ0FcNCOuNGwXbt2sLe3x5gxYyTKP+WxLFksxZ6QkCDjTL5OWDcA8Pl8lJSUkA/l2NhYlJeXQ0FBAV5eXlIdGjHpNwwA69evx8qVK5GdnQ1dXV307NkT/v7+jH0ex9fNwIEDZZ0CB0tgXRWQjY2NRFcjQRCwtbVFZGQkLCwscPr06X8ds7m8BioqKiASibi+Ag5GOHnyJCZNmiTrNDhYBOtWABUVFeTBEQC8e/cO1dXVAOo0xOWR9PR0HDx4EEVFRRJleVyXIwedBAcHs3YAaKxEOicnh5U+IGyCdQOAq6srrK2toaOjA5FIhPv372Pt2rXYuXMnRowYIVVMJv2GgbqDa0dHR2hqarLCoJuDo7l4/fo1CILAvHnz8Pvvv5MTpNraWsydOxcXLlyQcYZfNqzbAgKAwsJCpKWlQUFBATo6Ovjmm29QXFwMVVVVqeJNmDABvr6+n3x/2LBh0qYKgJ12lhzsQ1tbW8INTIw8V9SsXr0aN2/eRF5eHtTV1cnrLVq0gL6+PtasWSPD7L58WLcCKC0txfnz51FcXAyCIMguXSoVDq1bt6b8kG+M3NxcAICWlhYOHz6McePGSVRlyHNnJgf76NmzJ/bt2yfrNP4V4qKNffv2Yd68eTLO5uuDdQPAkiVL0LZtW/Tp04e27RSm9hnr1zYnJSVJbCXJ64yMg720bNmStXvmEydOxOnTp2Fubg4vLy9kZGRgw4YN0NbWlnVqXzSsGwAKCgpw6NAhWmN+bNRCF+La5sa2p169esXIZ3J8vQwZMkTWKUjNmjVrYGtriz/++ANPnz7F6tWr4evri7CwMFmn9kXDOkMYLS0tZGVlyTqNf8Tr16+Rm5sLR0dH8u/c3Fy8fPkSc+bMkXV6HF8Ynp6esk5Baqqrq2FlZYXExESYm5tDV1cXNTU1sk7ri4d1K4Ds7GxMmjQJampqaNWqlVwfcP3666/kAZeDgwN5XXzAxcHBUQefz0dcXBwuX76MJUuWID4+nhaPD46mYV0VUE5OTqPX5Xnvkzvg4uBomocPH+Lw4cMwMDDAhAkT4O7uDhcXF0qOfByfhzUDQGJiIgwMDEjhto+hqtcD1HkLi7VJmrrGwcFBPw8fPkRKSgqEQiGGDx9OWeSR4/OwZgvo3r17MDAwIIXbPoaOAYBJv2EODo5PExMTg127dmH8+PEQiURYtGgRFixYgMmTJ8s6tS8a1qwAmuLWrVu0VUDQ6Td8+PBhzJgxA1lZWdxSloOjCSwtLXH48GHSw6CwsBDOzs44e/asjDP7smHNKcvt27dhZ2cHFxcXFBQUAKg7D1iyZAlmzpxJy2fs3r0bq1atwv+1d/ehVZZ/HMc/O1tprrClOdqC/aEJmRQNt4ZBbNNRS6aGBOoeiGQyKSNxNsjhjq4am38oY4Epi9NRNpVlY5ZF9DACe3C40SA2KojN9mBh01I3h9v9+8Pf2e+s+SvYue9zn+uc9wsG5+zAdb5/3d9zX9d9XZ/BwUEVFhbK5/PprbfemvV4fr9ffX19Ki8vn/YUUOAPwC2Tk5PTAmzuu+8+jk0JA2PuANauXasNGzZoeHhYY2Njeuyxx7Rv3z7l5ORox44devDBB0P+Drvzhuvr69XW1qbh4eFp29wlNoIBwcrLy5WUlDQ15dPS0qLLly9zbLrDjGkAzz77rM6cOSPLspSTk6O7775b1dXVevzxx237jvXr16u1tVWbNm3Sq6++qoyMDK1Zs0Yff/xxSONWVVVp7969NlUJRJ+xsbGpx6Yty9ITTzyhl156iaPTHWbMInAg6SsuLk4ej0c+n08LFy609TucyhuuqqpSU1OTvv32W928eVNZWVkqKiriOWfgv+bOnavXXnvN7TJijjENIHg+cP78+bZf/CVn8oYlaf/+/err69OGDRtkWZZOnTql/v5+VVZW2lA1YL6TJ0/qwIEDunz5sqT/nWAaOOwRzjCmAfz+++9TZ/YEvw6wI+/UibxhSTp79qxaW1unfvFnZ2eroKAg5HqBaHHo0CH5/X499NBDbpcSU4yZg9i4ceNtX9spPj5eV69e1erVq7V69WrduHFDly5d0i+//KKqqqpZjzsxMaGbN29Oex98LDQQ6xYsWMDF3wXGLAKHgxN5w9KtXzft7e1as2aNJOmjjz5Sdna2ysrKbKkbMFVgZ/+XX36p8fFxrVq1SgkJ/5uYsGODJ/4/Y6aAwsGpvOGysjItW7ZM33zzjSzLUllZGYfBAdLUzv558+Zp3rx5On/+/LTPaQDO4g4gyJkzZ1RTUzMjb7i3t1d//vmndu/e7XaJAGAbYxvAlStXNH/+fNvHtTtvGMA/a2pq0v3336+8vDw9//zz+uOPPxQfH68jR44oLS3N7fKimjGLwAE9PT165plntG7dOl28eFF5eXn64YcfbBk7kDf8448/qqenR01NTWpoaODiDzjknXfe0aeffqolS5ZIurUhzO/3q6SkhFN4w8C4NYA33nhDb7/9tnbu3Knk5GR5vV5VVVWppaUl5LHtzhvu6Oj4x88zMjJC/g7AZK2trWppaVFiYqKkW0/ipaamatOmTXr66addri76GdcARkdHtXjx4qn3Tz75pGpra20Z2+684fr6ekm3MoH7+/uVnp4uj8ejrq4uLV26lLxTxLz4+Pipi78kbdu27bb/hzOMawD33nuvent7p36ht7W12bYWEMgbtuvo5qNHj0qSSktL1dDQMDWfOTAwYHR+K2CXyclJXb16derMn8Cv/r/++oujUsLAuAbg9XpVUVGhn376SStWrFBaWpptJwY6lTc8ODg4bTErJSWF46ABSQUFBaqoqFBtbe1UE7h27Zpef/11rV271uXqop+xTwFdv35dk5OTtp4W6FTe8K5du+TxeJSfny/LsnT69GklJiaquro6pHEB001MTMjr9erDDz/U4sWLFRcXp59//lnr1q2T1+t1u7yoZ1wD6O7u1rvvvquRkREFl+73+2c9ptN5w+Pj4zp27JjOnTsnSVq5cqU2b948bccjEMsuXryo7u5uSdLy5cv1wAMPuFxRbDDuClRRUaGioiItWbLEtsQgp/OGt23bpsbGRr344oshjQNEq+TkZOXl5bldRswxrgHMnTtXhYWFto75yiuvSJJqampmfNbZ2Rny+KOjoxoaGuJXDYCIYkwDCCyaPvzww/L5fFq1atW0EzVTUlJmPXZXV5dqamqUlJSkN998UwsXLtTAwIDq6urU3t6u77//PqTaR0ZGlJuba/viMgCEwpg1gNzcXMXFxel25YZ6MXU6b9ipxWUACIUxDSDgdufy/PrrryFdpJ3OG7YsS83NzURCAogoxkwBDQ0NybIsbd26VUeOHJm6E5iYmFBpaak++eSTWY/tdN5wXV3djEjICxcucLooAFcZ0wDq6+v13Xff6bfffpu2CJyQkBDy2fpO5w0TCQkgEhnTAAJP6Bw+fFhbt261dWyn84YDkZCBOw0iIQFEAmMaQIDdF3/J+bzhgoIClZSUTIuEDLwGALcYtwhsqq+++moqEjIrK4tISACuM6YB+Hw+vfDCC7ae1ukmr9fLWScAXGXMc4h+v199fX0qLy/X0NCQBgcHp/2Zpq2tze0SAMQ4Y9YA1q9fry1btmh4eHjGURB276p1Km84mCE3XgCimDFTQAFVVVXau3evI2P39PRox44dGhsb04kTJ1RUVKSDBw/qkUcesf270tPTbTlnCABmy7gGMDk5qePHjzuyq7awsFD79u3Tzp071draqrNnz+rAgQOzzhsuLi6+7YmllmWps7PTtjB7AJgNY6aAAvbv3z9jV21/f78qKytDHtvuvOHt27eHXBMAOMW4BuDkrlq784YzMzNtqQsAnGBcA3ByV62TecMAEGmMWwM4dOiQ2tvbp+2qzc7OVllZmW3f4UTeMABEGuMagOTcrlon8oYBIFIZ2QCckp+ff9u8YebyAUQj49YAnORE3jAARCoagJzNGwaASGXMFFBHR8c/fp6RkTHrsZ3MGwaASGVMAyguLpZ0KxO4v79f6enp8ng86urq0tKlS3X8+PGQv8OJvGEAiFTGTAEdPXpUklRaWqqGhgalpaVJkgYGBrRnz56QxnYybxgAIpUxDSBgcHBw6uIv3ZqfD/U4aCfzhgEgUhkzBRSwa9cueTwe5efny7IsnT59WomJiaqurg55bCfyhgEgUhnXAMbHx3Xs2DGdO3dOkrRy5Upt3rxZCQnG3cwAgKuMawBbtmxRY2Oj22UAgPGMiYQMGB0d1dDQkK1j+nw+SVJvb6+t4wJAJDNu3mRkZES5ublasGCB5syZI8uyQn5W3+/3KycnR+Xl5dOeAgpgIxiAaGTcFNDAwMBt/5+amjrrMevr69XW1qbh4WEtWrRo2mdsBAMQrYxrAJZlqbm52ZFISCfzhgEg0hjXAGpra2dEQqampmr37t0hj+1k3jAARBrj1gCcjIR0Mm8YACKNcQ3AyUhIJ5sLAEQa4xpAQUGBSkpKpkVCBl6HysnmAgCRxrg1AMm5SMhw5A0DQKQwsgH8ndfrldfrtWUsp5oLAESaqGgA6enp6uzsdLsMADBKVDzfGAU9DADCLioaQFxcnNslAIBxjHkKqLi4+LYXesuydOPGjZDGdjJvGAAilTFrAIHz//+fzMzMWY8djrxhAIg0xjSAcCgtLVVlZeWMvGHyBwBEo6hYA7CLE3nDABCpjFkDCIdly5apoqJiWt7wihUr3C4LABzBFFAQ8oYBxBIaQBDyhgHEEtYAgjiRNwwAkYq5jSBO5A0DQKRiCiiIE3nDABCpaABBnMwbBoBIwxRQkLq6uhmRkBcuXLAlbxgAIg0NIAiRkABiCXMbQQKRkMHviYQEEK24AwjiZN4wAEQaFoH/hkhIALGCBvAv7MwbBoBIwhrAv2hra3O7BABwBA3gX3CDBCBa0QD+BXnDAKIVTwHJ2bxhAIhUNABJ27dvd7sEAAg7ngICgBjFGgAAxCgaAADEKBrA35w/f17Nzc0aHx9XR0eH2+UAgGNoAEHee+89HTx4UD6fT9euXdOePXvICAYQtWgAQT744AM1NjbqrrvuUlJSklpaWvT++++7XRYAOIIGEMTj8ejOO++cej9nzhyOgwYQtdgHECQzM1O1tbUaHR3VZ599phMnTigrK8vtsgDAEewDCDI5OamTJ0/q66+/1uTkpLKysrRx40YlJNAnAUQfGsDfXL9+XVeuXJl2CFxKSoqLFQGAM/hpG6ShoUGNjY1KSkpSXFycLMtSXFycPv/8c7dLAwDb0QCCnDp1Sl988YWSkpLcLgUAHMdTQEEWLVqke+65x+0yACAsWAPQrakfSeru7talS5f01FNPTXv88+WXX3arNABwDFNAQR599FG3SwCAsKEBSEpNTdVzzz3ndhkAEFasAUjy+/1ulwAAYUcDAIAYxSKwpOXLlys5OXnG/9kHACCasQYgKYdib70AAABHSURBVC0tTYcPH3a7DAAIKxqApDvuuEOpqalulwEAYcUagKT09HS3SwCAsGMNAABiFHcAABCjaAAAEKNoAAAQo2gAABCj/gO44X6O+f45hA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2975" y="1242191"/>
            <a:ext cx="4364280" cy="550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25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EFE40-20F1-B344-8E22-BA0DA5CCCB4A}"/>
              </a:ext>
            </a:extLst>
          </p:cNvPr>
          <p:cNvSpPr>
            <a:spLocks noGrp="1"/>
          </p:cNvSpPr>
          <p:nvPr>
            <p:ph type="title"/>
          </p:nvPr>
        </p:nvSpPr>
        <p:spPr/>
        <p:txBody>
          <a:bodyPr/>
          <a:lstStyle/>
          <a:p>
            <a:r>
              <a:rPr lang="en-US" dirty="0" smtClean="0"/>
              <a:t>And Their Review Counts</a:t>
            </a:r>
            <a:endParaRPr lang="en-US" dirty="0"/>
          </a:p>
        </p:txBody>
      </p:sp>
      <p:pic>
        <p:nvPicPr>
          <p:cNvPr id="5" name="Content Placeholder 4">
            <a:extLst>
              <a:ext uri="{FF2B5EF4-FFF2-40B4-BE49-F238E27FC236}">
                <a16:creationId xmlns:a16="http://schemas.microsoft.com/office/drawing/2014/main" xmlns="" id="{C2F1D8CB-F7D1-554A-A93E-674A6CA23687}"/>
              </a:ext>
            </a:extLst>
          </p:cNvPr>
          <p:cNvPicPr>
            <a:picLocks noGrp="1" noChangeAspect="1"/>
          </p:cNvPicPr>
          <p:nvPr>
            <p:ph idx="1"/>
          </p:nvPr>
        </p:nvPicPr>
        <p:blipFill rotWithShape="1">
          <a:blip r:embed="rId3"/>
          <a:srcRect r="10883" b="5062"/>
          <a:stretch/>
        </p:blipFill>
        <p:spPr>
          <a:xfrm>
            <a:off x="3764968" y="1295689"/>
            <a:ext cx="4906068" cy="5026283"/>
          </a:xfrm>
        </p:spPr>
      </p:pic>
    </p:spTree>
    <p:extLst>
      <p:ext uri="{BB962C8B-B14F-4D97-AF65-F5344CB8AC3E}">
        <p14:creationId xmlns:p14="http://schemas.microsoft.com/office/powerpoint/2010/main" val="3124323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EFE40-20F1-B344-8E22-BA0DA5CCCB4A}"/>
              </a:ext>
            </a:extLst>
          </p:cNvPr>
          <p:cNvSpPr>
            <a:spLocks noGrp="1"/>
          </p:cNvSpPr>
          <p:nvPr>
            <p:ph type="title"/>
          </p:nvPr>
        </p:nvSpPr>
        <p:spPr/>
        <p:txBody>
          <a:bodyPr/>
          <a:lstStyle/>
          <a:p>
            <a:r>
              <a:rPr lang="en-US" dirty="0"/>
              <a:t>Most Reviewed Movies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433" y="1309603"/>
            <a:ext cx="4944536" cy="5343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794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EFE40-20F1-B344-8E22-BA0DA5CCCB4A}"/>
              </a:ext>
            </a:extLst>
          </p:cNvPr>
          <p:cNvSpPr>
            <a:spLocks noGrp="1"/>
          </p:cNvSpPr>
          <p:nvPr>
            <p:ph type="title"/>
          </p:nvPr>
        </p:nvSpPr>
        <p:spPr/>
        <p:txBody>
          <a:bodyPr/>
          <a:lstStyle/>
          <a:p>
            <a:r>
              <a:rPr lang="en-US" dirty="0" smtClean="0"/>
              <a:t>And Their Ratings</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300" y="1239189"/>
            <a:ext cx="4572669" cy="5343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78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08EEE-D159-AB4B-9103-5DB699C07DF5}"/>
              </a:ext>
            </a:extLst>
          </p:cNvPr>
          <p:cNvSpPr>
            <a:spLocks noGrp="1"/>
          </p:cNvSpPr>
          <p:nvPr>
            <p:ph type="title"/>
          </p:nvPr>
        </p:nvSpPr>
        <p:spPr/>
        <p:txBody>
          <a:bodyPr/>
          <a:lstStyle/>
          <a:p>
            <a:r>
              <a:rPr lang="en-US" dirty="0"/>
              <a:t>Comparisons of the view counts per user between two movies</a:t>
            </a:r>
          </a:p>
        </p:txBody>
      </p:sp>
      <p:sp>
        <p:nvSpPr>
          <p:cNvPr id="3" name="Content Placeholder 2">
            <a:extLst>
              <a:ext uri="{FF2B5EF4-FFF2-40B4-BE49-F238E27FC236}">
                <a16:creationId xmlns:a16="http://schemas.microsoft.com/office/drawing/2014/main" xmlns="" id="{15A77E2E-BCC6-4942-8CD0-6CEB7FD98C94}"/>
              </a:ext>
            </a:extLst>
          </p:cNvPr>
          <p:cNvSpPr>
            <a:spLocks noGrp="1"/>
          </p:cNvSpPr>
          <p:nvPr>
            <p:ph idx="1"/>
          </p:nvPr>
        </p:nvSpPr>
        <p:spPr/>
        <p:txBody>
          <a:bodyPr/>
          <a:lstStyle/>
          <a:p>
            <a:pPr marL="0" indent="0">
              <a:buNone/>
            </a:pPr>
            <a:r>
              <a:rPr lang="en-US" dirty="0"/>
              <a:t> </a:t>
            </a:r>
          </a:p>
        </p:txBody>
      </p:sp>
      <p:pic>
        <p:nvPicPr>
          <p:cNvPr id="5" name="Picture 4">
            <a:extLst>
              <a:ext uri="{FF2B5EF4-FFF2-40B4-BE49-F238E27FC236}">
                <a16:creationId xmlns:a16="http://schemas.microsoft.com/office/drawing/2014/main" xmlns="" id="{2AF0994E-0FF2-5046-A50D-1B0630491D3D}"/>
              </a:ext>
            </a:extLst>
          </p:cNvPr>
          <p:cNvPicPr>
            <a:picLocks noChangeAspect="1"/>
          </p:cNvPicPr>
          <p:nvPr/>
        </p:nvPicPr>
        <p:blipFill>
          <a:blip r:embed="rId3"/>
          <a:stretch>
            <a:fillRect/>
          </a:stretch>
        </p:blipFill>
        <p:spPr>
          <a:xfrm>
            <a:off x="6582415" y="4331522"/>
            <a:ext cx="2677873" cy="2435503"/>
          </a:xfrm>
          <a:prstGeom prst="rect">
            <a:avLst/>
          </a:prstGeom>
        </p:spPr>
      </p:pic>
      <p:pic>
        <p:nvPicPr>
          <p:cNvPr id="7" name="Picture 6">
            <a:extLst>
              <a:ext uri="{FF2B5EF4-FFF2-40B4-BE49-F238E27FC236}">
                <a16:creationId xmlns:a16="http://schemas.microsoft.com/office/drawing/2014/main" xmlns="" id="{F2AFC1BA-20E2-5246-AC42-9FFE0B935FC6}"/>
              </a:ext>
            </a:extLst>
          </p:cNvPr>
          <p:cNvPicPr>
            <a:picLocks noChangeAspect="1"/>
          </p:cNvPicPr>
          <p:nvPr/>
        </p:nvPicPr>
        <p:blipFill>
          <a:blip r:embed="rId4"/>
          <a:stretch>
            <a:fillRect/>
          </a:stretch>
        </p:blipFill>
        <p:spPr>
          <a:xfrm>
            <a:off x="3444198" y="1856662"/>
            <a:ext cx="2750540" cy="2522376"/>
          </a:xfrm>
          <a:prstGeom prst="rect">
            <a:avLst/>
          </a:prstGeom>
        </p:spPr>
      </p:pic>
      <p:pic>
        <p:nvPicPr>
          <p:cNvPr id="9" name="Picture 8">
            <a:extLst>
              <a:ext uri="{FF2B5EF4-FFF2-40B4-BE49-F238E27FC236}">
                <a16:creationId xmlns:a16="http://schemas.microsoft.com/office/drawing/2014/main" xmlns="" id="{20699989-D653-364F-89C9-8F835524784D}"/>
              </a:ext>
            </a:extLst>
          </p:cNvPr>
          <p:cNvPicPr>
            <a:picLocks noChangeAspect="1"/>
          </p:cNvPicPr>
          <p:nvPr/>
        </p:nvPicPr>
        <p:blipFill>
          <a:blip r:embed="rId5"/>
          <a:stretch>
            <a:fillRect/>
          </a:stretch>
        </p:blipFill>
        <p:spPr>
          <a:xfrm>
            <a:off x="3444197" y="4388789"/>
            <a:ext cx="2647509" cy="2400300"/>
          </a:xfrm>
          <a:prstGeom prst="rect">
            <a:avLst/>
          </a:prstGeom>
        </p:spPr>
      </p:pic>
      <p:pic>
        <p:nvPicPr>
          <p:cNvPr id="11" name="Picture 10">
            <a:extLst>
              <a:ext uri="{FF2B5EF4-FFF2-40B4-BE49-F238E27FC236}">
                <a16:creationId xmlns:a16="http://schemas.microsoft.com/office/drawing/2014/main" xmlns="" id="{D25B9791-3301-594A-9752-8BB8F1DFBC6B}"/>
              </a:ext>
            </a:extLst>
          </p:cNvPr>
          <p:cNvPicPr>
            <a:picLocks noChangeAspect="1"/>
          </p:cNvPicPr>
          <p:nvPr/>
        </p:nvPicPr>
        <p:blipFill>
          <a:blip r:embed="rId6"/>
          <a:stretch>
            <a:fillRect/>
          </a:stretch>
        </p:blipFill>
        <p:spPr>
          <a:xfrm>
            <a:off x="6582866" y="1892872"/>
            <a:ext cx="2586819" cy="2449957"/>
          </a:xfrm>
          <a:prstGeom prst="rect">
            <a:avLst/>
          </a:prstGeom>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5010" y="1891849"/>
            <a:ext cx="2612399" cy="2461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726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6550F-B655-1648-98E5-51F0E4B4D714}"/>
              </a:ext>
            </a:extLst>
          </p:cNvPr>
          <p:cNvSpPr>
            <a:spLocks noGrp="1"/>
          </p:cNvSpPr>
          <p:nvPr>
            <p:ph type="title"/>
          </p:nvPr>
        </p:nvSpPr>
        <p:spPr/>
        <p:txBody>
          <a:bodyPr/>
          <a:lstStyle/>
          <a:p>
            <a:r>
              <a:rPr lang="en-US" dirty="0"/>
              <a:t>Machine Learning Algorithm</a:t>
            </a:r>
          </a:p>
        </p:txBody>
      </p:sp>
      <p:sp>
        <p:nvSpPr>
          <p:cNvPr id="3" name="Content Placeholder 2">
            <a:extLst>
              <a:ext uri="{FF2B5EF4-FFF2-40B4-BE49-F238E27FC236}">
                <a16:creationId xmlns:a16="http://schemas.microsoft.com/office/drawing/2014/main" xmlns="" id="{00E06DB5-AECA-D343-8CF1-0697AFF15AD3}"/>
              </a:ext>
            </a:extLst>
          </p:cNvPr>
          <p:cNvSpPr>
            <a:spLocks noGrp="1"/>
          </p:cNvSpPr>
          <p:nvPr>
            <p:ph idx="1"/>
          </p:nvPr>
        </p:nvSpPr>
        <p:spPr/>
        <p:txBody>
          <a:bodyPr>
            <a:normAutofit/>
          </a:bodyPr>
          <a:lstStyle/>
          <a:p>
            <a:r>
              <a:rPr lang="en-US" sz="2800" dirty="0"/>
              <a:t>Collaborative Filtering: Systems that predict the rating or preference that a user would give an item based on past ratings and preferences of other users.  </a:t>
            </a:r>
          </a:p>
          <a:p>
            <a:endParaRPr lang="en-US" sz="2800" dirty="0"/>
          </a:p>
          <a:p>
            <a:r>
              <a:rPr lang="en-US" sz="2800" dirty="0"/>
              <a:t>Surprise: a Python </a:t>
            </a:r>
            <a:r>
              <a:rPr lang="en-US" sz="2800" dirty="0" err="1"/>
              <a:t>scikit</a:t>
            </a:r>
            <a:r>
              <a:rPr lang="en-US" sz="2800" dirty="0"/>
              <a:t> building and analyzing recommender systems.</a:t>
            </a:r>
          </a:p>
        </p:txBody>
      </p:sp>
    </p:spTree>
    <p:extLst>
      <p:ext uri="{BB962C8B-B14F-4D97-AF65-F5344CB8AC3E}">
        <p14:creationId xmlns:p14="http://schemas.microsoft.com/office/powerpoint/2010/main" val="3759352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407</TotalTime>
  <Words>851</Words>
  <Application>Microsoft Office PowerPoint</Application>
  <PresentationFormat>Custom</PresentationFormat>
  <Paragraphs>51</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Movie Recommendation Engine</vt:lpstr>
      <vt:lpstr>Data Cleaning and Exploration</vt:lpstr>
      <vt:lpstr>Average Rating of All Movies</vt:lpstr>
      <vt:lpstr>Most Highly Rated Movies</vt:lpstr>
      <vt:lpstr>And Their Review Counts</vt:lpstr>
      <vt:lpstr>Most Reviewed Movies</vt:lpstr>
      <vt:lpstr>And Their Ratings</vt:lpstr>
      <vt:lpstr>Comparisons of the view counts per user between two movies</vt:lpstr>
      <vt:lpstr>Machine Learning Algorithm</vt:lpstr>
      <vt:lpstr>Limitations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Engine</dc:title>
  <dc:creator>Manel Mahroug</dc:creator>
  <cp:lastModifiedBy>Kevin McCurdy</cp:lastModifiedBy>
  <cp:revision>28</cp:revision>
  <dcterms:created xsi:type="dcterms:W3CDTF">2018-07-21T17:33:26Z</dcterms:created>
  <dcterms:modified xsi:type="dcterms:W3CDTF">2018-08-14T21:05:00Z</dcterms:modified>
</cp:coreProperties>
</file>