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74" d="100"/>
          <a:sy n="74" d="100"/>
        </p:scale>
        <p:origin x="330"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F6E9C-8865-4404-BADB-4C6962914E7C}" type="datetimeFigureOut">
              <a:rPr lang="en-NZ" smtClean="0"/>
              <a:t>16/12/2021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C282-2AB8-4E4F-8E22-70FB8B6A83F1}" type="slidenum">
              <a:rPr lang="en-NZ" smtClean="0"/>
              <a:t>‹#›</a:t>
            </a:fld>
            <a:endParaRPr lang="en-NZ"/>
          </a:p>
        </p:txBody>
      </p:sp>
    </p:spTree>
    <p:extLst>
      <p:ext uri="{BB962C8B-B14F-4D97-AF65-F5344CB8AC3E}">
        <p14:creationId xmlns:p14="http://schemas.microsoft.com/office/powerpoint/2010/main" val="357129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good abstract describes briefly what was intended at the outset, and summarizes findings and implications. </a:t>
            </a:r>
            <a:endParaRPr lang="en-NZ" dirty="0"/>
          </a:p>
        </p:txBody>
      </p:sp>
      <p:sp>
        <p:nvSpPr>
          <p:cNvPr id="4" name="Slide Number Placeholder 3"/>
          <p:cNvSpPr>
            <a:spLocks noGrp="1"/>
          </p:cNvSpPr>
          <p:nvPr>
            <p:ph type="sldNum" sz="quarter" idx="5"/>
          </p:nvPr>
        </p:nvSpPr>
        <p:spPr/>
        <p:txBody>
          <a:bodyPr/>
          <a:lstStyle/>
          <a:p>
            <a:fld id="{ADC5C282-2AB8-4E4F-8E22-70FB8B6A83F1}" type="slidenum">
              <a:rPr lang="en-NZ" smtClean="0"/>
              <a:t>2</a:t>
            </a:fld>
            <a:endParaRPr lang="en-NZ"/>
          </a:p>
        </p:txBody>
      </p:sp>
    </p:spTree>
    <p:extLst>
      <p:ext uri="{BB962C8B-B14F-4D97-AF65-F5344CB8AC3E}">
        <p14:creationId xmlns:p14="http://schemas.microsoft.com/office/powerpoint/2010/main" val="47753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any insightful visualization you have teased out of the data. If you’ve identified particularly meaningful features, interactions or summary data, share them and explain what you noticed. Visual displays are powerful when used well, so think carefully about what information the display conveys.</a:t>
            </a:r>
            <a:endParaRPr lang="en-NZ" dirty="0"/>
          </a:p>
        </p:txBody>
      </p:sp>
      <p:sp>
        <p:nvSpPr>
          <p:cNvPr id="4" name="Slide Number Placeholder 3"/>
          <p:cNvSpPr>
            <a:spLocks noGrp="1"/>
          </p:cNvSpPr>
          <p:nvPr>
            <p:ph type="sldNum" sz="quarter" idx="5"/>
          </p:nvPr>
        </p:nvSpPr>
        <p:spPr/>
        <p:txBody>
          <a:bodyPr/>
          <a:lstStyle/>
          <a:p>
            <a:fld id="{ADC5C282-2AB8-4E4F-8E22-70FB8B6A83F1}" type="slidenum">
              <a:rPr lang="en-NZ" smtClean="0"/>
              <a:t>3</a:t>
            </a:fld>
            <a:endParaRPr lang="en-NZ"/>
          </a:p>
        </p:txBody>
      </p:sp>
    </p:spTree>
    <p:extLst>
      <p:ext uri="{BB962C8B-B14F-4D97-AF65-F5344CB8AC3E}">
        <p14:creationId xmlns:p14="http://schemas.microsoft.com/office/powerpoint/2010/main" val="120526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nature of the problem, decide what algorithms will be suitable and why? Experiment with different algorithms and get the performance of each algorithm. </a:t>
            </a:r>
            <a:endParaRPr lang="en-NZ" dirty="0"/>
          </a:p>
        </p:txBody>
      </p:sp>
      <p:sp>
        <p:nvSpPr>
          <p:cNvPr id="4" name="Slide Number Placeholder 3"/>
          <p:cNvSpPr>
            <a:spLocks noGrp="1"/>
          </p:cNvSpPr>
          <p:nvPr>
            <p:ph type="sldNum" sz="quarter" idx="5"/>
          </p:nvPr>
        </p:nvSpPr>
        <p:spPr/>
        <p:txBody>
          <a:bodyPr/>
          <a:lstStyle/>
          <a:p>
            <a:fld id="{ADC5C282-2AB8-4E4F-8E22-70FB8B6A83F1}" type="slidenum">
              <a:rPr lang="en-NZ" smtClean="0"/>
              <a:t>4</a:t>
            </a:fld>
            <a:endParaRPr lang="en-NZ"/>
          </a:p>
        </p:txBody>
      </p:sp>
    </p:spTree>
    <p:extLst>
      <p:ext uri="{BB962C8B-B14F-4D97-AF65-F5344CB8AC3E}">
        <p14:creationId xmlns:p14="http://schemas.microsoft.com/office/powerpoint/2010/main" val="70219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approaches you can take to improve your model? Can you do some feature selection, data manipulation and model improvements.</a:t>
            </a:r>
            <a:endParaRPr lang="en-NZ" dirty="0"/>
          </a:p>
        </p:txBody>
      </p:sp>
      <p:sp>
        <p:nvSpPr>
          <p:cNvPr id="4" name="Slide Number Placeholder 3"/>
          <p:cNvSpPr>
            <a:spLocks noGrp="1"/>
          </p:cNvSpPr>
          <p:nvPr>
            <p:ph type="sldNum" sz="quarter" idx="5"/>
          </p:nvPr>
        </p:nvSpPr>
        <p:spPr/>
        <p:txBody>
          <a:bodyPr/>
          <a:lstStyle/>
          <a:p>
            <a:fld id="{ADC5C282-2AB8-4E4F-8E22-70FB8B6A83F1}" type="slidenum">
              <a:rPr lang="en-NZ" smtClean="0"/>
              <a:t>5</a:t>
            </a:fld>
            <a:endParaRPr lang="en-NZ"/>
          </a:p>
        </p:txBody>
      </p:sp>
    </p:spTree>
    <p:extLst>
      <p:ext uri="{BB962C8B-B14F-4D97-AF65-F5344CB8AC3E}">
        <p14:creationId xmlns:p14="http://schemas.microsoft.com/office/powerpoint/2010/main" val="17984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F02-366F-44D8-9D6B-AEF2973B02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3C5CFAA-5EBB-44FF-9F2C-3259A8E41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043A41D1-D409-40A4-81D1-FD7AEDBB1872}"/>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2A5969E1-2326-4C85-AE00-5644E365E6B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AD94A0-E74B-45F6-A8B2-92E15CA7179C}"/>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9639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7B0-E933-4A11-AA16-957A9FE346F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A143CAA-1217-4C55-A5E0-3B213CE11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64CE38-8A01-450B-AD70-D1F54F8F8CE7}"/>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FCAD8A5C-91BA-457A-8486-EB84C7B8E8F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4130F0B-653A-4342-BFE8-701F40BA71AB}"/>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405065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B9E90-F9A2-4BE5-BB55-68BCD8107D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C3C472-94DE-4221-B6E4-04165E2FE6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66603F9-454C-4831-9DD9-6DA9BF0A2010}"/>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5E53926A-B02C-4E9D-BF63-A0AEDF4F337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B79C7C-81CF-41A6-8E0E-C0E5E1D5E2A1}"/>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392946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EA3E-9486-4488-9DC1-60B9F9E3D7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9665784-DB35-404E-83C8-D7D33E620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2ABB1FF-1CE4-4EC1-A080-C2BB02F8E50C}"/>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F26C5596-B913-40D3-8F61-92E87EC5EFC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635BF65-0D50-40FC-9B00-2A2CE946940C}"/>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207756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1898-9073-47E3-9F4D-FD1091E3D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A0E2866C-7F42-4815-91AF-0713D88DB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5D98E-A343-4F3A-8D83-5CAE62DE1673}"/>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B782D8CB-80A0-48DF-9872-E9B04BE0E68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6C53EEA-C74E-4EA7-A615-D5A00C2D73CC}"/>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3703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44E1-69A4-46F4-AA29-DC4434C8455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7361F22-F164-45B4-96CE-15918C1EE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7D7E8A69-D363-4BD1-95C2-85396CD02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80960AC-C384-42CD-B05D-0F8E7B774C6B}"/>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6" name="Footer Placeholder 5">
            <a:extLst>
              <a:ext uri="{FF2B5EF4-FFF2-40B4-BE49-F238E27FC236}">
                <a16:creationId xmlns:a16="http://schemas.microsoft.com/office/drawing/2014/main" id="{1559EEC4-2854-42F6-8785-9BB80D13356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23FBAE0-2C46-4EA9-9791-898A3476ED34}"/>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19478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9BA-E01E-4521-A4E8-B7601966AA1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2E8F9B7-F7D0-4720-B3DA-D91863D6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C8C0A-EA61-4E5E-9DA2-2E93EF158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E4BC2DB-16C3-4BA6-BAA0-2C909D527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7AB79-A568-4E12-B1FA-FCA3853DA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B5A27ED-7CDA-42E1-A49E-15FFCC85B9EC}"/>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8" name="Footer Placeholder 7">
            <a:extLst>
              <a:ext uri="{FF2B5EF4-FFF2-40B4-BE49-F238E27FC236}">
                <a16:creationId xmlns:a16="http://schemas.microsoft.com/office/drawing/2014/main" id="{B046655A-0886-4DFA-9769-18D4E895A901}"/>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0347BF8-43E6-4BBD-8AE1-7EF7450853C7}"/>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3311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A9D-82CD-4974-9AD5-E51D7BC89E12}"/>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0168A98-8366-4B3E-A1AF-3651F5C05EE6}"/>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4" name="Footer Placeholder 3">
            <a:extLst>
              <a:ext uri="{FF2B5EF4-FFF2-40B4-BE49-F238E27FC236}">
                <a16:creationId xmlns:a16="http://schemas.microsoft.com/office/drawing/2014/main" id="{A71F3C67-D433-4396-AB05-9A333912808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5B696AD-B51B-4CC5-B9EC-5F3C2D95DAA1}"/>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208982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81A14-FFE3-40A8-99F4-A29888B66623}"/>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3" name="Footer Placeholder 2">
            <a:extLst>
              <a:ext uri="{FF2B5EF4-FFF2-40B4-BE49-F238E27FC236}">
                <a16:creationId xmlns:a16="http://schemas.microsoft.com/office/drawing/2014/main" id="{9A93B231-E2D8-498C-BD6B-5F037AF3D1E8}"/>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A6E1461-A895-4CEC-B7D5-F89BF2891847}"/>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215898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C505-C588-47C1-8D0F-6B59BEC46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20E6E16-C292-4F02-A10C-1A58F1EF2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640C408-3F97-4C60-856B-5808C0C9B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2E6F6-179D-4703-A446-E5AE335A7864}"/>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6" name="Footer Placeholder 5">
            <a:extLst>
              <a:ext uri="{FF2B5EF4-FFF2-40B4-BE49-F238E27FC236}">
                <a16:creationId xmlns:a16="http://schemas.microsoft.com/office/drawing/2014/main" id="{C6A44FBA-09F7-4091-A795-03E9225529C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6B4223C-06DB-48C2-99C0-1D0F38BA251C}"/>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22515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8C55-5866-449C-8F35-FB02D7B43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2EADA3A-EA74-4485-9E98-B5AF51358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2FE1545-0349-4909-88F0-3D30E2D78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2E302-C453-493F-B81B-5E8FB474CE58}"/>
              </a:ext>
            </a:extLst>
          </p:cNvPr>
          <p:cNvSpPr>
            <a:spLocks noGrp="1"/>
          </p:cNvSpPr>
          <p:nvPr>
            <p:ph type="dt" sz="half" idx="10"/>
          </p:nvPr>
        </p:nvSpPr>
        <p:spPr/>
        <p:txBody>
          <a:bodyPr/>
          <a:lstStyle/>
          <a:p>
            <a:fld id="{A452F341-A914-40C8-AB9E-F1A64D431187}" type="datetimeFigureOut">
              <a:rPr lang="en-NZ" smtClean="0"/>
              <a:t>16/12/2021</a:t>
            </a:fld>
            <a:endParaRPr lang="en-NZ"/>
          </a:p>
        </p:txBody>
      </p:sp>
      <p:sp>
        <p:nvSpPr>
          <p:cNvPr id="6" name="Footer Placeholder 5">
            <a:extLst>
              <a:ext uri="{FF2B5EF4-FFF2-40B4-BE49-F238E27FC236}">
                <a16:creationId xmlns:a16="http://schemas.microsoft.com/office/drawing/2014/main" id="{9E411F44-600B-473B-8D14-95AC8093559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1DAF8E2-EAAF-4904-95D7-274219143B8A}"/>
              </a:ext>
            </a:extLst>
          </p:cNvPr>
          <p:cNvSpPr>
            <a:spLocks noGrp="1"/>
          </p:cNvSpPr>
          <p:nvPr>
            <p:ph type="sldNum" sz="quarter" idx="12"/>
          </p:nvPr>
        </p:nvSpPr>
        <p:spPr/>
        <p:txBody>
          <a:bodyPr/>
          <a:lstStyle/>
          <a:p>
            <a:fld id="{B51BB978-8725-4752-BF9D-67147A5709E3}" type="slidenum">
              <a:rPr lang="en-NZ" smtClean="0"/>
              <a:t>‹#›</a:t>
            </a:fld>
            <a:endParaRPr lang="en-NZ"/>
          </a:p>
        </p:txBody>
      </p:sp>
    </p:spTree>
    <p:extLst>
      <p:ext uri="{BB962C8B-B14F-4D97-AF65-F5344CB8AC3E}">
        <p14:creationId xmlns:p14="http://schemas.microsoft.com/office/powerpoint/2010/main" val="217896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FBC6C-51D1-4BB3-823C-C8B1951B4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9B8D87B-2FAF-43A6-BC29-FD0CF1B23C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42BDFB5-EFF3-48CB-820F-EE5B183FF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2F341-A914-40C8-AB9E-F1A64D431187}" type="datetimeFigureOut">
              <a:rPr lang="en-NZ" smtClean="0"/>
              <a:t>16/12/2021</a:t>
            </a:fld>
            <a:endParaRPr lang="en-NZ"/>
          </a:p>
        </p:txBody>
      </p:sp>
      <p:sp>
        <p:nvSpPr>
          <p:cNvPr id="5" name="Footer Placeholder 4">
            <a:extLst>
              <a:ext uri="{FF2B5EF4-FFF2-40B4-BE49-F238E27FC236}">
                <a16:creationId xmlns:a16="http://schemas.microsoft.com/office/drawing/2014/main" id="{7FC9EB46-B162-4BE2-B85E-22D72094C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9A3D5E1E-852A-4084-8789-7FD7F702D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B978-8725-4752-BF9D-67147A5709E3}" type="slidenum">
              <a:rPr lang="en-NZ" smtClean="0"/>
              <a:t>‹#›</a:t>
            </a:fld>
            <a:endParaRPr lang="en-NZ"/>
          </a:p>
        </p:txBody>
      </p:sp>
    </p:spTree>
    <p:extLst>
      <p:ext uri="{BB962C8B-B14F-4D97-AF65-F5344CB8AC3E}">
        <p14:creationId xmlns:p14="http://schemas.microsoft.com/office/powerpoint/2010/main" val="224968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19FC-7819-409D-AA1B-9C1958722308}"/>
              </a:ext>
            </a:extLst>
          </p:cNvPr>
          <p:cNvSpPr>
            <a:spLocks noGrp="1"/>
          </p:cNvSpPr>
          <p:nvPr>
            <p:ph type="ctrTitle"/>
          </p:nvPr>
        </p:nvSpPr>
        <p:spPr/>
        <p:txBody>
          <a:bodyPr/>
          <a:lstStyle/>
          <a:p>
            <a:r>
              <a:rPr lang="en-NZ" dirty="0"/>
              <a:t>CAPSTONE PROJECT – COMPUTER VISION</a:t>
            </a:r>
          </a:p>
        </p:txBody>
      </p:sp>
      <p:sp>
        <p:nvSpPr>
          <p:cNvPr id="3" name="Subtitle 2">
            <a:extLst>
              <a:ext uri="{FF2B5EF4-FFF2-40B4-BE49-F238E27FC236}">
                <a16:creationId xmlns:a16="http://schemas.microsoft.com/office/drawing/2014/main" id="{A5562547-80B4-4FFD-8C3D-5E828DF8B12C}"/>
              </a:ext>
            </a:extLst>
          </p:cNvPr>
          <p:cNvSpPr>
            <a:spLocks noGrp="1"/>
          </p:cNvSpPr>
          <p:nvPr>
            <p:ph type="subTitle" idx="1"/>
          </p:nvPr>
        </p:nvSpPr>
        <p:spPr>
          <a:xfrm>
            <a:off x="1524000" y="3602038"/>
            <a:ext cx="9144000" cy="862638"/>
          </a:xfrm>
        </p:spPr>
        <p:txBody>
          <a:bodyPr/>
          <a:lstStyle/>
          <a:p>
            <a:r>
              <a:rPr lang="en-NZ" dirty="0"/>
              <a:t>BOUNDING BOX REGRESSION AND MULTICLASS CLASSIFICATION OF STANFORD CAR IMAGES</a:t>
            </a:r>
          </a:p>
        </p:txBody>
      </p:sp>
      <p:sp>
        <p:nvSpPr>
          <p:cNvPr id="4" name="TextBox 3">
            <a:extLst>
              <a:ext uri="{FF2B5EF4-FFF2-40B4-BE49-F238E27FC236}">
                <a16:creationId xmlns:a16="http://schemas.microsoft.com/office/drawing/2014/main" id="{18E92CCC-6808-46DD-A65C-434843FC9A2C}"/>
              </a:ext>
            </a:extLst>
          </p:cNvPr>
          <p:cNvSpPr txBox="1"/>
          <p:nvPr/>
        </p:nvSpPr>
        <p:spPr>
          <a:xfrm>
            <a:off x="7092021" y="4838164"/>
            <a:ext cx="3575979" cy="369332"/>
          </a:xfrm>
          <a:prstGeom prst="rect">
            <a:avLst/>
          </a:prstGeom>
          <a:noFill/>
        </p:spPr>
        <p:txBody>
          <a:bodyPr wrap="none" rtlCol="0">
            <a:spAutoFit/>
          </a:bodyPr>
          <a:lstStyle/>
          <a:p>
            <a:pPr algn="r"/>
            <a:r>
              <a:rPr lang="en-NZ" dirty="0"/>
              <a:t>Submitted by - AIML Batch-B Jan, 21</a:t>
            </a:r>
          </a:p>
        </p:txBody>
      </p:sp>
    </p:spTree>
    <p:extLst>
      <p:ext uri="{BB962C8B-B14F-4D97-AF65-F5344CB8AC3E}">
        <p14:creationId xmlns:p14="http://schemas.microsoft.com/office/powerpoint/2010/main" val="139885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F6E2-EB44-42FF-B8A4-39DEAF1FDF12}"/>
              </a:ext>
            </a:extLst>
          </p:cNvPr>
          <p:cNvSpPr>
            <a:spLocks noGrp="1"/>
          </p:cNvSpPr>
          <p:nvPr>
            <p:ph type="title"/>
          </p:nvPr>
        </p:nvSpPr>
        <p:spPr>
          <a:xfrm>
            <a:off x="838200" y="365125"/>
            <a:ext cx="10515600" cy="622255"/>
          </a:xfrm>
        </p:spPr>
        <p:txBody>
          <a:bodyPr>
            <a:normAutofit/>
          </a:bodyPr>
          <a:lstStyle/>
          <a:p>
            <a:r>
              <a:rPr lang="en-US" sz="3600" dirty="0">
                <a:latin typeface="Lato" panose="020F0502020204030203" pitchFamily="34" charset="0"/>
                <a:ea typeface="Lato" panose="020F0502020204030203" pitchFamily="34" charset="0"/>
                <a:cs typeface="Lato" panose="020F0502020204030203" pitchFamily="34" charset="0"/>
              </a:rPr>
              <a:t>Summary of problem statement, data and findings</a:t>
            </a:r>
            <a:endParaRPr lang="en-NZ" sz="3600"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3180C5FB-420D-4E16-AC33-53A588409E92}"/>
              </a:ext>
            </a:extLst>
          </p:cNvPr>
          <p:cNvSpPr>
            <a:spLocks noGrp="1"/>
          </p:cNvSpPr>
          <p:nvPr>
            <p:ph idx="1"/>
          </p:nvPr>
        </p:nvSpPr>
        <p:spPr>
          <a:xfrm>
            <a:off x="838200" y="1070065"/>
            <a:ext cx="10515600" cy="4351338"/>
          </a:xfrm>
        </p:spPr>
        <p:txBody>
          <a:bodyPr>
            <a:normAutofit/>
          </a:bodyPr>
          <a:lstStyle/>
          <a:p>
            <a:pPr marL="0" indent="0">
              <a:buNone/>
            </a:pPr>
            <a:r>
              <a:rPr lang="en-US" b="0" i="0" dirty="0">
                <a:solidFill>
                  <a:srgbClr val="212529"/>
                </a:solidFill>
                <a:effectLst/>
                <a:latin typeface="Lato" panose="020F0502020204030203" pitchFamily="34" charset="0"/>
              </a:rPr>
              <a:t>The </a:t>
            </a:r>
            <a:r>
              <a:rPr lang="en-US" b="1" i="0" dirty="0">
                <a:solidFill>
                  <a:srgbClr val="212529"/>
                </a:solidFill>
                <a:effectLst/>
                <a:latin typeface="Lato" panose="020F0502020204030203" pitchFamily="34" charset="0"/>
              </a:rPr>
              <a:t>Stanford Cars</a:t>
            </a:r>
            <a:r>
              <a:rPr lang="en-US" b="0" i="0" dirty="0">
                <a:solidFill>
                  <a:srgbClr val="212529"/>
                </a:solidFill>
                <a:effectLst/>
                <a:latin typeface="Lato" panose="020F0502020204030203" pitchFamily="34" charset="0"/>
              </a:rPr>
              <a:t> dataset </a:t>
            </a:r>
            <a:r>
              <a:rPr lang="en-US" sz="2000" b="0" i="0" dirty="0">
                <a:solidFill>
                  <a:srgbClr val="212529"/>
                </a:solidFill>
                <a:effectLst/>
                <a:latin typeface="Lato" panose="020F0502020204030203" pitchFamily="34" charset="0"/>
              </a:rPr>
              <a:t>consists of </a:t>
            </a:r>
            <a:r>
              <a:rPr lang="en-US" b="0" i="0" dirty="0">
                <a:solidFill>
                  <a:srgbClr val="212529"/>
                </a:solidFill>
                <a:effectLst/>
                <a:latin typeface="Lato" panose="020F0502020204030203" pitchFamily="34" charset="0"/>
              </a:rPr>
              <a:t>196 classes of cars </a:t>
            </a:r>
            <a:r>
              <a:rPr lang="en-US" sz="2000" b="0" i="0" dirty="0">
                <a:solidFill>
                  <a:srgbClr val="212529"/>
                </a:solidFill>
                <a:effectLst/>
                <a:latin typeface="Lato" panose="020F0502020204030203" pitchFamily="34" charset="0"/>
              </a:rPr>
              <a:t>with a total of </a:t>
            </a:r>
            <a:r>
              <a:rPr lang="en-US" b="0" i="0" dirty="0">
                <a:solidFill>
                  <a:srgbClr val="212529"/>
                </a:solidFill>
                <a:effectLst/>
                <a:latin typeface="Lato" panose="020F0502020204030203" pitchFamily="34" charset="0"/>
              </a:rPr>
              <a:t>16,185 images</a:t>
            </a:r>
            <a:r>
              <a:rPr lang="en-US" sz="2000" b="0" i="0" dirty="0">
                <a:solidFill>
                  <a:srgbClr val="212529"/>
                </a:solidFill>
                <a:effectLst/>
                <a:latin typeface="Lato" panose="020F0502020204030203" pitchFamily="34" charset="0"/>
              </a:rPr>
              <a:t>. The data is divided into almost a </a:t>
            </a:r>
            <a:r>
              <a:rPr lang="en-US" b="0" i="0" dirty="0">
                <a:solidFill>
                  <a:srgbClr val="212529"/>
                </a:solidFill>
                <a:effectLst/>
                <a:latin typeface="Lato" panose="020F0502020204030203" pitchFamily="34" charset="0"/>
              </a:rPr>
              <a:t>50-50 train/test split </a:t>
            </a:r>
            <a:r>
              <a:rPr lang="en-US" sz="2000" b="0" i="0" dirty="0">
                <a:solidFill>
                  <a:srgbClr val="212529"/>
                </a:solidFill>
                <a:effectLst/>
                <a:latin typeface="Lato" panose="020F0502020204030203" pitchFamily="34" charset="0"/>
              </a:rPr>
              <a:t>with 8,144 training images and 8,041 testing images. Categories are typically at the level of </a:t>
            </a:r>
            <a:r>
              <a:rPr lang="en-US" b="0" i="0" dirty="0">
                <a:solidFill>
                  <a:srgbClr val="212529"/>
                </a:solidFill>
                <a:effectLst/>
                <a:latin typeface="Lato" panose="020F0502020204030203" pitchFamily="34" charset="0"/>
              </a:rPr>
              <a:t>Make, Model, Year</a:t>
            </a:r>
            <a:r>
              <a:rPr lang="en-US" sz="2000" b="0" i="0" dirty="0">
                <a:solidFill>
                  <a:srgbClr val="212529"/>
                </a:solidFill>
                <a:effectLst/>
                <a:latin typeface="Lato" panose="020F0502020204030203" pitchFamily="34" charset="0"/>
              </a:rPr>
              <a:t>. The images are of varying dimensions</a:t>
            </a:r>
          </a:p>
          <a:p>
            <a:pPr marL="0" indent="0">
              <a:buNone/>
            </a:pPr>
            <a:r>
              <a:rPr lang="en-US" b="0" i="0" dirty="0">
                <a:effectLst/>
                <a:latin typeface="Arial" panose="020B0604020202020204" pitchFamily="34" charset="0"/>
              </a:rPr>
              <a:t>Data description: </a:t>
            </a:r>
          </a:p>
          <a:p>
            <a:pPr marL="0" indent="0">
              <a:buNone/>
            </a:pPr>
            <a:r>
              <a:rPr lang="en-US" sz="2200" b="0" i="0" dirty="0">
                <a:effectLst/>
                <a:latin typeface="Courier New" panose="02070309020205020404" pitchFamily="49" charset="0"/>
              </a:rPr>
              <a:t>‣</a:t>
            </a:r>
            <a:r>
              <a:rPr lang="en-US" sz="2200" b="0" i="0" dirty="0">
                <a:effectLst/>
                <a:latin typeface="Arial" panose="020B0604020202020204" pitchFamily="34" charset="0"/>
              </a:rPr>
              <a:t>Train Images: Consists of real images of cars as per the make and year of the car. </a:t>
            </a:r>
          </a:p>
          <a:p>
            <a:pPr marL="0" indent="0">
              <a:buNone/>
            </a:pPr>
            <a:r>
              <a:rPr lang="en-US" sz="2200" b="0" i="0" dirty="0">
                <a:effectLst/>
                <a:latin typeface="Courier New" panose="02070309020205020404" pitchFamily="49" charset="0"/>
              </a:rPr>
              <a:t>‣</a:t>
            </a:r>
            <a:r>
              <a:rPr lang="en-US" sz="2200" b="0" i="0" dirty="0">
                <a:effectLst/>
                <a:latin typeface="Arial" panose="020B0604020202020204" pitchFamily="34" charset="0"/>
              </a:rPr>
              <a:t>Test Images: Consists of real images of cars as per the make and year of the car.</a:t>
            </a:r>
          </a:p>
          <a:p>
            <a:pPr marL="0" indent="0">
              <a:buNone/>
            </a:pPr>
            <a:r>
              <a:rPr lang="en-US" sz="2200" b="0" i="0" dirty="0">
                <a:effectLst/>
                <a:latin typeface="Courier New" panose="02070309020205020404" pitchFamily="49" charset="0"/>
              </a:rPr>
              <a:t>‣</a:t>
            </a:r>
            <a:r>
              <a:rPr lang="en-US" sz="2200" b="0" i="0" dirty="0">
                <a:effectLst/>
                <a:latin typeface="Arial" panose="020B0604020202020204" pitchFamily="34" charset="0"/>
              </a:rPr>
              <a:t>Train Annotation: Consists of bounding box region for training images.</a:t>
            </a:r>
          </a:p>
          <a:p>
            <a:pPr marL="0" indent="0">
              <a:buNone/>
            </a:pPr>
            <a:r>
              <a:rPr lang="en-US" sz="2200" b="0" i="0" dirty="0">
                <a:effectLst/>
                <a:latin typeface="Courier New" panose="02070309020205020404" pitchFamily="49" charset="0"/>
              </a:rPr>
              <a:t>‣</a:t>
            </a:r>
            <a:r>
              <a:rPr lang="en-US" sz="2200" b="0" i="0" dirty="0">
                <a:effectLst/>
                <a:latin typeface="Arial" panose="020B0604020202020204" pitchFamily="34" charset="0"/>
              </a:rPr>
              <a:t>Test Annotation: Consists of bounding box region for testing images.</a:t>
            </a:r>
            <a:endParaRPr lang="en-NZ" sz="2200" dirty="0"/>
          </a:p>
        </p:txBody>
      </p:sp>
    </p:spTree>
    <p:extLst>
      <p:ext uri="{BB962C8B-B14F-4D97-AF65-F5344CB8AC3E}">
        <p14:creationId xmlns:p14="http://schemas.microsoft.com/office/powerpoint/2010/main" val="64860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F0A-8326-4881-8743-6C168DB34F4F}"/>
              </a:ext>
            </a:extLst>
          </p:cNvPr>
          <p:cNvSpPr>
            <a:spLocks noGrp="1"/>
          </p:cNvSpPr>
          <p:nvPr>
            <p:ph type="title"/>
          </p:nvPr>
        </p:nvSpPr>
        <p:spPr/>
        <p:txBody>
          <a:bodyPr/>
          <a:lstStyle/>
          <a:p>
            <a:r>
              <a:rPr lang="en-US" dirty="0"/>
              <a:t>Summary of the Approach to EDA and Pre-processing</a:t>
            </a:r>
            <a:endParaRPr lang="en-NZ" dirty="0"/>
          </a:p>
        </p:txBody>
      </p:sp>
      <p:sp>
        <p:nvSpPr>
          <p:cNvPr id="3" name="Content Placeholder 2">
            <a:extLst>
              <a:ext uri="{FF2B5EF4-FFF2-40B4-BE49-F238E27FC236}">
                <a16:creationId xmlns:a16="http://schemas.microsoft.com/office/drawing/2014/main" id="{A53E9424-0C25-41DF-9091-2FA44F83710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21157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C23B-E159-4BC1-88FB-289538F05000}"/>
              </a:ext>
            </a:extLst>
          </p:cNvPr>
          <p:cNvSpPr>
            <a:spLocks noGrp="1"/>
          </p:cNvSpPr>
          <p:nvPr>
            <p:ph type="title"/>
          </p:nvPr>
        </p:nvSpPr>
        <p:spPr/>
        <p:txBody>
          <a:bodyPr/>
          <a:lstStyle/>
          <a:p>
            <a:r>
              <a:rPr lang="en-US" dirty="0"/>
              <a:t>Deciding Models and Model Building</a:t>
            </a:r>
            <a:endParaRPr lang="en-NZ" dirty="0"/>
          </a:p>
        </p:txBody>
      </p:sp>
      <p:sp>
        <p:nvSpPr>
          <p:cNvPr id="3" name="Content Placeholder 2">
            <a:extLst>
              <a:ext uri="{FF2B5EF4-FFF2-40B4-BE49-F238E27FC236}">
                <a16:creationId xmlns:a16="http://schemas.microsoft.com/office/drawing/2014/main" id="{4C750068-C5CB-429B-8AAE-003638985E66}"/>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60013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C1A6-02D3-47C5-B5BA-938A4D21D582}"/>
              </a:ext>
            </a:extLst>
          </p:cNvPr>
          <p:cNvSpPr>
            <a:spLocks noGrp="1"/>
          </p:cNvSpPr>
          <p:nvPr>
            <p:ph type="title"/>
          </p:nvPr>
        </p:nvSpPr>
        <p:spPr/>
        <p:txBody>
          <a:bodyPr/>
          <a:lstStyle/>
          <a:p>
            <a:r>
              <a:rPr lang="en-US" dirty="0"/>
              <a:t>How to improve your model performance?</a:t>
            </a:r>
            <a:endParaRPr lang="en-NZ" dirty="0"/>
          </a:p>
        </p:txBody>
      </p:sp>
      <p:sp>
        <p:nvSpPr>
          <p:cNvPr id="3" name="Content Placeholder 2">
            <a:extLst>
              <a:ext uri="{FF2B5EF4-FFF2-40B4-BE49-F238E27FC236}">
                <a16:creationId xmlns:a16="http://schemas.microsoft.com/office/drawing/2014/main" id="{2FC2935C-D9F3-4734-91D4-C2D9C3636A18}"/>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00888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Widescreen</PresentationFormat>
  <Paragraphs>21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Lato</vt:lpstr>
      <vt:lpstr>Office Theme</vt:lpstr>
      <vt:lpstr>CAPSTONE PROJECT – COMPUTER VISION</vt:lpstr>
      <vt:lpstr>Summary of problem statement, data and findings</vt:lpstr>
      <vt:lpstr>Summary of the Approach to EDA and Pre-processing</vt:lpstr>
      <vt:lpstr>Deciding Models and Model Building</vt:lpstr>
      <vt:lpstr>How to improve your 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COMPUTER VISION</dc:title>
  <dc:creator>Sushweta Biswas</dc:creator>
  <cp:lastModifiedBy>Sushweta Biswas</cp:lastModifiedBy>
  <cp:revision>1</cp:revision>
  <dcterms:created xsi:type="dcterms:W3CDTF">2021-12-16T09:01:36Z</dcterms:created>
  <dcterms:modified xsi:type="dcterms:W3CDTF">2021-12-16T09:01:36Z</dcterms:modified>
</cp:coreProperties>
</file>