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ExtraBold" panose="00000900000000000000" pitchFamily="2" charset="0"/>
      <p:bold r:id="rId32"/>
      <p:boldItalic r:id="rId33"/>
    </p:embeddedFont>
    <p:embeddedFont>
      <p:font typeface="Montserrat Medium" panose="00000600000000000000" pitchFamily="2" charset="0"/>
      <p:regular r:id="rId34"/>
      <p:bold r:id="rId35"/>
      <p:italic r:id="rId36"/>
      <p:boldItalic r:id="rId37"/>
    </p:embeddedFont>
    <p:embeddedFont>
      <p:font typeface="Montserrat SemiBold" panose="00000700000000000000" pitchFamily="2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8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8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9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9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3cbfa53b_0_1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3cbfa53b_0_19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3cbfa53b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3cbfa53b_0_19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0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2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20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8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0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3cbfa53b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3cbfa53b_0_20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2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2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03cbfa53b_0_21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8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9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9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3cbfa53b_0_1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3cbfa53b_0_19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cbfa53b_0_1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03cbfa53b_0_19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2 Column">
  <p:cSld name="Title + Body 2 Colum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42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spcFirstLastPara="1" wrap="square" lIns="68575" tIns="68575" rIns="68575" bIns="685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Introduction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To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AR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32941" y="393478"/>
            <a:ext cx="7399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How to Check Stationarity?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202203"/>
            <a:ext cx="82545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There are two popular statistical tests using which we can test the stationarity of a time series. </a:t>
            </a:r>
            <a:endParaRPr sz="19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1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○"/>
            </a:pPr>
            <a:r>
              <a:rPr lang="en" sz="19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Augmented Dickey-Fuller(ADF) test.</a:t>
            </a:r>
            <a:endParaRPr sz="1900" b="1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1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○"/>
            </a:pPr>
            <a:r>
              <a:rPr lang="en" sz="1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Kwiatkowski-Phillips-Schmidt-Shin (KPSS) test.</a:t>
            </a:r>
            <a:endParaRPr sz="19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458588" y="389934"/>
            <a:ext cx="81315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 Fuller Test vs KPSS Test</a:t>
            </a:r>
            <a:endParaRPr sz="300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524869" y="1264181"/>
            <a:ext cx="3961200" cy="2169000"/>
          </a:xfrm>
          <a:prstGeom prst="rect">
            <a:avLst/>
          </a:prstGeom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 Fuller Test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1778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Null Hypothesis: </a:t>
            </a:r>
            <a:r>
              <a:rPr lang="en" sz="1500">
                <a:solidFill>
                  <a:schemeClr val="dk1"/>
                </a:solidFill>
              </a:rPr>
              <a:t> The time series is not stationary.</a:t>
            </a:r>
            <a:endParaRPr sz="1500">
              <a:solidFill>
                <a:schemeClr val="dk1"/>
              </a:solidFill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1778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Alternate Hypothesis: </a:t>
            </a:r>
            <a:r>
              <a:rPr lang="en" sz="1500">
                <a:solidFill>
                  <a:schemeClr val="dk1"/>
                </a:solidFill>
              </a:rPr>
              <a:t>The time series is stationary.</a:t>
            </a:r>
            <a:endParaRPr sz="1500" b="1"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4628850" y="1264163"/>
            <a:ext cx="3961200" cy="2169000"/>
          </a:xfrm>
          <a:prstGeom prst="rect">
            <a:avLst/>
          </a:prstGeom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KPSS Test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1778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Null Hypothesis: </a:t>
            </a:r>
            <a:r>
              <a:rPr lang="en" sz="1500">
                <a:solidFill>
                  <a:schemeClr val="dk1"/>
                </a:solidFill>
              </a:rPr>
              <a:t>The time series is stationary.</a:t>
            </a:r>
            <a:endParaRPr sz="1500">
              <a:solidFill>
                <a:schemeClr val="dk1"/>
              </a:solidFill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1778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Alternate Hypothesis: </a:t>
            </a:r>
            <a:r>
              <a:rPr lang="en" sz="1500">
                <a:solidFill>
                  <a:schemeClr val="dk1"/>
                </a:solidFill>
              </a:rPr>
              <a:t>The time series is not stationary.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spcFirstLastPara="1" wrap="square" lIns="68575" tIns="68575" rIns="68575" bIns="685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Converting Non-stationary into Stationary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83366" y="347034"/>
            <a:ext cx="8502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Converting Non-stationary into Stationary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83631"/>
            <a:ext cx="72876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There are two tools for converting a non-stationary series into a stationary series: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1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Differencing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1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32941" y="369403"/>
            <a:ext cx="66432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Understanding Differencing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5" name="Google Shape;95;p22"/>
          <p:cNvGraphicFramePr/>
          <p:nvPr/>
        </p:nvGraphicFramePr>
        <p:xfrm>
          <a:off x="532941" y="2020266"/>
          <a:ext cx="4432600" cy="2004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Original Time Series</a:t>
                      </a:r>
                      <a:endParaRPr sz="13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1st order differencing</a:t>
                      </a:r>
                      <a:endParaRPr sz="13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2nd order differencing</a:t>
                      </a:r>
                      <a:endParaRPr sz="13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780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1250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1830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580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6" name="Google Shape;96;p22"/>
          <p:cNvCxnSpPr/>
          <p:nvPr/>
        </p:nvCxnSpPr>
        <p:spPr>
          <a:xfrm>
            <a:off x="359428" y="443766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22"/>
          <p:cNvSpPr txBox="1"/>
          <p:nvPr/>
        </p:nvSpPr>
        <p:spPr>
          <a:xfrm>
            <a:off x="260278" y="1168791"/>
            <a:ext cx="83907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Differencing means to calculate the difference between consecutive observations. 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32950" y="359428"/>
            <a:ext cx="6097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Box Cox Transformation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" name="Google Shape;103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23"/>
          <p:cNvSpPr txBox="1"/>
          <p:nvPr/>
        </p:nvSpPr>
        <p:spPr>
          <a:xfrm>
            <a:off x="359428" y="1165031"/>
            <a:ext cx="7956900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Box Cox transformation transforms non-normal dependent variables into normal distribution. 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mathematical formula for box cox transformation is shown: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38" y="2604563"/>
            <a:ext cx="2845154" cy="135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532950" y="359428"/>
            <a:ext cx="6097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Box Cox Transformation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359428" y="1248469"/>
            <a:ext cx="5428500" cy="17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 is the original time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y(λ) is the transformed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To find the optimal value of lambda bet -5 and +5 is to minimize the variance of the time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l="13201" b="14617"/>
          <a:stretch/>
        </p:blipFill>
        <p:spPr>
          <a:xfrm>
            <a:off x="5825166" y="478594"/>
            <a:ext cx="3022867" cy="19225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7783416" y="594909"/>
            <a:ext cx="830400" cy="4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425394" y="768422"/>
            <a:ext cx="6543900" cy="2305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Autocorrelation Measures</a:t>
            </a:r>
            <a:endParaRPr sz="5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95750" y="357872"/>
            <a:ext cx="7548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Autocorrelation Measures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40244"/>
            <a:ext cx="7981800" cy="2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Autocorrelation is the representation of the degree of similarity between a given time series and the lagged version of itself over successive time intervals.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It helps us to know a variable is influenced by its own lagged values.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45297" y="415191"/>
            <a:ext cx="3656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Autocorrelation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5" name="Google Shape;95;p22"/>
          <p:cNvGraphicFramePr/>
          <p:nvPr/>
        </p:nvGraphicFramePr>
        <p:xfrm>
          <a:off x="433791" y="1170956"/>
          <a:ext cx="3494575" cy="280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Observations</a:t>
                      </a:r>
                      <a:endParaRPr sz="15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Lag 1</a:t>
                      </a:r>
                      <a:endParaRPr sz="15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Lag 2</a:t>
                      </a:r>
                      <a:endParaRPr sz="15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4275" marR="34275" marT="34275" marB="3427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6" name="Google Shape;96;p22"/>
          <p:cNvSpPr txBox="1"/>
          <p:nvPr/>
        </p:nvSpPr>
        <p:spPr>
          <a:xfrm>
            <a:off x="4021828" y="1170956"/>
            <a:ext cx="31173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y(t) ---&gt;y(t-1)---&gt;y(t-2)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y(t) ---&gt;y(t-2)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57775" y="387291"/>
            <a:ext cx="82653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 To AR Models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20850" y="1103025"/>
            <a:ext cx="85023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AutoRegressive Model predicts future behaviour based on past behaviour.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It is used when there is some correlation between values in a time series and the values that precede and succeed them.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In Autoregression we use a Regression model to formulate a time series problem. We make linear combination of past observations and use them to forecast future observations.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412991" y="1078275"/>
            <a:ext cx="6543900" cy="2305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Auto-Regressive  Model</a:t>
            </a:r>
            <a:endParaRPr sz="5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09003" y="545334"/>
            <a:ext cx="7572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Simple AutoRegressive Model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409003" y="1623609"/>
            <a:ext cx="8192400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Regressive model is used for forecasting future observations based on the past observations.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Model has a parameter </a:t>
            </a: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1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○"/>
              <a:tabLst/>
              <a:defRPr/>
            </a:pP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 </a:t>
            </a: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is the maximum number of </a:t>
            </a: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lags</a:t>
            </a: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/>
        </p:nvSpPr>
        <p:spPr>
          <a:xfrm>
            <a:off x="520547" y="470972"/>
            <a:ext cx="8366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Equation for Simple Autoregressive Model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483366" y="1388128"/>
            <a:ext cx="8266800" cy="2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Suppose, the highest order lag is 10.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2nd , 4th and 6th have significant correlation with future observations.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Model equation would be:-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520700" marR="0" lvl="2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■"/>
              <a:tabLst/>
              <a:defRPr/>
            </a:pP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y = β0 + β1*y(t-2) + β2*y(t-4) + β3*y(t-6)</a:t>
            </a:r>
            <a:endParaRPr kumimoji="0" sz="1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y(t-2), y(t-4) and y(t-6) are the independent variables.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300050" y="1685578"/>
            <a:ext cx="6543900" cy="13635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Model</a:t>
            </a:r>
            <a:endParaRPr sz="5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18116" y="364395"/>
            <a:ext cx="515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Model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62350"/>
            <a:ext cx="8217300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Moving Average Model, we consider the past forecasted errors to forecast the future values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Moving average model has a parameter called “q” which is the size of the Moving average window over which linear combinations of errors are calculated.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18121" y="364397"/>
            <a:ext cx="833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Working of </a:t>
            </a: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Model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9428" y="1191150"/>
            <a:ext cx="4213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mathematical equation is: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y(t) = µ + φ(k)*ε(t-k)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59428" y="2083932"/>
            <a:ext cx="43332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µ</a:t>
            </a: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mean of the series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ε(t-k)</a:t>
            </a: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past forecasted value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φ(k)</a:t>
            </a: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weight associated with error value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05350" y="415191"/>
            <a:ext cx="8638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Working of AR Models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9428" y="1214606"/>
            <a:ext cx="8750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need to forecast a variable called </a:t>
            </a: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yt.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need past observations such as </a:t>
            </a: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yt-1, yt-2, yt-3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fundamental assumptions of Autoregressive Model: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Stationarity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AutoCorrelation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spcFirstLastPara="1" wrap="square" lIns="68575" tIns="68575" rIns="68575" bIns="685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highlight>
                  <a:srgbClr val="FFFFFF"/>
                </a:highlight>
              </a:rPr>
              <a:t>Stationarity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5334" y="415191"/>
            <a:ext cx="2640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Stationarity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65031"/>
            <a:ext cx="81552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Stationarity means that the statistical properties of a process generating a time series do not change over time.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statistical properties are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Mean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Variance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Covariance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These remain same irrespective of the time at which you observe.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 rotWithShape="1">
          <a:blip r:embed="rId3">
            <a:alphaModFix/>
          </a:blip>
          <a:srcRect l="19435" t="11760" r="19060" b="15326"/>
          <a:stretch/>
        </p:blipFill>
        <p:spPr>
          <a:xfrm>
            <a:off x="359428" y="1227000"/>
            <a:ext cx="6915833" cy="19210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/>
        </p:nvSpPr>
        <p:spPr>
          <a:xfrm>
            <a:off x="594909" y="470953"/>
            <a:ext cx="7448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532941" y="374916"/>
            <a:ext cx="77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Time Series with Constant Mean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22"/>
          <p:cNvSpPr txBox="1"/>
          <p:nvPr/>
        </p:nvSpPr>
        <p:spPr>
          <a:xfrm>
            <a:off x="359428" y="3061313"/>
            <a:ext cx="5069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Here, the Blue line is the Time series and Red line is representing the </a:t>
            </a: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“Mean”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470972" y="371822"/>
            <a:ext cx="8514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oppins"/>
                <a:ea typeface="Poppins"/>
                <a:cs typeface="Poppins"/>
                <a:sym typeface="Poppins"/>
              </a:rPr>
              <a:t>Time Series with Constant Variance and Covariance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359428" y="1636003"/>
            <a:ext cx="79074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Variance is the spread between the data points present within a time series data set.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l="11400" r="9429" b="14915"/>
          <a:stretch/>
        </p:blipFill>
        <p:spPr>
          <a:xfrm>
            <a:off x="470972" y="2515978"/>
            <a:ext cx="4164375" cy="16607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/>
        </p:nvSpPr>
        <p:spPr>
          <a:xfrm>
            <a:off x="4697316" y="2454009"/>
            <a:ext cx="39909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Green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Line, Represents a Chart with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Constant Variance.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 Red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Line Represents a Chart with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non constant variance.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520547" y="415191"/>
            <a:ext cx="8217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Why Stationarity is important?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334641" y="1171228"/>
            <a:ext cx="8167500" cy="18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Stationary processes are easier to analyze and model because their statistical properties do not change over time.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statistical properties are not constant over time then it is said to be a </a:t>
            </a: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Non-Stationary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Time Series.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spcFirstLastPara="1" wrap="square" lIns="68575" tIns="68575" rIns="68575" bIns="685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highlight>
                  <a:srgbClr val="FFFFFF"/>
                </a:highlight>
              </a:rPr>
              <a:t>Checking for Stationarity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772</Words>
  <Application>Microsoft Office PowerPoint</Application>
  <PresentationFormat>On-screen Show (16:9)</PresentationFormat>
  <Paragraphs>132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Poppins</vt:lpstr>
      <vt:lpstr>Montserrat SemiBold</vt:lpstr>
      <vt:lpstr>Arial</vt:lpstr>
      <vt:lpstr>Montserrat Medium</vt:lpstr>
      <vt:lpstr>Montserrat</vt:lpstr>
      <vt:lpstr>Montserrat ExtraBold</vt:lpstr>
      <vt:lpstr>Simple Light</vt:lpstr>
      <vt:lpstr>Introduction  To  AR Models</vt:lpstr>
      <vt:lpstr>PowerPoint Presentation</vt:lpstr>
      <vt:lpstr>PowerPoint Presentation</vt:lpstr>
      <vt:lpstr>Stationarity </vt:lpstr>
      <vt:lpstr>PowerPoint Presentation</vt:lpstr>
      <vt:lpstr>PowerPoint Presentation</vt:lpstr>
      <vt:lpstr>PowerPoint Presentation</vt:lpstr>
      <vt:lpstr>PowerPoint Presentation</vt:lpstr>
      <vt:lpstr>Checking for Stationarity </vt:lpstr>
      <vt:lpstr>PowerPoint Presentation</vt:lpstr>
      <vt:lpstr>Ad Fuller Test vs KPSS Test</vt:lpstr>
      <vt:lpstr>Converting Non-stationary into Stationary</vt:lpstr>
      <vt:lpstr>PowerPoint Presentation</vt:lpstr>
      <vt:lpstr>PowerPoint Presentation</vt:lpstr>
      <vt:lpstr>PowerPoint Presentation</vt:lpstr>
      <vt:lpstr>PowerPoint Presentation</vt:lpstr>
      <vt:lpstr>Autocorrelation Measures</vt:lpstr>
      <vt:lpstr>PowerPoint Presentation</vt:lpstr>
      <vt:lpstr>PowerPoint Presentation</vt:lpstr>
      <vt:lpstr>Simple Auto-Regressive  Model</vt:lpstr>
      <vt:lpstr>PowerPoint Presentation</vt:lpstr>
      <vt:lpstr>PowerPoint Presentation</vt:lpstr>
      <vt:lpstr>Moving Average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AR Models</dc:title>
  <cp:lastModifiedBy>Girijesh Prasad</cp:lastModifiedBy>
  <cp:revision>3</cp:revision>
  <dcterms:modified xsi:type="dcterms:W3CDTF">2023-12-10T03:15:34Z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2023-12-06T03:00:48Z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cd5b9d08-8727-4f97-bafa-3265e8957c51</vt:lpwstr>
  </property>
  <property fmtid="{D5CDD505-2E9C-101B-9397-08002B2CF9AE}" pid="7" name="MSIP_Label_defa4170-0d19-0005-0004-bc88714345d2_ActionId">
    <vt:lpwstr>8e65eb39-78dc-42aa-8241-205200ee6896</vt:lpwstr>
  </property>
  <property fmtid="{D5CDD505-2E9C-101B-9397-08002B2CF9AE}" pid="8" name="MSIP_Label_defa4170-0d19-0005-0004-bc88714345d2_ContentBits">
    <vt:lpwstr>0</vt:lpwstr>
  </property>
</Properties>
</file>