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9"/>
  </p:notesMasterIdLst>
  <p:sldIdLst>
    <p:sldId id="256" r:id="rId2"/>
    <p:sldId id="772" r:id="rId3"/>
    <p:sldId id="773" r:id="rId4"/>
    <p:sldId id="775" r:id="rId5"/>
    <p:sldId id="778" r:id="rId6"/>
    <p:sldId id="777" r:id="rId7"/>
    <p:sldId id="782" r:id="rId8"/>
    <p:sldId id="779" r:id="rId9"/>
    <p:sldId id="780" r:id="rId10"/>
    <p:sldId id="784" r:id="rId11"/>
    <p:sldId id="257" r:id="rId12"/>
    <p:sldId id="258" r:id="rId13"/>
    <p:sldId id="259" r:id="rId14"/>
    <p:sldId id="260" r:id="rId15"/>
    <p:sldId id="261" r:id="rId16"/>
    <p:sldId id="262" r:id="rId17"/>
    <p:sldId id="774"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8" roundtripDataSignature="AMtx7mgEOWQ4OyJmdml4kF5wZWx90h4tq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AAE2"/>
    <a:srgbClr val="095A82"/>
    <a:srgbClr val="1F497D"/>
    <a:srgbClr val="FFAA36"/>
    <a:srgbClr val="D9D9D9"/>
    <a:srgbClr val="17375E"/>
    <a:srgbClr val="C31713"/>
    <a:srgbClr val="FFE3B8"/>
    <a:srgbClr val="113461"/>
    <a:srgbClr val="97C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9145F8-C728-48B6-BC1A-C29FB51DBEA4}">
  <a:tblStyle styleId="{559145F8-C728-48B6-BC1A-C29FB51DBEA4}" styleName="Table_0">
    <a:wholeTbl>
      <a:tcTxStyle b="off" i="off">
        <a:font>
          <a:latin typeface="Arial"/>
          <a:ea typeface="Arial"/>
          <a:cs typeface="Aria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293" autoAdjust="0"/>
    <p:restoredTop sz="94660"/>
  </p:normalViewPr>
  <p:slideViewPr>
    <p:cSldViewPr snapToGrid="0">
      <p:cViewPr varScale="1">
        <p:scale>
          <a:sx n="114" d="100"/>
          <a:sy n="114" d="100"/>
        </p:scale>
        <p:origin x="858" y="114"/>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179" Type="http://schemas.openxmlformats.org/officeDocument/2006/relationships/presProps" Target="presProps.xml"/><Relationship Id="rId18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178"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18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18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d03cbfa53b_0_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d03cbfa53b_0_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d03cbfa53b_0_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5" name="Google Shape;85;gd03cbfa53b_0_72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d03cbfa53b_0_7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3" name="Google Shape;93;gd03cbfa53b_0_72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d03cbfa53b_0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1" name="Google Shape;101;gd03cbfa53b_0_73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d03cbfa53b_0_7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9" name="Google Shape;109;gd03cbfa53b_0_74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d03cbfa53b_0_7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d03cbfa53b_0_74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d03cbfa53b_0_7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5" name="Google Shape;125;gd03cbfa53b_0_75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8"/>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lstStyle>
            <a:lvl1pPr marR="0" lvl="0" algn="ctr">
              <a:lnSpc>
                <a:spcPct val="100000"/>
              </a:lnSpc>
              <a:spcBef>
                <a:spcPts val="0"/>
              </a:spcBef>
              <a:spcAft>
                <a:spcPts val="0"/>
              </a:spcAft>
              <a:buSzPts val="1400"/>
              <a:buNone/>
              <a:defRPr sz="4400" b="1"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dirty="0"/>
          </a:p>
        </p:txBody>
      </p:sp>
      <p:sp>
        <p:nvSpPr>
          <p:cNvPr id="20" name="Google Shape;20;p28"/>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lstStyle>
            <a:lvl1pPr marR="0" lvl="0" algn="ctr">
              <a:lnSpc>
                <a:spcPct val="100000"/>
              </a:lnSpc>
              <a:spcBef>
                <a:spcPts val="640"/>
              </a:spcBef>
              <a:spcAft>
                <a:spcPts val="0"/>
              </a:spcAft>
              <a:buClr>
                <a:srgbClr val="888888"/>
              </a:buClr>
              <a:buSzPts val="3200"/>
              <a:buFont typeface="Arial"/>
              <a:buNone/>
              <a:defRPr sz="3200" b="1" i="0" u="none" strike="noStrike" cap="none">
                <a:solidFill>
                  <a:srgbClr val="888888"/>
                </a:solidFill>
                <a:latin typeface="Calibri" panose="020F0502020204030204" pitchFamily="34" charset="0"/>
                <a:ea typeface="Calibri" panose="020F0502020204030204" pitchFamily="34" charset="0"/>
                <a:cs typeface="Calibri" panose="020F0502020204030204" pitchFamily="34" charset="0"/>
                <a:sym typeface="Candara"/>
              </a:defRPr>
            </a:lvl1pPr>
            <a:lvl2pPr marR="0" lvl="1" algn="ctr">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ndara"/>
                <a:ea typeface="Candara"/>
                <a:cs typeface="Candara"/>
                <a:sym typeface="Candara"/>
              </a:defRPr>
            </a:lvl2pPr>
            <a:lvl3pPr marR="0" lvl="2" algn="ctr">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ndara"/>
                <a:ea typeface="Candara"/>
                <a:cs typeface="Candara"/>
                <a:sym typeface="Candara"/>
              </a:defRPr>
            </a:lvl3pPr>
            <a:lvl4pPr marR="0" lvl="3"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4pPr>
            <a:lvl5pPr marR="0" lvl="4"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userDrawn="1">
  <p:cSld name="OBJECT_WITH_CAPTION_TEXT">
    <p:spTree>
      <p:nvGrpSpPr>
        <p:cNvPr id="1" name="Shape 47"/>
        <p:cNvGrpSpPr/>
        <p:nvPr/>
      </p:nvGrpSpPr>
      <p:grpSpPr>
        <a:xfrm>
          <a:off x="0" y="0"/>
          <a:ext cx="0" cy="0"/>
          <a:chOff x="0" y="0"/>
          <a:chExt cx="0" cy="0"/>
        </a:xfrm>
      </p:grpSpPr>
      <p:sp>
        <p:nvSpPr>
          <p:cNvPr id="49" name="Google Shape;49;p37"/>
          <p:cNvSpPr txBox="1">
            <a:spLocks noGrp="1"/>
          </p:cNvSpPr>
          <p:nvPr>
            <p:ph type="body" idx="1"/>
          </p:nvPr>
        </p:nvSpPr>
        <p:spPr>
          <a:xfrm>
            <a:off x="2688166" y="2508251"/>
            <a:ext cx="6815667" cy="1177058"/>
          </a:xfrm>
          <a:prstGeom prst="rect">
            <a:avLst/>
          </a:prstGeom>
          <a:noFill/>
          <a:ln>
            <a:noFill/>
          </a:ln>
        </p:spPr>
        <p:txBody>
          <a:bodyPr spcFirstLastPara="1" wrap="square" lIns="91425" tIns="45700" rIns="91425" bIns="45700" anchor="t" anchorCtr="0"/>
          <a:lstStyle>
            <a:lvl1pPr marL="25400" marR="0" lvl="0" indent="0" algn="ctr">
              <a:lnSpc>
                <a:spcPct val="100000"/>
              </a:lnSpc>
              <a:spcBef>
                <a:spcPts val="640"/>
              </a:spcBef>
              <a:spcAft>
                <a:spcPts val="0"/>
              </a:spcAft>
              <a:buClr>
                <a:schemeClr val="dk1"/>
              </a:buClr>
              <a:buSzPts val="3200"/>
              <a:buFont typeface="Arial"/>
              <a:buNone/>
              <a:defRPr sz="4400" b="1"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4"/>
        <p:cNvGrpSpPr/>
        <p:nvPr/>
      </p:nvGrpSpPr>
      <p:grpSpPr>
        <a:xfrm>
          <a:off x="0" y="0"/>
          <a:ext cx="0" cy="0"/>
          <a:chOff x="0" y="0"/>
          <a:chExt cx="0" cy="0"/>
        </a:xfrm>
      </p:grpSpPr>
      <p:sp>
        <p:nvSpPr>
          <p:cNvPr id="55" name="Google Shape;55;p3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lstStyle>
            <a:lvl1pPr marR="0" lvl="0" algn="l">
              <a:lnSpc>
                <a:spcPct val="100000"/>
              </a:lnSpc>
              <a:spcBef>
                <a:spcPts val="0"/>
              </a:spcBef>
              <a:spcAft>
                <a:spcPts val="0"/>
              </a:spcAft>
              <a:buSzPts val="1400"/>
              <a:buNone/>
              <a:defRPr sz="3200" b="1"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dirty="0"/>
          </a:p>
        </p:txBody>
      </p:sp>
      <p:sp>
        <p:nvSpPr>
          <p:cNvPr id="56" name="Google Shape;56;p38"/>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lstStyle>
            <a:lvl1pPr marL="457200" marR="0" lvl="0" indent="-228600" algn="l">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dirty="0"/>
          </a:p>
        </p:txBody>
      </p:sp>
      <p:sp>
        <p:nvSpPr>
          <p:cNvPr id="57" name="Google Shape;57;p38"/>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lstStyle>
            <a:lvl1pPr marL="457200" marR="0" lvl="0" indent="-381000" algn="l">
              <a:lnSpc>
                <a:spcPct val="100000"/>
              </a:lnSpc>
              <a:spcBef>
                <a:spcPts val="480"/>
              </a:spcBef>
              <a:spcAft>
                <a:spcPts val="0"/>
              </a:spcAft>
              <a:buClr>
                <a:schemeClr val="dk1"/>
              </a:buClr>
              <a:buSzPts val="2400"/>
              <a:buFont typeface="Arial"/>
              <a:buChar char="•"/>
              <a:defRPr sz="20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dirty="0"/>
          </a:p>
        </p:txBody>
      </p:sp>
      <p:sp>
        <p:nvSpPr>
          <p:cNvPr id="58" name="Google Shape;58;p38"/>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lstStyle>
            <a:lvl1pPr marL="457200" marR="0" lvl="0" indent="-228600" algn="l">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dirty="0"/>
          </a:p>
        </p:txBody>
      </p:sp>
      <p:sp>
        <p:nvSpPr>
          <p:cNvPr id="59" name="Google Shape;59;p38"/>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lstStyle>
            <a:lvl1pPr marL="457200" marR="0" lvl="0" indent="-381000" algn="l">
              <a:lnSpc>
                <a:spcPct val="100000"/>
              </a:lnSpc>
              <a:spcBef>
                <a:spcPts val="480"/>
              </a:spcBef>
              <a:spcAft>
                <a:spcPts val="0"/>
              </a:spcAft>
              <a:buClr>
                <a:schemeClr val="dk1"/>
              </a:buClr>
              <a:buSzPts val="2400"/>
              <a:buFont typeface="Arial"/>
              <a:buChar char="•"/>
              <a:defRPr sz="20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_PlaceholderText"/>
          <p:cNvSpPr>
            <a:spLocks noGrp="1" noChangeArrowheads="1"/>
          </p:cNvSpPr>
          <p:nvPr>
            <p:ph idx="1"/>
          </p:nvPr>
        </p:nvSpPr>
        <p:spPr bwMode="gray">
          <a:xfrm>
            <a:off x="622300" y="1160003"/>
            <a:ext cx="10947400" cy="1893674"/>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lvl1pPr>
              <a:buSzPct val="100000"/>
              <a:defRPr sz="2000">
                <a:latin typeface="Calibri" panose="020F0502020204030204" pitchFamily="34" charset="0"/>
                <a:cs typeface="Calibri" panose="020F0502020204030204" pitchFamily="34" charset="0"/>
              </a:defRPr>
            </a:lvl1pPr>
            <a:lvl2pPr>
              <a:defRPr sz="2000">
                <a:latin typeface="Calibri" panose="020F0502020204030204" pitchFamily="34" charset="0"/>
                <a:cs typeface="Calibri" panose="020F0502020204030204" pitchFamily="34" charset="0"/>
              </a:defRPr>
            </a:lvl2pPr>
            <a:lvl3pPr>
              <a:buClr>
                <a:schemeClr val="bg1">
                  <a:lumMod val="65000"/>
                </a:schemeClr>
              </a:buClr>
              <a:defRPr sz="2000">
                <a:latin typeface="Calibri" panose="020F0502020204030204" pitchFamily="34" charset="0"/>
                <a:cs typeface="Calibri" panose="020F0502020204030204" pitchFamily="34" charset="0"/>
              </a:defRPr>
            </a:lvl3pPr>
            <a:lvl4pPr>
              <a:buClr>
                <a:schemeClr val="bg1">
                  <a:lumMod val="65000"/>
                </a:schemeClr>
              </a:buClr>
              <a:defRPr sz="2000">
                <a:latin typeface="Calibri" panose="020F0502020204030204" pitchFamily="34" charset="0"/>
                <a:cs typeface="Calibri" panose="020F0502020204030204" pitchFamily="34" charset="0"/>
              </a:defRPr>
            </a:lvl4pPr>
            <a:lvl5pPr>
              <a:buClr>
                <a:schemeClr val="bg1">
                  <a:lumMod val="65000"/>
                </a:schemeClr>
              </a:buClr>
              <a:defRPr sz="2000">
                <a:latin typeface="Calibri" panose="020F0502020204030204" pitchFamily="34" charset="0"/>
                <a:cs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p:cNvCxnSpPr/>
          <p:nvPr userDrawn="1"/>
        </p:nvCxnSpPr>
        <p:spPr bwMode="auto">
          <a:xfrm>
            <a:off x="622300" y="1143000"/>
            <a:ext cx="10947400" cy="0"/>
          </a:xfrm>
          <a:prstGeom prst="line">
            <a:avLst/>
          </a:prstGeom>
          <a:noFill/>
          <a:ln w="28575" cap="flat" cmpd="sng" algn="ctr">
            <a:solidFill>
              <a:srgbClr val="095A82"/>
            </a:solidFill>
            <a:prstDash val="solid"/>
            <a:round/>
            <a:headEnd type="none" w="sm" len="sm"/>
            <a:tailEnd type="none" w="sm" len="sm"/>
          </a:ln>
          <a:effectLst/>
        </p:spPr>
      </p:cxnSp>
      <p:sp>
        <p:nvSpPr>
          <p:cNvPr id="7" name="Slide_PlaceholderTitle"/>
          <p:cNvSpPr>
            <a:spLocks noGrp="1" noChangeArrowheads="1"/>
          </p:cNvSpPr>
          <p:nvPr>
            <p:ph type="title"/>
          </p:nvPr>
        </p:nvSpPr>
        <p:spPr bwMode="auto">
          <a:xfrm>
            <a:off x="622300" y="457202"/>
            <a:ext cx="10947400" cy="497415"/>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defRPr sz="3200" b="1">
                <a:solidFill>
                  <a:srgbClr val="095A82"/>
                </a:solidFill>
                <a:latin typeface="Calibri" panose="020F0502020204030204" pitchFamily="34" charset="0"/>
                <a:cs typeface="Calibri" panose="020F0502020204030204" pitchFamily="34" charset="0"/>
              </a:defRPr>
            </a:lvl1pPr>
          </a:lstStyle>
          <a:p>
            <a:pPr lvl="0"/>
            <a:r>
              <a:rPr lang="en-US" dirty="0"/>
              <a:t>Click to edit Master title style</a:t>
            </a:r>
          </a:p>
        </p:txBody>
      </p:sp>
    </p:spTree>
    <p:custDataLst>
      <p:tags r:id="rId1"/>
    </p:custDataLst>
    <p:extLst>
      <p:ext uri="{BB962C8B-B14F-4D97-AF65-F5344CB8AC3E}">
        <p14:creationId xmlns:p14="http://schemas.microsoft.com/office/powerpoint/2010/main" val="1082431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tx">
  <p:cSld name="Blank">
    <p:spTree>
      <p:nvGrpSpPr>
        <p:cNvPr id="1" name="Shape 76"/>
        <p:cNvGrpSpPr/>
        <p:nvPr/>
      </p:nvGrpSpPr>
      <p:grpSpPr>
        <a:xfrm>
          <a:off x="0" y="0"/>
          <a:ext cx="0" cy="0"/>
          <a:chOff x="0" y="0"/>
          <a:chExt cx="0" cy="0"/>
        </a:xfrm>
      </p:grpSpPr>
      <p:sp>
        <p:nvSpPr>
          <p:cNvPr id="77" name="Google Shape;77;p19"/>
          <p:cNvSpPr txBox="1">
            <a:spLocks noGrp="1"/>
          </p:cNvSpPr>
          <p:nvPr>
            <p:ph type="sldNum" idx="12"/>
          </p:nvPr>
        </p:nvSpPr>
        <p:spPr>
          <a:xfrm>
            <a:off x="5979516" y="6540500"/>
            <a:ext cx="226800" cy="234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735747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dirty="0"/>
          </a:p>
        </p:txBody>
      </p:sp>
      <p:sp>
        <p:nvSpPr>
          <p:cNvPr id="11" name="Google Shape;11;p27"/>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dirty="0"/>
          </a:p>
        </p:txBody>
      </p:sp>
      <p:sp>
        <p:nvSpPr>
          <p:cNvPr id="15" name="Google Shape;15;p27"/>
          <p:cNvSpPr txBox="1"/>
          <p:nvPr/>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27"/>
          <p:cNvSpPr txBox="1"/>
          <p:nvPr/>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4" r:id="rId2"/>
    <p:sldLayoutId id="2147483655" r:id="rId3"/>
    <p:sldLayoutId id="2147483660" r:id="rId4"/>
    <p:sldLayoutId id="2147483661" r:id="rId5"/>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200" b="1" i="0" u="none" strike="noStrike" cap="none">
          <a:solidFill>
            <a:srgbClr val="000000"/>
          </a:solidFill>
          <a:latin typeface="Calibri" panose="020F0502020204030204" pitchFamily="34" charset="0"/>
          <a:ea typeface="Calibri" panose="020F0502020204030204" pitchFamily="34" charset="0"/>
          <a:cs typeface="Calibri"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3" name="Title 2">
            <a:extLst>
              <a:ext uri="{FF2B5EF4-FFF2-40B4-BE49-F238E27FC236}">
                <a16:creationId xmlns:a16="http://schemas.microsoft.com/office/drawing/2014/main" id="{A895B266-D1C1-40D9-81D1-5D3BCCAD8A9E}"/>
              </a:ext>
            </a:extLst>
          </p:cNvPr>
          <p:cNvSpPr txBox="1">
            <a:spLocks/>
          </p:cNvSpPr>
          <p:nvPr/>
        </p:nvSpPr>
        <p:spPr>
          <a:xfrm>
            <a:off x="1912469" y="2063692"/>
            <a:ext cx="9068720" cy="1576992"/>
          </a:xfrm>
          <a:prstGeom prst="rect">
            <a:avLst/>
          </a:prstGeom>
          <a:noFill/>
          <a:ln>
            <a:noFill/>
          </a:ln>
        </p:spPr>
        <p:txBody>
          <a:bodyPr spcFirstLastPara="1" wrap="square" lIns="91425" tIns="45700" rIns="91425" bIns="45700" anchor="ctr"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pPr algn="ctr"/>
            <a:r>
              <a:rPr lang="en-US" b="0" i="0" dirty="0">
                <a:solidFill>
                  <a:srgbClr val="222222"/>
                </a:solidFill>
                <a:effectLst/>
                <a:latin typeface="Calibri" panose="020F0502020204030204" pitchFamily="34" charset="0"/>
                <a:cs typeface="Calibri" panose="020F0502020204030204" pitchFamily="34" charset="0"/>
              </a:rPr>
              <a:t>Introduction to Time Series Analysis - I</a:t>
            </a:r>
            <a:endParaRPr lang="en-IN" i="1" dirty="0">
              <a:solidFill>
                <a:schemeClr val="tx1"/>
              </a:solidFill>
              <a:latin typeface="Calibri" panose="020F0502020204030204" pitchFamily="34" charset="0"/>
              <a:cs typeface="Calibri" panose="020F0502020204030204" pitchFamily="34" charset="0"/>
            </a:endParaRPr>
          </a:p>
          <a:p>
            <a:pPr algn="ctr"/>
            <a:endParaRPr lang="en-IN" i="1" dirty="0">
              <a:solidFill>
                <a:schemeClr val="tx1"/>
              </a:solidFill>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20"/>
          <p:cNvSpPr txBox="1">
            <a:spLocks noGrp="1"/>
          </p:cNvSpPr>
          <p:nvPr>
            <p:ph type="ctrTitle"/>
          </p:nvPr>
        </p:nvSpPr>
        <p:spPr>
          <a:xfrm>
            <a:off x="2231025" y="1949988"/>
            <a:ext cx="7730000" cy="2049200"/>
          </a:xfrm>
          <a:prstGeom prst="rect">
            <a:avLst/>
          </a:prstGeom>
        </p:spPr>
        <p:txBody>
          <a:bodyPr spcFirstLastPara="1" wrap="square" lIns="91433" tIns="91433" rIns="91433" bIns="91433" anchor="ctr" anchorCtr="0">
            <a:noAutofit/>
          </a:bodyPr>
          <a:lstStyle/>
          <a:p>
            <a:r>
              <a:rPr lang="en" sz="7066">
                <a:latin typeface="Montserrat"/>
                <a:ea typeface="Montserrat"/>
                <a:cs typeface="Montserrat"/>
                <a:sym typeface="Montserrat"/>
              </a:rPr>
              <a:t>Components</a:t>
            </a:r>
            <a:endParaRPr sz="7066">
              <a:latin typeface="Montserrat"/>
              <a:ea typeface="Montserrat"/>
              <a:cs typeface="Montserrat"/>
              <a:sym typeface="Montserrat"/>
            </a:endParaRPr>
          </a:p>
          <a:p>
            <a:r>
              <a:rPr lang="en" sz="7066">
                <a:latin typeface="Montserrat"/>
                <a:ea typeface="Montserrat"/>
                <a:cs typeface="Montserrat"/>
                <a:sym typeface="Montserrat"/>
              </a:rPr>
              <a:t>of Time Series</a:t>
            </a:r>
            <a:endParaRPr sz="7066">
              <a:latin typeface="Montserrat"/>
              <a:ea typeface="Montserrat"/>
              <a:cs typeface="Montserrat"/>
              <a:sym typeface="Montserra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1"/>
          <p:cNvSpPr txBox="1"/>
          <p:nvPr/>
        </p:nvSpPr>
        <p:spPr>
          <a:xfrm>
            <a:off x="677537" y="511137"/>
            <a:ext cx="10480800" cy="688000"/>
          </a:xfrm>
          <a:prstGeom prst="rect">
            <a:avLst/>
          </a:prstGeom>
          <a:noFill/>
          <a:ln>
            <a:noFill/>
          </a:ln>
        </p:spPr>
        <p:txBody>
          <a:bodyPr spcFirstLastPara="1" wrap="square" lIns="45700" tIns="45700" rIns="45700" bIns="45700" anchor="t" anchorCtr="0">
            <a:noAutofit/>
          </a:bodyPr>
          <a:lstStyle/>
          <a:p>
            <a:pPr>
              <a:buSzPts val="3400"/>
            </a:pPr>
            <a:r>
              <a:rPr lang="en" sz="4000" b="1">
                <a:latin typeface="Montserrat"/>
                <a:ea typeface="Montserrat"/>
                <a:cs typeface="Montserrat"/>
                <a:sym typeface="Montserrat"/>
              </a:rPr>
              <a:t>Components of Time Series</a:t>
            </a:r>
            <a:endParaRPr sz="4000" b="1">
              <a:latin typeface="Montserrat"/>
              <a:ea typeface="Montserrat"/>
              <a:cs typeface="Montserrat"/>
              <a:sym typeface="Montserrat"/>
            </a:endParaRPr>
          </a:p>
        </p:txBody>
      </p:sp>
      <p:sp>
        <p:nvSpPr>
          <p:cNvPr id="88" name="Google Shape;88;p21"/>
          <p:cNvSpPr txBox="1"/>
          <p:nvPr/>
        </p:nvSpPr>
        <p:spPr>
          <a:xfrm>
            <a:off x="7693237" y="1736312"/>
            <a:ext cx="3936800" cy="1800000"/>
          </a:xfrm>
          <a:prstGeom prst="rect">
            <a:avLst/>
          </a:prstGeom>
          <a:noFill/>
          <a:ln>
            <a:noFill/>
          </a:ln>
        </p:spPr>
        <p:txBody>
          <a:bodyPr spcFirstLastPara="1" wrap="square" lIns="45700" tIns="45700" rIns="45700" bIns="45700" anchor="t" anchorCtr="0">
            <a:noAutofit/>
          </a:bodyPr>
          <a:lstStyle/>
          <a:p>
            <a:pPr marL="237061" indent="-279393">
              <a:lnSpc>
                <a:spcPct val="115000"/>
              </a:lnSpc>
              <a:buSzPts val="1900"/>
              <a:buFont typeface="Montserrat"/>
              <a:buChar char="●"/>
            </a:pPr>
            <a:r>
              <a:rPr lang="en" sz="2533">
                <a:latin typeface="Montserrat"/>
                <a:ea typeface="Montserrat"/>
                <a:cs typeface="Montserrat"/>
                <a:sym typeface="Montserrat"/>
              </a:rPr>
              <a:t>The Components of time series are Level, Trend, Seasonality, Cyclicity, Noise</a:t>
            </a:r>
            <a:endParaRPr sz="2533">
              <a:latin typeface="Montserrat"/>
              <a:ea typeface="Montserrat"/>
              <a:cs typeface="Montserrat"/>
              <a:sym typeface="Montserrat"/>
            </a:endParaRPr>
          </a:p>
        </p:txBody>
      </p:sp>
      <p:pic>
        <p:nvPicPr>
          <p:cNvPr id="89" name="Google Shape;89;p21"/>
          <p:cNvPicPr preferRelativeResize="0"/>
          <p:nvPr/>
        </p:nvPicPr>
        <p:blipFill rotWithShape="1">
          <a:blip r:embed="rId3">
            <a:alphaModFix/>
          </a:blip>
          <a:srcRect/>
          <a:stretch/>
        </p:blipFill>
        <p:spPr>
          <a:xfrm>
            <a:off x="594912" y="1736312"/>
            <a:ext cx="6855563" cy="3385376"/>
          </a:xfrm>
          <a:prstGeom prst="rect">
            <a:avLst/>
          </a:prstGeom>
          <a:noFill/>
          <a:ln>
            <a:noFill/>
          </a:ln>
        </p:spPr>
      </p:pic>
      <p:cxnSp>
        <p:nvCxnSpPr>
          <p:cNvPr id="90" name="Google Shape;90;p21"/>
          <p:cNvCxnSpPr/>
          <p:nvPr/>
        </p:nvCxnSpPr>
        <p:spPr>
          <a:xfrm>
            <a:off x="479237" y="553588"/>
            <a:ext cx="0" cy="603200"/>
          </a:xfrm>
          <a:prstGeom prst="straightConnector1">
            <a:avLst/>
          </a:prstGeom>
          <a:noFill/>
          <a:ln w="228600" cap="flat" cmpd="sng">
            <a:solidFill>
              <a:srgbClr val="CFE2F3"/>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animEffect transition="in" filter="fade">
                                      <p:cBhvr>
                                        <p:cTn id="7" dur="400"/>
                                        <p:tgtEl>
                                          <p:spTgt spid="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2"/>
          <p:cNvSpPr txBox="1"/>
          <p:nvPr/>
        </p:nvSpPr>
        <p:spPr>
          <a:xfrm>
            <a:off x="677537" y="553588"/>
            <a:ext cx="10606000" cy="793200"/>
          </a:xfrm>
          <a:prstGeom prst="rect">
            <a:avLst/>
          </a:prstGeom>
          <a:noFill/>
          <a:ln>
            <a:noFill/>
          </a:ln>
        </p:spPr>
        <p:txBody>
          <a:bodyPr spcFirstLastPara="1" wrap="square" lIns="45700" tIns="45700" rIns="45700" bIns="45700" anchor="t" anchorCtr="0">
            <a:noAutofit/>
          </a:bodyPr>
          <a:lstStyle/>
          <a:p>
            <a:pPr>
              <a:buSzPts val="3400"/>
            </a:pPr>
            <a:r>
              <a:rPr lang="en" sz="4000" b="1">
                <a:latin typeface="Montserrat"/>
                <a:ea typeface="Montserrat"/>
                <a:cs typeface="Montserrat"/>
                <a:sym typeface="Montserrat"/>
              </a:rPr>
              <a:t>Time series Component: Level</a:t>
            </a:r>
            <a:endParaRPr sz="4000" b="1">
              <a:latin typeface="Montserrat"/>
              <a:ea typeface="Montserrat"/>
              <a:cs typeface="Montserrat"/>
              <a:sym typeface="Montserrat"/>
            </a:endParaRPr>
          </a:p>
        </p:txBody>
      </p:sp>
      <p:sp>
        <p:nvSpPr>
          <p:cNvPr id="96" name="Google Shape;96;p22"/>
          <p:cNvSpPr txBox="1"/>
          <p:nvPr/>
        </p:nvSpPr>
        <p:spPr>
          <a:xfrm>
            <a:off x="588225" y="1481737"/>
            <a:ext cx="11015600" cy="1596000"/>
          </a:xfrm>
          <a:prstGeom prst="rect">
            <a:avLst/>
          </a:prstGeom>
          <a:noFill/>
          <a:ln>
            <a:noFill/>
          </a:ln>
        </p:spPr>
        <p:txBody>
          <a:bodyPr spcFirstLastPara="1" wrap="square" lIns="45700" tIns="45700" rIns="45700" bIns="45700" anchor="t" anchorCtr="0">
            <a:noAutofit/>
          </a:bodyPr>
          <a:lstStyle/>
          <a:p>
            <a:pPr marL="237061" indent="-279393">
              <a:lnSpc>
                <a:spcPct val="150000"/>
              </a:lnSpc>
              <a:buSzPts val="1900"/>
              <a:buFont typeface="Montserrat"/>
              <a:buChar char="●"/>
            </a:pPr>
            <a:r>
              <a:rPr lang="en" sz="2533">
                <a:latin typeface="Montserrat"/>
                <a:ea typeface="Montserrat"/>
                <a:cs typeface="Montserrat"/>
                <a:sym typeface="Montserrat"/>
              </a:rPr>
              <a:t>Level is the baseline for the entire time series. It is the average of the time series and the baseline to which we add different other components.</a:t>
            </a:r>
            <a:endParaRPr sz="2533">
              <a:latin typeface="Montserrat"/>
              <a:ea typeface="Montserrat"/>
              <a:cs typeface="Montserrat"/>
              <a:sym typeface="Montserrat"/>
            </a:endParaRPr>
          </a:p>
        </p:txBody>
      </p:sp>
      <p:pic>
        <p:nvPicPr>
          <p:cNvPr id="97" name="Google Shape;97;p22"/>
          <p:cNvPicPr preferRelativeResize="0"/>
          <p:nvPr/>
        </p:nvPicPr>
        <p:blipFill rotWithShape="1">
          <a:blip r:embed="rId3">
            <a:alphaModFix/>
          </a:blip>
          <a:srcRect/>
          <a:stretch/>
        </p:blipFill>
        <p:spPr>
          <a:xfrm>
            <a:off x="588226" y="3266451"/>
            <a:ext cx="3770311" cy="2120800"/>
          </a:xfrm>
          <a:prstGeom prst="rect">
            <a:avLst/>
          </a:prstGeom>
          <a:noFill/>
          <a:ln>
            <a:noFill/>
          </a:ln>
        </p:spPr>
      </p:pic>
      <p:cxnSp>
        <p:nvCxnSpPr>
          <p:cNvPr id="98" name="Google Shape;98;p22"/>
          <p:cNvCxnSpPr/>
          <p:nvPr/>
        </p:nvCxnSpPr>
        <p:spPr>
          <a:xfrm>
            <a:off x="479237" y="553588"/>
            <a:ext cx="0" cy="603200"/>
          </a:xfrm>
          <a:prstGeom prst="straightConnector1">
            <a:avLst/>
          </a:prstGeom>
          <a:noFill/>
          <a:ln w="228600" cap="flat" cmpd="sng">
            <a:solidFill>
              <a:srgbClr val="CFE2F3"/>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4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3"/>
          <p:cNvSpPr txBox="1"/>
          <p:nvPr/>
        </p:nvSpPr>
        <p:spPr>
          <a:xfrm>
            <a:off x="727112" y="502737"/>
            <a:ext cx="10940000" cy="704800"/>
          </a:xfrm>
          <a:prstGeom prst="rect">
            <a:avLst/>
          </a:prstGeom>
          <a:noFill/>
          <a:ln>
            <a:noFill/>
          </a:ln>
        </p:spPr>
        <p:txBody>
          <a:bodyPr spcFirstLastPara="1" wrap="square" lIns="45700" tIns="45700" rIns="45700" bIns="45700" anchor="t" anchorCtr="0">
            <a:noAutofit/>
          </a:bodyPr>
          <a:lstStyle/>
          <a:p>
            <a:pPr>
              <a:buSzPts val="3400"/>
            </a:pPr>
            <a:r>
              <a:rPr lang="en" sz="4000" b="1">
                <a:latin typeface="Montserrat"/>
                <a:ea typeface="Montserrat"/>
                <a:cs typeface="Montserrat"/>
                <a:sym typeface="Montserrat"/>
              </a:rPr>
              <a:t>Time series Component: Trend</a:t>
            </a:r>
            <a:endParaRPr sz="4000" b="1">
              <a:latin typeface="Montserrat"/>
              <a:ea typeface="Montserrat"/>
              <a:cs typeface="Montserrat"/>
              <a:sym typeface="Montserrat"/>
            </a:endParaRPr>
          </a:p>
        </p:txBody>
      </p:sp>
      <p:sp>
        <p:nvSpPr>
          <p:cNvPr id="104" name="Google Shape;104;p23"/>
          <p:cNvSpPr txBox="1"/>
          <p:nvPr/>
        </p:nvSpPr>
        <p:spPr>
          <a:xfrm>
            <a:off x="609475" y="1488112"/>
            <a:ext cx="10940000" cy="1288400"/>
          </a:xfrm>
          <a:prstGeom prst="rect">
            <a:avLst/>
          </a:prstGeom>
          <a:noFill/>
          <a:ln>
            <a:noFill/>
          </a:ln>
        </p:spPr>
        <p:txBody>
          <a:bodyPr spcFirstLastPara="1" wrap="square" lIns="45700" tIns="45700" rIns="45700" bIns="45700" anchor="t" anchorCtr="0">
            <a:noAutofit/>
          </a:bodyPr>
          <a:lstStyle/>
          <a:p>
            <a:pPr marL="237061" indent="-279393">
              <a:lnSpc>
                <a:spcPct val="150000"/>
              </a:lnSpc>
              <a:buSzPts val="1900"/>
              <a:buFont typeface="Montserrat"/>
              <a:buChar char="●"/>
            </a:pPr>
            <a:r>
              <a:rPr lang="en" sz="2533">
                <a:latin typeface="Montserrat"/>
                <a:ea typeface="Montserrat"/>
                <a:cs typeface="Montserrat"/>
                <a:sym typeface="Montserrat"/>
              </a:rPr>
              <a:t>The Trend is the indication of whether the time series has moved higher or lower over the time period.</a:t>
            </a:r>
            <a:endParaRPr sz="2533">
              <a:latin typeface="Montserrat"/>
              <a:ea typeface="Montserrat"/>
              <a:cs typeface="Montserrat"/>
              <a:sym typeface="Montserrat"/>
            </a:endParaRPr>
          </a:p>
        </p:txBody>
      </p:sp>
      <p:cxnSp>
        <p:nvCxnSpPr>
          <p:cNvPr id="105" name="Google Shape;105;p23"/>
          <p:cNvCxnSpPr/>
          <p:nvPr/>
        </p:nvCxnSpPr>
        <p:spPr>
          <a:xfrm>
            <a:off x="479237" y="553588"/>
            <a:ext cx="0" cy="603200"/>
          </a:xfrm>
          <a:prstGeom prst="straightConnector1">
            <a:avLst/>
          </a:prstGeom>
          <a:noFill/>
          <a:ln w="228600" cap="flat" cmpd="sng">
            <a:solidFill>
              <a:srgbClr val="CFE2F3"/>
            </a:solidFill>
            <a:prstDash val="solid"/>
            <a:round/>
            <a:headEnd type="none" w="med" len="med"/>
            <a:tailEnd type="none" w="med" len="med"/>
          </a:ln>
        </p:spPr>
      </p:cxnSp>
      <p:pic>
        <p:nvPicPr>
          <p:cNvPr id="106" name="Google Shape;106;p23"/>
          <p:cNvPicPr preferRelativeResize="0"/>
          <p:nvPr/>
        </p:nvPicPr>
        <p:blipFill>
          <a:blip r:embed="rId3">
            <a:alphaModFix/>
          </a:blip>
          <a:stretch>
            <a:fillRect/>
          </a:stretch>
        </p:blipFill>
        <p:spPr>
          <a:xfrm>
            <a:off x="609475" y="2776313"/>
            <a:ext cx="4876800" cy="25479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3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4"/>
          <p:cNvSpPr txBox="1"/>
          <p:nvPr/>
        </p:nvSpPr>
        <p:spPr>
          <a:xfrm>
            <a:off x="661012" y="553588"/>
            <a:ext cx="11020000" cy="669200"/>
          </a:xfrm>
          <a:prstGeom prst="rect">
            <a:avLst/>
          </a:prstGeom>
          <a:noFill/>
          <a:ln>
            <a:noFill/>
          </a:ln>
        </p:spPr>
        <p:txBody>
          <a:bodyPr spcFirstLastPara="1" wrap="square" lIns="45700" tIns="45700" rIns="45700" bIns="45700" anchor="t" anchorCtr="0">
            <a:noAutofit/>
          </a:bodyPr>
          <a:lstStyle/>
          <a:p>
            <a:pPr>
              <a:buSzPts val="3400"/>
            </a:pPr>
            <a:r>
              <a:rPr lang="en" sz="4000" b="1">
                <a:latin typeface="Montserrat"/>
                <a:ea typeface="Montserrat"/>
                <a:cs typeface="Montserrat"/>
                <a:sym typeface="Montserrat"/>
              </a:rPr>
              <a:t>Time series Component: Seasonality </a:t>
            </a:r>
            <a:endParaRPr sz="4000" b="1">
              <a:latin typeface="Montserrat"/>
              <a:ea typeface="Montserrat"/>
              <a:cs typeface="Montserrat"/>
              <a:sym typeface="Montserrat"/>
            </a:endParaRPr>
          </a:p>
        </p:txBody>
      </p:sp>
      <p:sp>
        <p:nvSpPr>
          <p:cNvPr id="112" name="Google Shape;112;p24"/>
          <p:cNvSpPr txBox="1"/>
          <p:nvPr/>
        </p:nvSpPr>
        <p:spPr>
          <a:xfrm>
            <a:off x="479237" y="1601875"/>
            <a:ext cx="10708000" cy="1174400"/>
          </a:xfrm>
          <a:prstGeom prst="rect">
            <a:avLst/>
          </a:prstGeom>
          <a:noFill/>
          <a:ln>
            <a:noFill/>
          </a:ln>
        </p:spPr>
        <p:txBody>
          <a:bodyPr spcFirstLastPara="1" wrap="square" lIns="45700" tIns="45700" rIns="45700" bIns="45700" anchor="t" anchorCtr="0">
            <a:noAutofit/>
          </a:bodyPr>
          <a:lstStyle/>
          <a:p>
            <a:pPr marL="237061" indent="-279393">
              <a:lnSpc>
                <a:spcPct val="150000"/>
              </a:lnSpc>
              <a:buSzPts val="1900"/>
              <a:buFont typeface="Montserrat"/>
              <a:buChar char="●"/>
            </a:pPr>
            <a:r>
              <a:rPr lang="en" sz="2533">
                <a:latin typeface="Montserrat"/>
                <a:ea typeface="Montserrat"/>
                <a:cs typeface="Montserrat"/>
                <a:sym typeface="Montserrat"/>
              </a:rPr>
              <a:t>Seasonality is the pattern in time series which repeats after a fixed interval of time.</a:t>
            </a:r>
            <a:endParaRPr sz="2533">
              <a:latin typeface="Montserrat"/>
              <a:ea typeface="Montserrat"/>
              <a:cs typeface="Montserrat"/>
              <a:sym typeface="Montserrat"/>
            </a:endParaRPr>
          </a:p>
        </p:txBody>
      </p:sp>
      <p:cxnSp>
        <p:nvCxnSpPr>
          <p:cNvPr id="113" name="Google Shape;113;p24"/>
          <p:cNvCxnSpPr/>
          <p:nvPr/>
        </p:nvCxnSpPr>
        <p:spPr>
          <a:xfrm>
            <a:off x="479237" y="553588"/>
            <a:ext cx="0" cy="603200"/>
          </a:xfrm>
          <a:prstGeom prst="straightConnector1">
            <a:avLst/>
          </a:prstGeom>
          <a:noFill/>
          <a:ln w="228600" cap="flat" cmpd="sng">
            <a:solidFill>
              <a:srgbClr val="CFE2F3"/>
            </a:solidFill>
            <a:prstDash val="solid"/>
            <a:round/>
            <a:headEnd type="none" w="med" len="med"/>
            <a:tailEnd type="none" w="med" len="med"/>
          </a:ln>
        </p:spPr>
      </p:cxnSp>
      <p:pic>
        <p:nvPicPr>
          <p:cNvPr id="114" name="Google Shape;114;p24"/>
          <p:cNvPicPr preferRelativeResize="0"/>
          <p:nvPr/>
        </p:nvPicPr>
        <p:blipFill>
          <a:blip r:embed="rId3">
            <a:alphaModFix/>
          </a:blip>
          <a:stretch>
            <a:fillRect/>
          </a:stretch>
        </p:blipFill>
        <p:spPr>
          <a:xfrm>
            <a:off x="776700" y="2776226"/>
            <a:ext cx="5585549" cy="31917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3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5"/>
          <p:cNvSpPr txBox="1"/>
          <p:nvPr/>
        </p:nvSpPr>
        <p:spPr>
          <a:xfrm>
            <a:off x="710588" y="553588"/>
            <a:ext cx="11054800" cy="892400"/>
          </a:xfrm>
          <a:prstGeom prst="rect">
            <a:avLst/>
          </a:prstGeom>
          <a:noFill/>
          <a:ln>
            <a:noFill/>
          </a:ln>
        </p:spPr>
        <p:txBody>
          <a:bodyPr spcFirstLastPara="1" wrap="square" lIns="45700" tIns="45700" rIns="45700" bIns="45700" anchor="t" anchorCtr="0">
            <a:noAutofit/>
          </a:bodyPr>
          <a:lstStyle/>
          <a:p>
            <a:pPr>
              <a:buSzPts val="3400"/>
            </a:pPr>
            <a:r>
              <a:rPr lang="en" sz="4000" b="1">
                <a:latin typeface="Montserrat"/>
                <a:ea typeface="Montserrat"/>
                <a:cs typeface="Montserrat"/>
                <a:sym typeface="Montserrat"/>
              </a:rPr>
              <a:t>Time series Component: Cyclicity</a:t>
            </a:r>
            <a:endParaRPr sz="4000" b="1">
              <a:latin typeface="Montserrat"/>
              <a:ea typeface="Montserrat"/>
              <a:cs typeface="Montserrat"/>
              <a:sym typeface="Montserrat"/>
            </a:endParaRPr>
          </a:p>
        </p:txBody>
      </p:sp>
      <p:sp>
        <p:nvSpPr>
          <p:cNvPr id="120" name="Google Shape;120;p25"/>
          <p:cNvSpPr txBox="1"/>
          <p:nvPr/>
        </p:nvSpPr>
        <p:spPr>
          <a:xfrm>
            <a:off x="440200" y="1451451"/>
            <a:ext cx="11198800" cy="1786000"/>
          </a:xfrm>
          <a:prstGeom prst="rect">
            <a:avLst/>
          </a:prstGeom>
          <a:noFill/>
          <a:ln>
            <a:noFill/>
          </a:ln>
        </p:spPr>
        <p:txBody>
          <a:bodyPr spcFirstLastPara="1" wrap="square" lIns="45700" tIns="45700" rIns="45700" bIns="45700" anchor="t" anchorCtr="0">
            <a:noAutofit/>
          </a:bodyPr>
          <a:lstStyle/>
          <a:p>
            <a:pPr marL="237061" indent="-279393">
              <a:lnSpc>
                <a:spcPct val="150000"/>
              </a:lnSpc>
              <a:buSzPts val="1900"/>
              <a:buFont typeface="Montserrat"/>
              <a:buChar char="●"/>
            </a:pPr>
            <a:r>
              <a:rPr lang="en" sz="2533">
                <a:latin typeface="Montserrat"/>
                <a:ea typeface="Montserrat"/>
                <a:cs typeface="Montserrat"/>
                <a:sym typeface="Montserrat"/>
              </a:rPr>
              <a:t>Cyclicity is the pattern in the time series which repeats itself after some interval of time but the interval of time is not fixed in the case of cyclicity unlike the seasonality.</a:t>
            </a:r>
            <a:endParaRPr sz="2533">
              <a:latin typeface="Montserrat"/>
              <a:ea typeface="Montserrat"/>
              <a:cs typeface="Montserrat"/>
              <a:sym typeface="Montserrat"/>
            </a:endParaRPr>
          </a:p>
        </p:txBody>
      </p:sp>
      <p:cxnSp>
        <p:nvCxnSpPr>
          <p:cNvPr id="121" name="Google Shape;121;p25"/>
          <p:cNvCxnSpPr/>
          <p:nvPr/>
        </p:nvCxnSpPr>
        <p:spPr>
          <a:xfrm>
            <a:off x="479237" y="553588"/>
            <a:ext cx="0" cy="603200"/>
          </a:xfrm>
          <a:prstGeom prst="straightConnector1">
            <a:avLst/>
          </a:prstGeom>
          <a:noFill/>
          <a:ln w="228600" cap="flat" cmpd="sng">
            <a:solidFill>
              <a:srgbClr val="CFE2F3"/>
            </a:solidFill>
            <a:prstDash val="solid"/>
            <a:round/>
            <a:headEnd type="none" w="med" len="med"/>
            <a:tailEnd type="none" w="med" len="med"/>
          </a:ln>
        </p:spPr>
      </p:cxnSp>
      <p:pic>
        <p:nvPicPr>
          <p:cNvPr id="122" name="Google Shape;122;p25"/>
          <p:cNvPicPr preferRelativeResize="0"/>
          <p:nvPr/>
        </p:nvPicPr>
        <p:blipFill rotWithShape="1">
          <a:blip r:embed="rId3">
            <a:alphaModFix/>
          </a:blip>
          <a:srcRect l="-2870" t="8025" r="5556" b="10494"/>
          <a:stretch/>
        </p:blipFill>
        <p:spPr>
          <a:xfrm>
            <a:off x="479237" y="3121675"/>
            <a:ext cx="4919664" cy="22285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fade">
                                      <p:cBhvr>
                                        <p:cTn id="7" dur="3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6"/>
          <p:cNvSpPr txBox="1"/>
          <p:nvPr/>
        </p:nvSpPr>
        <p:spPr>
          <a:xfrm>
            <a:off x="710588" y="476788"/>
            <a:ext cx="10412000" cy="756800"/>
          </a:xfrm>
          <a:prstGeom prst="rect">
            <a:avLst/>
          </a:prstGeom>
          <a:noFill/>
          <a:ln>
            <a:noFill/>
          </a:ln>
        </p:spPr>
        <p:txBody>
          <a:bodyPr spcFirstLastPara="1" wrap="square" lIns="45700" tIns="45700" rIns="45700" bIns="45700" anchor="t" anchorCtr="0">
            <a:noAutofit/>
          </a:bodyPr>
          <a:lstStyle/>
          <a:p>
            <a:pPr>
              <a:buSzPts val="3400"/>
            </a:pPr>
            <a:r>
              <a:rPr lang="en" sz="4000" b="1">
                <a:latin typeface="Montserrat"/>
                <a:ea typeface="Montserrat"/>
                <a:cs typeface="Montserrat"/>
                <a:sym typeface="Montserrat"/>
              </a:rPr>
              <a:t>Time series Component: Noise</a:t>
            </a:r>
            <a:endParaRPr sz="4000" b="1">
              <a:latin typeface="Montserrat"/>
              <a:ea typeface="Montserrat"/>
              <a:cs typeface="Montserrat"/>
              <a:sym typeface="Montserrat"/>
            </a:endParaRPr>
          </a:p>
        </p:txBody>
      </p:sp>
      <p:sp>
        <p:nvSpPr>
          <p:cNvPr id="128" name="Google Shape;128;p26"/>
          <p:cNvSpPr txBox="1"/>
          <p:nvPr/>
        </p:nvSpPr>
        <p:spPr>
          <a:xfrm>
            <a:off x="573151" y="1392925"/>
            <a:ext cx="11045600" cy="1284000"/>
          </a:xfrm>
          <a:prstGeom prst="rect">
            <a:avLst/>
          </a:prstGeom>
          <a:noFill/>
          <a:ln>
            <a:noFill/>
          </a:ln>
        </p:spPr>
        <p:txBody>
          <a:bodyPr spcFirstLastPara="1" wrap="square" lIns="45700" tIns="45700" rIns="45700" bIns="45700" anchor="t" anchorCtr="0">
            <a:noAutofit/>
          </a:bodyPr>
          <a:lstStyle/>
          <a:p>
            <a:pPr marL="237061" indent="-279393">
              <a:lnSpc>
                <a:spcPct val="150000"/>
              </a:lnSpc>
              <a:buSzPts val="1900"/>
              <a:buFont typeface="Montserrat"/>
              <a:buChar char="●"/>
            </a:pPr>
            <a:r>
              <a:rPr lang="en" sz="2533">
                <a:latin typeface="Montserrat"/>
                <a:ea typeface="Montserrat"/>
                <a:cs typeface="Montserrat"/>
                <a:sym typeface="Montserrat"/>
              </a:rPr>
              <a:t>Noise is the random variation in the time series. We can not use noise to forecast the future. </a:t>
            </a:r>
            <a:endParaRPr sz="2533">
              <a:latin typeface="Montserrat"/>
              <a:ea typeface="Montserrat"/>
              <a:cs typeface="Montserrat"/>
              <a:sym typeface="Montserrat"/>
            </a:endParaRPr>
          </a:p>
        </p:txBody>
      </p:sp>
      <p:pic>
        <p:nvPicPr>
          <p:cNvPr id="129" name="Google Shape;129;p26"/>
          <p:cNvPicPr preferRelativeResize="0"/>
          <p:nvPr/>
        </p:nvPicPr>
        <p:blipFill rotWithShape="1">
          <a:blip r:embed="rId3">
            <a:alphaModFix/>
          </a:blip>
          <a:srcRect l="14863" t="12556" r="11444" b="12074"/>
          <a:stretch/>
        </p:blipFill>
        <p:spPr>
          <a:xfrm>
            <a:off x="265375" y="2770326"/>
            <a:ext cx="3502387" cy="2261039"/>
          </a:xfrm>
          <a:prstGeom prst="rect">
            <a:avLst/>
          </a:prstGeom>
          <a:noFill/>
          <a:ln>
            <a:noFill/>
          </a:ln>
        </p:spPr>
      </p:pic>
      <p:cxnSp>
        <p:nvCxnSpPr>
          <p:cNvPr id="130" name="Google Shape;130;p26"/>
          <p:cNvCxnSpPr/>
          <p:nvPr/>
        </p:nvCxnSpPr>
        <p:spPr>
          <a:xfrm>
            <a:off x="479237" y="553588"/>
            <a:ext cx="0" cy="603200"/>
          </a:xfrm>
          <a:prstGeom prst="straightConnector1">
            <a:avLst/>
          </a:prstGeom>
          <a:noFill/>
          <a:ln w="228600" cap="flat" cmpd="sng">
            <a:solidFill>
              <a:srgbClr val="CFE2F3"/>
            </a:solidFill>
            <a:prstDash val="solid"/>
            <a:round/>
            <a:headEnd type="none" w="med" len="med"/>
            <a:tailEnd type="none" w="med" len="med"/>
          </a:ln>
        </p:spPr>
      </p:cxnSp>
      <p:sp>
        <p:nvSpPr>
          <p:cNvPr id="131" name="Google Shape;131;p26"/>
          <p:cNvSpPr txBox="1"/>
          <p:nvPr/>
        </p:nvSpPr>
        <p:spPr>
          <a:xfrm>
            <a:off x="3933025" y="2976451"/>
            <a:ext cx="7535600" cy="1500000"/>
          </a:xfrm>
          <a:prstGeom prst="rect">
            <a:avLst/>
          </a:prstGeom>
          <a:noFill/>
          <a:ln>
            <a:noFill/>
          </a:ln>
        </p:spPr>
        <p:txBody>
          <a:bodyPr spcFirstLastPara="1" wrap="square" lIns="45700" tIns="45700" rIns="45700" bIns="45700" anchor="t" anchorCtr="0">
            <a:noAutofit/>
          </a:bodyPr>
          <a:lstStyle/>
          <a:p>
            <a:pPr marL="237061" indent="-279393">
              <a:lnSpc>
                <a:spcPct val="150000"/>
              </a:lnSpc>
              <a:buClr>
                <a:schemeClr val="dk1"/>
              </a:buClr>
              <a:buSzPts val="1900"/>
              <a:buFont typeface="Montserrat"/>
              <a:buChar char="●"/>
            </a:pPr>
            <a:r>
              <a:rPr lang="en" sz="2533">
                <a:solidFill>
                  <a:schemeClr val="dk1"/>
                </a:solidFill>
                <a:latin typeface="Montserrat"/>
                <a:ea typeface="Montserrat"/>
                <a:cs typeface="Montserrat"/>
                <a:sym typeface="Montserrat"/>
              </a:rPr>
              <a:t>Noise is just random fluctuations in our data and does not have any Pattern</a:t>
            </a:r>
            <a:endParaRPr sz="667"/>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animEffect transition="in" filter="fade">
                                      <p:cBhvr>
                                        <p:cTn id="7" dur="300"/>
                                        <p:tgtEl>
                                          <p:spTgt spid="1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1"/>
                                        </p:tgtEl>
                                        <p:attrNameLst>
                                          <p:attrName>style.visibility</p:attrName>
                                        </p:attrNameLst>
                                      </p:cBhvr>
                                      <p:to>
                                        <p:strVal val="visible"/>
                                      </p:to>
                                    </p:set>
                                    <p:animEffect transition="in" filter="fade">
                                      <p:cBhvr>
                                        <p:cTn id="12" dur="10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2">
            <a:extLst>
              <a:ext uri="{FF2B5EF4-FFF2-40B4-BE49-F238E27FC236}">
                <a16:creationId xmlns:a16="http://schemas.microsoft.com/office/drawing/2014/main" id="{4E3E561B-2BA5-40D5-87CE-E689BFBF81D6}"/>
              </a:ext>
            </a:extLst>
          </p:cNvPr>
          <p:cNvSpPr>
            <a:spLocks noGrp="1"/>
          </p:cNvSpPr>
          <p:nvPr>
            <p:ph type="title"/>
          </p:nvPr>
        </p:nvSpPr>
        <p:spPr>
          <a:xfrm>
            <a:off x="622300" y="457202"/>
            <a:ext cx="10947400" cy="756730"/>
          </a:xfrm>
        </p:spPr>
        <p:txBody>
          <a:bodyPr/>
          <a:lstStyle/>
          <a:p>
            <a:r>
              <a:rPr lang="en-US" dirty="0">
                <a:latin typeface="Calibri" charset="0"/>
                <a:ea typeface="Calibri" charset="0"/>
                <a:cs typeface="Calibri" charset="0"/>
              </a:rPr>
              <a:t>E</a:t>
            </a:r>
            <a:r>
              <a:rPr lang="en-IN" dirty="0" err="1">
                <a:latin typeface="Calibri" charset="0"/>
                <a:ea typeface="Calibri" charset="0"/>
                <a:cs typeface="Calibri" charset="0"/>
              </a:rPr>
              <a:t>nd</a:t>
            </a:r>
            <a:endParaRPr lang="en-IN" sz="3200" b="1" dirty="0">
              <a:latin typeface="Calibri" charset="0"/>
              <a:ea typeface="Calibri" charset="0"/>
              <a:cs typeface="Calibri" charset="0"/>
            </a:endParaRPr>
          </a:p>
        </p:txBody>
      </p:sp>
      <p:sp>
        <p:nvSpPr>
          <p:cNvPr id="4" name="Title 2">
            <a:extLst>
              <a:ext uri="{FF2B5EF4-FFF2-40B4-BE49-F238E27FC236}">
                <a16:creationId xmlns:a16="http://schemas.microsoft.com/office/drawing/2014/main" id="{4E3E561B-2BA5-40D5-87CE-E689BFBF81D6}"/>
              </a:ext>
            </a:extLst>
          </p:cNvPr>
          <p:cNvSpPr txBox="1">
            <a:spLocks/>
          </p:cNvSpPr>
          <p:nvPr/>
        </p:nvSpPr>
        <p:spPr bwMode="auto">
          <a:xfrm>
            <a:off x="700358" y="1604742"/>
            <a:ext cx="10947400" cy="756730"/>
          </a:xfrm>
          <a:prstGeom prst="rect">
            <a:avLst/>
          </a:prstGeom>
          <a:noFill/>
          <a:ln w="9525">
            <a:noFill/>
            <a:miter lim="800000"/>
            <a:headEnd/>
            <a:tailEnd/>
          </a:ln>
        </p:spPr>
        <p:txBody>
          <a:bodyPr spcFirstLastPara="1" vert="horz" wrap="square" lIns="16930" tIns="16930" rIns="16930" bIns="16930" numCol="1" anchor="t" anchorCtr="0" compatLnSpc="1">
            <a:prstTxWarp prst="textNoShape">
              <a:avLst/>
            </a:prstTxWarp>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4400" b="0" i="0" u="none" strike="noStrike" cap="none">
                <a:solidFill>
                  <a:srgbClr val="095A82"/>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pPr marL="342900" indent="-342900">
              <a:buFont typeface="Arial" panose="020B0604020202020204" pitchFamily="34" charset="0"/>
              <a:buChar char="•"/>
            </a:pPr>
            <a:endParaRPr lang="en-IN" sz="2000" dirty="0">
              <a:solidFill>
                <a:schemeClr val="tx1"/>
              </a:solidFill>
              <a:latin typeface="Calibri" charset="0"/>
              <a:ea typeface="Calibri" charset="0"/>
              <a:cs typeface="Calibri" charset="0"/>
            </a:endParaRPr>
          </a:p>
        </p:txBody>
      </p:sp>
    </p:spTree>
    <p:extLst>
      <p:ext uri="{BB962C8B-B14F-4D97-AF65-F5344CB8AC3E}">
        <p14:creationId xmlns:p14="http://schemas.microsoft.com/office/powerpoint/2010/main" val="15640565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4E3E561B-2BA5-40D5-87CE-E689BFBF81D6}"/>
              </a:ext>
            </a:extLst>
          </p:cNvPr>
          <p:cNvSpPr txBox="1">
            <a:spLocks/>
          </p:cNvSpPr>
          <p:nvPr/>
        </p:nvSpPr>
        <p:spPr bwMode="auto">
          <a:xfrm>
            <a:off x="678056" y="420913"/>
            <a:ext cx="10947400" cy="756730"/>
          </a:xfrm>
          <a:prstGeom prst="rect">
            <a:avLst/>
          </a:prstGeom>
          <a:noFill/>
          <a:ln w="9525">
            <a:noFill/>
            <a:miter lim="800000"/>
            <a:headEnd/>
            <a:tailEnd/>
          </a:ln>
        </p:spPr>
        <p:txBody>
          <a:bodyPr spcFirstLastPara="1" vert="horz" wrap="square" lIns="16930" tIns="16930" rIns="16930" bIns="16930" numCol="1" anchor="t" anchorCtr="0" compatLnSpc="1">
            <a:prstTxWarp prst="textNoShape">
              <a:avLst/>
            </a:prstTxWarp>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4400" b="0" i="0" u="none" strike="noStrike" cap="none">
                <a:solidFill>
                  <a:srgbClr val="095A82"/>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r>
              <a:rPr lang="en-IN" sz="3200" b="1" dirty="0">
                <a:latin typeface="Calibri" charset="0"/>
                <a:ea typeface="Calibri" charset="0"/>
                <a:cs typeface="Calibri" charset="0"/>
              </a:rPr>
              <a:t>Agenda </a:t>
            </a:r>
            <a:endParaRPr lang="en-IN" sz="3200" b="1" dirty="0">
              <a:solidFill>
                <a:schemeClr val="tx1"/>
              </a:solidFill>
              <a:latin typeface="Calibri" charset="0"/>
              <a:ea typeface="Calibri" charset="0"/>
              <a:cs typeface="Calibri" charset="0"/>
            </a:endParaRPr>
          </a:p>
        </p:txBody>
      </p:sp>
      <p:sp>
        <p:nvSpPr>
          <p:cNvPr id="9" name="Title 2">
            <a:extLst>
              <a:ext uri="{FF2B5EF4-FFF2-40B4-BE49-F238E27FC236}">
                <a16:creationId xmlns:a16="http://schemas.microsoft.com/office/drawing/2014/main" id="{4E3E561B-2BA5-40D5-87CE-E689BFBF81D6}"/>
              </a:ext>
            </a:extLst>
          </p:cNvPr>
          <p:cNvSpPr txBox="1">
            <a:spLocks/>
          </p:cNvSpPr>
          <p:nvPr/>
        </p:nvSpPr>
        <p:spPr bwMode="auto">
          <a:xfrm>
            <a:off x="678056" y="1574508"/>
            <a:ext cx="10947400" cy="4018423"/>
          </a:xfrm>
          <a:prstGeom prst="rect">
            <a:avLst/>
          </a:prstGeom>
          <a:noFill/>
          <a:ln w="9525">
            <a:noFill/>
            <a:miter lim="800000"/>
            <a:headEnd/>
            <a:tailEnd/>
          </a:ln>
        </p:spPr>
        <p:txBody>
          <a:bodyPr spcFirstLastPara="1" vert="horz" wrap="square" lIns="16930" tIns="16930" rIns="16930" bIns="16930" numCol="1" anchor="t" anchorCtr="0" compatLnSpc="1">
            <a:prstTxWarp prst="textNoShape">
              <a:avLst/>
            </a:prstTxWarp>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4400" b="0" i="0" u="none" strike="noStrike" cap="none">
                <a:solidFill>
                  <a:srgbClr val="095A82"/>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pPr marL="285750" indent="-285750" algn="l">
              <a:buFont typeface="Arial" panose="020B0604020202020204" pitchFamily="34" charset="0"/>
              <a:buChar char="•"/>
            </a:pPr>
            <a:r>
              <a:rPr lang="en-US" sz="2800" b="0" i="0" u="none" strike="noStrike" baseline="0" dirty="0">
                <a:solidFill>
                  <a:srgbClr val="2D3B45"/>
                </a:solidFill>
                <a:latin typeface="Calibri" panose="020F0502020204030204" pitchFamily="34" charset="0"/>
                <a:cs typeface="Calibri" panose="020F0502020204030204" pitchFamily="34" charset="0"/>
              </a:rPr>
              <a:t>What is forecasting? </a:t>
            </a:r>
          </a:p>
          <a:p>
            <a:pPr marL="285750" indent="-285750" algn="l">
              <a:buFont typeface="Arial" panose="020B0604020202020204" pitchFamily="34" charset="0"/>
              <a:buChar char="•"/>
            </a:pPr>
            <a:r>
              <a:rPr lang="en-US" sz="2800" b="0" i="0" u="none" strike="noStrike" baseline="0" dirty="0">
                <a:solidFill>
                  <a:srgbClr val="2D3B45"/>
                </a:solidFill>
                <a:latin typeface="Calibri" panose="020F0502020204030204" pitchFamily="34" charset="0"/>
                <a:cs typeface="Calibri" panose="020F0502020204030204" pitchFamily="34" charset="0"/>
              </a:rPr>
              <a:t>Why do we use forecasting? </a:t>
            </a:r>
          </a:p>
          <a:p>
            <a:pPr marL="285750" indent="-285750" algn="l">
              <a:buFont typeface="Arial" panose="020B0604020202020204" pitchFamily="34" charset="0"/>
              <a:buChar char="•"/>
            </a:pPr>
            <a:r>
              <a:rPr lang="en-US" sz="2800" b="0" i="0" u="none" strike="noStrike" baseline="0" dirty="0">
                <a:solidFill>
                  <a:srgbClr val="2D3B45"/>
                </a:solidFill>
                <a:latin typeface="Calibri" panose="020F0502020204030204" pitchFamily="34" charset="0"/>
                <a:cs typeface="Calibri" panose="020F0502020204030204" pitchFamily="34" charset="0"/>
              </a:rPr>
              <a:t>Types of planning in forecasting, </a:t>
            </a:r>
          </a:p>
          <a:p>
            <a:pPr marL="285750" indent="-285750" algn="l">
              <a:buFont typeface="Arial" panose="020B0604020202020204" pitchFamily="34" charset="0"/>
              <a:buChar char="•"/>
            </a:pPr>
            <a:r>
              <a:rPr lang="en-US" sz="2800" b="0" i="0" u="none" strike="noStrike" baseline="0" dirty="0">
                <a:solidFill>
                  <a:srgbClr val="2D3B45"/>
                </a:solidFill>
                <a:latin typeface="Calibri" panose="020F0502020204030204" pitchFamily="34" charset="0"/>
                <a:cs typeface="Calibri" panose="020F0502020204030204" pitchFamily="34" charset="0"/>
              </a:rPr>
              <a:t>Types of data, </a:t>
            </a:r>
          </a:p>
          <a:p>
            <a:pPr marL="285750" indent="-285750" algn="l">
              <a:buFont typeface="Arial" panose="020B0604020202020204" pitchFamily="34" charset="0"/>
              <a:buChar char="•"/>
            </a:pPr>
            <a:r>
              <a:rPr lang="en-US" sz="2800" b="0" i="0" u="none" strike="noStrike" baseline="0" dirty="0">
                <a:solidFill>
                  <a:srgbClr val="2D3B45"/>
                </a:solidFill>
                <a:latin typeface="Calibri" panose="020F0502020204030204" pitchFamily="34" charset="0"/>
                <a:cs typeface="Calibri" panose="020F0502020204030204" pitchFamily="34" charset="0"/>
              </a:rPr>
              <a:t>Time Series, </a:t>
            </a:r>
          </a:p>
          <a:p>
            <a:pPr marL="285750" indent="-285750" algn="l">
              <a:buFont typeface="Arial" panose="020B0604020202020204" pitchFamily="34" charset="0"/>
              <a:buChar char="•"/>
            </a:pPr>
            <a:r>
              <a:rPr lang="en-US" sz="2800" b="0" i="0" u="none" strike="noStrike" baseline="0" dirty="0">
                <a:solidFill>
                  <a:srgbClr val="2D3B45"/>
                </a:solidFill>
                <a:latin typeface="Calibri" panose="020F0502020204030204" pitchFamily="34" charset="0"/>
                <a:cs typeface="Calibri" panose="020F0502020204030204" pitchFamily="34" charset="0"/>
              </a:rPr>
              <a:t>Types of Time Series Analysis, </a:t>
            </a:r>
          </a:p>
          <a:p>
            <a:pPr marL="285750" indent="-285750" algn="l">
              <a:buFont typeface="Arial" panose="020B0604020202020204" pitchFamily="34" charset="0"/>
              <a:buChar char="•"/>
            </a:pPr>
            <a:r>
              <a:rPr lang="en-US" sz="2800" b="0" i="0" u="none" strike="noStrike" baseline="0" dirty="0">
                <a:solidFill>
                  <a:srgbClr val="2D3B45"/>
                </a:solidFill>
                <a:latin typeface="Calibri" panose="020F0502020204030204" pitchFamily="34" charset="0"/>
                <a:cs typeface="Calibri" panose="020F0502020204030204" pitchFamily="34" charset="0"/>
              </a:rPr>
              <a:t>Difference between Uni-variate and Multivariate Analysis, </a:t>
            </a:r>
          </a:p>
          <a:p>
            <a:pPr marL="285750" indent="-285750" algn="l">
              <a:buFont typeface="Arial" panose="020B0604020202020204" pitchFamily="34" charset="0"/>
              <a:buChar char="•"/>
            </a:pPr>
            <a:r>
              <a:rPr lang="en-US" sz="2800" b="0" i="0" u="none" strike="noStrike" baseline="0" dirty="0">
                <a:solidFill>
                  <a:srgbClr val="2D3B45"/>
                </a:solidFill>
                <a:latin typeface="Calibri" panose="020F0502020204030204" pitchFamily="34" charset="0"/>
                <a:cs typeface="Calibri" panose="020F0502020204030204" pitchFamily="34" charset="0"/>
              </a:rPr>
              <a:t>Applications of time series analysis</a:t>
            </a:r>
            <a:endParaRPr lang="en-IN" sz="2800" dirty="0">
              <a:solidFill>
                <a:schemeClr val="tx1"/>
              </a:solidFill>
              <a:latin typeface="Calibri" panose="020F0502020204030204" pitchFamily="34" charset="0"/>
              <a:ea typeface="Calibri" charset="0"/>
              <a:cs typeface="Calibri" panose="020F0502020204030204" pitchFamily="34" charset="0"/>
            </a:endParaRPr>
          </a:p>
        </p:txBody>
      </p:sp>
    </p:spTree>
    <p:extLst>
      <p:ext uri="{BB962C8B-B14F-4D97-AF65-F5344CB8AC3E}">
        <p14:creationId xmlns:p14="http://schemas.microsoft.com/office/powerpoint/2010/main" val="234597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2">
            <a:extLst>
              <a:ext uri="{FF2B5EF4-FFF2-40B4-BE49-F238E27FC236}">
                <a16:creationId xmlns:a16="http://schemas.microsoft.com/office/drawing/2014/main" id="{4E3E561B-2BA5-40D5-87CE-E689BFBF81D6}"/>
              </a:ext>
            </a:extLst>
          </p:cNvPr>
          <p:cNvSpPr>
            <a:spLocks noGrp="1"/>
          </p:cNvSpPr>
          <p:nvPr>
            <p:ph type="title"/>
          </p:nvPr>
        </p:nvSpPr>
        <p:spPr>
          <a:xfrm>
            <a:off x="622300" y="457202"/>
            <a:ext cx="10947400" cy="756730"/>
          </a:xfrm>
        </p:spPr>
        <p:txBody>
          <a:bodyPr/>
          <a:lstStyle/>
          <a:p>
            <a:r>
              <a:rPr lang="en-IN" sz="3200" b="1" dirty="0">
                <a:latin typeface="Calibri" charset="0"/>
                <a:ea typeface="Calibri" charset="0"/>
                <a:cs typeface="Calibri" charset="0"/>
              </a:rPr>
              <a:t>Topic name </a:t>
            </a:r>
            <a:r>
              <a:rPr lang="en-IN" sz="3200" dirty="0">
                <a:solidFill>
                  <a:schemeClr val="tx1"/>
                </a:solidFill>
                <a:latin typeface="Calibri" charset="0"/>
                <a:ea typeface="Calibri" charset="0"/>
                <a:cs typeface="Calibri" charset="0"/>
              </a:rPr>
              <a:t>(Calibri 32, bold)</a:t>
            </a:r>
          </a:p>
        </p:txBody>
      </p:sp>
      <p:sp>
        <p:nvSpPr>
          <p:cNvPr id="6" name="TextBox 5">
            <a:extLst>
              <a:ext uri="{FF2B5EF4-FFF2-40B4-BE49-F238E27FC236}">
                <a16:creationId xmlns:a16="http://schemas.microsoft.com/office/drawing/2014/main" id="{83D39A4D-BD4B-F3E5-3BCD-D3FD76354B21}"/>
              </a:ext>
            </a:extLst>
          </p:cNvPr>
          <p:cNvSpPr txBox="1"/>
          <p:nvPr/>
        </p:nvSpPr>
        <p:spPr>
          <a:xfrm>
            <a:off x="757107" y="1732539"/>
            <a:ext cx="6094602" cy="1883657"/>
          </a:xfrm>
          <a:prstGeom prst="rect">
            <a:avLst/>
          </a:prstGeom>
          <a:noFill/>
        </p:spPr>
        <p:txBody>
          <a:bodyPr wrap="square">
            <a:spAutoFit/>
          </a:bodyPr>
          <a:lstStyle/>
          <a:p>
            <a:pPr marL="38100">
              <a:lnSpc>
                <a:spcPct val="100000"/>
              </a:lnSpc>
              <a:spcBef>
                <a:spcPts val="1545"/>
              </a:spcBef>
            </a:pPr>
            <a:r>
              <a:rPr lang="en-US" sz="1400" i="1" spc="-10" dirty="0">
                <a:latin typeface="Cambria"/>
                <a:cs typeface="Cambria"/>
              </a:rPr>
              <a:t>Consider</a:t>
            </a:r>
            <a:r>
              <a:rPr lang="en-US" sz="1400" i="1" spc="5" dirty="0">
                <a:latin typeface="Cambria"/>
                <a:cs typeface="Cambria"/>
              </a:rPr>
              <a:t> two</a:t>
            </a:r>
            <a:r>
              <a:rPr lang="en-US" sz="1400" i="1" spc="-20" dirty="0">
                <a:latin typeface="Cambria"/>
                <a:cs typeface="Cambria"/>
              </a:rPr>
              <a:t> </a:t>
            </a:r>
            <a:r>
              <a:rPr lang="en-US" sz="1400" i="1" spc="-10" dirty="0">
                <a:latin typeface="Cambria"/>
                <a:cs typeface="Cambria"/>
              </a:rPr>
              <a:t>sequences</a:t>
            </a:r>
            <a:r>
              <a:rPr lang="en-US" sz="1400" i="1" spc="15" dirty="0">
                <a:latin typeface="Cambria"/>
                <a:cs typeface="Cambria"/>
              </a:rPr>
              <a:t> </a:t>
            </a:r>
            <a:r>
              <a:rPr lang="en-US" sz="1400" i="1" dirty="0">
                <a:latin typeface="Cambria"/>
                <a:cs typeface="Cambria"/>
              </a:rPr>
              <a:t>of</a:t>
            </a:r>
            <a:r>
              <a:rPr lang="en-US" sz="1400" i="1" spc="-20" dirty="0">
                <a:latin typeface="Cambria"/>
                <a:cs typeface="Cambria"/>
              </a:rPr>
              <a:t> </a:t>
            </a:r>
            <a:r>
              <a:rPr lang="en-US" sz="1400" i="1" spc="-5" dirty="0">
                <a:latin typeface="Cambria"/>
                <a:cs typeface="Cambria"/>
              </a:rPr>
              <a:t>observations:</a:t>
            </a:r>
            <a:endParaRPr lang="en-US" sz="1400" dirty="0">
              <a:latin typeface="Cambria"/>
              <a:cs typeface="Cambria"/>
            </a:endParaRPr>
          </a:p>
          <a:p>
            <a:pPr marL="38100" marR="879475">
              <a:lnSpc>
                <a:spcPct val="150000"/>
              </a:lnSpc>
              <a:spcBef>
                <a:spcPts val="5"/>
              </a:spcBef>
              <a:buAutoNum type="romanLcParenBoth"/>
              <a:tabLst>
                <a:tab pos="421005" algn="l"/>
              </a:tabLst>
            </a:pPr>
            <a:r>
              <a:rPr lang="en-US" sz="1400" spc="-5" dirty="0">
                <a:latin typeface="Cambria"/>
                <a:cs typeface="Cambria"/>
              </a:rPr>
              <a:t>In </a:t>
            </a:r>
            <a:r>
              <a:rPr lang="en-US" sz="1400" dirty="0">
                <a:latin typeface="Cambria"/>
                <a:cs typeface="Cambria"/>
              </a:rPr>
              <a:t>a </a:t>
            </a:r>
            <a:r>
              <a:rPr lang="en-US" sz="1400" spc="-10" dirty="0">
                <a:latin typeface="Cambria"/>
                <a:cs typeface="Cambria"/>
              </a:rPr>
              <a:t>roulette game </a:t>
            </a:r>
            <a:r>
              <a:rPr lang="en-US" sz="1400" spc="-20" dirty="0">
                <a:latin typeface="Cambria"/>
                <a:cs typeface="Cambria"/>
              </a:rPr>
              <a:t>played </a:t>
            </a:r>
            <a:r>
              <a:rPr lang="en-US" sz="1400" dirty="0">
                <a:latin typeface="Cambria"/>
                <a:cs typeface="Cambria"/>
              </a:rPr>
              <a:t>in a </a:t>
            </a:r>
            <a:r>
              <a:rPr lang="en-US" sz="1400" spc="-515" dirty="0">
                <a:latin typeface="Cambria"/>
                <a:cs typeface="Cambria"/>
              </a:rPr>
              <a:t> </a:t>
            </a:r>
            <a:r>
              <a:rPr lang="en-US" sz="1400" dirty="0">
                <a:latin typeface="Cambria"/>
                <a:cs typeface="Cambria"/>
              </a:rPr>
              <a:t>casi</a:t>
            </a:r>
            <a:r>
              <a:rPr lang="en-US" sz="1400" spc="5" dirty="0">
                <a:latin typeface="Cambria"/>
                <a:cs typeface="Cambria"/>
              </a:rPr>
              <a:t>n</a:t>
            </a:r>
            <a:r>
              <a:rPr lang="en-US" sz="1400" dirty="0">
                <a:latin typeface="Cambria"/>
                <a:cs typeface="Cambria"/>
              </a:rPr>
              <a:t>o,</a:t>
            </a:r>
            <a:r>
              <a:rPr lang="en-US" sz="1400" spc="-15" dirty="0">
                <a:latin typeface="Cambria"/>
                <a:cs typeface="Cambria"/>
              </a:rPr>
              <a:t> </a:t>
            </a:r>
            <a:r>
              <a:rPr lang="en-US" sz="1400" spc="-5" dirty="0">
                <a:latin typeface="Cambria"/>
                <a:cs typeface="Cambria"/>
              </a:rPr>
              <a:t>le</a:t>
            </a:r>
            <a:r>
              <a:rPr lang="en-US" sz="1400" dirty="0">
                <a:latin typeface="Cambria"/>
                <a:cs typeface="Cambria"/>
              </a:rPr>
              <a:t>t</a:t>
            </a:r>
            <a:r>
              <a:rPr lang="en-US" sz="1400" spc="5" dirty="0">
                <a:latin typeface="Cambria"/>
                <a:cs typeface="Cambria"/>
              </a:rPr>
              <a:t> </a:t>
            </a:r>
            <a:r>
              <a:rPr lang="en-US" sz="1400" spc="-135" dirty="0">
                <a:latin typeface="Cambria Math"/>
                <a:cs typeface="Cambria Math"/>
              </a:rPr>
              <a:t>𝑦</a:t>
            </a:r>
            <a:r>
              <a:rPr lang="en-US" sz="1600" spc="195" baseline="-15873" dirty="0">
                <a:latin typeface="Cambria Math"/>
                <a:cs typeface="Cambria Math"/>
              </a:rPr>
              <a:t>1</a:t>
            </a:r>
            <a:r>
              <a:rPr lang="en-US" sz="1400" dirty="0">
                <a:latin typeface="Cambria Math"/>
                <a:cs typeface="Cambria Math"/>
              </a:rPr>
              <a:t>,</a:t>
            </a:r>
            <a:r>
              <a:rPr lang="en-US" sz="1400" spc="-135" dirty="0">
                <a:latin typeface="Cambria Math"/>
                <a:cs typeface="Cambria Math"/>
              </a:rPr>
              <a:t> </a:t>
            </a:r>
            <a:r>
              <a:rPr lang="en-US" sz="1400" spc="-75" dirty="0">
                <a:latin typeface="Cambria Math"/>
                <a:cs typeface="Cambria Math"/>
              </a:rPr>
              <a:t>𝑦</a:t>
            </a:r>
            <a:r>
              <a:rPr lang="en-US" sz="1600" spc="195" baseline="-15873" dirty="0">
                <a:latin typeface="Cambria Math"/>
                <a:cs typeface="Cambria Math"/>
              </a:rPr>
              <a:t>2</a:t>
            </a:r>
            <a:r>
              <a:rPr lang="en-US" sz="1400" dirty="0">
                <a:latin typeface="Cambria Math"/>
                <a:cs typeface="Cambria Math"/>
              </a:rPr>
              <a:t>,</a:t>
            </a:r>
            <a:r>
              <a:rPr lang="en-US" sz="1400" spc="-135" dirty="0">
                <a:latin typeface="Cambria Math"/>
                <a:cs typeface="Cambria Math"/>
              </a:rPr>
              <a:t> </a:t>
            </a:r>
            <a:r>
              <a:rPr lang="en-US" sz="1400" dirty="0">
                <a:latin typeface="Cambria Math"/>
                <a:cs typeface="Cambria Math"/>
              </a:rPr>
              <a:t>…</a:t>
            </a:r>
            <a:r>
              <a:rPr lang="en-US" sz="1400" spc="-130" dirty="0">
                <a:latin typeface="Cambria Math"/>
                <a:cs typeface="Cambria Math"/>
              </a:rPr>
              <a:t> </a:t>
            </a:r>
            <a:r>
              <a:rPr lang="en-US" sz="1400" dirty="0">
                <a:latin typeface="Cambria Math"/>
                <a:cs typeface="Cambria Math"/>
              </a:rPr>
              <a:t>,</a:t>
            </a:r>
            <a:r>
              <a:rPr lang="en-US" sz="1400" spc="-135" dirty="0">
                <a:latin typeface="Cambria Math"/>
                <a:cs typeface="Cambria Math"/>
              </a:rPr>
              <a:t> 𝑦</a:t>
            </a:r>
            <a:r>
              <a:rPr lang="en-US" sz="1600" spc="44" baseline="-15873" dirty="0">
                <a:latin typeface="Cambria Math"/>
                <a:cs typeface="Cambria Math"/>
              </a:rPr>
              <a:t>10</a:t>
            </a:r>
            <a:r>
              <a:rPr lang="en-US" sz="1600" spc="60" baseline="-15873" dirty="0">
                <a:latin typeface="Cambria Math"/>
                <a:cs typeface="Cambria Math"/>
              </a:rPr>
              <a:t>0</a:t>
            </a:r>
            <a:r>
              <a:rPr lang="en-US" sz="1600" baseline="-15873" dirty="0">
                <a:latin typeface="Cambria Math"/>
                <a:cs typeface="Cambria Math"/>
              </a:rPr>
              <a:t> </a:t>
            </a:r>
            <a:r>
              <a:rPr lang="en-US" sz="1600" spc="-225" baseline="-15873" dirty="0">
                <a:latin typeface="Cambria Math"/>
                <a:cs typeface="Cambria Math"/>
              </a:rPr>
              <a:t> </a:t>
            </a:r>
            <a:r>
              <a:rPr lang="en-US" sz="1400" spc="-5" dirty="0">
                <a:latin typeface="Cambria"/>
                <a:cs typeface="Cambria"/>
              </a:rPr>
              <a:t>b</a:t>
            </a:r>
            <a:r>
              <a:rPr lang="en-US" sz="1400" dirty="0">
                <a:latin typeface="Cambria"/>
                <a:cs typeface="Cambria"/>
              </a:rPr>
              <a:t>e</a:t>
            </a:r>
            <a:r>
              <a:rPr lang="en-US" sz="1400" spc="5" dirty="0">
                <a:latin typeface="Cambria"/>
                <a:cs typeface="Cambria"/>
              </a:rPr>
              <a:t> </a:t>
            </a:r>
            <a:r>
              <a:rPr lang="en-US" sz="1400" spc="-5" dirty="0">
                <a:latin typeface="Cambria"/>
                <a:cs typeface="Cambria"/>
              </a:rPr>
              <a:t>the  </a:t>
            </a:r>
            <a:r>
              <a:rPr lang="en-US" sz="1400" spc="-10" dirty="0">
                <a:latin typeface="Cambria"/>
                <a:cs typeface="Cambria"/>
              </a:rPr>
              <a:t>outcomes</a:t>
            </a:r>
            <a:r>
              <a:rPr lang="en-US" sz="1400" spc="20" dirty="0">
                <a:latin typeface="Cambria"/>
                <a:cs typeface="Cambria"/>
              </a:rPr>
              <a:t> </a:t>
            </a:r>
            <a:r>
              <a:rPr lang="en-US" sz="1400" dirty="0">
                <a:latin typeface="Cambria"/>
                <a:cs typeface="Cambria"/>
              </a:rPr>
              <a:t>of 100</a:t>
            </a:r>
            <a:r>
              <a:rPr lang="en-US" sz="1400" spc="-25" dirty="0">
                <a:latin typeface="Cambria"/>
                <a:cs typeface="Cambria"/>
              </a:rPr>
              <a:t> </a:t>
            </a:r>
            <a:r>
              <a:rPr lang="en-US" sz="1400" spc="-10" dirty="0">
                <a:latin typeface="Cambria"/>
                <a:cs typeface="Cambria"/>
              </a:rPr>
              <a:t>rounds.</a:t>
            </a:r>
            <a:endParaRPr lang="en-US" sz="1400" dirty="0">
              <a:latin typeface="Cambria"/>
              <a:cs typeface="Cambria"/>
            </a:endParaRPr>
          </a:p>
          <a:p>
            <a:pPr marL="38100" marR="384810">
              <a:lnSpc>
                <a:spcPct val="150000"/>
              </a:lnSpc>
              <a:buAutoNum type="romanLcParenBoth"/>
              <a:tabLst>
                <a:tab pos="504825" algn="l"/>
              </a:tabLst>
            </a:pPr>
            <a:r>
              <a:rPr lang="en-US" sz="1400" dirty="0">
                <a:latin typeface="Cambria"/>
                <a:cs typeface="Cambria"/>
              </a:rPr>
              <a:t>Let </a:t>
            </a:r>
            <a:r>
              <a:rPr lang="en-US" sz="1400" spc="-135" dirty="0">
                <a:latin typeface="Cambria Math"/>
                <a:cs typeface="Cambria Math"/>
              </a:rPr>
              <a:t>𝑦</a:t>
            </a:r>
            <a:r>
              <a:rPr lang="en-US" sz="1600" spc="187" baseline="-15873" dirty="0">
                <a:latin typeface="Cambria Math"/>
                <a:cs typeface="Cambria Math"/>
              </a:rPr>
              <a:t>1</a:t>
            </a:r>
            <a:r>
              <a:rPr lang="en-US" sz="1400" dirty="0">
                <a:latin typeface="Cambria Math"/>
                <a:cs typeface="Cambria Math"/>
              </a:rPr>
              <a:t>,</a:t>
            </a:r>
            <a:r>
              <a:rPr lang="en-US" sz="1400" spc="-135" dirty="0">
                <a:latin typeface="Cambria Math"/>
                <a:cs typeface="Cambria Math"/>
              </a:rPr>
              <a:t> </a:t>
            </a:r>
            <a:r>
              <a:rPr lang="en-US" sz="1400" spc="-75" dirty="0">
                <a:latin typeface="Cambria Math"/>
                <a:cs typeface="Cambria Math"/>
              </a:rPr>
              <a:t>𝑦</a:t>
            </a:r>
            <a:r>
              <a:rPr lang="en-US" sz="1600" spc="195" baseline="-15873" dirty="0">
                <a:latin typeface="Cambria Math"/>
                <a:cs typeface="Cambria Math"/>
              </a:rPr>
              <a:t>2</a:t>
            </a:r>
            <a:r>
              <a:rPr lang="en-US" sz="1400" dirty="0">
                <a:latin typeface="Cambria Math"/>
                <a:cs typeface="Cambria Math"/>
              </a:rPr>
              <a:t>,</a:t>
            </a:r>
            <a:r>
              <a:rPr lang="en-US" sz="1400" spc="-135" dirty="0">
                <a:latin typeface="Cambria Math"/>
                <a:cs typeface="Cambria Math"/>
              </a:rPr>
              <a:t> </a:t>
            </a:r>
            <a:r>
              <a:rPr lang="en-US" sz="1400" dirty="0">
                <a:latin typeface="Cambria Math"/>
                <a:cs typeface="Cambria Math"/>
              </a:rPr>
              <a:t>…</a:t>
            </a:r>
            <a:r>
              <a:rPr lang="en-US" sz="1400" spc="-130" dirty="0">
                <a:latin typeface="Cambria Math"/>
                <a:cs typeface="Cambria Math"/>
              </a:rPr>
              <a:t> </a:t>
            </a:r>
            <a:r>
              <a:rPr lang="en-US" sz="1400" dirty="0">
                <a:latin typeface="Cambria Math"/>
                <a:cs typeface="Cambria Math"/>
              </a:rPr>
              <a:t>,</a:t>
            </a:r>
            <a:r>
              <a:rPr lang="en-US" sz="1400" spc="-135" dirty="0">
                <a:latin typeface="Cambria Math"/>
                <a:cs typeface="Cambria Math"/>
              </a:rPr>
              <a:t> 𝑦</a:t>
            </a:r>
            <a:r>
              <a:rPr lang="en-US" sz="1600" spc="44" baseline="-15873" dirty="0">
                <a:latin typeface="Cambria Math"/>
                <a:cs typeface="Cambria Math"/>
              </a:rPr>
              <a:t>10</a:t>
            </a:r>
            <a:r>
              <a:rPr lang="en-US" sz="1600" spc="60" baseline="-15873" dirty="0">
                <a:latin typeface="Cambria Math"/>
                <a:cs typeface="Cambria Math"/>
              </a:rPr>
              <a:t>0</a:t>
            </a:r>
            <a:r>
              <a:rPr lang="en-US" sz="1600" baseline="-15873" dirty="0">
                <a:latin typeface="Cambria Math"/>
                <a:cs typeface="Cambria Math"/>
              </a:rPr>
              <a:t> </a:t>
            </a:r>
            <a:r>
              <a:rPr lang="en-US" sz="1600" spc="-217" baseline="-15873" dirty="0">
                <a:latin typeface="Cambria Math"/>
                <a:cs typeface="Cambria Math"/>
              </a:rPr>
              <a:t> </a:t>
            </a:r>
            <a:r>
              <a:rPr lang="en-US" sz="1400" spc="-5" dirty="0">
                <a:latin typeface="Cambria"/>
                <a:cs typeface="Cambria"/>
              </a:rPr>
              <a:t>b</a:t>
            </a:r>
            <a:r>
              <a:rPr lang="en-US" sz="1400" dirty="0">
                <a:latin typeface="Cambria"/>
                <a:cs typeface="Cambria"/>
              </a:rPr>
              <a:t>e</a:t>
            </a:r>
            <a:r>
              <a:rPr lang="en-US" sz="1400" spc="-5" dirty="0">
                <a:latin typeface="Cambria"/>
                <a:cs typeface="Cambria"/>
              </a:rPr>
              <a:t> th</a:t>
            </a:r>
            <a:r>
              <a:rPr lang="en-US" sz="1400" dirty="0">
                <a:latin typeface="Cambria"/>
                <a:cs typeface="Cambria"/>
              </a:rPr>
              <a:t>e</a:t>
            </a:r>
            <a:r>
              <a:rPr lang="en-US" sz="1400" spc="-5" dirty="0">
                <a:latin typeface="Cambria"/>
                <a:cs typeface="Cambria"/>
              </a:rPr>
              <a:t> </a:t>
            </a:r>
            <a:r>
              <a:rPr lang="en-US" sz="1400" dirty="0">
                <a:latin typeface="Cambria"/>
                <a:cs typeface="Cambria"/>
              </a:rPr>
              <a:t>closi</a:t>
            </a:r>
            <a:r>
              <a:rPr lang="en-US" sz="1400" spc="5" dirty="0">
                <a:latin typeface="Cambria"/>
                <a:cs typeface="Cambria"/>
              </a:rPr>
              <a:t>n</a:t>
            </a:r>
            <a:r>
              <a:rPr lang="en-US" sz="1400" dirty="0">
                <a:latin typeface="Cambria"/>
                <a:cs typeface="Cambria"/>
              </a:rPr>
              <a:t>g  </a:t>
            </a:r>
            <a:r>
              <a:rPr lang="en-US" sz="1400" spc="-5" dirty="0">
                <a:latin typeface="Cambria"/>
                <a:cs typeface="Cambria"/>
              </a:rPr>
              <a:t>prices</a:t>
            </a:r>
            <a:r>
              <a:rPr lang="en-US" sz="1400" spc="-15" dirty="0">
                <a:latin typeface="Cambria"/>
                <a:cs typeface="Cambria"/>
              </a:rPr>
              <a:t> </a:t>
            </a:r>
            <a:r>
              <a:rPr lang="en-US" sz="1400" dirty="0">
                <a:latin typeface="Cambria"/>
                <a:cs typeface="Cambria"/>
              </a:rPr>
              <a:t>of</a:t>
            </a:r>
            <a:r>
              <a:rPr lang="en-US" sz="1400" spc="-15" dirty="0">
                <a:latin typeface="Cambria"/>
                <a:cs typeface="Cambria"/>
              </a:rPr>
              <a:t> </a:t>
            </a:r>
            <a:r>
              <a:rPr lang="en-US" sz="1400" dirty="0">
                <a:latin typeface="Cambria"/>
                <a:cs typeface="Cambria"/>
              </a:rPr>
              <a:t>a</a:t>
            </a:r>
            <a:r>
              <a:rPr lang="en-US" sz="1400" spc="-15" dirty="0">
                <a:latin typeface="Cambria"/>
                <a:cs typeface="Cambria"/>
              </a:rPr>
              <a:t> </a:t>
            </a:r>
            <a:r>
              <a:rPr lang="en-US" sz="1400" spc="-5" dirty="0">
                <a:latin typeface="Cambria"/>
                <a:cs typeface="Cambria"/>
              </a:rPr>
              <a:t>stock </a:t>
            </a:r>
            <a:r>
              <a:rPr lang="en-US" sz="1400" spc="-10" dirty="0">
                <a:latin typeface="Cambria"/>
                <a:cs typeface="Cambria"/>
              </a:rPr>
              <a:t>for</a:t>
            </a:r>
            <a:r>
              <a:rPr lang="en-US" sz="1400" spc="-35" dirty="0">
                <a:latin typeface="Cambria"/>
                <a:cs typeface="Cambria"/>
              </a:rPr>
              <a:t> </a:t>
            </a:r>
            <a:r>
              <a:rPr lang="en-US" sz="1400" dirty="0">
                <a:latin typeface="Cambria"/>
                <a:cs typeface="Cambria"/>
              </a:rPr>
              <a:t>100</a:t>
            </a:r>
            <a:r>
              <a:rPr lang="en-US" sz="1400" spc="-30" dirty="0">
                <a:latin typeface="Cambria"/>
                <a:cs typeface="Cambria"/>
              </a:rPr>
              <a:t> </a:t>
            </a:r>
            <a:r>
              <a:rPr lang="en-US" sz="1400" spc="-10" dirty="0">
                <a:latin typeface="Cambria"/>
                <a:cs typeface="Cambria"/>
              </a:rPr>
              <a:t>consecutive </a:t>
            </a:r>
            <a:r>
              <a:rPr lang="en-US" sz="1400" spc="-515" dirty="0">
                <a:latin typeface="Cambria"/>
                <a:cs typeface="Cambria"/>
              </a:rPr>
              <a:t> </a:t>
            </a:r>
            <a:r>
              <a:rPr lang="en-US" sz="1400" spc="-15" dirty="0">
                <a:latin typeface="Cambria"/>
                <a:cs typeface="Cambria"/>
              </a:rPr>
              <a:t>days.</a:t>
            </a:r>
            <a:endParaRPr lang="en-US" sz="1400" dirty="0">
              <a:latin typeface="Cambria"/>
              <a:cs typeface="Cambria"/>
            </a:endParaRPr>
          </a:p>
          <a:p>
            <a:pPr marL="38100" marR="820419">
              <a:lnSpc>
                <a:spcPct val="150000"/>
              </a:lnSpc>
            </a:pPr>
            <a:r>
              <a:rPr lang="en-US" sz="1400" spc="-5" dirty="0">
                <a:latin typeface="Cambria"/>
                <a:cs typeface="Cambria"/>
              </a:rPr>
              <a:t>Difference</a:t>
            </a:r>
            <a:r>
              <a:rPr lang="en-US" sz="1400" spc="-45" dirty="0">
                <a:latin typeface="Cambria"/>
                <a:cs typeface="Cambria"/>
              </a:rPr>
              <a:t> </a:t>
            </a:r>
            <a:r>
              <a:rPr lang="en-US" sz="1400" spc="-10" dirty="0">
                <a:latin typeface="Cambria"/>
                <a:cs typeface="Cambria"/>
              </a:rPr>
              <a:t>between</a:t>
            </a:r>
            <a:r>
              <a:rPr lang="en-US" sz="1400" spc="-20" dirty="0">
                <a:latin typeface="Cambria"/>
                <a:cs typeface="Cambria"/>
              </a:rPr>
              <a:t> </a:t>
            </a:r>
            <a:r>
              <a:rPr lang="en-US" sz="1400" spc="-5" dirty="0">
                <a:latin typeface="Cambria"/>
                <a:cs typeface="Cambria"/>
              </a:rPr>
              <a:t>the</a:t>
            </a:r>
            <a:r>
              <a:rPr lang="en-US" sz="1400" spc="-15" dirty="0">
                <a:latin typeface="Cambria"/>
                <a:cs typeface="Cambria"/>
              </a:rPr>
              <a:t> </a:t>
            </a:r>
            <a:r>
              <a:rPr lang="en-US" sz="1400" spc="-10" dirty="0">
                <a:latin typeface="Cambria"/>
                <a:cs typeface="Cambria"/>
              </a:rPr>
              <a:t>nature</a:t>
            </a:r>
            <a:r>
              <a:rPr lang="en-US" sz="1400" spc="-15" dirty="0">
                <a:latin typeface="Cambria"/>
                <a:cs typeface="Cambria"/>
              </a:rPr>
              <a:t> </a:t>
            </a:r>
            <a:r>
              <a:rPr lang="en-US" sz="1400" dirty="0">
                <a:latin typeface="Cambria"/>
                <a:cs typeface="Cambria"/>
              </a:rPr>
              <a:t>of </a:t>
            </a:r>
            <a:r>
              <a:rPr lang="en-US" sz="1400" spc="-515" dirty="0">
                <a:latin typeface="Cambria"/>
                <a:cs typeface="Cambria"/>
              </a:rPr>
              <a:t> </a:t>
            </a:r>
            <a:r>
              <a:rPr lang="en-US" sz="1400" spc="-10" dirty="0">
                <a:latin typeface="Cambria"/>
                <a:cs typeface="Cambria"/>
              </a:rPr>
              <a:t>outcomes</a:t>
            </a:r>
            <a:r>
              <a:rPr lang="en-US" sz="1400" spc="15" dirty="0">
                <a:latin typeface="Cambria"/>
                <a:cs typeface="Cambria"/>
              </a:rPr>
              <a:t> </a:t>
            </a:r>
            <a:r>
              <a:rPr lang="en-US" sz="1400" dirty="0">
                <a:latin typeface="Cambria"/>
                <a:cs typeface="Cambria"/>
              </a:rPr>
              <a:t>of</a:t>
            </a:r>
            <a:r>
              <a:rPr lang="en-US" sz="1400" spc="-5" dirty="0">
                <a:latin typeface="Cambria"/>
                <a:cs typeface="Cambria"/>
              </a:rPr>
              <a:t> </a:t>
            </a:r>
            <a:r>
              <a:rPr lang="en-US" sz="1400" spc="-15" dirty="0">
                <a:latin typeface="Cambria"/>
                <a:cs typeface="Cambria"/>
              </a:rPr>
              <a:t>two</a:t>
            </a:r>
            <a:r>
              <a:rPr lang="en-US" sz="1400" spc="-5" dirty="0">
                <a:latin typeface="Cambria"/>
                <a:cs typeface="Cambria"/>
              </a:rPr>
              <a:t> experiments?</a:t>
            </a:r>
            <a:endParaRPr lang="en-US" sz="1400" dirty="0">
              <a:latin typeface="Cambria"/>
              <a:cs typeface="Cambria"/>
            </a:endParaRPr>
          </a:p>
        </p:txBody>
      </p:sp>
      <p:pic>
        <p:nvPicPr>
          <p:cNvPr id="7" name="Picture 6">
            <a:extLst>
              <a:ext uri="{FF2B5EF4-FFF2-40B4-BE49-F238E27FC236}">
                <a16:creationId xmlns:a16="http://schemas.microsoft.com/office/drawing/2014/main" id="{508ED9C3-AD63-13EB-71D7-6F7EA7353532}"/>
              </a:ext>
            </a:extLst>
          </p:cNvPr>
          <p:cNvPicPr>
            <a:picLocks noChangeAspect="1"/>
          </p:cNvPicPr>
          <p:nvPr/>
        </p:nvPicPr>
        <p:blipFill>
          <a:blip r:embed="rId2"/>
          <a:stretch>
            <a:fillRect/>
          </a:stretch>
        </p:blipFill>
        <p:spPr>
          <a:xfrm>
            <a:off x="7097047" y="1355114"/>
            <a:ext cx="2704451" cy="2460441"/>
          </a:xfrm>
          <a:prstGeom prst="rect">
            <a:avLst/>
          </a:prstGeom>
        </p:spPr>
      </p:pic>
      <p:pic>
        <p:nvPicPr>
          <p:cNvPr id="9" name="object 3">
            <a:extLst>
              <a:ext uri="{FF2B5EF4-FFF2-40B4-BE49-F238E27FC236}">
                <a16:creationId xmlns:a16="http://schemas.microsoft.com/office/drawing/2014/main" id="{D6D7CD8A-3FF5-9189-6073-6EC376BECEA9}"/>
              </a:ext>
            </a:extLst>
          </p:cNvPr>
          <p:cNvPicPr/>
          <p:nvPr/>
        </p:nvPicPr>
        <p:blipFill>
          <a:blip r:embed="rId3" cstate="print"/>
          <a:stretch>
            <a:fillRect/>
          </a:stretch>
        </p:blipFill>
        <p:spPr>
          <a:xfrm>
            <a:off x="7097047" y="4177716"/>
            <a:ext cx="2704452" cy="2043647"/>
          </a:xfrm>
          <a:prstGeom prst="rect">
            <a:avLst/>
          </a:prstGeom>
        </p:spPr>
      </p:pic>
    </p:spTree>
    <p:extLst>
      <p:ext uri="{BB962C8B-B14F-4D97-AF65-F5344CB8AC3E}">
        <p14:creationId xmlns:p14="http://schemas.microsoft.com/office/powerpoint/2010/main" val="536585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2">
            <a:extLst>
              <a:ext uri="{FF2B5EF4-FFF2-40B4-BE49-F238E27FC236}">
                <a16:creationId xmlns:a16="http://schemas.microsoft.com/office/drawing/2014/main" id="{4E3E561B-2BA5-40D5-87CE-E689BFBF81D6}"/>
              </a:ext>
            </a:extLst>
          </p:cNvPr>
          <p:cNvSpPr>
            <a:spLocks noGrp="1"/>
          </p:cNvSpPr>
          <p:nvPr>
            <p:ph type="title"/>
          </p:nvPr>
        </p:nvSpPr>
        <p:spPr>
          <a:xfrm>
            <a:off x="622300" y="457202"/>
            <a:ext cx="10947400" cy="756730"/>
          </a:xfrm>
        </p:spPr>
        <p:txBody>
          <a:bodyPr/>
          <a:lstStyle/>
          <a:p>
            <a:r>
              <a:rPr lang="en-IN" sz="3200" b="1" dirty="0">
                <a:latin typeface="Calibri" charset="0"/>
                <a:ea typeface="Calibri" charset="0"/>
                <a:cs typeface="Calibri" charset="0"/>
              </a:rPr>
              <a:t>Topic name </a:t>
            </a:r>
            <a:r>
              <a:rPr lang="en-IN" sz="3200" dirty="0">
                <a:solidFill>
                  <a:schemeClr val="tx1"/>
                </a:solidFill>
                <a:latin typeface="Calibri" charset="0"/>
                <a:ea typeface="Calibri" charset="0"/>
                <a:cs typeface="Calibri" charset="0"/>
              </a:rPr>
              <a:t>(Calibri 32, bold)</a:t>
            </a:r>
          </a:p>
        </p:txBody>
      </p:sp>
      <p:sp>
        <p:nvSpPr>
          <p:cNvPr id="3" name="TextBox 2">
            <a:extLst>
              <a:ext uri="{FF2B5EF4-FFF2-40B4-BE49-F238E27FC236}">
                <a16:creationId xmlns:a16="http://schemas.microsoft.com/office/drawing/2014/main" id="{E04E099B-9EEB-5573-3A32-CD41E3843F9D}"/>
              </a:ext>
            </a:extLst>
          </p:cNvPr>
          <p:cNvSpPr txBox="1"/>
          <p:nvPr/>
        </p:nvSpPr>
        <p:spPr>
          <a:xfrm>
            <a:off x="905522" y="2020455"/>
            <a:ext cx="8236381" cy="2174954"/>
          </a:xfrm>
          <a:prstGeom prst="rect">
            <a:avLst/>
          </a:prstGeom>
          <a:noFill/>
        </p:spPr>
        <p:txBody>
          <a:bodyPr wrap="square">
            <a:spAutoFit/>
          </a:bodyPr>
          <a:lstStyle/>
          <a:p>
            <a:pPr marL="299085" marR="5715" indent="-287020" algn="just">
              <a:lnSpc>
                <a:spcPct val="150100"/>
              </a:lnSpc>
              <a:spcBef>
                <a:spcPts val="100"/>
              </a:spcBef>
              <a:buFont typeface="Wingdings"/>
              <a:buChar char=""/>
              <a:tabLst>
                <a:tab pos="299720" algn="l"/>
              </a:tabLst>
            </a:pPr>
            <a:r>
              <a:rPr lang="en-US" sz="1400" dirty="0">
                <a:latin typeface="Cambria"/>
                <a:cs typeface="Cambria"/>
              </a:rPr>
              <a:t>Classical</a:t>
            </a:r>
            <a:r>
              <a:rPr lang="en-US" sz="1400" spc="5" dirty="0">
                <a:latin typeface="Cambria"/>
                <a:cs typeface="Cambria"/>
              </a:rPr>
              <a:t> </a:t>
            </a:r>
            <a:r>
              <a:rPr lang="en-US" sz="1400" spc="-5" dirty="0">
                <a:latin typeface="Cambria"/>
                <a:cs typeface="Cambria"/>
              </a:rPr>
              <a:t>Statistical</a:t>
            </a:r>
            <a:r>
              <a:rPr lang="en-US" sz="1400" dirty="0">
                <a:latin typeface="Cambria"/>
                <a:cs typeface="Cambria"/>
              </a:rPr>
              <a:t> </a:t>
            </a:r>
            <a:r>
              <a:rPr lang="en-US" sz="1400" spc="-15" dirty="0">
                <a:latin typeface="Cambria"/>
                <a:cs typeface="Cambria"/>
              </a:rPr>
              <a:t>Inference</a:t>
            </a:r>
            <a:r>
              <a:rPr lang="en-US" sz="1400" spc="-10" dirty="0">
                <a:latin typeface="Cambria"/>
                <a:cs typeface="Cambria"/>
              </a:rPr>
              <a:t> procedures</a:t>
            </a:r>
            <a:r>
              <a:rPr lang="en-US" sz="1400" spc="-5" dirty="0">
                <a:latin typeface="Cambria"/>
                <a:cs typeface="Cambria"/>
              </a:rPr>
              <a:t> </a:t>
            </a:r>
            <a:r>
              <a:rPr lang="en-US" spc="-5" dirty="0">
                <a:latin typeface="Symbol"/>
                <a:cs typeface="Cambria"/>
              </a:rPr>
              <a:t>=&gt;</a:t>
            </a:r>
            <a:r>
              <a:rPr lang="en-US" sz="1400" spc="5" dirty="0">
                <a:latin typeface="Times New Roman"/>
                <a:cs typeface="Times New Roman"/>
              </a:rPr>
              <a:t> </a:t>
            </a:r>
            <a:r>
              <a:rPr lang="en-US" sz="1400" spc="-5" dirty="0">
                <a:latin typeface="Cambria"/>
                <a:cs typeface="Cambria"/>
              </a:rPr>
              <a:t>Independent </a:t>
            </a:r>
            <a:r>
              <a:rPr lang="en-US" sz="1400" dirty="0">
                <a:latin typeface="Cambria"/>
                <a:cs typeface="Cambria"/>
              </a:rPr>
              <a:t> </a:t>
            </a:r>
            <a:r>
              <a:rPr lang="en-US" sz="1400" spc="-10" dirty="0">
                <a:latin typeface="Cambria"/>
                <a:cs typeface="Cambria"/>
              </a:rPr>
              <a:t>observations </a:t>
            </a:r>
            <a:r>
              <a:rPr lang="en-US" sz="1400" spc="-15" dirty="0">
                <a:latin typeface="Cambria"/>
                <a:cs typeface="Cambria"/>
              </a:rPr>
              <a:t>are </a:t>
            </a:r>
            <a:r>
              <a:rPr lang="en-US" sz="1400" spc="-5" dirty="0">
                <a:latin typeface="Cambria"/>
                <a:cs typeface="Cambria"/>
              </a:rPr>
              <a:t>obtained under identical </a:t>
            </a:r>
            <a:r>
              <a:rPr lang="en-US" sz="1400" dirty="0">
                <a:latin typeface="Cambria"/>
                <a:cs typeface="Cambria"/>
              </a:rPr>
              <a:t>conditions </a:t>
            </a:r>
            <a:r>
              <a:rPr lang="en-US" sz="1400" spc="-10" dirty="0">
                <a:latin typeface="Cambria"/>
                <a:cs typeface="Cambria"/>
              </a:rPr>
              <a:t>(identically </a:t>
            </a:r>
            <a:r>
              <a:rPr lang="en-US" sz="1400" spc="-5" dirty="0">
                <a:latin typeface="Cambria"/>
                <a:cs typeface="Cambria"/>
              </a:rPr>
              <a:t> independently</a:t>
            </a:r>
            <a:r>
              <a:rPr lang="en-US" sz="1400" spc="-20" dirty="0">
                <a:latin typeface="Cambria"/>
                <a:cs typeface="Cambria"/>
              </a:rPr>
              <a:t> </a:t>
            </a:r>
            <a:r>
              <a:rPr lang="en-US" sz="1400" spc="-5" dirty="0">
                <a:latin typeface="Cambria"/>
                <a:cs typeface="Cambria"/>
              </a:rPr>
              <a:t>distributed)</a:t>
            </a:r>
            <a:endParaRPr lang="en-US" sz="1400" dirty="0">
              <a:latin typeface="Cambria"/>
              <a:cs typeface="Cambria"/>
            </a:endParaRPr>
          </a:p>
          <a:p>
            <a:pPr marL="299085" marR="5080" indent="-287020" algn="just">
              <a:lnSpc>
                <a:spcPct val="150000"/>
              </a:lnSpc>
              <a:buFont typeface="Wingdings"/>
              <a:buChar char=""/>
              <a:tabLst>
                <a:tab pos="299720" algn="l"/>
              </a:tabLst>
            </a:pPr>
            <a:r>
              <a:rPr lang="en-US" sz="1400" dirty="0">
                <a:latin typeface="Cambria"/>
                <a:cs typeface="Cambria"/>
              </a:rPr>
              <a:t>Time</a:t>
            </a:r>
            <a:r>
              <a:rPr lang="en-US" sz="1400" spc="5" dirty="0">
                <a:latin typeface="Cambria"/>
                <a:cs typeface="Cambria"/>
              </a:rPr>
              <a:t> </a:t>
            </a:r>
            <a:r>
              <a:rPr lang="en-US" sz="1400" spc="-5" dirty="0">
                <a:latin typeface="Cambria"/>
                <a:cs typeface="Cambria"/>
              </a:rPr>
              <a:t>series</a:t>
            </a:r>
            <a:r>
              <a:rPr lang="en-US" sz="1400" dirty="0">
                <a:latin typeface="Cambria"/>
                <a:cs typeface="Cambria"/>
              </a:rPr>
              <a:t> data</a:t>
            </a:r>
            <a:r>
              <a:rPr lang="en-US" sz="1400" spc="5" dirty="0">
                <a:latin typeface="Cambria"/>
                <a:cs typeface="Cambria"/>
              </a:rPr>
              <a:t> </a:t>
            </a:r>
            <a:r>
              <a:rPr lang="en-US" spc="5" dirty="0">
                <a:latin typeface="Symbol"/>
                <a:cs typeface="Cambria"/>
              </a:rPr>
              <a:t>=&gt;</a:t>
            </a:r>
            <a:r>
              <a:rPr lang="en-US" sz="1400" spc="5" dirty="0">
                <a:latin typeface="Times New Roman"/>
                <a:cs typeface="Times New Roman"/>
              </a:rPr>
              <a:t> </a:t>
            </a:r>
            <a:r>
              <a:rPr lang="en-US" sz="1400" spc="-5" dirty="0">
                <a:latin typeface="Cambria"/>
                <a:cs typeface="Cambria"/>
              </a:rPr>
              <a:t>Chronological</a:t>
            </a:r>
            <a:r>
              <a:rPr lang="en-US" sz="1400" dirty="0">
                <a:latin typeface="Cambria"/>
                <a:cs typeface="Cambria"/>
              </a:rPr>
              <a:t> </a:t>
            </a:r>
            <a:r>
              <a:rPr lang="en-US" sz="1400" spc="-5" dirty="0">
                <a:latin typeface="Cambria"/>
                <a:cs typeface="Cambria"/>
              </a:rPr>
              <a:t>sequence</a:t>
            </a:r>
            <a:r>
              <a:rPr lang="en-US" sz="1400" dirty="0">
                <a:latin typeface="Cambria"/>
                <a:cs typeface="Cambria"/>
              </a:rPr>
              <a:t> </a:t>
            </a:r>
            <a:r>
              <a:rPr lang="en-US" sz="1400" spc="-5" dirty="0">
                <a:latin typeface="Cambria"/>
                <a:cs typeface="Cambria"/>
              </a:rPr>
              <a:t>of</a:t>
            </a:r>
            <a:r>
              <a:rPr lang="en-US" sz="1400" dirty="0">
                <a:latin typeface="Cambria"/>
                <a:cs typeface="Cambria"/>
              </a:rPr>
              <a:t> </a:t>
            </a:r>
            <a:r>
              <a:rPr lang="en-US" sz="1400" spc="-10" dirty="0">
                <a:latin typeface="Cambria"/>
                <a:cs typeface="Cambria"/>
              </a:rPr>
              <a:t>observations </a:t>
            </a:r>
            <a:r>
              <a:rPr lang="en-US" sz="1400" spc="-5" dirty="0">
                <a:latin typeface="Cambria"/>
                <a:cs typeface="Cambria"/>
              </a:rPr>
              <a:t> </a:t>
            </a:r>
            <a:r>
              <a:rPr lang="en-US" sz="1400" spc="-10" dirty="0">
                <a:latin typeface="Cambria"/>
                <a:cs typeface="Cambria"/>
              </a:rPr>
              <a:t>recorded </a:t>
            </a:r>
            <a:r>
              <a:rPr lang="en-US" sz="1400" dirty="0">
                <a:latin typeface="Cambria"/>
                <a:cs typeface="Cambria"/>
              </a:rPr>
              <a:t>at specific </a:t>
            </a:r>
            <a:r>
              <a:rPr lang="en-US" sz="1400" spc="-10" dirty="0">
                <a:latin typeface="Cambria"/>
                <a:cs typeface="Cambria"/>
              </a:rPr>
              <a:t>time </a:t>
            </a:r>
            <a:r>
              <a:rPr lang="en-US" sz="1400" spc="-15" dirty="0">
                <a:latin typeface="Cambria"/>
                <a:cs typeface="Cambria"/>
              </a:rPr>
              <a:t>intervals </a:t>
            </a:r>
            <a:r>
              <a:rPr lang="en-US" sz="1400" dirty="0">
                <a:latin typeface="Cambria"/>
                <a:cs typeface="Cambria"/>
              </a:rPr>
              <a:t>such as </a:t>
            </a:r>
            <a:r>
              <a:rPr lang="en-US" sz="1400" spc="-5" dirty="0">
                <a:latin typeface="Cambria"/>
                <a:cs typeface="Cambria"/>
              </a:rPr>
              <a:t>hours, months, or </a:t>
            </a:r>
            <a:r>
              <a:rPr lang="en-US" sz="1400" spc="-10" dirty="0">
                <a:latin typeface="Cambria"/>
                <a:cs typeface="Cambria"/>
              </a:rPr>
              <a:t>years </a:t>
            </a:r>
            <a:r>
              <a:rPr lang="en-US" sz="1400" spc="-5" dirty="0">
                <a:latin typeface="Cambria"/>
                <a:cs typeface="Cambria"/>
              </a:rPr>
              <a:t> etc.</a:t>
            </a:r>
            <a:r>
              <a:rPr lang="en-US" sz="1400" spc="-10" dirty="0">
                <a:latin typeface="Cambria"/>
                <a:cs typeface="Cambria"/>
              </a:rPr>
              <a:t> </a:t>
            </a:r>
            <a:r>
              <a:rPr lang="en-US" sz="1400" spc="-20" dirty="0">
                <a:latin typeface="Cambria"/>
                <a:cs typeface="Cambria"/>
              </a:rPr>
              <a:t>over</a:t>
            </a:r>
            <a:r>
              <a:rPr lang="en-US" sz="1400" spc="-15" dirty="0">
                <a:latin typeface="Cambria"/>
                <a:cs typeface="Cambria"/>
              </a:rPr>
              <a:t> </a:t>
            </a:r>
            <a:r>
              <a:rPr lang="en-US" sz="1400" dirty="0">
                <a:latin typeface="Cambria"/>
                <a:cs typeface="Cambria"/>
              </a:rPr>
              <a:t>a </a:t>
            </a:r>
            <a:r>
              <a:rPr lang="en-US" sz="1400" spc="-5" dirty="0">
                <a:latin typeface="Cambria"/>
                <a:cs typeface="Cambria"/>
              </a:rPr>
              <a:t>period</a:t>
            </a:r>
            <a:r>
              <a:rPr lang="en-US" sz="1400" spc="-10" dirty="0">
                <a:latin typeface="Cambria"/>
                <a:cs typeface="Cambria"/>
              </a:rPr>
              <a:t> </a:t>
            </a:r>
            <a:r>
              <a:rPr lang="en-US" sz="1400" spc="-5" dirty="0">
                <a:latin typeface="Cambria"/>
                <a:cs typeface="Cambria"/>
              </a:rPr>
              <a:t>of</a:t>
            </a:r>
            <a:r>
              <a:rPr lang="en-US" sz="1400" dirty="0">
                <a:latin typeface="Cambria"/>
                <a:cs typeface="Cambria"/>
              </a:rPr>
              <a:t> </a:t>
            </a:r>
            <a:r>
              <a:rPr lang="en-US" sz="1400" spc="-5" dirty="0">
                <a:latin typeface="Cambria"/>
                <a:cs typeface="Cambria"/>
              </a:rPr>
              <a:t>time</a:t>
            </a:r>
            <a:endParaRPr lang="en-US" sz="1400" dirty="0">
              <a:latin typeface="Cambria"/>
              <a:cs typeface="Cambria"/>
            </a:endParaRPr>
          </a:p>
          <a:p>
            <a:pPr marL="299085" indent="-287020" algn="just">
              <a:lnSpc>
                <a:spcPct val="100000"/>
              </a:lnSpc>
              <a:spcBef>
                <a:spcPts val="1440"/>
              </a:spcBef>
              <a:buFont typeface="Wingdings"/>
              <a:buChar char=""/>
              <a:tabLst>
                <a:tab pos="299720" algn="l"/>
              </a:tabLst>
            </a:pPr>
            <a:r>
              <a:rPr lang="en-US" sz="1400" dirty="0">
                <a:latin typeface="Cambria"/>
                <a:cs typeface="Cambria"/>
              </a:rPr>
              <a:t>Time</a:t>
            </a:r>
            <a:r>
              <a:rPr lang="en-US" sz="1400" spc="-20" dirty="0">
                <a:latin typeface="Cambria"/>
                <a:cs typeface="Cambria"/>
              </a:rPr>
              <a:t> </a:t>
            </a:r>
            <a:r>
              <a:rPr lang="en-US" sz="1400" dirty="0">
                <a:latin typeface="Cambria"/>
                <a:cs typeface="Cambria"/>
              </a:rPr>
              <a:t>series</a:t>
            </a:r>
            <a:r>
              <a:rPr lang="en-US" sz="1400" spc="-15" dirty="0">
                <a:latin typeface="Cambria"/>
                <a:cs typeface="Cambria"/>
              </a:rPr>
              <a:t> </a:t>
            </a:r>
            <a:r>
              <a:rPr lang="en-US" sz="1400" dirty="0">
                <a:latin typeface="Cambria"/>
                <a:cs typeface="Cambria"/>
              </a:rPr>
              <a:t>data at</a:t>
            </a:r>
            <a:r>
              <a:rPr lang="en-US" sz="1400" spc="-15" dirty="0">
                <a:latin typeface="Cambria"/>
                <a:cs typeface="Cambria"/>
              </a:rPr>
              <a:t> </a:t>
            </a:r>
            <a:r>
              <a:rPr lang="en-US" sz="1400" dirty="0">
                <a:latin typeface="Cambria"/>
                <a:cs typeface="Cambria"/>
              </a:rPr>
              <a:t>adjacent</a:t>
            </a:r>
            <a:r>
              <a:rPr lang="en-US" sz="1400" spc="-10" dirty="0">
                <a:latin typeface="Cambria"/>
                <a:cs typeface="Cambria"/>
              </a:rPr>
              <a:t> </a:t>
            </a:r>
            <a:r>
              <a:rPr lang="en-US" sz="1400" spc="-5" dirty="0">
                <a:latin typeface="Cambria"/>
                <a:cs typeface="Cambria"/>
              </a:rPr>
              <a:t>points</a:t>
            </a:r>
            <a:r>
              <a:rPr lang="en-US" sz="1400" dirty="0">
                <a:latin typeface="Cambria"/>
                <a:cs typeface="Cambria"/>
              </a:rPr>
              <a:t> </a:t>
            </a:r>
            <a:r>
              <a:rPr lang="en-US" sz="1400" spc="-15" dirty="0">
                <a:latin typeface="Cambria"/>
                <a:cs typeface="Cambria"/>
              </a:rPr>
              <a:t>are</a:t>
            </a:r>
            <a:r>
              <a:rPr lang="en-US" sz="1400" spc="-30" dirty="0">
                <a:latin typeface="Cambria"/>
                <a:cs typeface="Cambria"/>
              </a:rPr>
              <a:t> </a:t>
            </a:r>
            <a:r>
              <a:rPr lang="en-US" sz="1400" dirty="0">
                <a:latin typeface="Cambria"/>
                <a:cs typeface="Cambria"/>
              </a:rPr>
              <a:t>dependent</a:t>
            </a:r>
          </a:p>
          <a:p>
            <a:pPr marL="927100">
              <a:lnSpc>
                <a:spcPct val="100000"/>
              </a:lnSpc>
              <a:spcBef>
                <a:spcPts val="1445"/>
              </a:spcBef>
            </a:pPr>
            <a:r>
              <a:rPr lang="en-US" sz="1400" dirty="0">
                <a:latin typeface="Cambria"/>
                <a:cs typeface="Cambria"/>
              </a:rPr>
              <a:t>Is</a:t>
            </a:r>
            <a:r>
              <a:rPr lang="en-US" sz="1400" spc="-5" dirty="0">
                <a:latin typeface="Cambria"/>
                <a:cs typeface="Cambria"/>
              </a:rPr>
              <a:t> dependence</a:t>
            </a:r>
            <a:r>
              <a:rPr lang="en-US" sz="1400" spc="10" dirty="0">
                <a:latin typeface="Cambria"/>
                <a:cs typeface="Cambria"/>
              </a:rPr>
              <a:t> </a:t>
            </a:r>
            <a:r>
              <a:rPr lang="en-US" sz="1400" dirty="0">
                <a:latin typeface="Cambria"/>
                <a:cs typeface="Cambria"/>
              </a:rPr>
              <a:t>of</a:t>
            </a:r>
            <a:r>
              <a:rPr lang="en-US" sz="1400" spc="-5" dirty="0">
                <a:latin typeface="Cambria"/>
                <a:cs typeface="Cambria"/>
              </a:rPr>
              <a:t> observations </a:t>
            </a:r>
            <a:r>
              <a:rPr lang="en-US" sz="1400" dirty="0">
                <a:latin typeface="Cambria"/>
                <a:cs typeface="Cambria"/>
              </a:rPr>
              <a:t>a</a:t>
            </a:r>
            <a:r>
              <a:rPr lang="en-US" sz="1400" spc="5" dirty="0">
                <a:latin typeface="Cambria"/>
                <a:cs typeface="Cambria"/>
              </a:rPr>
              <a:t> </a:t>
            </a:r>
            <a:r>
              <a:rPr lang="en-US" sz="1400" spc="-5" dirty="0">
                <a:latin typeface="Cambria"/>
                <a:cs typeface="Cambria"/>
              </a:rPr>
              <a:t>curse</a:t>
            </a:r>
            <a:r>
              <a:rPr lang="en-US" sz="1400" spc="10" dirty="0">
                <a:latin typeface="Cambria"/>
                <a:cs typeface="Cambria"/>
              </a:rPr>
              <a:t> </a:t>
            </a:r>
            <a:r>
              <a:rPr lang="en-US" sz="1400" spc="-5" dirty="0">
                <a:latin typeface="Cambria"/>
                <a:cs typeface="Cambria"/>
              </a:rPr>
              <a:t>or</a:t>
            </a:r>
            <a:r>
              <a:rPr lang="en-US" sz="1400" dirty="0">
                <a:latin typeface="Cambria"/>
                <a:cs typeface="Cambria"/>
              </a:rPr>
              <a:t> </a:t>
            </a:r>
            <a:r>
              <a:rPr lang="en-US" sz="1400" spc="-15" dirty="0">
                <a:latin typeface="Cambria"/>
                <a:cs typeface="Cambria"/>
              </a:rPr>
              <a:t>advantage?</a:t>
            </a:r>
            <a:endParaRPr lang="en-US" sz="1400" dirty="0">
              <a:latin typeface="Cambria"/>
              <a:cs typeface="Cambria"/>
            </a:endParaRPr>
          </a:p>
        </p:txBody>
      </p:sp>
    </p:spTree>
    <p:extLst>
      <p:ext uri="{BB962C8B-B14F-4D97-AF65-F5344CB8AC3E}">
        <p14:creationId xmlns:p14="http://schemas.microsoft.com/office/powerpoint/2010/main" val="3338752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015BF2-E13D-9FF8-EFD5-D2AB0C93D2FF}"/>
              </a:ext>
            </a:extLst>
          </p:cNvPr>
          <p:cNvSpPr>
            <a:spLocks noGrp="1"/>
          </p:cNvSpPr>
          <p:nvPr>
            <p:ph idx="1"/>
          </p:nvPr>
        </p:nvSpPr>
        <p:spPr>
          <a:xfrm>
            <a:off x="622300" y="1160003"/>
            <a:ext cx="10947400" cy="6830923"/>
          </a:xfrm>
        </p:spPr>
        <p:txBody>
          <a:bodyPr/>
          <a:lstStyle/>
          <a:p>
            <a:pPr marL="38100">
              <a:lnSpc>
                <a:spcPct val="100000"/>
              </a:lnSpc>
              <a:spcBef>
                <a:spcPts val="100"/>
              </a:spcBef>
            </a:pPr>
            <a:r>
              <a:rPr lang="en-US" sz="2000" dirty="0">
                <a:latin typeface="Cambria"/>
                <a:cs typeface="Cambria"/>
              </a:rPr>
              <a:t>Data</a:t>
            </a:r>
            <a:r>
              <a:rPr lang="en-US" sz="2000" spc="-5" dirty="0">
                <a:latin typeface="Cambria"/>
                <a:cs typeface="Cambria"/>
              </a:rPr>
              <a:t> </a:t>
            </a:r>
            <a:r>
              <a:rPr lang="en-US" sz="2000" spc="-10" dirty="0">
                <a:latin typeface="Cambria"/>
                <a:cs typeface="Cambria"/>
              </a:rPr>
              <a:t>collected</a:t>
            </a:r>
            <a:r>
              <a:rPr lang="en-US" sz="2000" dirty="0">
                <a:latin typeface="Cambria"/>
                <a:cs typeface="Cambria"/>
              </a:rPr>
              <a:t> </a:t>
            </a:r>
            <a:r>
              <a:rPr lang="en-US" sz="2000" spc="-15" dirty="0">
                <a:latin typeface="Cambria"/>
                <a:cs typeface="Cambria"/>
              </a:rPr>
              <a:t>are </a:t>
            </a:r>
            <a:r>
              <a:rPr lang="en-US" sz="2000" dirty="0">
                <a:latin typeface="Cambria"/>
                <a:cs typeface="Cambria"/>
              </a:rPr>
              <a:t>of</a:t>
            </a:r>
            <a:r>
              <a:rPr lang="en-US" sz="2000" spc="-10" dirty="0">
                <a:latin typeface="Cambria"/>
                <a:cs typeface="Cambria"/>
              </a:rPr>
              <a:t> </a:t>
            </a:r>
            <a:r>
              <a:rPr lang="en-US" sz="2000" spc="-5" dirty="0">
                <a:latin typeface="Cambria"/>
                <a:cs typeface="Cambria"/>
              </a:rPr>
              <a:t>different</a:t>
            </a:r>
            <a:r>
              <a:rPr lang="en-US" sz="2000" spc="-40" dirty="0">
                <a:latin typeface="Cambria"/>
                <a:cs typeface="Cambria"/>
              </a:rPr>
              <a:t> </a:t>
            </a:r>
            <a:r>
              <a:rPr lang="en-US" sz="2000" spc="-5" dirty="0">
                <a:latin typeface="Cambria"/>
                <a:cs typeface="Cambria"/>
              </a:rPr>
              <a:t>types</a:t>
            </a:r>
            <a:endParaRPr lang="en-US" sz="2000" dirty="0">
              <a:latin typeface="Cambria"/>
              <a:cs typeface="Cambria"/>
            </a:endParaRPr>
          </a:p>
          <a:p>
            <a:pPr marL="38100">
              <a:lnSpc>
                <a:spcPct val="100000"/>
              </a:lnSpc>
              <a:spcBef>
                <a:spcPts val="2040"/>
              </a:spcBef>
            </a:pPr>
            <a:r>
              <a:rPr lang="en-US" sz="2000" i="1" spc="-5" dirty="0">
                <a:latin typeface="Cambria"/>
                <a:cs typeface="Cambria"/>
              </a:rPr>
              <a:t>Cross-sectional</a:t>
            </a:r>
            <a:r>
              <a:rPr lang="en-US" sz="2000" i="1" spc="-15" dirty="0">
                <a:latin typeface="Cambria"/>
                <a:cs typeface="Cambria"/>
              </a:rPr>
              <a:t> </a:t>
            </a:r>
            <a:r>
              <a:rPr lang="en-US" sz="2000" i="1" dirty="0">
                <a:latin typeface="Cambria"/>
                <a:cs typeface="Cambria"/>
              </a:rPr>
              <a:t>and</a:t>
            </a:r>
            <a:r>
              <a:rPr lang="en-US" sz="2000" i="1" spc="-20" dirty="0">
                <a:latin typeface="Cambria"/>
                <a:cs typeface="Cambria"/>
              </a:rPr>
              <a:t> </a:t>
            </a:r>
            <a:r>
              <a:rPr lang="en-US" sz="2000" i="1" dirty="0">
                <a:latin typeface="Cambria"/>
                <a:cs typeface="Cambria"/>
              </a:rPr>
              <a:t>Time</a:t>
            </a:r>
            <a:r>
              <a:rPr lang="en-US" sz="2000" i="1" spc="-20" dirty="0">
                <a:latin typeface="Cambria"/>
                <a:cs typeface="Cambria"/>
              </a:rPr>
              <a:t> </a:t>
            </a:r>
            <a:r>
              <a:rPr lang="en-US" sz="2000" i="1" spc="-5" dirty="0">
                <a:latin typeface="Cambria"/>
                <a:cs typeface="Cambria"/>
              </a:rPr>
              <a:t>series</a:t>
            </a:r>
            <a:r>
              <a:rPr lang="en-US" sz="2000" i="1" spc="-15" dirty="0">
                <a:latin typeface="Cambria"/>
                <a:cs typeface="Cambria"/>
              </a:rPr>
              <a:t> </a:t>
            </a:r>
            <a:r>
              <a:rPr lang="en-US" sz="2000" i="1" dirty="0">
                <a:latin typeface="Cambria"/>
                <a:cs typeface="Cambria"/>
              </a:rPr>
              <a:t>data</a:t>
            </a:r>
            <a:endParaRPr lang="en-US" sz="2000" dirty="0">
              <a:latin typeface="Cambria"/>
              <a:cs typeface="Cambria"/>
            </a:endParaRPr>
          </a:p>
          <a:p>
            <a:pPr marL="38100" marR="30480">
              <a:lnSpc>
                <a:spcPct val="150000"/>
              </a:lnSpc>
              <a:spcBef>
                <a:spcPts val="600"/>
              </a:spcBef>
            </a:pPr>
            <a:r>
              <a:rPr lang="en-US" sz="2000" spc="-5" dirty="0">
                <a:latin typeface="Cambria"/>
                <a:cs typeface="Cambria"/>
              </a:rPr>
              <a:t>Cross-sectional </a:t>
            </a:r>
            <a:r>
              <a:rPr lang="en-US" sz="2000" dirty="0">
                <a:latin typeface="Cambria"/>
                <a:cs typeface="Cambria"/>
              </a:rPr>
              <a:t>data </a:t>
            </a:r>
            <a:r>
              <a:rPr lang="en-US" dirty="0">
                <a:latin typeface="Symbol"/>
                <a:cs typeface="Cambria"/>
              </a:rPr>
              <a:t>=&gt; </a:t>
            </a:r>
            <a:r>
              <a:rPr lang="en-US" sz="2000" spc="-10" dirty="0">
                <a:latin typeface="Cambria"/>
                <a:cs typeface="Cambria"/>
              </a:rPr>
              <a:t>Observations </a:t>
            </a:r>
            <a:r>
              <a:rPr lang="en-US" sz="2000" spc="-5" dirty="0">
                <a:latin typeface="Cambria"/>
                <a:cs typeface="Cambria"/>
              </a:rPr>
              <a:t>come </a:t>
            </a:r>
            <a:r>
              <a:rPr lang="en-US" sz="2000" spc="-10" dirty="0">
                <a:latin typeface="Cambria"/>
                <a:cs typeface="Cambria"/>
              </a:rPr>
              <a:t>from </a:t>
            </a:r>
            <a:r>
              <a:rPr lang="en-US" sz="2000" spc="-5" dirty="0">
                <a:latin typeface="Cambria"/>
                <a:cs typeface="Cambria"/>
              </a:rPr>
              <a:t>different individuals </a:t>
            </a:r>
            <a:r>
              <a:rPr lang="en-US" sz="2000" spc="-515" dirty="0">
                <a:latin typeface="Cambria"/>
                <a:cs typeface="Cambria"/>
              </a:rPr>
              <a:t> </a:t>
            </a:r>
            <a:r>
              <a:rPr lang="en-US" sz="2000" dirty="0">
                <a:latin typeface="Cambria"/>
                <a:cs typeface="Cambria"/>
              </a:rPr>
              <a:t>or </a:t>
            </a:r>
            <a:r>
              <a:rPr lang="en-US" sz="2000" spc="-10" dirty="0">
                <a:latin typeface="Cambria"/>
                <a:cs typeface="Cambria"/>
              </a:rPr>
              <a:t>groups </a:t>
            </a:r>
            <a:r>
              <a:rPr lang="en-US" sz="2000" spc="-5" dirty="0">
                <a:latin typeface="Cambria"/>
                <a:cs typeface="Cambria"/>
              </a:rPr>
              <a:t>at </a:t>
            </a:r>
            <a:r>
              <a:rPr lang="en-US" sz="2000" dirty="0">
                <a:latin typeface="Cambria"/>
                <a:cs typeface="Cambria"/>
              </a:rPr>
              <a:t>a </a:t>
            </a:r>
            <a:r>
              <a:rPr lang="en-US" sz="2000" spc="-5" dirty="0">
                <a:latin typeface="Cambria"/>
                <a:cs typeface="Cambria"/>
              </a:rPr>
              <a:t>single point </a:t>
            </a:r>
            <a:r>
              <a:rPr lang="en-US" sz="2000" dirty="0">
                <a:latin typeface="Cambria"/>
                <a:cs typeface="Cambria"/>
              </a:rPr>
              <a:t>in </a:t>
            </a:r>
            <a:r>
              <a:rPr lang="en-US" sz="2000" spc="-5" dirty="0">
                <a:latin typeface="Cambria"/>
                <a:cs typeface="Cambria"/>
              </a:rPr>
              <a:t>time. Samples </a:t>
            </a:r>
            <a:r>
              <a:rPr lang="en-US" sz="2000" spc="-15" dirty="0">
                <a:latin typeface="Cambria"/>
                <a:cs typeface="Cambria"/>
              </a:rPr>
              <a:t>are </a:t>
            </a:r>
            <a:r>
              <a:rPr lang="en-US" sz="2000" spc="-5" dirty="0">
                <a:latin typeface="Cambria"/>
                <a:cs typeface="Cambria"/>
              </a:rPr>
              <a:t>constructed </a:t>
            </a:r>
            <a:r>
              <a:rPr lang="en-US" sz="2000" spc="-25" dirty="0">
                <a:latin typeface="Cambria"/>
                <a:cs typeface="Cambria"/>
              </a:rPr>
              <a:t>by </a:t>
            </a:r>
            <a:r>
              <a:rPr lang="en-US" sz="2000" spc="-20" dirty="0">
                <a:latin typeface="Cambria"/>
                <a:cs typeface="Cambria"/>
              </a:rPr>
              <a:t> </a:t>
            </a:r>
            <a:r>
              <a:rPr lang="en-US" sz="2000" spc="-5" dirty="0">
                <a:latin typeface="Cambria"/>
                <a:cs typeface="Cambria"/>
              </a:rPr>
              <a:t>collecting the </a:t>
            </a:r>
            <a:r>
              <a:rPr lang="en-US" sz="2000" dirty="0">
                <a:latin typeface="Cambria"/>
                <a:cs typeface="Cambria"/>
              </a:rPr>
              <a:t>data </a:t>
            </a:r>
            <a:r>
              <a:rPr lang="en-US" sz="2000" spc="-10" dirty="0">
                <a:latin typeface="Cambria"/>
                <a:cs typeface="Cambria"/>
              </a:rPr>
              <a:t>across </a:t>
            </a:r>
            <a:r>
              <a:rPr lang="en-US" sz="2000" dirty="0">
                <a:latin typeface="Cambria"/>
                <a:cs typeface="Cambria"/>
              </a:rPr>
              <a:t>a </a:t>
            </a:r>
            <a:r>
              <a:rPr lang="en-US" sz="2000" spc="-10" dirty="0">
                <a:latin typeface="Cambria"/>
                <a:cs typeface="Cambria"/>
              </a:rPr>
              <a:t>range </a:t>
            </a:r>
            <a:r>
              <a:rPr lang="en-US" sz="2000" dirty="0">
                <a:latin typeface="Cambria"/>
                <a:cs typeface="Cambria"/>
              </a:rPr>
              <a:t>of </a:t>
            </a:r>
            <a:r>
              <a:rPr lang="en-US" sz="2000" spc="-5" dirty="0">
                <a:latin typeface="Cambria"/>
                <a:cs typeface="Cambria"/>
              </a:rPr>
              <a:t>observational units </a:t>
            </a:r>
            <a:r>
              <a:rPr lang="en-US" sz="2000" dirty="0">
                <a:latin typeface="Cambria"/>
                <a:cs typeface="Cambria"/>
              </a:rPr>
              <a:t>– </a:t>
            </a:r>
            <a:r>
              <a:rPr lang="en-US" sz="2000" spc="-5" dirty="0">
                <a:latin typeface="Cambria"/>
                <a:cs typeface="Cambria"/>
              </a:rPr>
              <a:t>people, </a:t>
            </a:r>
            <a:r>
              <a:rPr lang="en-US" sz="2000" dirty="0">
                <a:latin typeface="Cambria"/>
                <a:cs typeface="Cambria"/>
              </a:rPr>
              <a:t> </a:t>
            </a:r>
            <a:r>
              <a:rPr lang="en-US" sz="2000" spc="-5" dirty="0">
                <a:latin typeface="Cambria"/>
                <a:cs typeface="Cambria"/>
              </a:rPr>
              <a:t>objects,</a:t>
            </a:r>
            <a:r>
              <a:rPr lang="en-US" sz="2000" spc="5" dirty="0">
                <a:latin typeface="Cambria"/>
                <a:cs typeface="Cambria"/>
              </a:rPr>
              <a:t> </a:t>
            </a:r>
            <a:r>
              <a:rPr lang="en-US" sz="2000" dirty="0">
                <a:latin typeface="Cambria"/>
                <a:cs typeface="Cambria"/>
              </a:rPr>
              <a:t>firms</a:t>
            </a:r>
            <a:r>
              <a:rPr lang="en-US" sz="2000" spc="-10" dirty="0">
                <a:latin typeface="Cambria"/>
                <a:cs typeface="Cambria"/>
              </a:rPr>
              <a:t> </a:t>
            </a:r>
            <a:r>
              <a:rPr lang="en-US" sz="2000" dirty="0">
                <a:latin typeface="Cambria"/>
                <a:cs typeface="Cambria"/>
              </a:rPr>
              <a:t>–</a:t>
            </a:r>
            <a:r>
              <a:rPr lang="en-US" sz="2000" spc="-15" dirty="0">
                <a:latin typeface="Cambria"/>
                <a:cs typeface="Cambria"/>
              </a:rPr>
              <a:t> </a:t>
            </a:r>
            <a:r>
              <a:rPr lang="en-US" sz="2000" spc="-20" dirty="0">
                <a:latin typeface="Cambria"/>
                <a:cs typeface="Cambria"/>
              </a:rPr>
              <a:t>simultaneously.</a:t>
            </a:r>
            <a:endParaRPr lang="en-US" sz="2000" dirty="0">
              <a:latin typeface="Cambria"/>
              <a:cs typeface="Cambria"/>
            </a:endParaRPr>
          </a:p>
          <a:p>
            <a:pPr marL="38100">
              <a:lnSpc>
                <a:spcPct val="100000"/>
              </a:lnSpc>
              <a:spcBef>
                <a:spcPts val="2039"/>
              </a:spcBef>
            </a:pPr>
            <a:r>
              <a:rPr lang="en-US" sz="2000" i="1" spc="-10" dirty="0">
                <a:latin typeface="Cambria"/>
                <a:cs typeface="Cambria"/>
              </a:rPr>
              <a:t>Examples:</a:t>
            </a:r>
            <a:endParaRPr lang="en-US" sz="2000" dirty="0">
              <a:latin typeface="Cambria"/>
              <a:cs typeface="Cambria"/>
            </a:endParaRPr>
          </a:p>
          <a:p>
            <a:pPr marL="266700" indent="-228600">
              <a:lnSpc>
                <a:spcPct val="100000"/>
              </a:lnSpc>
              <a:spcBef>
                <a:spcPts val="2039"/>
              </a:spcBef>
              <a:buFont typeface="Wingdings"/>
              <a:buChar char=""/>
              <a:tabLst>
                <a:tab pos="266700" algn="l"/>
              </a:tabLst>
            </a:pPr>
            <a:r>
              <a:rPr lang="en-US" sz="2000" dirty="0">
                <a:latin typeface="Cambria"/>
                <a:cs typeface="Cambria"/>
              </a:rPr>
              <a:t>Closing</a:t>
            </a:r>
            <a:r>
              <a:rPr lang="en-US" sz="2000" spc="-10" dirty="0">
                <a:latin typeface="Cambria"/>
                <a:cs typeface="Cambria"/>
              </a:rPr>
              <a:t> </a:t>
            </a:r>
            <a:r>
              <a:rPr lang="en-US" sz="2000" spc="-5" dirty="0">
                <a:latin typeface="Cambria"/>
                <a:cs typeface="Cambria"/>
              </a:rPr>
              <a:t>prices</a:t>
            </a:r>
            <a:r>
              <a:rPr lang="en-US" sz="2000" spc="-15" dirty="0">
                <a:latin typeface="Cambria"/>
                <a:cs typeface="Cambria"/>
              </a:rPr>
              <a:t> </a:t>
            </a:r>
            <a:r>
              <a:rPr lang="en-US" sz="2000" dirty="0">
                <a:latin typeface="Cambria"/>
                <a:cs typeface="Cambria"/>
              </a:rPr>
              <a:t>of a</a:t>
            </a:r>
            <a:r>
              <a:rPr lang="en-US" sz="2000" spc="-15" dirty="0">
                <a:latin typeface="Cambria"/>
                <a:cs typeface="Cambria"/>
              </a:rPr>
              <a:t> </a:t>
            </a:r>
            <a:r>
              <a:rPr lang="en-US" sz="2000" spc="-10" dirty="0">
                <a:latin typeface="Cambria"/>
                <a:cs typeface="Cambria"/>
              </a:rPr>
              <a:t>group</a:t>
            </a:r>
            <a:r>
              <a:rPr lang="en-US" sz="2000" dirty="0">
                <a:latin typeface="Cambria"/>
                <a:cs typeface="Cambria"/>
              </a:rPr>
              <a:t> of</a:t>
            </a:r>
            <a:r>
              <a:rPr lang="en-US" sz="2000" spc="-15" dirty="0">
                <a:latin typeface="Cambria"/>
                <a:cs typeface="Cambria"/>
              </a:rPr>
              <a:t> </a:t>
            </a:r>
            <a:r>
              <a:rPr lang="en-US" sz="2000" dirty="0">
                <a:latin typeface="Cambria"/>
                <a:cs typeface="Cambria"/>
              </a:rPr>
              <a:t>20</a:t>
            </a:r>
            <a:r>
              <a:rPr lang="en-US" sz="2000" spc="-10" dirty="0">
                <a:latin typeface="Cambria"/>
                <a:cs typeface="Cambria"/>
              </a:rPr>
              <a:t> </a:t>
            </a:r>
            <a:r>
              <a:rPr lang="en-US" sz="2000" spc="-5" dirty="0">
                <a:latin typeface="Cambria"/>
                <a:cs typeface="Cambria"/>
              </a:rPr>
              <a:t>different</a:t>
            </a:r>
            <a:r>
              <a:rPr lang="en-US" sz="2000" spc="-40" dirty="0">
                <a:latin typeface="Cambria"/>
                <a:cs typeface="Cambria"/>
              </a:rPr>
              <a:t> </a:t>
            </a:r>
            <a:r>
              <a:rPr lang="en-US" sz="2000" spc="-10" dirty="0">
                <a:latin typeface="Cambria"/>
                <a:cs typeface="Cambria"/>
              </a:rPr>
              <a:t>tech</a:t>
            </a:r>
            <a:r>
              <a:rPr lang="en-US" sz="2000" dirty="0">
                <a:latin typeface="Cambria"/>
                <a:cs typeface="Cambria"/>
              </a:rPr>
              <a:t> </a:t>
            </a:r>
            <a:r>
              <a:rPr lang="en-US" sz="2000" spc="-10" dirty="0">
                <a:latin typeface="Cambria"/>
                <a:cs typeface="Cambria"/>
              </a:rPr>
              <a:t>stocks</a:t>
            </a:r>
            <a:r>
              <a:rPr lang="en-US" sz="2000" spc="20" dirty="0">
                <a:latin typeface="Cambria"/>
                <a:cs typeface="Cambria"/>
              </a:rPr>
              <a:t> </a:t>
            </a:r>
            <a:r>
              <a:rPr lang="en-US" sz="2000" dirty="0">
                <a:latin typeface="Cambria"/>
                <a:cs typeface="Cambria"/>
              </a:rPr>
              <a:t>on</a:t>
            </a:r>
            <a:r>
              <a:rPr lang="en-US" sz="2000" spc="-15" dirty="0">
                <a:latin typeface="Cambria"/>
                <a:cs typeface="Cambria"/>
              </a:rPr>
              <a:t> </a:t>
            </a:r>
            <a:r>
              <a:rPr lang="en-US" sz="2000" spc="-5" dirty="0">
                <a:latin typeface="Cambria"/>
                <a:cs typeface="Cambria"/>
              </a:rPr>
              <a:t>30</a:t>
            </a:r>
            <a:r>
              <a:rPr lang="en-US" sz="2000" spc="-7" baseline="24305" dirty="0">
                <a:latin typeface="Cambria"/>
                <a:cs typeface="Cambria"/>
              </a:rPr>
              <a:t>th</a:t>
            </a:r>
            <a:r>
              <a:rPr lang="en-US" sz="2000" spc="232" baseline="24305" dirty="0">
                <a:latin typeface="Cambria"/>
                <a:cs typeface="Cambria"/>
              </a:rPr>
              <a:t> </a:t>
            </a:r>
            <a:r>
              <a:rPr lang="en-US" sz="2000" spc="-10" dirty="0">
                <a:latin typeface="Cambria"/>
                <a:cs typeface="Cambria"/>
              </a:rPr>
              <a:t>June </a:t>
            </a:r>
            <a:r>
              <a:rPr lang="en-US" sz="2000" dirty="0">
                <a:latin typeface="Cambria"/>
                <a:cs typeface="Cambria"/>
              </a:rPr>
              <a:t>2021.</a:t>
            </a:r>
          </a:p>
          <a:p>
            <a:pPr marL="266700" marR="31750" indent="-228600">
              <a:lnSpc>
                <a:spcPct val="150000"/>
              </a:lnSpc>
              <a:spcBef>
                <a:spcPts val="100"/>
              </a:spcBef>
              <a:buFont typeface="Wingdings"/>
              <a:buChar char=""/>
              <a:tabLst>
                <a:tab pos="266700" algn="l"/>
              </a:tabLst>
            </a:pPr>
            <a:r>
              <a:rPr lang="en-US" sz="2000" dirty="0">
                <a:latin typeface="Cambria"/>
                <a:cs typeface="Cambria"/>
              </a:rPr>
              <a:t>Data on </a:t>
            </a:r>
            <a:r>
              <a:rPr lang="en-US" sz="2000" spc="-5" dirty="0">
                <a:latin typeface="Cambria"/>
                <a:cs typeface="Cambria"/>
              </a:rPr>
              <a:t>maximum </a:t>
            </a:r>
            <a:r>
              <a:rPr lang="en-US" sz="2000" spc="-10" dirty="0">
                <a:latin typeface="Cambria"/>
                <a:cs typeface="Cambria"/>
              </a:rPr>
              <a:t>temperature, </a:t>
            </a:r>
            <a:r>
              <a:rPr lang="en-US" sz="2000" spc="-30" dirty="0">
                <a:latin typeface="Cambria"/>
                <a:cs typeface="Cambria"/>
              </a:rPr>
              <a:t>humidity, </a:t>
            </a:r>
            <a:r>
              <a:rPr lang="en-US" sz="2000" spc="-5" dirty="0">
                <a:latin typeface="Cambria"/>
                <a:cs typeface="Cambria"/>
              </a:rPr>
              <a:t>wind </a:t>
            </a:r>
            <a:r>
              <a:rPr lang="en-US" sz="2000" dirty="0">
                <a:latin typeface="Cambria"/>
                <a:cs typeface="Cambria"/>
              </a:rPr>
              <a:t>speed of 13 coastal </a:t>
            </a:r>
            <a:r>
              <a:rPr lang="en-US" sz="2000" spc="-515" dirty="0">
                <a:latin typeface="Cambria"/>
                <a:cs typeface="Cambria"/>
              </a:rPr>
              <a:t> </a:t>
            </a:r>
            <a:r>
              <a:rPr lang="en-US" sz="2000" dirty="0">
                <a:latin typeface="Cambria"/>
                <a:cs typeface="Cambria"/>
              </a:rPr>
              <a:t>districts</a:t>
            </a:r>
            <a:r>
              <a:rPr lang="en-US" sz="2000" spc="-15" dirty="0">
                <a:latin typeface="Cambria"/>
                <a:cs typeface="Cambria"/>
              </a:rPr>
              <a:t> </a:t>
            </a:r>
            <a:r>
              <a:rPr lang="en-US" sz="2000" dirty="0">
                <a:latin typeface="Cambria"/>
                <a:cs typeface="Cambria"/>
              </a:rPr>
              <a:t>of</a:t>
            </a:r>
            <a:r>
              <a:rPr lang="en-US" sz="2000" spc="-10" dirty="0">
                <a:latin typeface="Cambria"/>
                <a:cs typeface="Cambria"/>
              </a:rPr>
              <a:t> </a:t>
            </a:r>
            <a:r>
              <a:rPr lang="en-US" sz="2000" spc="-45" dirty="0">
                <a:latin typeface="Cambria"/>
                <a:cs typeface="Cambria"/>
              </a:rPr>
              <a:t>Tamil</a:t>
            </a:r>
            <a:r>
              <a:rPr lang="en-US" sz="2000" spc="-5" dirty="0">
                <a:latin typeface="Cambria"/>
                <a:cs typeface="Cambria"/>
              </a:rPr>
              <a:t> </a:t>
            </a:r>
            <a:r>
              <a:rPr lang="en-US" sz="2000" dirty="0">
                <a:latin typeface="Cambria"/>
                <a:cs typeface="Cambria"/>
              </a:rPr>
              <a:t>Nadu</a:t>
            </a:r>
            <a:r>
              <a:rPr lang="en-US" sz="2000" spc="10" dirty="0">
                <a:latin typeface="Cambria"/>
                <a:cs typeface="Cambria"/>
              </a:rPr>
              <a:t> </a:t>
            </a:r>
            <a:r>
              <a:rPr lang="en-US" sz="2000" dirty="0">
                <a:latin typeface="Cambria"/>
                <a:cs typeface="Cambria"/>
              </a:rPr>
              <a:t>on a</a:t>
            </a:r>
            <a:r>
              <a:rPr lang="en-US" sz="2000" spc="-5" dirty="0">
                <a:latin typeface="Cambria"/>
                <a:cs typeface="Cambria"/>
              </a:rPr>
              <a:t> particular</a:t>
            </a:r>
            <a:r>
              <a:rPr lang="en-US" sz="2000" spc="-10" dirty="0">
                <a:latin typeface="Cambria"/>
                <a:cs typeface="Cambria"/>
              </a:rPr>
              <a:t> </a:t>
            </a:r>
            <a:r>
              <a:rPr lang="en-US" sz="2000" spc="-65" dirty="0">
                <a:latin typeface="Cambria"/>
                <a:cs typeface="Cambria"/>
              </a:rPr>
              <a:t>day,</a:t>
            </a:r>
            <a:r>
              <a:rPr lang="en-US" sz="2000" spc="-5" dirty="0">
                <a:latin typeface="Cambria"/>
                <a:cs typeface="Cambria"/>
              </a:rPr>
              <a:t> </a:t>
            </a:r>
            <a:r>
              <a:rPr lang="en-US" sz="2000" spc="-15" dirty="0">
                <a:latin typeface="Cambria"/>
                <a:cs typeface="Cambria"/>
              </a:rPr>
              <a:t>say</a:t>
            </a:r>
            <a:r>
              <a:rPr lang="en-US" sz="2000" spc="-5" dirty="0">
                <a:latin typeface="Cambria"/>
                <a:cs typeface="Cambria"/>
              </a:rPr>
              <a:t> 31</a:t>
            </a:r>
            <a:r>
              <a:rPr lang="en-US" sz="2000" spc="-7" baseline="24305" dirty="0">
                <a:latin typeface="Cambria"/>
                <a:cs typeface="Cambria"/>
              </a:rPr>
              <a:t>st</a:t>
            </a:r>
            <a:r>
              <a:rPr lang="en-US" sz="2000" spc="247" baseline="24305" dirty="0">
                <a:latin typeface="Cambria"/>
                <a:cs typeface="Cambria"/>
              </a:rPr>
              <a:t> </a:t>
            </a:r>
            <a:r>
              <a:rPr lang="en-US" sz="2000" spc="-20" dirty="0">
                <a:latin typeface="Cambria"/>
                <a:cs typeface="Cambria"/>
              </a:rPr>
              <a:t>July</a:t>
            </a:r>
            <a:r>
              <a:rPr lang="en-US" sz="2000" spc="10" dirty="0">
                <a:latin typeface="Cambria"/>
                <a:cs typeface="Cambria"/>
              </a:rPr>
              <a:t> </a:t>
            </a:r>
            <a:r>
              <a:rPr lang="en-US" sz="2000" dirty="0">
                <a:latin typeface="Cambria"/>
                <a:cs typeface="Cambria"/>
              </a:rPr>
              <a:t>2021.</a:t>
            </a:r>
          </a:p>
          <a:p>
            <a:pPr marL="266700" marR="30480" indent="-228600">
              <a:lnSpc>
                <a:spcPct val="150000"/>
              </a:lnSpc>
              <a:spcBef>
                <a:spcPts val="600"/>
              </a:spcBef>
              <a:buFont typeface="Wingdings"/>
              <a:buChar char=""/>
              <a:tabLst>
                <a:tab pos="266700" algn="l"/>
              </a:tabLst>
            </a:pPr>
            <a:r>
              <a:rPr lang="en-US" sz="2000" spc="-10" dirty="0">
                <a:latin typeface="Cambria"/>
                <a:cs typeface="Cambria"/>
              </a:rPr>
              <a:t>Stock</a:t>
            </a:r>
            <a:r>
              <a:rPr lang="en-US" sz="2000" spc="5" dirty="0">
                <a:latin typeface="Cambria"/>
                <a:cs typeface="Cambria"/>
              </a:rPr>
              <a:t> </a:t>
            </a:r>
            <a:r>
              <a:rPr lang="en-US" sz="2000" spc="-10" dirty="0">
                <a:latin typeface="Cambria"/>
                <a:cs typeface="Cambria"/>
              </a:rPr>
              <a:t>returns</a:t>
            </a:r>
            <a:r>
              <a:rPr lang="en-US" sz="2000" spc="-20" dirty="0">
                <a:latin typeface="Cambria"/>
                <a:cs typeface="Cambria"/>
              </a:rPr>
              <a:t> </a:t>
            </a:r>
            <a:r>
              <a:rPr lang="en-US" sz="2000" dirty="0">
                <a:latin typeface="Cambria"/>
                <a:cs typeface="Cambria"/>
              </a:rPr>
              <a:t>earned</a:t>
            </a:r>
            <a:r>
              <a:rPr lang="en-US" sz="2000" spc="-5" dirty="0">
                <a:latin typeface="Cambria"/>
                <a:cs typeface="Cambria"/>
              </a:rPr>
              <a:t> </a:t>
            </a:r>
            <a:r>
              <a:rPr lang="en-US" sz="2000" spc="-25" dirty="0">
                <a:latin typeface="Cambria"/>
                <a:cs typeface="Cambria"/>
              </a:rPr>
              <a:t>by</a:t>
            </a:r>
            <a:r>
              <a:rPr lang="en-US" sz="2000" dirty="0">
                <a:latin typeface="Cambria"/>
                <a:cs typeface="Cambria"/>
              </a:rPr>
              <a:t> </a:t>
            </a:r>
            <a:r>
              <a:rPr lang="en-US" sz="2000" spc="-5" dirty="0">
                <a:latin typeface="Cambria"/>
                <a:cs typeface="Cambria"/>
              </a:rPr>
              <a:t>shareholders</a:t>
            </a:r>
            <a:r>
              <a:rPr lang="en-US" sz="2000" spc="15" dirty="0">
                <a:latin typeface="Cambria"/>
                <a:cs typeface="Cambria"/>
              </a:rPr>
              <a:t> </a:t>
            </a:r>
            <a:r>
              <a:rPr lang="en-US" sz="2000" dirty="0">
                <a:latin typeface="Cambria"/>
                <a:cs typeface="Cambria"/>
              </a:rPr>
              <a:t>of</a:t>
            </a:r>
            <a:r>
              <a:rPr lang="en-US" sz="2000" spc="-5" dirty="0">
                <a:latin typeface="Cambria"/>
                <a:cs typeface="Cambria"/>
              </a:rPr>
              <a:t> </a:t>
            </a:r>
            <a:r>
              <a:rPr lang="en-US" sz="2000" spc="-50" dirty="0">
                <a:latin typeface="Cambria"/>
                <a:cs typeface="Cambria"/>
              </a:rPr>
              <a:t>Tata</a:t>
            </a:r>
            <a:r>
              <a:rPr lang="en-US" sz="2000" spc="-5" dirty="0">
                <a:latin typeface="Cambria"/>
                <a:cs typeface="Cambria"/>
              </a:rPr>
              <a:t> </a:t>
            </a:r>
            <a:r>
              <a:rPr lang="en-US" sz="2000" dirty="0">
                <a:latin typeface="Cambria"/>
                <a:cs typeface="Cambria"/>
              </a:rPr>
              <a:t>Consultancy</a:t>
            </a:r>
            <a:r>
              <a:rPr lang="en-US" sz="2000" spc="-10" dirty="0">
                <a:latin typeface="Cambria"/>
                <a:cs typeface="Cambria"/>
              </a:rPr>
              <a:t> </a:t>
            </a:r>
            <a:r>
              <a:rPr lang="en-US" sz="2000" spc="-5" dirty="0">
                <a:latin typeface="Cambria"/>
                <a:cs typeface="Cambria"/>
              </a:rPr>
              <a:t>Services, </a:t>
            </a:r>
            <a:r>
              <a:rPr lang="en-US" sz="2000" spc="-509" dirty="0">
                <a:latin typeface="Cambria"/>
                <a:cs typeface="Cambria"/>
              </a:rPr>
              <a:t> </a:t>
            </a:r>
            <a:r>
              <a:rPr lang="en-US" sz="2000" spc="-10" dirty="0">
                <a:latin typeface="Cambria"/>
                <a:cs typeface="Cambria"/>
              </a:rPr>
              <a:t>Infosys, </a:t>
            </a:r>
            <a:r>
              <a:rPr lang="en-US" sz="2000" dirty="0">
                <a:latin typeface="Cambria"/>
                <a:cs typeface="Cambria"/>
              </a:rPr>
              <a:t>and </a:t>
            </a:r>
            <a:r>
              <a:rPr lang="en-US" sz="2000" spc="-10" dirty="0">
                <a:latin typeface="Cambria"/>
                <a:cs typeface="Cambria"/>
              </a:rPr>
              <a:t>Reliance </a:t>
            </a:r>
            <a:r>
              <a:rPr lang="en-US" sz="2000" spc="-5" dirty="0">
                <a:latin typeface="Cambria"/>
                <a:cs typeface="Cambria"/>
              </a:rPr>
              <a:t>Industries as </a:t>
            </a:r>
            <a:r>
              <a:rPr lang="en-US" sz="2000" spc="-10" dirty="0">
                <a:latin typeface="Cambria"/>
                <a:cs typeface="Cambria"/>
              </a:rPr>
              <a:t>for </a:t>
            </a:r>
            <a:r>
              <a:rPr lang="en-US" sz="2000" spc="-5" dirty="0">
                <a:latin typeface="Cambria"/>
                <a:cs typeface="Cambria"/>
              </a:rPr>
              <a:t>the </a:t>
            </a:r>
            <a:r>
              <a:rPr lang="en-US" sz="2000" spc="-10" dirty="0">
                <a:latin typeface="Cambria"/>
                <a:cs typeface="Cambria"/>
              </a:rPr>
              <a:t>year </a:t>
            </a:r>
            <a:r>
              <a:rPr lang="en-US" sz="2000" dirty="0">
                <a:latin typeface="Cambria"/>
                <a:cs typeface="Cambria"/>
              </a:rPr>
              <a:t>ended 31st </a:t>
            </a:r>
            <a:r>
              <a:rPr lang="en-US" sz="2000" spc="5" dirty="0">
                <a:latin typeface="Cambria"/>
                <a:cs typeface="Cambria"/>
              </a:rPr>
              <a:t> </a:t>
            </a:r>
            <a:r>
              <a:rPr lang="en-US" sz="2000" spc="-5" dirty="0">
                <a:latin typeface="Cambria"/>
                <a:cs typeface="Cambria"/>
              </a:rPr>
              <a:t>December </a:t>
            </a:r>
            <a:r>
              <a:rPr lang="en-US" sz="2000" dirty="0">
                <a:latin typeface="Cambria"/>
                <a:cs typeface="Cambria"/>
              </a:rPr>
              <a:t>2020. </a:t>
            </a:r>
            <a:r>
              <a:rPr lang="en-US" sz="2000" spc="-5" dirty="0">
                <a:latin typeface="Cambria"/>
                <a:cs typeface="Cambria"/>
              </a:rPr>
              <a:t>Cross-sectional sample </a:t>
            </a:r>
            <a:r>
              <a:rPr lang="en-US" sz="2000" dirty="0">
                <a:latin typeface="Cambria"/>
                <a:cs typeface="Cambria"/>
              </a:rPr>
              <a:t>can describe </a:t>
            </a:r>
            <a:r>
              <a:rPr lang="en-US" sz="2000" spc="-5" dirty="0">
                <a:latin typeface="Cambria"/>
                <a:cs typeface="Cambria"/>
              </a:rPr>
              <a:t>the </a:t>
            </a:r>
            <a:r>
              <a:rPr lang="en-US" sz="2000" dirty="0">
                <a:latin typeface="Cambria"/>
                <a:cs typeface="Cambria"/>
              </a:rPr>
              <a:t> </a:t>
            </a:r>
            <a:r>
              <a:rPr lang="en-US" sz="2000" spc="-5" dirty="0">
                <a:latin typeface="Cambria"/>
                <a:cs typeface="Cambria"/>
              </a:rPr>
              <a:t>performance</a:t>
            </a:r>
            <a:r>
              <a:rPr lang="en-US" sz="2000" spc="-25" dirty="0">
                <a:latin typeface="Cambria"/>
                <a:cs typeface="Cambria"/>
              </a:rPr>
              <a:t> </a:t>
            </a:r>
            <a:r>
              <a:rPr lang="en-US" sz="2000" dirty="0">
                <a:latin typeface="Cambria"/>
                <a:cs typeface="Cambria"/>
              </a:rPr>
              <a:t>of </a:t>
            </a:r>
            <a:r>
              <a:rPr lang="en-US" sz="2000" spc="-10" dirty="0">
                <a:latin typeface="Cambria"/>
                <a:cs typeface="Cambria"/>
              </a:rPr>
              <a:t>returns</a:t>
            </a:r>
            <a:r>
              <a:rPr lang="en-US" sz="2000" spc="-30" dirty="0">
                <a:latin typeface="Cambria"/>
                <a:cs typeface="Cambria"/>
              </a:rPr>
              <a:t> </a:t>
            </a:r>
            <a:r>
              <a:rPr lang="en-US" sz="2000" spc="-5" dirty="0">
                <a:latin typeface="Cambria"/>
                <a:cs typeface="Cambria"/>
              </a:rPr>
              <a:t>at</a:t>
            </a:r>
            <a:r>
              <a:rPr lang="en-US" sz="2000" dirty="0">
                <a:latin typeface="Cambria"/>
                <a:cs typeface="Cambria"/>
              </a:rPr>
              <a:t> a</a:t>
            </a:r>
            <a:r>
              <a:rPr lang="en-US" sz="2000" spc="-15" dirty="0">
                <a:latin typeface="Cambria"/>
                <a:cs typeface="Cambria"/>
              </a:rPr>
              <a:t> </a:t>
            </a:r>
            <a:r>
              <a:rPr lang="en-US" sz="2000" spc="-5" dirty="0">
                <a:latin typeface="Cambria"/>
                <a:cs typeface="Cambria"/>
              </a:rPr>
              <a:t>particular</a:t>
            </a:r>
            <a:r>
              <a:rPr lang="en-US" sz="2000" spc="-15" dirty="0">
                <a:latin typeface="Cambria"/>
                <a:cs typeface="Cambria"/>
              </a:rPr>
              <a:t> </a:t>
            </a:r>
            <a:r>
              <a:rPr lang="en-US" sz="2000" spc="-5" dirty="0">
                <a:latin typeface="Cambria"/>
                <a:cs typeface="Cambria"/>
              </a:rPr>
              <a:t>time</a:t>
            </a:r>
            <a:r>
              <a:rPr lang="en-US" sz="2000" spc="-20" dirty="0">
                <a:latin typeface="Cambria"/>
                <a:cs typeface="Cambria"/>
              </a:rPr>
              <a:t> </a:t>
            </a:r>
            <a:r>
              <a:rPr lang="en-US" sz="2000" spc="5" dirty="0">
                <a:latin typeface="Cambria"/>
                <a:cs typeface="Cambria"/>
              </a:rPr>
              <a:t>point.</a:t>
            </a:r>
            <a:endParaRPr lang="en-US" sz="2000" dirty="0">
              <a:latin typeface="Cambria"/>
              <a:cs typeface="Cambria"/>
            </a:endParaRPr>
          </a:p>
          <a:p>
            <a:pPr marL="264795" marR="1024890">
              <a:lnSpc>
                <a:spcPct val="150000"/>
              </a:lnSpc>
              <a:spcBef>
                <a:spcPts val="600"/>
              </a:spcBef>
            </a:pPr>
            <a:r>
              <a:rPr lang="en-US" sz="2000" spc="-5" dirty="0">
                <a:latin typeface="Cambria"/>
                <a:cs typeface="Cambria"/>
              </a:rPr>
              <a:t>If the stock </a:t>
            </a:r>
            <a:r>
              <a:rPr lang="en-US" sz="2000" spc="-10" dirty="0">
                <a:latin typeface="Cambria"/>
                <a:cs typeface="Cambria"/>
              </a:rPr>
              <a:t>returns </a:t>
            </a:r>
            <a:r>
              <a:rPr lang="en-US" sz="2000" dirty="0">
                <a:latin typeface="Cambria"/>
                <a:cs typeface="Cambria"/>
              </a:rPr>
              <a:t>of </a:t>
            </a:r>
            <a:r>
              <a:rPr lang="en-US" sz="2000" spc="-5" dirty="0">
                <a:latin typeface="Cambria"/>
                <a:cs typeface="Cambria"/>
              </a:rPr>
              <a:t>different companies </a:t>
            </a:r>
            <a:r>
              <a:rPr lang="en-US" sz="2000" spc="-15" dirty="0">
                <a:latin typeface="Cambria"/>
                <a:cs typeface="Cambria"/>
              </a:rPr>
              <a:t>are </a:t>
            </a:r>
            <a:r>
              <a:rPr lang="en-US" sz="2000" spc="-5" dirty="0">
                <a:latin typeface="Cambria"/>
                <a:cs typeface="Cambria"/>
              </a:rPr>
              <a:t>increasing </a:t>
            </a:r>
            <a:r>
              <a:rPr lang="en-US" sz="2000" dirty="0">
                <a:latin typeface="Cambria"/>
                <a:cs typeface="Cambria"/>
              </a:rPr>
              <a:t>or </a:t>
            </a:r>
            <a:r>
              <a:rPr lang="en-US" sz="2000" spc="-515" dirty="0">
                <a:latin typeface="Cambria"/>
                <a:cs typeface="Cambria"/>
              </a:rPr>
              <a:t> </a:t>
            </a:r>
            <a:r>
              <a:rPr lang="en-US" sz="2000" spc="-5" dirty="0">
                <a:latin typeface="Cambria"/>
                <a:cs typeface="Cambria"/>
              </a:rPr>
              <a:t>decreasing</a:t>
            </a:r>
            <a:r>
              <a:rPr lang="en-US" sz="2000" spc="-20" dirty="0">
                <a:latin typeface="Cambria"/>
                <a:cs typeface="Cambria"/>
              </a:rPr>
              <a:t> </a:t>
            </a:r>
            <a:r>
              <a:rPr lang="en-US" sz="2000" spc="-25" dirty="0">
                <a:latin typeface="Cambria"/>
                <a:cs typeface="Cambria"/>
              </a:rPr>
              <a:t>over</a:t>
            </a:r>
            <a:r>
              <a:rPr lang="en-US" sz="2000" dirty="0">
                <a:latin typeface="Cambria"/>
                <a:cs typeface="Cambria"/>
              </a:rPr>
              <a:t> </a:t>
            </a:r>
            <a:r>
              <a:rPr lang="en-US" sz="2000" spc="-5" dirty="0">
                <a:latin typeface="Cambria"/>
                <a:cs typeface="Cambria"/>
              </a:rPr>
              <a:t>time?</a:t>
            </a:r>
            <a:endParaRPr lang="en-US" sz="2000" dirty="0">
              <a:latin typeface="Cambria"/>
              <a:cs typeface="Cambria"/>
            </a:endParaRPr>
          </a:p>
          <a:p>
            <a:endParaRPr lang="en-IN" dirty="0"/>
          </a:p>
        </p:txBody>
      </p:sp>
      <p:sp>
        <p:nvSpPr>
          <p:cNvPr id="3" name="Title 2">
            <a:extLst>
              <a:ext uri="{FF2B5EF4-FFF2-40B4-BE49-F238E27FC236}">
                <a16:creationId xmlns:a16="http://schemas.microsoft.com/office/drawing/2014/main" id="{FE0E7E8B-7550-961A-5338-F744D236B1BB}"/>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946691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E6A02C-91F7-C662-0954-7B25911AC4F9}"/>
              </a:ext>
            </a:extLst>
          </p:cNvPr>
          <p:cNvSpPr>
            <a:spLocks noGrp="1"/>
          </p:cNvSpPr>
          <p:nvPr>
            <p:ph idx="1"/>
          </p:nvPr>
        </p:nvSpPr>
        <p:spPr>
          <a:xfrm>
            <a:off x="622300" y="1160003"/>
            <a:ext cx="10947400" cy="6317962"/>
          </a:xfrm>
        </p:spPr>
        <p:txBody>
          <a:bodyPr/>
          <a:lstStyle/>
          <a:p>
            <a:pPr marL="12700">
              <a:lnSpc>
                <a:spcPct val="100000"/>
              </a:lnSpc>
              <a:spcBef>
                <a:spcPts val="2040"/>
              </a:spcBef>
            </a:pPr>
            <a:r>
              <a:rPr lang="en-US" sz="2000" i="1" spc="-10" dirty="0">
                <a:latin typeface="Cambria"/>
                <a:cs typeface="Cambria"/>
              </a:rPr>
              <a:t>Examples:</a:t>
            </a:r>
            <a:endParaRPr lang="en-US" sz="2000" dirty="0">
              <a:latin typeface="Cambria"/>
              <a:cs typeface="Cambria"/>
            </a:endParaRPr>
          </a:p>
          <a:p>
            <a:pPr marL="241300" indent="-228600">
              <a:lnSpc>
                <a:spcPct val="100000"/>
              </a:lnSpc>
              <a:spcBef>
                <a:spcPts val="2039"/>
              </a:spcBef>
              <a:buFont typeface="Wingdings"/>
              <a:buChar char=""/>
              <a:tabLst>
                <a:tab pos="241300" algn="l"/>
              </a:tabLst>
            </a:pPr>
            <a:r>
              <a:rPr lang="en-US" sz="2000" spc="-10" dirty="0">
                <a:latin typeface="Cambria"/>
                <a:cs typeface="Cambria"/>
              </a:rPr>
              <a:t>Daily</a:t>
            </a:r>
            <a:r>
              <a:rPr lang="en-US" sz="2000" spc="-15" dirty="0">
                <a:latin typeface="Cambria"/>
                <a:cs typeface="Cambria"/>
              </a:rPr>
              <a:t> </a:t>
            </a:r>
            <a:r>
              <a:rPr lang="en-US" sz="2000" spc="-5" dirty="0">
                <a:latin typeface="Cambria"/>
                <a:cs typeface="Cambria"/>
              </a:rPr>
              <a:t>closing price</a:t>
            </a:r>
            <a:r>
              <a:rPr lang="en-US" sz="2000" spc="-10" dirty="0">
                <a:latin typeface="Cambria"/>
                <a:cs typeface="Cambria"/>
              </a:rPr>
              <a:t> </a:t>
            </a:r>
            <a:r>
              <a:rPr lang="en-US" sz="2000" dirty="0">
                <a:latin typeface="Cambria"/>
                <a:cs typeface="Cambria"/>
              </a:rPr>
              <a:t>of </a:t>
            </a:r>
            <a:r>
              <a:rPr lang="en-US" sz="2000" spc="-15" dirty="0">
                <a:latin typeface="Cambria"/>
                <a:cs typeface="Cambria"/>
              </a:rPr>
              <a:t>TCS</a:t>
            </a:r>
            <a:r>
              <a:rPr lang="en-US" sz="2000" spc="-20" dirty="0">
                <a:latin typeface="Cambria"/>
                <a:cs typeface="Cambria"/>
              </a:rPr>
              <a:t> </a:t>
            </a:r>
            <a:r>
              <a:rPr lang="en-US" sz="2000" spc="-10" dirty="0">
                <a:latin typeface="Cambria"/>
                <a:cs typeface="Cambria"/>
              </a:rPr>
              <a:t>recorded</a:t>
            </a:r>
            <a:r>
              <a:rPr lang="en-US" sz="2000" dirty="0">
                <a:latin typeface="Cambria"/>
                <a:cs typeface="Cambria"/>
              </a:rPr>
              <a:t> </a:t>
            </a:r>
            <a:r>
              <a:rPr lang="en-US" sz="2000" spc="-25" dirty="0">
                <a:latin typeface="Cambria"/>
                <a:cs typeface="Cambria"/>
              </a:rPr>
              <a:t>over</a:t>
            </a:r>
            <a:r>
              <a:rPr lang="en-US" sz="2000" dirty="0">
                <a:latin typeface="Cambria"/>
                <a:cs typeface="Cambria"/>
              </a:rPr>
              <a:t> </a:t>
            </a:r>
            <a:r>
              <a:rPr lang="en-US" sz="2000" spc="-5" dirty="0">
                <a:latin typeface="Cambria"/>
                <a:cs typeface="Cambria"/>
              </a:rPr>
              <a:t>the last</a:t>
            </a:r>
            <a:r>
              <a:rPr lang="en-US" sz="2000" dirty="0">
                <a:latin typeface="Cambria"/>
                <a:cs typeface="Cambria"/>
              </a:rPr>
              <a:t> six</a:t>
            </a:r>
            <a:r>
              <a:rPr lang="en-US" sz="2000" spc="-5" dirty="0">
                <a:latin typeface="Cambria"/>
                <a:cs typeface="Cambria"/>
              </a:rPr>
              <a:t> months</a:t>
            </a:r>
            <a:endParaRPr lang="en-US" sz="2000" dirty="0">
              <a:latin typeface="Cambria"/>
              <a:cs typeface="Cambria"/>
            </a:endParaRPr>
          </a:p>
          <a:p>
            <a:pPr marL="241300" marR="669925" indent="-228600">
              <a:lnSpc>
                <a:spcPct val="150100"/>
              </a:lnSpc>
              <a:spcBef>
                <a:spcPts val="600"/>
              </a:spcBef>
              <a:buFont typeface="Wingdings"/>
              <a:buChar char=""/>
              <a:tabLst>
                <a:tab pos="241300" algn="l"/>
              </a:tabLst>
            </a:pPr>
            <a:r>
              <a:rPr lang="en-US" sz="2000" spc="-35" dirty="0">
                <a:latin typeface="Cambria"/>
                <a:cs typeface="Cambria"/>
              </a:rPr>
              <a:t>Weekly </a:t>
            </a:r>
            <a:r>
              <a:rPr lang="en-US" sz="2000" dirty="0">
                <a:latin typeface="Cambria"/>
                <a:cs typeface="Cambria"/>
              </a:rPr>
              <a:t>sale </a:t>
            </a:r>
            <a:r>
              <a:rPr lang="en-US" sz="2000" spc="-5" dirty="0">
                <a:latin typeface="Cambria"/>
                <a:cs typeface="Cambria"/>
              </a:rPr>
              <a:t>figures </a:t>
            </a:r>
            <a:r>
              <a:rPr lang="en-US" sz="2000" dirty="0">
                <a:latin typeface="Cambria"/>
                <a:cs typeface="Cambria"/>
              </a:rPr>
              <a:t>of </a:t>
            </a:r>
            <a:r>
              <a:rPr lang="en-US" sz="2000" spc="-5" dirty="0">
                <a:latin typeface="Cambria"/>
                <a:cs typeface="Cambria"/>
              </a:rPr>
              <a:t>coffee at </a:t>
            </a:r>
            <a:r>
              <a:rPr lang="en-US" sz="2000" dirty="0">
                <a:latin typeface="Cambria"/>
                <a:cs typeface="Cambria"/>
              </a:rPr>
              <a:t>a </a:t>
            </a:r>
            <a:r>
              <a:rPr lang="en-US" sz="2000" spc="-5" dirty="0">
                <a:latin typeface="Cambria"/>
                <a:cs typeface="Cambria"/>
              </a:rPr>
              <a:t>coffee shop </a:t>
            </a:r>
            <a:r>
              <a:rPr lang="en-US" sz="2000" dirty="0">
                <a:latin typeface="Cambria"/>
                <a:cs typeface="Cambria"/>
              </a:rPr>
              <a:t>during January- </a:t>
            </a:r>
            <a:r>
              <a:rPr lang="en-US" sz="2000" spc="-515" dirty="0">
                <a:latin typeface="Cambria"/>
                <a:cs typeface="Cambria"/>
              </a:rPr>
              <a:t> </a:t>
            </a:r>
            <a:r>
              <a:rPr lang="en-US" sz="2000" spc="-5" dirty="0">
                <a:latin typeface="Cambria"/>
                <a:cs typeface="Cambria"/>
              </a:rPr>
              <a:t>December</a:t>
            </a:r>
            <a:r>
              <a:rPr lang="en-US" sz="2000" spc="10" dirty="0">
                <a:latin typeface="Cambria"/>
                <a:cs typeface="Cambria"/>
              </a:rPr>
              <a:t> </a:t>
            </a:r>
            <a:r>
              <a:rPr lang="en-US" sz="2000" dirty="0">
                <a:latin typeface="Cambria"/>
                <a:cs typeface="Cambria"/>
              </a:rPr>
              <a:t>2020</a:t>
            </a:r>
          </a:p>
          <a:p>
            <a:pPr marL="241300" indent="-228600">
              <a:lnSpc>
                <a:spcPct val="100000"/>
              </a:lnSpc>
              <a:spcBef>
                <a:spcPts val="2040"/>
              </a:spcBef>
              <a:buFont typeface="Wingdings"/>
              <a:buChar char=""/>
              <a:tabLst>
                <a:tab pos="241300" algn="l"/>
              </a:tabLst>
            </a:pPr>
            <a:r>
              <a:rPr lang="en-US" sz="2000" spc="-15" dirty="0">
                <a:latin typeface="Cambria"/>
                <a:cs typeface="Cambria"/>
              </a:rPr>
              <a:t>Quarterly</a:t>
            </a:r>
            <a:r>
              <a:rPr lang="en-US" sz="2000" spc="-30" dirty="0">
                <a:latin typeface="Cambria"/>
                <a:cs typeface="Cambria"/>
              </a:rPr>
              <a:t> </a:t>
            </a:r>
            <a:r>
              <a:rPr lang="en-US" sz="2000" dirty="0">
                <a:latin typeface="Cambria"/>
                <a:cs typeface="Cambria"/>
              </a:rPr>
              <a:t>data</a:t>
            </a:r>
            <a:r>
              <a:rPr lang="en-US" sz="2000" spc="-10" dirty="0">
                <a:latin typeface="Cambria"/>
                <a:cs typeface="Cambria"/>
              </a:rPr>
              <a:t> </a:t>
            </a:r>
            <a:r>
              <a:rPr lang="en-US" sz="2000" dirty="0">
                <a:latin typeface="Cambria"/>
                <a:cs typeface="Cambria"/>
              </a:rPr>
              <a:t>on </a:t>
            </a:r>
            <a:r>
              <a:rPr lang="en-US" sz="2000" spc="-5" dirty="0">
                <a:latin typeface="Cambria"/>
                <a:cs typeface="Cambria"/>
              </a:rPr>
              <a:t>GDP </a:t>
            </a:r>
            <a:r>
              <a:rPr lang="en-US" sz="2000" dirty="0">
                <a:latin typeface="Cambria"/>
                <a:cs typeface="Cambria"/>
              </a:rPr>
              <a:t>of</a:t>
            </a:r>
            <a:r>
              <a:rPr lang="en-US" sz="2000" spc="-10" dirty="0">
                <a:latin typeface="Cambria"/>
                <a:cs typeface="Cambria"/>
              </a:rPr>
              <a:t> </a:t>
            </a:r>
            <a:r>
              <a:rPr lang="en-US" sz="2000" spc="-5" dirty="0">
                <a:latin typeface="Cambria"/>
                <a:cs typeface="Cambria"/>
              </a:rPr>
              <a:t>India</a:t>
            </a:r>
            <a:r>
              <a:rPr lang="en-US" sz="2000" spc="-25" dirty="0">
                <a:latin typeface="Cambria"/>
                <a:cs typeface="Cambria"/>
              </a:rPr>
              <a:t> </a:t>
            </a:r>
            <a:r>
              <a:rPr lang="en-US" sz="2000" dirty="0">
                <a:latin typeface="Cambria"/>
                <a:cs typeface="Cambria"/>
              </a:rPr>
              <a:t>during</a:t>
            </a:r>
            <a:r>
              <a:rPr lang="en-US" sz="2000" spc="-10" dirty="0">
                <a:latin typeface="Cambria"/>
                <a:cs typeface="Cambria"/>
              </a:rPr>
              <a:t> </a:t>
            </a:r>
            <a:r>
              <a:rPr lang="en-US" sz="2000" dirty="0">
                <a:latin typeface="Cambria"/>
                <a:cs typeface="Cambria"/>
              </a:rPr>
              <a:t>1980-2020</a:t>
            </a:r>
          </a:p>
          <a:p>
            <a:pPr marL="241300" indent="-228600">
              <a:lnSpc>
                <a:spcPct val="100000"/>
              </a:lnSpc>
              <a:spcBef>
                <a:spcPts val="2040"/>
              </a:spcBef>
              <a:buFont typeface="Wingdings"/>
              <a:buChar char=""/>
              <a:tabLst>
                <a:tab pos="241300" algn="l"/>
              </a:tabLst>
            </a:pPr>
            <a:r>
              <a:rPr lang="en-US" sz="2000" spc="-15" dirty="0">
                <a:latin typeface="Cambria"/>
                <a:cs typeface="Cambria"/>
              </a:rPr>
              <a:t>Monthly</a:t>
            </a:r>
            <a:r>
              <a:rPr lang="en-US" sz="2000" spc="-5" dirty="0">
                <a:latin typeface="Cambria"/>
                <a:cs typeface="Cambria"/>
              </a:rPr>
              <a:t> </a:t>
            </a:r>
            <a:r>
              <a:rPr lang="en-US" sz="2000" dirty="0">
                <a:latin typeface="Cambria"/>
                <a:cs typeface="Cambria"/>
              </a:rPr>
              <a:t>data</a:t>
            </a:r>
            <a:r>
              <a:rPr lang="en-US" sz="2000" spc="5" dirty="0">
                <a:latin typeface="Cambria"/>
                <a:cs typeface="Cambria"/>
              </a:rPr>
              <a:t> </a:t>
            </a:r>
            <a:r>
              <a:rPr lang="en-US" sz="2000" dirty="0">
                <a:latin typeface="Cambria"/>
                <a:cs typeface="Cambria"/>
              </a:rPr>
              <a:t>on </a:t>
            </a:r>
            <a:r>
              <a:rPr lang="en-US" sz="2000" spc="-5" dirty="0">
                <a:latin typeface="Cambria"/>
                <a:cs typeface="Cambria"/>
              </a:rPr>
              <a:t>number</a:t>
            </a:r>
            <a:r>
              <a:rPr lang="en-US" sz="2000" spc="-25" dirty="0">
                <a:latin typeface="Cambria"/>
                <a:cs typeface="Cambria"/>
              </a:rPr>
              <a:t> </a:t>
            </a:r>
            <a:r>
              <a:rPr lang="en-US" sz="2000" dirty="0">
                <a:latin typeface="Cambria"/>
                <a:cs typeface="Cambria"/>
              </a:rPr>
              <a:t>of cancer</a:t>
            </a:r>
            <a:r>
              <a:rPr lang="en-US" sz="2000" spc="-10" dirty="0">
                <a:latin typeface="Cambria"/>
                <a:cs typeface="Cambria"/>
              </a:rPr>
              <a:t> </a:t>
            </a:r>
            <a:r>
              <a:rPr lang="en-US" sz="2000" dirty="0">
                <a:latin typeface="Cambria"/>
                <a:cs typeface="Cambria"/>
              </a:rPr>
              <a:t>patients</a:t>
            </a:r>
            <a:r>
              <a:rPr lang="en-US" sz="2000" spc="-20" dirty="0">
                <a:latin typeface="Cambria"/>
                <a:cs typeface="Cambria"/>
              </a:rPr>
              <a:t> </a:t>
            </a:r>
            <a:r>
              <a:rPr lang="en-US" sz="2000" dirty="0">
                <a:latin typeface="Cambria"/>
                <a:cs typeface="Cambria"/>
              </a:rPr>
              <a:t>visiting</a:t>
            </a:r>
            <a:r>
              <a:rPr lang="en-US" sz="2000" spc="-35" dirty="0">
                <a:latin typeface="Cambria"/>
                <a:cs typeface="Cambria"/>
              </a:rPr>
              <a:t> </a:t>
            </a:r>
            <a:r>
              <a:rPr lang="en-US" sz="2000" dirty="0">
                <a:latin typeface="Cambria"/>
                <a:cs typeface="Cambria"/>
              </a:rPr>
              <a:t>a</a:t>
            </a:r>
            <a:r>
              <a:rPr lang="en-US" sz="2000" spc="-5" dirty="0">
                <a:latin typeface="Cambria"/>
                <a:cs typeface="Cambria"/>
              </a:rPr>
              <a:t> hospital</a:t>
            </a:r>
            <a:endParaRPr lang="en-US" sz="2000" dirty="0">
              <a:latin typeface="Cambria"/>
              <a:cs typeface="Cambria"/>
            </a:endParaRPr>
          </a:p>
          <a:p>
            <a:pPr marL="241300">
              <a:lnSpc>
                <a:spcPct val="100000"/>
              </a:lnSpc>
              <a:spcBef>
                <a:spcPts val="1440"/>
              </a:spcBef>
            </a:pPr>
            <a:r>
              <a:rPr lang="en-US" sz="2000" dirty="0">
                <a:latin typeface="Cambria"/>
                <a:cs typeface="Cambria"/>
              </a:rPr>
              <a:t>during</a:t>
            </a:r>
            <a:r>
              <a:rPr lang="en-US" sz="2000" spc="-45" dirty="0">
                <a:latin typeface="Cambria"/>
                <a:cs typeface="Cambria"/>
              </a:rPr>
              <a:t> </a:t>
            </a:r>
            <a:r>
              <a:rPr lang="en-US" sz="2000" dirty="0">
                <a:latin typeface="Cambria"/>
                <a:cs typeface="Cambria"/>
              </a:rPr>
              <a:t>2001-2020</a:t>
            </a:r>
          </a:p>
          <a:p>
            <a:pPr marL="241300" indent="-228600">
              <a:lnSpc>
                <a:spcPct val="100000"/>
              </a:lnSpc>
              <a:spcBef>
                <a:spcPts val="100"/>
              </a:spcBef>
              <a:buFont typeface="Wingdings"/>
              <a:buChar char=""/>
              <a:tabLst>
                <a:tab pos="241300" algn="l"/>
              </a:tabLst>
            </a:pPr>
            <a:r>
              <a:rPr lang="en-US" sz="2000" spc="-5" dirty="0">
                <a:latin typeface="Cambria"/>
                <a:cs typeface="Cambria"/>
              </a:rPr>
              <a:t>Annual</a:t>
            </a:r>
            <a:r>
              <a:rPr lang="en-US" sz="2000" spc="-20" dirty="0">
                <a:latin typeface="Cambria"/>
                <a:cs typeface="Cambria"/>
              </a:rPr>
              <a:t> </a:t>
            </a:r>
            <a:r>
              <a:rPr lang="en-US" sz="2000" spc="-5" dirty="0">
                <a:latin typeface="Cambria"/>
                <a:cs typeface="Cambria"/>
              </a:rPr>
              <a:t>Cancer</a:t>
            </a:r>
            <a:r>
              <a:rPr lang="en-US" sz="2000" spc="-15" dirty="0">
                <a:latin typeface="Cambria"/>
                <a:cs typeface="Cambria"/>
              </a:rPr>
              <a:t> </a:t>
            </a:r>
            <a:r>
              <a:rPr lang="en-US" sz="2000" spc="-5" dirty="0">
                <a:latin typeface="Cambria"/>
                <a:cs typeface="Cambria"/>
              </a:rPr>
              <a:t>Mortality</a:t>
            </a:r>
            <a:r>
              <a:rPr lang="en-US" sz="2000" spc="-25" dirty="0">
                <a:latin typeface="Cambria"/>
                <a:cs typeface="Cambria"/>
              </a:rPr>
              <a:t> </a:t>
            </a:r>
            <a:r>
              <a:rPr lang="en-US" sz="2000" dirty="0">
                <a:latin typeface="Cambria"/>
                <a:cs typeface="Cambria"/>
              </a:rPr>
              <a:t>data</a:t>
            </a:r>
            <a:r>
              <a:rPr lang="en-US" sz="2000" spc="-10" dirty="0">
                <a:latin typeface="Cambria"/>
                <a:cs typeface="Cambria"/>
              </a:rPr>
              <a:t> </a:t>
            </a:r>
            <a:r>
              <a:rPr lang="en-US" sz="2000" dirty="0">
                <a:latin typeface="Cambria"/>
                <a:cs typeface="Cambria"/>
              </a:rPr>
              <a:t>of</a:t>
            </a:r>
            <a:r>
              <a:rPr lang="en-US" sz="2000" spc="-15" dirty="0">
                <a:latin typeface="Cambria"/>
                <a:cs typeface="Cambria"/>
              </a:rPr>
              <a:t> </a:t>
            </a:r>
            <a:r>
              <a:rPr lang="en-US" sz="2000" dirty="0">
                <a:latin typeface="Cambria"/>
                <a:cs typeface="Cambria"/>
              </a:rPr>
              <a:t>US</a:t>
            </a:r>
            <a:r>
              <a:rPr lang="en-US" sz="2000" spc="-15" dirty="0">
                <a:latin typeface="Cambria"/>
                <a:cs typeface="Cambria"/>
              </a:rPr>
              <a:t> </a:t>
            </a:r>
            <a:r>
              <a:rPr lang="en-US" sz="2000" dirty="0">
                <a:latin typeface="Cambria"/>
                <a:cs typeface="Cambria"/>
              </a:rPr>
              <a:t>during</a:t>
            </a:r>
            <a:r>
              <a:rPr lang="en-US" sz="2000" spc="-5" dirty="0">
                <a:latin typeface="Cambria"/>
                <a:cs typeface="Cambria"/>
              </a:rPr>
              <a:t> </a:t>
            </a:r>
            <a:r>
              <a:rPr lang="en-US" sz="2000" dirty="0">
                <a:latin typeface="Cambria"/>
                <a:cs typeface="Cambria"/>
              </a:rPr>
              <a:t>1999</a:t>
            </a:r>
            <a:r>
              <a:rPr lang="en-US" sz="2000" spc="-5" dirty="0">
                <a:latin typeface="Cambria"/>
                <a:cs typeface="Cambria"/>
              </a:rPr>
              <a:t> </a:t>
            </a:r>
            <a:r>
              <a:rPr lang="en-US" sz="2000" dirty="0">
                <a:latin typeface="Cambria"/>
                <a:cs typeface="Cambria"/>
              </a:rPr>
              <a:t>–</a:t>
            </a:r>
            <a:r>
              <a:rPr lang="en-US" sz="2000" spc="-10" dirty="0">
                <a:latin typeface="Cambria"/>
                <a:cs typeface="Cambria"/>
              </a:rPr>
              <a:t> </a:t>
            </a:r>
            <a:r>
              <a:rPr lang="en-US" sz="2000" dirty="0">
                <a:latin typeface="Cambria"/>
                <a:cs typeface="Cambria"/>
              </a:rPr>
              <a:t>2019</a:t>
            </a:r>
          </a:p>
          <a:p>
            <a:pPr marL="12700" marR="5080">
              <a:lnSpc>
                <a:spcPct val="150000"/>
              </a:lnSpc>
              <a:spcBef>
                <a:spcPts val="600"/>
              </a:spcBef>
            </a:pPr>
            <a:r>
              <a:rPr lang="en-US" sz="2000" i="1" dirty="0">
                <a:latin typeface="Cambria"/>
                <a:cs typeface="Cambria"/>
              </a:rPr>
              <a:t>Time</a:t>
            </a:r>
            <a:r>
              <a:rPr lang="en-US" sz="2000" i="1" spc="-5" dirty="0">
                <a:latin typeface="Cambria"/>
                <a:cs typeface="Cambria"/>
              </a:rPr>
              <a:t> </a:t>
            </a:r>
            <a:r>
              <a:rPr lang="en-US" sz="2000" i="1" spc="-10" dirty="0">
                <a:latin typeface="Cambria"/>
                <a:cs typeface="Cambria"/>
              </a:rPr>
              <a:t>series</a:t>
            </a:r>
            <a:r>
              <a:rPr lang="en-US" sz="2000" i="1" spc="5" dirty="0">
                <a:latin typeface="Cambria"/>
                <a:cs typeface="Cambria"/>
              </a:rPr>
              <a:t> </a:t>
            </a:r>
            <a:r>
              <a:rPr lang="en-US" sz="2000" i="1" spc="-5" dirty="0">
                <a:latin typeface="Cambria"/>
                <a:cs typeface="Cambria"/>
              </a:rPr>
              <a:t>data</a:t>
            </a:r>
            <a:r>
              <a:rPr lang="en-US" sz="2000" i="1" dirty="0">
                <a:latin typeface="Cambria"/>
                <a:cs typeface="Cambria"/>
              </a:rPr>
              <a:t> </a:t>
            </a:r>
            <a:r>
              <a:rPr lang="en-US" sz="2000" i="1" spc="-10" dirty="0">
                <a:latin typeface="Cambria"/>
                <a:cs typeface="Cambria"/>
              </a:rPr>
              <a:t>focuses</a:t>
            </a:r>
            <a:r>
              <a:rPr lang="en-US" sz="2000" i="1" dirty="0">
                <a:latin typeface="Cambria"/>
                <a:cs typeface="Cambria"/>
              </a:rPr>
              <a:t> </a:t>
            </a:r>
            <a:r>
              <a:rPr lang="en-US" sz="2000" i="1" spc="-5" dirty="0">
                <a:latin typeface="Cambria"/>
                <a:cs typeface="Cambria"/>
              </a:rPr>
              <a:t>on </a:t>
            </a:r>
            <a:r>
              <a:rPr lang="en-US" sz="2000" i="1" spc="-10" dirty="0">
                <a:latin typeface="Cambria"/>
                <a:cs typeface="Cambria"/>
              </a:rPr>
              <a:t>the</a:t>
            </a:r>
            <a:r>
              <a:rPr lang="en-US" sz="2000" i="1" dirty="0">
                <a:latin typeface="Cambria"/>
                <a:cs typeface="Cambria"/>
              </a:rPr>
              <a:t> </a:t>
            </a:r>
            <a:r>
              <a:rPr lang="en-US" sz="2000" i="1" spc="-5" dirty="0">
                <a:latin typeface="Cambria"/>
                <a:cs typeface="Cambria"/>
              </a:rPr>
              <a:t>same</a:t>
            </a:r>
            <a:r>
              <a:rPr lang="en-US" sz="2000" i="1" dirty="0">
                <a:latin typeface="Cambria"/>
                <a:cs typeface="Cambria"/>
              </a:rPr>
              <a:t> </a:t>
            </a:r>
            <a:r>
              <a:rPr lang="en-US" sz="2000" i="1" spc="-5" dirty="0">
                <a:latin typeface="Cambria"/>
                <a:cs typeface="Cambria"/>
              </a:rPr>
              <a:t>variable</a:t>
            </a:r>
            <a:r>
              <a:rPr lang="en-US" sz="2000" i="1" dirty="0">
                <a:latin typeface="Cambria"/>
                <a:cs typeface="Cambria"/>
              </a:rPr>
              <a:t> </a:t>
            </a:r>
            <a:r>
              <a:rPr lang="en-US" sz="2000" i="1" spc="-15" dirty="0">
                <a:latin typeface="Cambria"/>
                <a:cs typeface="Cambria"/>
              </a:rPr>
              <a:t>over</a:t>
            </a:r>
            <a:r>
              <a:rPr lang="en-US" sz="2000" i="1" spc="-10" dirty="0">
                <a:latin typeface="Cambria"/>
                <a:cs typeface="Cambria"/>
              </a:rPr>
              <a:t> </a:t>
            </a:r>
            <a:r>
              <a:rPr lang="en-US" sz="2000" i="1" dirty="0">
                <a:latin typeface="Cambria"/>
                <a:cs typeface="Cambria"/>
              </a:rPr>
              <a:t>a </a:t>
            </a:r>
            <a:r>
              <a:rPr lang="en-US" sz="2000" i="1" spc="-10" dirty="0">
                <a:latin typeface="Cambria"/>
                <a:cs typeface="Cambria"/>
              </a:rPr>
              <a:t>period</a:t>
            </a:r>
            <a:r>
              <a:rPr lang="en-US" sz="2000" i="1" spc="10" dirty="0">
                <a:latin typeface="Cambria"/>
                <a:cs typeface="Cambria"/>
              </a:rPr>
              <a:t> </a:t>
            </a:r>
            <a:r>
              <a:rPr lang="en-US" sz="2000" i="1" dirty="0">
                <a:latin typeface="Cambria"/>
                <a:cs typeface="Cambria"/>
              </a:rPr>
              <a:t>of</a:t>
            </a:r>
            <a:r>
              <a:rPr lang="en-US" sz="2000" i="1" spc="-10" dirty="0">
                <a:latin typeface="Cambria"/>
                <a:cs typeface="Cambria"/>
              </a:rPr>
              <a:t> </a:t>
            </a:r>
            <a:r>
              <a:rPr lang="en-US" sz="2000" i="1" spc="-5" dirty="0">
                <a:latin typeface="Cambria"/>
                <a:cs typeface="Cambria"/>
              </a:rPr>
              <a:t>time </a:t>
            </a:r>
            <a:r>
              <a:rPr lang="en-US" sz="2000" i="1" dirty="0">
                <a:latin typeface="Cambria"/>
                <a:cs typeface="Cambria"/>
              </a:rPr>
              <a:t> </a:t>
            </a:r>
            <a:r>
              <a:rPr lang="en-US" sz="2000" i="1" spc="-10" dirty="0">
                <a:latin typeface="Cambria"/>
                <a:cs typeface="Cambria"/>
              </a:rPr>
              <a:t>while</a:t>
            </a:r>
            <a:r>
              <a:rPr lang="en-US" sz="2000" i="1" dirty="0">
                <a:latin typeface="Cambria"/>
                <a:cs typeface="Cambria"/>
              </a:rPr>
              <a:t> </a:t>
            </a:r>
            <a:r>
              <a:rPr lang="en-US" sz="2000" i="1" spc="-10" dirty="0">
                <a:latin typeface="Cambria"/>
                <a:cs typeface="Cambria"/>
              </a:rPr>
              <a:t>cross</a:t>
            </a:r>
            <a:r>
              <a:rPr lang="en-US" sz="2000" i="1" spc="5" dirty="0">
                <a:latin typeface="Cambria"/>
                <a:cs typeface="Cambria"/>
              </a:rPr>
              <a:t> </a:t>
            </a:r>
            <a:r>
              <a:rPr lang="en-US" sz="2000" i="1" spc="-10" dirty="0">
                <a:latin typeface="Cambria"/>
                <a:cs typeface="Cambria"/>
              </a:rPr>
              <a:t>sectional</a:t>
            </a:r>
            <a:r>
              <a:rPr lang="en-US" sz="2000" i="1" spc="5" dirty="0">
                <a:latin typeface="Cambria"/>
                <a:cs typeface="Cambria"/>
              </a:rPr>
              <a:t> </a:t>
            </a:r>
            <a:r>
              <a:rPr lang="en-US" sz="2000" i="1" spc="-5" dirty="0">
                <a:latin typeface="Cambria"/>
                <a:cs typeface="Cambria"/>
              </a:rPr>
              <a:t>data</a:t>
            </a:r>
            <a:r>
              <a:rPr lang="en-US" sz="2000" i="1" spc="-10" dirty="0">
                <a:latin typeface="Cambria"/>
                <a:cs typeface="Cambria"/>
              </a:rPr>
              <a:t> focuses</a:t>
            </a:r>
            <a:r>
              <a:rPr lang="en-US" sz="2000" i="1" spc="10" dirty="0">
                <a:latin typeface="Cambria"/>
                <a:cs typeface="Cambria"/>
              </a:rPr>
              <a:t> </a:t>
            </a:r>
            <a:r>
              <a:rPr lang="en-US" sz="2000" i="1" dirty="0">
                <a:latin typeface="Cambria"/>
                <a:cs typeface="Cambria"/>
              </a:rPr>
              <a:t>on</a:t>
            </a:r>
            <a:r>
              <a:rPr lang="en-US" sz="2000" i="1" spc="5" dirty="0">
                <a:latin typeface="Cambria"/>
                <a:cs typeface="Cambria"/>
              </a:rPr>
              <a:t> </a:t>
            </a:r>
            <a:r>
              <a:rPr lang="en-US" sz="2000" i="1" spc="-15" dirty="0">
                <a:latin typeface="Cambria"/>
                <a:cs typeface="Cambria"/>
              </a:rPr>
              <a:t>several</a:t>
            </a:r>
            <a:r>
              <a:rPr lang="en-US" sz="2000" i="1" spc="10" dirty="0">
                <a:latin typeface="Cambria"/>
                <a:cs typeface="Cambria"/>
              </a:rPr>
              <a:t> </a:t>
            </a:r>
            <a:r>
              <a:rPr lang="en-US" sz="2000" i="1" spc="-10" dirty="0">
                <a:latin typeface="Cambria"/>
                <a:cs typeface="Cambria"/>
              </a:rPr>
              <a:t>variables</a:t>
            </a:r>
            <a:r>
              <a:rPr lang="en-US" sz="2000" i="1" spc="10" dirty="0">
                <a:latin typeface="Cambria"/>
                <a:cs typeface="Cambria"/>
              </a:rPr>
              <a:t> </a:t>
            </a:r>
            <a:r>
              <a:rPr lang="en-US" sz="2000" i="1" dirty="0">
                <a:latin typeface="Cambria"/>
                <a:cs typeface="Cambria"/>
              </a:rPr>
              <a:t>or</a:t>
            </a:r>
            <a:r>
              <a:rPr lang="en-US" sz="2000" i="1" spc="-5" dirty="0">
                <a:latin typeface="Cambria"/>
                <a:cs typeface="Cambria"/>
              </a:rPr>
              <a:t> </a:t>
            </a:r>
            <a:r>
              <a:rPr lang="en-US" sz="2000" i="1" spc="-10" dirty="0">
                <a:latin typeface="Cambria"/>
                <a:cs typeface="Cambria"/>
              </a:rPr>
              <a:t>several</a:t>
            </a:r>
            <a:r>
              <a:rPr lang="en-US" sz="2000" i="1" spc="15" dirty="0">
                <a:latin typeface="Cambria"/>
                <a:cs typeface="Cambria"/>
              </a:rPr>
              <a:t> </a:t>
            </a:r>
            <a:r>
              <a:rPr lang="en-US" sz="2000" i="1" spc="-5" dirty="0">
                <a:latin typeface="Cambria"/>
                <a:cs typeface="Cambria"/>
              </a:rPr>
              <a:t>units </a:t>
            </a:r>
            <a:r>
              <a:rPr lang="en-US" sz="2000" i="1" spc="-515" dirty="0">
                <a:latin typeface="Cambria"/>
                <a:cs typeface="Cambria"/>
              </a:rPr>
              <a:t> </a:t>
            </a:r>
            <a:r>
              <a:rPr lang="en-US" sz="2000" i="1" dirty="0">
                <a:latin typeface="Cambria"/>
                <a:cs typeface="Cambria"/>
              </a:rPr>
              <a:t>at</a:t>
            </a:r>
            <a:r>
              <a:rPr lang="en-US" sz="2000" i="1" spc="-5" dirty="0">
                <a:latin typeface="Cambria"/>
                <a:cs typeface="Cambria"/>
              </a:rPr>
              <a:t> </a:t>
            </a:r>
            <a:r>
              <a:rPr lang="en-US" sz="2000" i="1" spc="-15" dirty="0">
                <a:latin typeface="Cambria"/>
                <a:cs typeface="Cambria"/>
              </a:rPr>
              <a:t>the</a:t>
            </a:r>
            <a:r>
              <a:rPr lang="en-US" sz="2000" i="1" dirty="0">
                <a:latin typeface="Cambria"/>
                <a:cs typeface="Cambria"/>
              </a:rPr>
              <a:t> </a:t>
            </a:r>
            <a:r>
              <a:rPr lang="en-US" sz="2000" i="1" spc="-5" dirty="0">
                <a:latin typeface="Cambria"/>
                <a:cs typeface="Cambria"/>
              </a:rPr>
              <a:t>same</a:t>
            </a:r>
            <a:r>
              <a:rPr lang="en-US" sz="2000" i="1" dirty="0">
                <a:latin typeface="Cambria"/>
                <a:cs typeface="Cambria"/>
              </a:rPr>
              <a:t> </a:t>
            </a:r>
            <a:r>
              <a:rPr lang="en-US" sz="2000" i="1" spc="-5" dirty="0">
                <a:latin typeface="Cambria"/>
                <a:cs typeface="Cambria"/>
              </a:rPr>
              <a:t>point </a:t>
            </a:r>
            <a:r>
              <a:rPr lang="en-US" sz="2000" i="1" dirty="0">
                <a:latin typeface="Cambria"/>
                <a:cs typeface="Cambria"/>
              </a:rPr>
              <a:t>of</a:t>
            </a:r>
            <a:r>
              <a:rPr lang="en-US" sz="2000" i="1" spc="-10" dirty="0">
                <a:latin typeface="Cambria"/>
                <a:cs typeface="Cambria"/>
              </a:rPr>
              <a:t> </a:t>
            </a:r>
            <a:r>
              <a:rPr lang="en-US" sz="2000" i="1" spc="-5" dirty="0">
                <a:latin typeface="Cambria"/>
                <a:cs typeface="Cambria"/>
              </a:rPr>
              <a:t>time.</a:t>
            </a:r>
            <a:endParaRPr lang="en-US" sz="2000" dirty="0">
              <a:latin typeface="Cambria"/>
              <a:cs typeface="Cambria"/>
            </a:endParaRPr>
          </a:p>
          <a:p>
            <a:pPr marL="12700" marR="2911475">
              <a:lnSpc>
                <a:spcPts val="4920"/>
              </a:lnSpc>
              <a:spcBef>
                <a:spcPts val="300"/>
              </a:spcBef>
            </a:pPr>
            <a:r>
              <a:rPr lang="en-US" sz="2000" spc="-5" dirty="0">
                <a:latin typeface="Cambria"/>
                <a:cs typeface="Cambria"/>
              </a:rPr>
              <a:t>Important </a:t>
            </a:r>
            <a:r>
              <a:rPr lang="en-US" sz="2000" spc="-15" dirty="0">
                <a:latin typeface="Cambria"/>
                <a:cs typeface="Cambria"/>
              </a:rPr>
              <a:t>to </a:t>
            </a:r>
            <a:r>
              <a:rPr lang="en-US" sz="2000" dirty="0">
                <a:latin typeface="Cambria"/>
                <a:cs typeface="Cambria"/>
              </a:rPr>
              <a:t>identify </a:t>
            </a:r>
            <a:r>
              <a:rPr lang="en-US" sz="2000" spc="-5" dirty="0">
                <a:latin typeface="Cambria"/>
                <a:cs typeface="Cambria"/>
              </a:rPr>
              <a:t>the correct type </a:t>
            </a:r>
            <a:r>
              <a:rPr lang="en-US" sz="2000" dirty="0">
                <a:latin typeface="Cambria"/>
                <a:cs typeface="Cambria"/>
              </a:rPr>
              <a:t>of </a:t>
            </a:r>
            <a:r>
              <a:rPr lang="en-US" sz="2000" spc="-5" dirty="0">
                <a:latin typeface="Cambria"/>
                <a:cs typeface="Cambria"/>
              </a:rPr>
              <a:t>data. </a:t>
            </a:r>
            <a:r>
              <a:rPr lang="en-US" sz="2000" spc="-515" dirty="0">
                <a:latin typeface="Cambria"/>
                <a:cs typeface="Cambria"/>
              </a:rPr>
              <a:t> </a:t>
            </a:r>
            <a:r>
              <a:rPr lang="en-US" sz="2000" spc="-5" dirty="0">
                <a:latin typeface="Cambria"/>
                <a:cs typeface="Cambria"/>
              </a:rPr>
              <a:t>Important</a:t>
            </a:r>
            <a:r>
              <a:rPr lang="en-US" sz="2000" spc="-10" dirty="0">
                <a:latin typeface="Cambria"/>
                <a:cs typeface="Cambria"/>
              </a:rPr>
              <a:t> </a:t>
            </a:r>
            <a:r>
              <a:rPr lang="en-US" sz="2000" spc="-15" dirty="0">
                <a:latin typeface="Cambria"/>
                <a:cs typeface="Cambria"/>
              </a:rPr>
              <a:t>to</a:t>
            </a:r>
            <a:r>
              <a:rPr lang="en-US" sz="2000" dirty="0">
                <a:latin typeface="Cambria"/>
                <a:cs typeface="Cambria"/>
              </a:rPr>
              <a:t> </a:t>
            </a:r>
            <a:r>
              <a:rPr lang="en-US" sz="2000" spc="-5" dirty="0">
                <a:latin typeface="Cambria"/>
                <a:cs typeface="Cambria"/>
              </a:rPr>
              <a:t>collect</a:t>
            </a:r>
            <a:r>
              <a:rPr lang="en-US" sz="2000" spc="5" dirty="0">
                <a:latin typeface="Cambria"/>
                <a:cs typeface="Cambria"/>
              </a:rPr>
              <a:t> </a:t>
            </a:r>
            <a:r>
              <a:rPr lang="en-US" sz="2000" spc="-10" dirty="0">
                <a:latin typeface="Cambria"/>
                <a:cs typeface="Cambria"/>
              </a:rPr>
              <a:t>correct </a:t>
            </a:r>
            <a:r>
              <a:rPr lang="en-US" sz="2000" spc="-5" dirty="0">
                <a:latin typeface="Cambria"/>
                <a:cs typeface="Cambria"/>
              </a:rPr>
              <a:t>types</a:t>
            </a:r>
            <a:r>
              <a:rPr lang="en-US" sz="2000" spc="10" dirty="0">
                <a:latin typeface="Cambria"/>
                <a:cs typeface="Cambria"/>
              </a:rPr>
              <a:t> </a:t>
            </a:r>
            <a:r>
              <a:rPr lang="en-US" sz="2000" dirty="0">
                <a:latin typeface="Cambria"/>
                <a:cs typeface="Cambria"/>
              </a:rPr>
              <a:t>of</a:t>
            </a:r>
            <a:r>
              <a:rPr lang="en-US" sz="2000" spc="-10" dirty="0">
                <a:latin typeface="Cambria"/>
                <a:cs typeface="Cambria"/>
              </a:rPr>
              <a:t> </a:t>
            </a:r>
            <a:r>
              <a:rPr lang="en-US" sz="2000" spc="-5" dirty="0">
                <a:latin typeface="Cambria"/>
                <a:cs typeface="Cambria"/>
              </a:rPr>
              <a:t>data.</a:t>
            </a:r>
            <a:endParaRPr lang="en-US" sz="2000" dirty="0">
              <a:latin typeface="Cambria"/>
              <a:cs typeface="Cambria"/>
            </a:endParaRPr>
          </a:p>
          <a:p>
            <a:endParaRPr lang="en-IN" dirty="0"/>
          </a:p>
        </p:txBody>
      </p:sp>
      <p:sp>
        <p:nvSpPr>
          <p:cNvPr id="3" name="Title 2">
            <a:extLst>
              <a:ext uri="{FF2B5EF4-FFF2-40B4-BE49-F238E27FC236}">
                <a16:creationId xmlns:a16="http://schemas.microsoft.com/office/drawing/2014/main" id="{F73E70D0-ED0D-9E38-D31E-003F90F04AA1}"/>
              </a:ext>
            </a:extLst>
          </p:cNvPr>
          <p:cNvSpPr>
            <a:spLocks noGrp="1"/>
          </p:cNvSpPr>
          <p:nvPr>
            <p:ph type="title"/>
          </p:nvPr>
        </p:nvSpPr>
        <p:spPr/>
        <p:txBody>
          <a:bodyPr/>
          <a:lstStyle/>
          <a:p>
            <a:r>
              <a:rPr lang="en-US" sz="1800" dirty="0"/>
              <a:t>Time-series data =&gt;</a:t>
            </a:r>
            <a:r>
              <a:rPr lang="en-US" sz="1800" spc="-5" dirty="0"/>
              <a:t>Set </a:t>
            </a:r>
            <a:r>
              <a:rPr lang="en-US" sz="1800" dirty="0"/>
              <a:t>of </a:t>
            </a:r>
            <a:r>
              <a:rPr lang="en-US" sz="1800" spc="-5" dirty="0"/>
              <a:t>observations collected at </a:t>
            </a:r>
            <a:r>
              <a:rPr lang="en-US" sz="1800" spc="-15" dirty="0"/>
              <a:t>usually </a:t>
            </a:r>
            <a:r>
              <a:rPr lang="en-US" sz="1800" spc="-10" dirty="0"/>
              <a:t>discrete </a:t>
            </a:r>
            <a:r>
              <a:rPr lang="en-US" sz="1800" spc="-515" dirty="0"/>
              <a:t> </a:t>
            </a:r>
            <a:r>
              <a:rPr lang="en-US" sz="1800" dirty="0"/>
              <a:t>and</a:t>
            </a:r>
            <a:r>
              <a:rPr lang="en-US" sz="1800" spc="-5" dirty="0"/>
              <a:t> </a:t>
            </a:r>
            <a:r>
              <a:rPr lang="en-US" sz="1800" spc="-10" dirty="0"/>
              <a:t>equally</a:t>
            </a:r>
            <a:r>
              <a:rPr lang="en-US" sz="1800" spc="-5" dirty="0"/>
              <a:t> </a:t>
            </a:r>
            <a:r>
              <a:rPr lang="en-US" sz="1800" dirty="0"/>
              <a:t>spaced</a:t>
            </a:r>
            <a:r>
              <a:rPr lang="en-US" sz="1800" spc="20" dirty="0"/>
              <a:t> </a:t>
            </a:r>
            <a:r>
              <a:rPr lang="en-US" sz="1800" spc="-5" dirty="0"/>
              <a:t>time</a:t>
            </a:r>
            <a:r>
              <a:rPr lang="en-US" sz="1800" spc="-15" dirty="0"/>
              <a:t> </a:t>
            </a:r>
            <a:r>
              <a:rPr lang="en-US" sz="1800" spc="-10" dirty="0"/>
              <a:t>intervals.</a:t>
            </a:r>
            <a:br>
              <a:rPr lang="en-US" sz="3200" dirty="0">
                <a:latin typeface="Cambria"/>
                <a:cs typeface="Cambria"/>
              </a:rPr>
            </a:br>
            <a:endParaRPr lang="en-IN" dirty="0"/>
          </a:p>
        </p:txBody>
      </p:sp>
    </p:spTree>
    <p:extLst>
      <p:ext uri="{BB962C8B-B14F-4D97-AF65-F5344CB8AC3E}">
        <p14:creationId xmlns:p14="http://schemas.microsoft.com/office/powerpoint/2010/main" val="1705817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B28CB0-12A2-75F8-8528-2A911E24F11B}"/>
              </a:ext>
            </a:extLst>
          </p:cNvPr>
          <p:cNvSpPr>
            <a:spLocks noGrp="1"/>
          </p:cNvSpPr>
          <p:nvPr>
            <p:ph idx="1"/>
          </p:nvPr>
        </p:nvSpPr>
        <p:spPr>
          <a:xfrm>
            <a:off x="622300" y="1160003"/>
            <a:ext cx="10947400" cy="3881398"/>
          </a:xfrm>
        </p:spPr>
        <p:txBody>
          <a:bodyPr/>
          <a:lstStyle/>
          <a:p>
            <a:pPr marL="12700">
              <a:lnSpc>
                <a:spcPct val="100000"/>
              </a:lnSpc>
              <a:spcBef>
                <a:spcPts val="1750"/>
              </a:spcBef>
            </a:pPr>
            <a:r>
              <a:rPr lang="en-US" sz="2000" i="1" spc="-10" dirty="0">
                <a:latin typeface="Cambria"/>
                <a:cs typeface="Cambria"/>
              </a:rPr>
              <a:t>Examples:</a:t>
            </a:r>
            <a:endParaRPr lang="en-US" sz="2000" dirty="0">
              <a:latin typeface="Cambria"/>
              <a:cs typeface="Cambria"/>
            </a:endParaRPr>
          </a:p>
          <a:p>
            <a:pPr marL="241300" marR="19685" indent="-228600">
              <a:lnSpc>
                <a:spcPct val="140000"/>
              </a:lnSpc>
              <a:spcBef>
                <a:spcPts val="605"/>
              </a:spcBef>
              <a:buFont typeface="Wingdings"/>
              <a:buChar char=""/>
              <a:tabLst>
                <a:tab pos="241300" algn="l"/>
              </a:tabLst>
            </a:pPr>
            <a:r>
              <a:rPr lang="en-US" sz="2000" spc="-10" dirty="0">
                <a:latin typeface="Cambria"/>
                <a:cs typeface="Cambria"/>
              </a:rPr>
              <a:t>Stock</a:t>
            </a:r>
            <a:r>
              <a:rPr lang="en-US" sz="2000" spc="5" dirty="0">
                <a:latin typeface="Cambria"/>
                <a:cs typeface="Cambria"/>
              </a:rPr>
              <a:t> </a:t>
            </a:r>
            <a:r>
              <a:rPr lang="en-US" sz="2000" spc="-10" dirty="0">
                <a:latin typeface="Cambria"/>
                <a:cs typeface="Cambria"/>
              </a:rPr>
              <a:t>returns</a:t>
            </a:r>
            <a:r>
              <a:rPr lang="en-US" sz="2000" spc="-20" dirty="0">
                <a:latin typeface="Cambria"/>
                <a:cs typeface="Cambria"/>
              </a:rPr>
              <a:t> </a:t>
            </a:r>
            <a:r>
              <a:rPr lang="en-US" sz="2000" dirty="0">
                <a:latin typeface="Cambria"/>
                <a:cs typeface="Cambria"/>
              </a:rPr>
              <a:t>earned</a:t>
            </a:r>
            <a:r>
              <a:rPr lang="en-US" sz="2000" spc="-5" dirty="0">
                <a:latin typeface="Cambria"/>
                <a:cs typeface="Cambria"/>
              </a:rPr>
              <a:t> </a:t>
            </a:r>
            <a:r>
              <a:rPr lang="en-US" sz="2000" spc="-25" dirty="0">
                <a:latin typeface="Cambria"/>
                <a:cs typeface="Cambria"/>
              </a:rPr>
              <a:t>by</a:t>
            </a:r>
            <a:r>
              <a:rPr lang="en-US" sz="2000" dirty="0">
                <a:latin typeface="Cambria"/>
                <a:cs typeface="Cambria"/>
              </a:rPr>
              <a:t> </a:t>
            </a:r>
            <a:r>
              <a:rPr lang="en-US" sz="2000" spc="-5" dirty="0">
                <a:latin typeface="Cambria"/>
                <a:cs typeface="Cambria"/>
              </a:rPr>
              <a:t>shareholders</a:t>
            </a:r>
            <a:r>
              <a:rPr lang="en-US" sz="2000" spc="15" dirty="0">
                <a:latin typeface="Cambria"/>
                <a:cs typeface="Cambria"/>
              </a:rPr>
              <a:t> </a:t>
            </a:r>
            <a:r>
              <a:rPr lang="en-US" sz="2000" dirty="0">
                <a:latin typeface="Cambria"/>
                <a:cs typeface="Cambria"/>
              </a:rPr>
              <a:t>of</a:t>
            </a:r>
            <a:r>
              <a:rPr lang="en-US" sz="2000" spc="-5" dirty="0">
                <a:latin typeface="Cambria"/>
                <a:cs typeface="Cambria"/>
              </a:rPr>
              <a:t> </a:t>
            </a:r>
            <a:r>
              <a:rPr lang="en-US" sz="2000" spc="-50" dirty="0">
                <a:latin typeface="Cambria"/>
                <a:cs typeface="Cambria"/>
              </a:rPr>
              <a:t>Tata</a:t>
            </a:r>
            <a:r>
              <a:rPr lang="en-US" sz="2000" spc="-5" dirty="0">
                <a:latin typeface="Cambria"/>
                <a:cs typeface="Cambria"/>
              </a:rPr>
              <a:t> </a:t>
            </a:r>
            <a:r>
              <a:rPr lang="en-US" sz="2000" dirty="0">
                <a:latin typeface="Cambria"/>
                <a:cs typeface="Cambria"/>
              </a:rPr>
              <a:t>Consultancy</a:t>
            </a:r>
            <a:r>
              <a:rPr lang="en-US" sz="2000" spc="-10" dirty="0">
                <a:latin typeface="Cambria"/>
                <a:cs typeface="Cambria"/>
              </a:rPr>
              <a:t> </a:t>
            </a:r>
            <a:r>
              <a:rPr lang="en-US" sz="2000" spc="-5" dirty="0">
                <a:latin typeface="Cambria"/>
                <a:cs typeface="Cambria"/>
              </a:rPr>
              <a:t>Services, </a:t>
            </a:r>
            <a:r>
              <a:rPr lang="en-US" sz="2000" spc="-509" dirty="0">
                <a:latin typeface="Cambria"/>
                <a:cs typeface="Cambria"/>
              </a:rPr>
              <a:t> </a:t>
            </a:r>
            <a:r>
              <a:rPr lang="en-US" sz="2000" spc="-10" dirty="0">
                <a:latin typeface="Cambria"/>
                <a:cs typeface="Cambria"/>
              </a:rPr>
              <a:t>Infosys,</a:t>
            </a:r>
            <a:r>
              <a:rPr lang="en-US" sz="2000" spc="-25" dirty="0">
                <a:latin typeface="Cambria"/>
                <a:cs typeface="Cambria"/>
              </a:rPr>
              <a:t> </a:t>
            </a:r>
            <a:r>
              <a:rPr lang="en-US" sz="2000" dirty="0">
                <a:latin typeface="Cambria"/>
                <a:cs typeface="Cambria"/>
              </a:rPr>
              <a:t>and </a:t>
            </a:r>
            <a:r>
              <a:rPr lang="en-US" sz="2000" spc="-10" dirty="0">
                <a:latin typeface="Cambria"/>
                <a:cs typeface="Cambria"/>
              </a:rPr>
              <a:t>Reliance </a:t>
            </a:r>
            <a:r>
              <a:rPr lang="en-US" sz="2000" spc="-5" dirty="0">
                <a:latin typeface="Cambria"/>
                <a:cs typeface="Cambria"/>
              </a:rPr>
              <a:t>Industries</a:t>
            </a:r>
            <a:r>
              <a:rPr lang="en-US" sz="2000" spc="-20" dirty="0">
                <a:latin typeface="Cambria"/>
                <a:cs typeface="Cambria"/>
              </a:rPr>
              <a:t> </a:t>
            </a:r>
            <a:r>
              <a:rPr lang="en-US" sz="2000" spc="-5" dirty="0">
                <a:latin typeface="Cambria"/>
                <a:cs typeface="Cambria"/>
              </a:rPr>
              <a:t>at</a:t>
            </a:r>
            <a:r>
              <a:rPr lang="en-US" sz="2000" spc="10" dirty="0">
                <a:latin typeface="Cambria"/>
                <a:cs typeface="Cambria"/>
              </a:rPr>
              <a:t> </a:t>
            </a:r>
            <a:r>
              <a:rPr lang="en-US" sz="2000" spc="-5" dirty="0">
                <a:latin typeface="Cambria"/>
                <a:cs typeface="Cambria"/>
              </a:rPr>
              <a:t>the </a:t>
            </a:r>
            <a:r>
              <a:rPr lang="en-US" sz="2000" dirty="0">
                <a:latin typeface="Cambria"/>
                <a:cs typeface="Cambria"/>
              </a:rPr>
              <a:t>end</a:t>
            </a:r>
            <a:r>
              <a:rPr lang="en-US" sz="2000" spc="-10" dirty="0">
                <a:latin typeface="Cambria"/>
                <a:cs typeface="Cambria"/>
              </a:rPr>
              <a:t> </a:t>
            </a:r>
            <a:r>
              <a:rPr lang="en-US" sz="2000" dirty="0">
                <a:latin typeface="Cambria"/>
                <a:cs typeface="Cambria"/>
              </a:rPr>
              <a:t>of </a:t>
            </a:r>
            <a:r>
              <a:rPr lang="en-US" sz="2000" spc="-10" dirty="0">
                <a:latin typeface="Cambria"/>
                <a:cs typeface="Cambria"/>
              </a:rPr>
              <a:t>years</a:t>
            </a:r>
            <a:r>
              <a:rPr lang="en-US" sz="2000" spc="-5" dirty="0">
                <a:latin typeface="Cambria"/>
                <a:cs typeface="Cambria"/>
              </a:rPr>
              <a:t> </a:t>
            </a:r>
            <a:r>
              <a:rPr lang="en-US" sz="2000" dirty="0">
                <a:latin typeface="Cambria"/>
                <a:cs typeface="Cambria"/>
              </a:rPr>
              <a:t>2001-2020.</a:t>
            </a:r>
          </a:p>
          <a:p>
            <a:pPr marL="241300" indent="-228600">
              <a:lnSpc>
                <a:spcPct val="100000"/>
              </a:lnSpc>
              <a:spcBef>
                <a:spcPts val="1750"/>
              </a:spcBef>
              <a:buFont typeface="Wingdings"/>
              <a:buChar char=""/>
              <a:tabLst>
                <a:tab pos="241300" algn="l"/>
              </a:tabLst>
            </a:pPr>
            <a:r>
              <a:rPr lang="en-US" sz="2000" spc="-15" dirty="0">
                <a:latin typeface="Cambria"/>
                <a:cs typeface="Cambria"/>
              </a:rPr>
              <a:t>Quarterly</a:t>
            </a:r>
            <a:r>
              <a:rPr lang="en-US" sz="2000" spc="-30" dirty="0">
                <a:latin typeface="Cambria"/>
                <a:cs typeface="Cambria"/>
              </a:rPr>
              <a:t> </a:t>
            </a:r>
            <a:r>
              <a:rPr lang="en-US" sz="2000" dirty="0">
                <a:latin typeface="Cambria"/>
                <a:cs typeface="Cambria"/>
              </a:rPr>
              <a:t>data</a:t>
            </a:r>
            <a:r>
              <a:rPr lang="en-US" sz="2000" spc="-5" dirty="0">
                <a:latin typeface="Cambria"/>
                <a:cs typeface="Cambria"/>
              </a:rPr>
              <a:t> </a:t>
            </a:r>
            <a:r>
              <a:rPr lang="en-US" sz="2000" dirty="0">
                <a:latin typeface="Cambria"/>
                <a:cs typeface="Cambria"/>
              </a:rPr>
              <a:t>on </a:t>
            </a:r>
            <a:r>
              <a:rPr lang="en-US" sz="2000" spc="-5" dirty="0">
                <a:latin typeface="Cambria"/>
                <a:cs typeface="Cambria"/>
              </a:rPr>
              <a:t>GDP </a:t>
            </a:r>
            <a:r>
              <a:rPr lang="en-US" sz="2000" dirty="0">
                <a:latin typeface="Cambria"/>
                <a:cs typeface="Cambria"/>
              </a:rPr>
              <a:t>of</a:t>
            </a:r>
            <a:r>
              <a:rPr lang="en-US" sz="2000" spc="-10" dirty="0">
                <a:latin typeface="Cambria"/>
                <a:cs typeface="Cambria"/>
              </a:rPr>
              <a:t> </a:t>
            </a:r>
            <a:r>
              <a:rPr lang="en-US" sz="2000" spc="-5" dirty="0">
                <a:latin typeface="Cambria"/>
                <a:cs typeface="Cambria"/>
              </a:rPr>
              <a:t>eight</a:t>
            </a:r>
            <a:r>
              <a:rPr lang="en-US" sz="2000" spc="-15" dirty="0">
                <a:latin typeface="Cambria"/>
                <a:cs typeface="Cambria"/>
              </a:rPr>
              <a:t> </a:t>
            </a:r>
            <a:r>
              <a:rPr lang="en-US" sz="2000" spc="-20" dirty="0">
                <a:latin typeface="Cambria"/>
                <a:cs typeface="Cambria"/>
              </a:rPr>
              <a:t>SAARC</a:t>
            </a:r>
            <a:r>
              <a:rPr lang="en-US" sz="2000" spc="-15" dirty="0">
                <a:latin typeface="Cambria"/>
                <a:cs typeface="Cambria"/>
              </a:rPr>
              <a:t> </a:t>
            </a:r>
            <a:r>
              <a:rPr lang="en-US" sz="2000" dirty="0">
                <a:latin typeface="Cambria"/>
                <a:cs typeface="Cambria"/>
              </a:rPr>
              <a:t>countries</a:t>
            </a:r>
            <a:r>
              <a:rPr lang="en-US" sz="2000" spc="-5" dirty="0">
                <a:latin typeface="Cambria"/>
                <a:cs typeface="Cambria"/>
              </a:rPr>
              <a:t> </a:t>
            </a:r>
            <a:r>
              <a:rPr lang="en-US" sz="2000" dirty="0">
                <a:latin typeface="Cambria"/>
                <a:cs typeface="Cambria"/>
              </a:rPr>
              <a:t>during</a:t>
            </a:r>
            <a:r>
              <a:rPr lang="en-US" sz="2000" spc="-5" dirty="0">
                <a:latin typeface="Cambria"/>
                <a:cs typeface="Cambria"/>
              </a:rPr>
              <a:t> </a:t>
            </a:r>
            <a:r>
              <a:rPr lang="en-US" sz="2000" dirty="0">
                <a:latin typeface="Cambria"/>
                <a:cs typeface="Cambria"/>
              </a:rPr>
              <a:t>2011-2020.</a:t>
            </a:r>
          </a:p>
          <a:p>
            <a:pPr marL="241300" marR="717550" indent="-228600">
              <a:lnSpc>
                <a:spcPct val="140000"/>
              </a:lnSpc>
              <a:spcBef>
                <a:spcPts val="605"/>
              </a:spcBef>
              <a:buFont typeface="Wingdings"/>
              <a:buChar char=""/>
              <a:tabLst>
                <a:tab pos="241300" algn="l"/>
              </a:tabLst>
            </a:pPr>
            <a:r>
              <a:rPr lang="en-US" sz="2000" spc="-5" dirty="0">
                <a:latin typeface="Cambria"/>
                <a:cs typeface="Cambria"/>
              </a:rPr>
              <a:t>Annual Cancer Mortality </a:t>
            </a:r>
            <a:r>
              <a:rPr lang="en-US" sz="2000" dirty="0">
                <a:latin typeface="Cambria"/>
                <a:cs typeface="Cambria"/>
              </a:rPr>
              <a:t>data of </a:t>
            </a:r>
            <a:r>
              <a:rPr lang="en-US" sz="2000" spc="-5" dirty="0">
                <a:latin typeface="Cambria"/>
                <a:cs typeface="Cambria"/>
              </a:rPr>
              <a:t>different Indian states </a:t>
            </a:r>
            <a:r>
              <a:rPr lang="en-US" sz="2000" dirty="0">
                <a:latin typeface="Cambria"/>
                <a:cs typeface="Cambria"/>
              </a:rPr>
              <a:t>during </a:t>
            </a:r>
            <a:r>
              <a:rPr lang="en-US" sz="2000" spc="-515" dirty="0">
                <a:latin typeface="Cambria"/>
                <a:cs typeface="Cambria"/>
              </a:rPr>
              <a:t> </a:t>
            </a:r>
            <a:r>
              <a:rPr lang="en-US" sz="2000" dirty="0">
                <a:latin typeface="Cambria"/>
                <a:cs typeface="Cambria"/>
              </a:rPr>
              <a:t>2001</a:t>
            </a:r>
            <a:r>
              <a:rPr lang="en-US" sz="2000" spc="-40" dirty="0">
                <a:latin typeface="Cambria"/>
                <a:cs typeface="Cambria"/>
              </a:rPr>
              <a:t> </a:t>
            </a:r>
            <a:r>
              <a:rPr lang="en-US" sz="2000" dirty="0">
                <a:latin typeface="Cambria"/>
                <a:cs typeface="Cambria"/>
              </a:rPr>
              <a:t>–</a:t>
            </a:r>
            <a:r>
              <a:rPr lang="en-US" sz="2000" spc="-5" dirty="0">
                <a:latin typeface="Cambria"/>
                <a:cs typeface="Cambria"/>
              </a:rPr>
              <a:t> </a:t>
            </a:r>
            <a:r>
              <a:rPr lang="en-US" sz="2000" dirty="0">
                <a:latin typeface="Cambria"/>
                <a:cs typeface="Cambria"/>
              </a:rPr>
              <a:t>2020.</a:t>
            </a:r>
          </a:p>
          <a:p>
            <a:pPr marL="241300" marR="749935" indent="-228600">
              <a:lnSpc>
                <a:spcPct val="140000"/>
              </a:lnSpc>
              <a:spcBef>
                <a:spcPts val="600"/>
              </a:spcBef>
              <a:buFont typeface="Wingdings"/>
              <a:buChar char=""/>
              <a:tabLst>
                <a:tab pos="241300" algn="l"/>
              </a:tabLst>
            </a:pPr>
            <a:r>
              <a:rPr lang="en-US" sz="2000" spc="-10" dirty="0">
                <a:latin typeface="Cambria"/>
                <a:cs typeface="Cambria"/>
              </a:rPr>
              <a:t>Daily</a:t>
            </a:r>
            <a:r>
              <a:rPr lang="en-US" sz="2000" spc="-15" dirty="0">
                <a:latin typeface="Cambria"/>
                <a:cs typeface="Cambria"/>
              </a:rPr>
              <a:t> </a:t>
            </a:r>
            <a:r>
              <a:rPr lang="en-US" sz="2000" spc="-5" dirty="0">
                <a:latin typeface="Cambria"/>
                <a:cs typeface="Cambria"/>
              </a:rPr>
              <a:t>observations</a:t>
            </a:r>
            <a:r>
              <a:rPr lang="en-US" sz="2000" spc="-10" dirty="0">
                <a:latin typeface="Cambria"/>
                <a:cs typeface="Cambria"/>
              </a:rPr>
              <a:t> </a:t>
            </a:r>
            <a:r>
              <a:rPr lang="en-US" sz="2000" dirty="0">
                <a:latin typeface="Cambria"/>
                <a:cs typeface="Cambria"/>
              </a:rPr>
              <a:t>on </a:t>
            </a:r>
            <a:r>
              <a:rPr lang="en-US" sz="2000" spc="-5" dirty="0">
                <a:latin typeface="Cambria"/>
                <a:cs typeface="Cambria"/>
              </a:rPr>
              <a:t>maximum </a:t>
            </a:r>
            <a:r>
              <a:rPr lang="en-US" sz="2000" spc="-10" dirty="0">
                <a:latin typeface="Cambria"/>
                <a:cs typeface="Cambria"/>
              </a:rPr>
              <a:t>temperature,</a:t>
            </a:r>
            <a:r>
              <a:rPr lang="en-US" sz="2000" spc="-25" dirty="0">
                <a:latin typeface="Cambria"/>
                <a:cs typeface="Cambria"/>
              </a:rPr>
              <a:t> </a:t>
            </a:r>
            <a:r>
              <a:rPr lang="en-US" sz="2000" spc="-30" dirty="0">
                <a:latin typeface="Cambria"/>
                <a:cs typeface="Cambria"/>
              </a:rPr>
              <a:t>humidity,</a:t>
            </a:r>
            <a:r>
              <a:rPr lang="en-US" sz="2000" spc="-5" dirty="0">
                <a:latin typeface="Cambria"/>
                <a:cs typeface="Cambria"/>
              </a:rPr>
              <a:t> wind </a:t>
            </a:r>
            <a:r>
              <a:rPr lang="en-US" sz="2000" spc="-509" dirty="0">
                <a:latin typeface="Cambria"/>
                <a:cs typeface="Cambria"/>
              </a:rPr>
              <a:t> </a:t>
            </a:r>
            <a:r>
              <a:rPr lang="en-US" sz="2000" dirty="0">
                <a:latin typeface="Cambria"/>
                <a:cs typeface="Cambria"/>
              </a:rPr>
              <a:t>speed of 13 coastal districts of </a:t>
            </a:r>
            <a:r>
              <a:rPr lang="en-US" sz="2000" spc="-40" dirty="0">
                <a:latin typeface="Cambria"/>
                <a:cs typeface="Cambria"/>
              </a:rPr>
              <a:t>Tamil </a:t>
            </a:r>
            <a:r>
              <a:rPr lang="en-US" sz="2000" dirty="0">
                <a:latin typeface="Cambria"/>
                <a:cs typeface="Cambria"/>
              </a:rPr>
              <a:t>Nadu during January- </a:t>
            </a:r>
            <a:r>
              <a:rPr lang="en-US" sz="2000" spc="5" dirty="0">
                <a:latin typeface="Cambria"/>
                <a:cs typeface="Cambria"/>
              </a:rPr>
              <a:t> </a:t>
            </a:r>
            <a:r>
              <a:rPr lang="en-US" sz="2000" spc="-5" dirty="0">
                <a:latin typeface="Cambria"/>
                <a:cs typeface="Cambria"/>
              </a:rPr>
              <a:t>December</a:t>
            </a:r>
            <a:r>
              <a:rPr lang="en-US" sz="2000" spc="10" dirty="0">
                <a:latin typeface="Cambria"/>
                <a:cs typeface="Cambria"/>
              </a:rPr>
              <a:t> </a:t>
            </a:r>
            <a:r>
              <a:rPr lang="en-US" sz="2000" dirty="0">
                <a:latin typeface="Cambria"/>
                <a:cs typeface="Cambria"/>
              </a:rPr>
              <a:t>2020.</a:t>
            </a:r>
          </a:p>
          <a:p>
            <a:endParaRPr lang="en-IN" dirty="0"/>
          </a:p>
        </p:txBody>
      </p:sp>
      <p:sp>
        <p:nvSpPr>
          <p:cNvPr id="3" name="Title 2">
            <a:extLst>
              <a:ext uri="{FF2B5EF4-FFF2-40B4-BE49-F238E27FC236}">
                <a16:creationId xmlns:a16="http://schemas.microsoft.com/office/drawing/2014/main" id="{9FD8A13A-06C2-F54A-B924-CA374A8A748B}"/>
              </a:ext>
            </a:extLst>
          </p:cNvPr>
          <p:cNvSpPr>
            <a:spLocks noGrp="1"/>
          </p:cNvSpPr>
          <p:nvPr>
            <p:ph type="title"/>
          </p:nvPr>
        </p:nvSpPr>
        <p:spPr/>
        <p:txBody>
          <a:bodyPr/>
          <a:lstStyle/>
          <a:p>
            <a:pPr marL="12700">
              <a:lnSpc>
                <a:spcPct val="100000"/>
              </a:lnSpc>
              <a:spcBef>
                <a:spcPts val="1255"/>
              </a:spcBef>
            </a:pPr>
            <a:r>
              <a:rPr lang="en-US" sz="1800" spc="-10" dirty="0"/>
              <a:t>Panel</a:t>
            </a:r>
            <a:r>
              <a:rPr lang="en-US" sz="1800" spc="-20" dirty="0"/>
              <a:t> </a:t>
            </a:r>
            <a:r>
              <a:rPr lang="en-US" sz="1800" dirty="0"/>
              <a:t>or</a:t>
            </a:r>
            <a:r>
              <a:rPr lang="en-US" sz="1800" spc="-15" dirty="0"/>
              <a:t> </a:t>
            </a:r>
            <a:r>
              <a:rPr lang="en-US" sz="1800" spc="-5" dirty="0"/>
              <a:t>Longitudinal</a:t>
            </a:r>
            <a:r>
              <a:rPr lang="en-US" sz="1800" spc="-25" dirty="0"/>
              <a:t> </a:t>
            </a:r>
            <a:r>
              <a:rPr lang="en-US" sz="1800" dirty="0"/>
              <a:t>data</a:t>
            </a:r>
            <a:r>
              <a:rPr lang="en-US" sz="1800" spc="20" dirty="0"/>
              <a:t> =&gt;</a:t>
            </a:r>
            <a:r>
              <a:rPr lang="en-US" sz="1800" spc="-80" dirty="0"/>
              <a:t> </a:t>
            </a:r>
            <a:r>
              <a:rPr lang="en-US" sz="1800" spc="-10" dirty="0"/>
              <a:t>Observations</a:t>
            </a:r>
            <a:r>
              <a:rPr lang="en-US" sz="1800" spc="-20" dirty="0"/>
              <a:t> </a:t>
            </a:r>
            <a:r>
              <a:rPr lang="en-US" sz="1800" dirty="0"/>
              <a:t>on</a:t>
            </a:r>
            <a:r>
              <a:rPr lang="en-US" sz="1800" spc="-15" dirty="0"/>
              <a:t> </a:t>
            </a:r>
            <a:r>
              <a:rPr lang="en-US" sz="1800" spc="-5" dirty="0"/>
              <a:t>different</a:t>
            </a:r>
            <a:r>
              <a:rPr lang="en-US" sz="1800" spc="-35" dirty="0"/>
              <a:t> </a:t>
            </a:r>
            <a:r>
              <a:rPr lang="en-US" sz="1800" spc="-10" dirty="0"/>
              <a:t>cross </a:t>
            </a:r>
            <a:r>
              <a:rPr lang="en-US" sz="1800" dirty="0"/>
              <a:t>sections</a:t>
            </a:r>
            <a:r>
              <a:rPr lang="en-US" sz="1800" spc="-20" dirty="0"/>
              <a:t> </a:t>
            </a:r>
            <a:r>
              <a:rPr lang="en-US" sz="1800" spc="-10" dirty="0"/>
              <a:t>across </a:t>
            </a:r>
            <a:r>
              <a:rPr lang="en-US" sz="1800" spc="-5" dirty="0"/>
              <a:t>time.</a:t>
            </a:r>
            <a:br>
              <a:rPr lang="en-US" sz="3200" dirty="0">
                <a:latin typeface="Cambria"/>
                <a:cs typeface="Cambria"/>
              </a:rPr>
            </a:br>
            <a:endParaRPr lang="en-IN" dirty="0"/>
          </a:p>
        </p:txBody>
      </p:sp>
    </p:spTree>
    <p:extLst>
      <p:ext uri="{BB962C8B-B14F-4D97-AF65-F5344CB8AC3E}">
        <p14:creationId xmlns:p14="http://schemas.microsoft.com/office/powerpoint/2010/main" val="3970475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4ACDE0-B2B6-426D-F362-6A6760ECA4B8}"/>
              </a:ext>
            </a:extLst>
          </p:cNvPr>
          <p:cNvSpPr>
            <a:spLocks noGrp="1"/>
          </p:cNvSpPr>
          <p:nvPr>
            <p:ph idx="1"/>
          </p:nvPr>
        </p:nvSpPr>
        <p:spPr>
          <a:xfrm>
            <a:off x="622300" y="1160003"/>
            <a:ext cx="10947400" cy="2650291"/>
          </a:xfrm>
        </p:spPr>
        <p:txBody>
          <a:bodyPr/>
          <a:lstStyle/>
          <a:p>
            <a:pPr marL="372110" marR="23495" indent="-360045">
              <a:lnSpc>
                <a:spcPct val="150000"/>
              </a:lnSpc>
              <a:spcBef>
                <a:spcPts val="600"/>
              </a:spcBef>
              <a:buFont typeface="Wingdings"/>
              <a:buChar char=""/>
              <a:tabLst>
                <a:tab pos="372745" algn="l"/>
              </a:tabLst>
            </a:pPr>
            <a:r>
              <a:rPr lang="en-US" sz="2000" spc="-5" dirty="0">
                <a:latin typeface="Cambria"/>
                <a:cs typeface="Cambria"/>
              </a:rPr>
              <a:t>Methods </a:t>
            </a:r>
            <a:r>
              <a:rPr lang="en-US" sz="2000" spc="-10" dirty="0">
                <a:latin typeface="Cambria"/>
                <a:cs typeface="Cambria"/>
              </a:rPr>
              <a:t>for analyzing </a:t>
            </a:r>
            <a:r>
              <a:rPr lang="en-US" sz="2000" spc="-5" dirty="0">
                <a:latin typeface="Cambria"/>
                <a:cs typeface="Cambria"/>
              </a:rPr>
              <a:t>time </a:t>
            </a:r>
            <a:r>
              <a:rPr lang="en-US" sz="2000" dirty="0">
                <a:latin typeface="Cambria"/>
                <a:cs typeface="Cambria"/>
              </a:rPr>
              <a:t>series data </a:t>
            </a:r>
            <a:r>
              <a:rPr lang="en-US" sz="2000" spc="-15" dirty="0">
                <a:latin typeface="Cambria"/>
                <a:cs typeface="Cambria"/>
              </a:rPr>
              <a:t>to </a:t>
            </a:r>
            <a:r>
              <a:rPr lang="en-US" sz="2000" spc="-10" dirty="0">
                <a:latin typeface="Cambria"/>
                <a:cs typeface="Cambria"/>
              </a:rPr>
              <a:t>extract </a:t>
            </a:r>
            <a:r>
              <a:rPr lang="en-US" sz="2000" spc="-5" dirty="0">
                <a:latin typeface="Cambria"/>
                <a:cs typeface="Cambria"/>
              </a:rPr>
              <a:t>meaningful </a:t>
            </a:r>
            <a:r>
              <a:rPr lang="en-US" sz="2000" spc="-515" dirty="0">
                <a:latin typeface="Cambria"/>
                <a:cs typeface="Cambria"/>
              </a:rPr>
              <a:t> </a:t>
            </a:r>
            <a:r>
              <a:rPr lang="en-US" sz="2000" spc="-5" dirty="0">
                <a:latin typeface="Cambria"/>
                <a:cs typeface="Cambria"/>
              </a:rPr>
              <a:t>characteristics</a:t>
            </a:r>
            <a:endParaRPr lang="en-US" sz="2000" dirty="0">
              <a:latin typeface="Cambria"/>
              <a:cs typeface="Cambria"/>
            </a:endParaRPr>
          </a:p>
          <a:p>
            <a:pPr marL="372110" indent="-360045">
              <a:lnSpc>
                <a:spcPct val="100000"/>
              </a:lnSpc>
              <a:spcBef>
                <a:spcPts val="2039"/>
              </a:spcBef>
              <a:buFont typeface="Wingdings"/>
              <a:buChar char=""/>
              <a:tabLst>
                <a:tab pos="372745" algn="l"/>
              </a:tabLst>
            </a:pPr>
            <a:r>
              <a:rPr lang="en-US" sz="2000" spc="-15" dirty="0">
                <a:latin typeface="Cambria"/>
                <a:cs typeface="Cambria"/>
              </a:rPr>
              <a:t>Study</a:t>
            </a:r>
            <a:r>
              <a:rPr lang="en-US" sz="2000" spc="-25" dirty="0">
                <a:latin typeface="Cambria"/>
                <a:cs typeface="Cambria"/>
              </a:rPr>
              <a:t> </a:t>
            </a:r>
            <a:r>
              <a:rPr lang="en-US" sz="2000" spc="-5" dirty="0">
                <a:latin typeface="Cambria"/>
                <a:cs typeface="Cambria"/>
              </a:rPr>
              <a:t>the</a:t>
            </a:r>
            <a:r>
              <a:rPr lang="en-US" sz="2000" spc="-20" dirty="0">
                <a:latin typeface="Cambria"/>
                <a:cs typeface="Cambria"/>
              </a:rPr>
              <a:t> </a:t>
            </a:r>
            <a:r>
              <a:rPr lang="en-US" sz="2000" spc="-5" dirty="0">
                <a:latin typeface="Cambria"/>
                <a:cs typeface="Cambria"/>
              </a:rPr>
              <a:t>past</a:t>
            </a:r>
            <a:r>
              <a:rPr lang="en-US" sz="2000" spc="-25" dirty="0">
                <a:latin typeface="Cambria"/>
                <a:cs typeface="Cambria"/>
              </a:rPr>
              <a:t> </a:t>
            </a:r>
            <a:r>
              <a:rPr lang="en-US" sz="2000" spc="-10" dirty="0">
                <a:latin typeface="Cambria"/>
                <a:cs typeface="Cambria"/>
              </a:rPr>
              <a:t>behavior</a:t>
            </a:r>
            <a:endParaRPr lang="en-US" sz="2000" dirty="0">
              <a:latin typeface="Cambria"/>
              <a:cs typeface="Cambria"/>
            </a:endParaRPr>
          </a:p>
          <a:p>
            <a:pPr marL="372110" indent="-360045">
              <a:lnSpc>
                <a:spcPct val="100000"/>
              </a:lnSpc>
              <a:spcBef>
                <a:spcPts val="2039"/>
              </a:spcBef>
              <a:buFont typeface="Wingdings"/>
              <a:buChar char=""/>
              <a:tabLst>
                <a:tab pos="372745" algn="l"/>
              </a:tabLst>
            </a:pPr>
            <a:r>
              <a:rPr lang="en-US" sz="2000" spc="-5" dirty="0">
                <a:latin typeface="Cambria"/>
                <a:cs typeface="Cambria"/>
              </a:rPr>
              <a:t>Identify</a:t>
            </a:r>
            <a:r>
              <a:rPr lang="en-US" sz="2000" spc="-30" dirty="0">
                <a:latin typeface="Cambria"/>
                <a:cs typeface="Cambria"/>
              </a:rPr>
              <a:t> </a:t>
            </a:r>
            <a:r>
              <a:rPr lang="en-US" sz="2000" spc="-5" dirty="0">
                <a:latin typeface="Cambria"/>
                <a:cs typeface="Cambria"/>
              </a:rPr>
              <a:t>the</a:t>
            </a:r>
            <a:r>
              <a:rPr lang="en-US" sz="2000" spc="-10" dirty="0">
                <a:latin typeface="Cambria"/>
                <a:cs typeface="Cambria"/>
              </a:rPr>
              <a:t> </a:t>
            </a:r>
            <a:r>
              <a:rPr lang="en-US" sz="2000" spc="-5" dirty="0">
                <a:latin typeface="Cambria"/>
                <a:cs typeface="Cambria"/>
              </a:rPr>
              <a:t>pattern </a:t>
            </a:r>
            <a:r>
              <a:rPr lang="en-US" sz="2000" dirty="0">
                <a:latin typeface="Cambria"/>
                <a:cs typeface="Cambria"/>
              </a:rPr>
              <a:t>of</a:t>
            </a:r>
            <a:r>
              <a:rPr lang="en-US" sz="2000" spc="-10" dirty="0">
                <a:latin typeface="Cambria"/>
                <a:cs typeface="Cambria"/>
              </a:rPr>
              <a:t> observed</a:t>
            </a:r>
            <a:r>
              <a:rPr lang="en-US" sz="2000" spc="10" dirty="0">
                <a:latin typeface="Cambria"/>
                <a:cs typeface="Cambria"/>
              </a:rPr>
              <a:t> </a:t>
            </a:r>
            <a:r>
              <a:rPr lang="en-US" sz="2000" spc="-5" dirty="0">
                <a:latin typeface="Cambria"/>
                <a:cs typeface="Cambria"/>
              </a:rPr>
              <a:t>time</a:t>
            </a:r>
            <a:r>
              <a:rPr lang="en-US" sz="2000" spc="-15" dirty="0">
                <a:latin typeface="Cambria"/>
                <a:cs typeface="Cambria"/>
              </a:rPr>
              <a:t> </a:t>
            </a:r>
            <a:r>
              <a:rPr lang="en-US" sz="2000" dirty="0">
                <a:latin typeface="Cambria"/>
                <a:cs typeface="Cambria"/>
              </a:rPr>
              <a:t>series</a:t>
            </a:r>
          </a:p>
          <a:p>
            <a:pPr marL="372110" indent="-360045">
              <a:lnSpc>
                <a:spcPct val="100000"/>
              </a:lnSpc>
              <a:spcBef>
                <a:spcPts val="2039"/>
              </a:spcBef>
              <a:buFont typeface="Wingdings"/>
              <a:buChar char=""/>
              <a:tabLst>
                <a:tab pos="372745" algn="l"/>
              </a:tabLst>
            </a:pPr>
            <a:r>
              <a:rPr lang="en-US" sz="2000" dirty="0">
                <a:latin typeface="Cambria"/>
                <a:cs typeface="Cambria"/>
              </a:rPr>
              <a:t>The </a:t>
            </a:r>
            <a:r>
              <a:rPr lang="en-US" sz="2000" spc="-5" dirty="0">
                <a:latin typeface="Cambria"/>
                <a:cs typeface="Cambria"/>
              </a:rPr>
              <a:t>established</a:t>
            </a:r>
            <a:r>
              <a:rPr lang="en-US" sz="2000" spc="10" dirty="0">
                <a:latin typeface="Cambria"/>
                <a:cs typeface="Cambria"/>
              </a:rPr>
              <a:t> </a:t>
            </a:r>
            <a:r>
              <a:rPr lang="en-US" sz="2000" spc="-5" dirty="0">
                <a:latin typeface="Cambria"/>
                <a:cs typeface="Cambria"/>
              </a:rPr>
              <a:t>pattern</a:t>
            </a:r>
            <a:r>
              <a:rPr lang="en-US" sz="2000" spc="-15" dirty="0">
                <a:latin typeface="Cambria"/>
                <a:cs typeface="Cambria"/>
              </a:rPr>
              <a:t> </a:t>
            </a:r>
            <a:r>
              <a:rPr lang="en-US" sz="2000" dirty="0">
                <a:latin typeface="Cambria"/>
                <a:cs typeface="Cambria"/>
              </a:rPr>
              <a:t>can</a:t>
            </a:r>
            <a:r>
              <a:rPr lang="en-US" sz="2000" spc="5" dirty="0">
                <a:latin typeface="Cambria"/>
                <a:cs typeface="Cambria"/>
              </a:rPr>
              <a:t> </a:t>
            </a:r>
            <a:r>
              <a:rPr lang="en-US" sz="2000" spc="-5" dirty="0">
                <a:latin typeface="Cambria"/>
                <a:cs typeface="Cambria"/>
              </a:rPr>
              <a:t>be used</a:t>
            </a:r>
            <a:r>
              <a:rPr lang="en-US" sz="2000" dirty="0">
                <a:latin typeface="Cambria"/>
                <a:cs typeface="Cambria"/>
              </a:rPr>
              <a:t> </a:t>
            </a:r>
            <a:r>
              <a:rPr lang="en-US" sz="2000" spc="-10" dirty="0">
                <a:latin typeface="Cambria"/>
                <a:cs typeface="Cambria"/>
              </a:rPr>
              <a:t>to</a:t>
            </a:r>
            <a:r>
              <a:rPr lang="en-US" sz="2000" spc="5" dirty="0">
                <a:latin typeface="Cambria"/>
                <a:cs typeface="Cambria"/>
              </a:rPr>
              <a:t> </a:t>
            </a:r>
            <a:r>
              <a:rPr lang="en-US" sz="2000" spc="-10" dirty="0">
                <a:latin typeface="Cambria"/>
                <a:cs typeface="Cambria"/>
              </a:rPr>
              <a:t>forecast</a:t>
            </a:r>
            <a:r>
              <a:rPr lang="en-US" sz="2000" spc="5" dirty="0">
                <a:latin typeface="Cambria"/>
                <a:cs typeface="Cambria"/>
              </a:rPr>
              <a:t> </a:t>
            </a:r>
            <a:r>
              <a:rPr lang="en-US" sz="2000" spc="-10" dirty="0">
                <a:latin typeface="Cambria"/>
                <a:cs typeface="Cambria"/>
              </a:rPr>
              <a:t>future</a:t>
            </a:r>
            <a:r>
              <a:rPr lang="en-US" sz="2000" spc="-5" dirty="0">
                <a:latin typeface="Cambria"/>
                <a:cs typeface="Cambria"/>
              </a:rPr>
              <a:t> </a:t>
            </a:r>
            <a:r>
              <a:rPr lang="en-US" sz="2000" spc="-15" dirty="0">
                <a:latin typeface="Cambria"/>
                <a:cs typeface="Cambria"/>
              </a:rPr>
              <a:t>values</a:t>
            </a:r>
            <a:endParaRPr lang="en-US" sz="2000" dirty="0">
              <a:latin typeface="Cambria"/>
              <a:cs typeface="Cambria"/>
            </a:endParaRPr>
          </a:p>
          <a:p>
            <a:endParaRPr lang="en-IN" dirty="0"/>
          </a:p>
        </p:txBody>
      </p:sp>
      <p:sp>
        <p:nvSpPr>
          <p:cNvPr id="3" name="Title 2">
            <a:extLst>
              <a:ext uri="{FF2B5EF4-FFF2-40B4-BE49-F238E27FC236}">
                <a16:creationId xmlns:a16="http://schemas.microsoft.com/office/drawing/2014/main" id="{0F6ADE69-4497-98BE-C549-A862A8CDF1BF}"/>
              </a:ext>
            </a:extLst>
          </p:cNvPr>
          <p:cNvSpPr>
            <a:spLocks noGrp="1"/>
          </p:cNvSpPr>
          <p:nvPr>
            <p:ph type="title"/>
          </p:nvPr>
        </p:nvSpPr>
        <p:spPr/>
        <p:txBody>
          <a:bodyPr/>
          <a:lstStyle/>
          <a:p>
            <a:r>
              <a:rPr lang="en-IN" sz="3200" i="1" dirty="0">
                <a:latin typeface="Cambria"/>
                <a:cs typeface="Cambria"/>
              </a:rPr>
              <a:t>Time</a:t>
            </a:r>
            <a:r>
              <a:rPr lang="en-IN" sz="3200" i="1" spc="-15" dirty="0">
                <a:latin typeface="Cambria"/>
                <a:cs typeface="Cambria"/>
              </a:rPr>
              <a:t> </a:t>
            </a:r>
            <a:r>
              <a:rPr lang="en-IN" sz="3200" i="1" spc="-10" dirty="0">
                <a:latin typeface="Cambria"/>
                <a:cs typeface="Cambria"/>
              </a:rPr>
              <a:t>series </a:t>
            </a:r>
            <a:r>
              <a:rPr lang="en-IN" sz="3200" i="1" spc="-5" dirty="0">
                <a:latin typeface="Cambria"/>
                <a:cs typeface="Cambria"/>
              </a:rPr>
              <a:t>analysis</a:t>
            </a:r>
            <a:r>
              <a:rPr lang="en-IN" sz="3200" i="1" spc="-15" dirty="0">
                <a:latin typeface="Cambria"/>
                <a:cs typeface="Cambria"/>
              </a:rPr>
              <a:t> </a:t>
            </a:r>
            <a:r>
              <a:rPr lang="en-IN" sz="3200" i="1" spc="-5" dirty="0">
                <a:latin typeface="Cambria"/>
                <a:cs typeface="Cambria"/>
              </a:rPr>
              <a:t>include</a:t>
            </a:r>
            <a:br>
              <a:rPr lang="en-IN" sz="3200" dirty="0">
                <a:latin typeface="Cambria"/>
                <a:cs typeface="Cambria"/>
              </a:rPr>
            </a:br>
            <a:endParaRPr lang="en-IN" dirty="0"/>
          </a:p>
        </p:txBody>
      </p:sp>
    </p:spTree>
    <p:extLst>
      <p:ext uri="{BB962C8B-B14F-4D97-AF65-F5344CB8AC3E}">
        <p14:creationId xmlns:p14="http://schemas.microsoft.com/office/powerpoint/2010/main" val="32340775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2014CE-DEBC-23B8-EFF0-F4261492AC88}"/>
              </a:ext>
            </a:extLst>
          </p:cNvPr>
          <p:cNvSpPr>
            <a:spLocks noGrp="1"/>
          </p:cNvSpPr>
          <p:nvPr>
            <p:ph idx="1"/>
          </p:nvPr>
        </p:nvSpPr>
        <p:spPr>
          <a:xfrm>
            <a:off x="622300" y="1160003"/>
            <a:ext cx="10947400" cy="6856571"/>
          </a:xfrm>
        </p:spPr>
        <p:txBody>
          <a:bodyPr/>
          <a:lstStyle/>
          <a:p>
            <a:pPr marL="372110" indent="-360045">
              <a:lnSpc>
                <a:spcPct val="100000"/>
              </a:lnSpc>
              <a:spcBef>
                <a:spcPts val="1440"/>
              </a:spcBef>
              <a:buFont typeface="Wingdings"/>
              <a:buChar char=""/>
              <a:tabLst>
                <a:tab pos="372745" algn="l"/>
              </a:tabLst>
            </a:pPr>
            <a:r>
              <a:rPr lang="en-US" sz="2000" spc="-5" dirty="0">
                <a:latin typeface="Cambria"/>
                <a:cs typeface="Cambria"/>
              </a:rPr>
              <a:t>Economic</a:t>
            </a:r>
            <a:r>
              <a:rPr lang="en-US" sz="2000" spc="-20" dirty="0">
                <a:latin typeface="Cambria"/>
                <a:cs typeface="Cambria"/>
              </a:rPr>
              <a:t> </a:t>
            </a:r>
            <a:r>
              <a:rPr lang="en-US" sz="2000" spc="-15" dirty="0">
                <a:latin typeface="Cambria"/>
                <a:cs typeface="Cambria"/>
              </a:rPr>
              <a:t>Forecasting</a:t>
            </a:r>
            <a:endParaRPr lang="en-US" sz="2000" dirty="0">
              <a:latin typeface="Cambria"/>
              <a:cs typeface="Cambria"/>
            </a:endParaRPr>
          </a:p>
          <a:p>
            <a:pPr marL="372110" indent="-360045">
              <a:lnSpc>
                <a:spcPct val="100000"/>
              </a:lnSpc>
              <a:spcBef>
                <a:spcPts val="1440"/>
              </a:spcBef>
              <a:buFont typeface="Wingdings"/>
              <a:buChar char=""/>
              <a:tabLst>
                <a:tab pos="372745" algn="l"/>
              </a:tabLst>
            </a:pPr>
            <a:r>
              <a:rPr lang="en-US" sz="2000" spc="-5" dirty="0">
                <a:latin typeface="Cambria"/>
                <a:cs typeface="Cambria"/>
              </a:rPr>
              <a:t>Financial</a:t>
            </a:r>
            <a:r>
              <a:rPr lang="en-US" sz="2000" spc="-45" dirty="0">
                <a:latin typeface="Cambria"/>
                <a:cs typeface="Cambria"/>
              </a:rPr>
              <a:t> </a:t>
            </a:r>
            <a:r>
              <a:rPr lang="en-US" sz="2000" spc="-10" dirty="0">
                <a:latin typeface="Cambria"/>
                <a:cs typeface="Cambria"/>
              </a:rPr>
              <a:t>Market</a:t>
            </a:r>
            <a:r>
              <a:rPr lang="en-US" sz="2000" spc="-25" dirty="0">
                <a:latin typeface="Cambria"/>
                <a:cs typeface="Cambria"/>
              </a:rPr>
              <a:t> </a:t>
            </a:r>
            <a:r>
              <a:rPr lang="en-US" sz="2000" spc="-10" dirty="0">
                <a:latin typeface="Cambria"/>
                <a:cs typeface="Cambria"/>
              </a:rPr>
              <a:t>Analysis</a:t>
            </a:r>
            <a:endParaRPr lang="en-US" sz="2000" dirty="0">
              <a:latin typeface="Cambria"/>
              <a:cs typeface="Cambria"/>
            </a:endParaRPr>
          </a:p>
          <a:p>
            <a:pPr marL="372110" marR="1205230" indent="-360045">
              <a:lnSpc>
                <a:spcPct val="150000"/>
              </a:lnSpc>
              <a:buFont typeface="Wingdings"/>
              <a:buChar char=""/>
              <a:tabLst>
                <a:tab pos="372745" algn="l"/>
              </a:tabLst>
            </a:pPr>
            <a:r>
              <a:rPr lang="en-US" sz="2000" spc="-5" dirty="0">
                <a:latin typeface="Cambria"/>
                <a:cs typeface="Cambria"/>
              </a:rPr>
              <a:t>Marketing</a:t>
            </a:r>
            <a:r>
              <a:rPr lang="en-US" sz="2000" spc="-75" dirty="0">
                <a:latin typeface="Cambria"/>
                <a:cs typeface="Cambria"/>
              </a:rPr>
              <a:t> </a:t>
            </a:r>
            <a:r>
              <a:rPr lang="en-US" sz="2000" dirty="0">
                <a:latin typeface="Cambria"/>
                <a:cs typeface="Cambria"/>
              </a:rPr>
              <a:t>and</a:t>
            </a:r>
            <a:r>
              <a:rPr lang="en-US" sz="2000" spc="-60" dirty="0">
                <a:latin typeface="Cambria"/>
                <a:cs typeface="Cambria"/>
              </a:rPr>
              <a:t> </a:t>
            </a:r>
            <a:r>
              <a:rPr lang="en-US" sz="2000" spc="-5" dirty="0">
                <a:latin typeface="Cambria"/>
                <a:cs typeface="Cambria"/>
              </a:rPr>
              <a:t>Sales </a:t>
            </a:r>
            <a:r>
              <a:rPr lang="en-US" sz="2000" spc="-515" dirty="0">
                <a:latin typeface="Cambria"/>
                <a:cs typeface="Cambria"/>
              </a:rPr>
              <a:t> </a:t>
            </a:r>
            <a:r>
              <a:rPr lang="en-US" sz="2000" spc="-15" dirty="0">
                <a:latin typeface="Cambria"/>
                <a:cs typeface="Cambria"/>
              </a:rPr>
              <a:t>Forecasting</a:t>
            </a:r>
            <a:endParaRPr lang="en-US" sz="2000" dirty="0">
              <a:latin typeface="Cambria"/>
              <a:cs typeface="Cambria"/>
            </a:endParaRPr>
          </a:p>
          <a:p>
            <a:pPr marL="372110" indent="-360045">
              <a:lnSpc>
                <a:spcPct val="100000"/>
              </a:lnSpc>
              <a:spcBef>
                <a:spcPts val="1445"/>
              </a:spcBef>
              <a:buFont typeface="Wingdings"/>
              <a:buChar char=""/>
              <a:tabLst>
                <a:tab pos="372745" algn="l"/>
              </a:tabLst>
            </a:pPr>
            <a:r>
              <a:rPr lang="en-US" sz="2000" spc="-5" dirty="0">
                <a:latin typeface="Cambria"/>
                <a:cs typeface="Cambria"/>
              </a:rPr>
              <a:t>Census</a:t>
            </a:r>
            <a:r>
              <a:rPr lang="en-US" sz="2000" spc="-40" dirty="0">
                <a:latin typeface="Cambria"/>
                <a:cs typeface="Cambria"/>
              </a:rPr>
              <a:t> </a:t>
            </a:r>
            <a:r>
              <a:rPr lang="en-US" sz="2000" spc="-10" dirty="0">
                <a:latin typeface="Cambria"/>
                <a:cs typeface="Cambria"/>
              </a:rPr>
              <a:t>Analysis</a:t>
            </a:r>
            <a:endParaRPr lang="en-US" sz="2000" dirty="0">
              <a:latin typeface="Cambria"/>
              <a:cs typeface="Cambria"/>
            </a:endParaRPr>
          </a:p>
          <a:p>
            <a:pPr marL="372110" indent="-360045">
              <a:lnSpc>
                <a:spcPct val="100000"/>
              </a:lnSpc>
              <a:spcBef>
                <a:spcPts val="1440"/>
              </a:spcBef>
              <a:buFont typeface="Wingdings"/>
              <a:buChar char=""/>
              <a:tabLst>
                <a:tab pos="372745" algn="l"/>
              </a:tabLst>
            </a:pPr>
            <a:r>
              <a:rPr lang="en-US" sz="2000" spc="-5" dirty="0">
                <a:latin typeface="Cambria"/>
                <a:cs typeface="Cambria"/>
              </a:rPr>
              <a:t>Yield</a:t>
            </a:r>
            <a:r>
              <a:rPr lang="en-US" sz="2000" spc="-30" dirty="0">
                <a:latin typeface="Cambria"/>
                <a:cs typeface="Cambria"/>
              </a:rPr>
              <a:t> </a:t>
            </a:r>
            <a:r>
              <a:rPr lang="en-US" sz="2000" spc="-5" dirty="0">
                <a:latin typeface="Cambria"/>
                <a:cs typeface="Cambria"/>
              </a:rPr>
              <a:t>Projections</a:t>
            </a:r>
            <a:endParaRPr lang="en-US" sz="2000" dirty="0">
              <a:latin typeface="Cambria"/>
              <a:cs typeface="Cambria"/>
            </a:endParaRPr>
          </a:p>
          <a:p>
            <a:pPr marL="372110" indent="-360045">
              <a:lnSpc>
                <a:spcPct val="100000"/>
              </a:lnSpc>
              <a:spcBef>
                <a:spcPts val="1440"/>
              </a:spcBef>
              <a:buFont typeface="Wingdings"/>
              <a:buChar char=""/>
              <a:tabLst>
                <a:tab pos="372745" algn="l"/>
              </a:tabLst>
            </a:pPr>
            <a:r>
              <a:rPr lang="en-US" sz="2000" spc="-25" dirty="0">
                <a:latin typeface="Cambria"/>
                <a:cs typeface="Cambria"/>
              </a:rPr>
              <a:t>Weather</a:t>
            </a:r>
            <a:r>
              <a:rPr lang="en-US" sz="2000" spc="-35" dirty="0">
                <a:latin typeface="Cambria"/>
                <a:cs typeface="Cambria"/>
              </a:rPr>
              <a:t> </a:t>
            </a:r>
            <a:r>
              <a:rPr lang="en-US" sz="2000" spc="-5" dirty="0">
                <a:latin typeface="Cambria"/>
                <a:cs typeface="Cambria"/>
              </a:rPr>
              <a:t>forecasting</a:t>
            </a:r>
            <a:endParaRPr lang="en-US" sz="2000" dirty="0">
              <a:latin typeface="Cambria"/>
              <a:cs typeface="Cambria"/>
            </a:endParaRPr>
          </a:p>
          <a:p>
            <a:pPr marL="372110" indent="-360045">
              <a:lnSpc>
                <a:spcPct val="100000"/>
              </a:lnSpc>
              <a:spcBef>
                <a:spcPts val="1440"/>
              </a:spcBef>
              <a:buFont typeface="Wingdings"/>
              <a:buChar char=""/>
              <a:tabLst>
                <a:tab pos="372745" algn="l"/>
              </a:tabLst>
            </a:pPr>
            <a:r>
              <a:rPr lang="en-US" sz="2000" spc="-10" dirty="0">
                <a:latin typeface="Cambria"/>
                <a:cs typeface="Cambria"/>
              </a:rPr>
              <a:t>Stock</a:t>
            </a:r>
            <a:r>
              <a:rPr lang="en-US" sz="2000" spc="-20" dirty="0">
                <a:latin typeface="Cambria"/>
                <a:cs typeface="Cambria"/>
              </a:rPr>
              <a:t> </a:t>
            </a:r>
            <a:r>
              <a:rPr lang="en-US" sz="2000" spc="-10" dirty="0">
                <a:latin typeface="Cambria"/>
                <a:cs typeface="Cambria"/>
              </a:rPr>
              <a:t>market</a:t>
            </a:r>
            <a:r>
              <a:rPr lang="en-US" sz="2000" spc="-25" dirty="0">
                <a:latin typeface="Cambria"/>
                <a:cs typeface="Cambria"/>
              </a:rPr>
              <a:t> </a:t>
            </a:r>
            <a:r>
              <a:rPr lang="en-US" sz="2000" spc="-10" dirty="0">
                <a:latin typeface="Cambria"/>
                <a:cs typeface="Cambria"/>
              </a:rPr>
              <a:t>analysis</a:t>
            </a:r>
            <a:endParaRPr lang="en-US" sz="2000" dirty="0">
              <a:latin typeface="Cambria"/>
              <a:cs typeface="Cambria"/>
            </a:endParaRPr>
          </a:p>
          <a:p>
            <a:pPr marL="372110" indent="-360045">
              <a:lnSpc>
                <a:spcPct val="100000"/>
              </a:lnSpc>
              <a:spcBef>
                <a:spcPts val="1440"/>
              </a:spcBef>
              <a:buFont typeface="Wingdings"/>
              <a:buChar char=""/>
              <a:tabLst>
                <a:tab pos="372745" algn="l"/>
              </a:tabLst>
            </a:pPr>
            <a:r>
              <a:rPr lang="en-US" sz="2000" spc="-10" dirty="0">
                <a:latin typeface="Cambria"/>
                <a:cs typeface="Cambria"/>
              </a:rPr>
              <a:t>Insurance</a:t>
            </a:r>
            <a:r>
              <a:rPr lang="en-US" sz="2000" spc="-40" dirty="0">
                <a:latin typeface="Cambria"/>
                <a:cs typeface="Cambria"/>
              </a:rPr>
              <a:t> </a:t>
            </a:r>
            <a:r>
              <a:rPr lang="en-US" sz="2000" spc="-5" dirty="0">
                <a:latin typeface="Cambria"/>
                <a:cs typeface="Cambria"/>
              </a:rPr>
              <a:t>benefits</a:t>
            </a:r>
            <a:r>
              <a:rPr lang="en-US" sz="2000" spc="-20" dirty="0">
                <a:latin typeface="Cambria"/>
                <a:cs typeface="Cambria"/>
              </a:rPr>
              <a:t> </a:t>
            </a:r>
            <a:r>
              <a:rPr lang="en-US" sz="2000" spc="-5" dirty="0">
                <a:latin typeface="Cambria"/>
                <a:cs typeface="Cambria"/>
              </a:rPr>
              <a:t>prediction</a:t>
            </a:r>
            <a:endParaRPr lang="en-US" sz="2000" dirty="0">
              <a:latin typeface="Cambria"/>
              <a:cs typeface="Cambria"/>
            </a:endParaRPr>
          </a:p>
          <a:p>
            <a:pPr marL="372110" indent="-360045">
              <a:spcBef>
                <a:spcPts val="1440"/>
              </a:spcBef>
              <a:buFont typeface="Wingdings"/>
              <a:buChar char=""/>
              <a:tabLst>
                <a:tab pos="372745" algn="l"/>
              </a:tabLst>
            </a:pPr>
            <a:r>
              <a:rPr lang="en-US" sz="2000" spc="-15" dirty="0">
                <a:latin typeface="Cambria"/>
                <a:cs typeface="Cambria"/>
              </a:rPr>
              <a:t>Forecasting</a:t>
            </a:r>
            <a:r>
              <a:rPr lang="en-US" sz="2000" spc="-20" dirty="0">
                <a:latin typeface="Cambria"/>
                <a:cs typeface="Cambria"/>
              </a:rPr>
              <a:t> </a:t>
            </a:r>
            <a:r>
              <a:rPr lang="en-US" sz="2000" spc="-5" dirty="0">
                <a:latin typeface="Cambria"/>
                <a:cs typeface="Cambria"/>
              </a:rPr>
              <a:t>the</a:t>
            </a:r>
            <a:r>
              <a:rPr lang="en-US" sz="2000" spc="-15" dirty="0">
                <a:latin typeface="Cambria"/>
                <a:cs typeface="Cambria"/>
              </a:rPr>
              <a:t> </a:t>
            </a:r>
            <a:r>
              <a:rPr lang="en-US" sz="2000" spc="-5" dirty="0">
                <a:latin typeface="Cambria"/>
                <a:cs typeface="Cambria"/>
              </a:rPr>
              <a:t>number</a:t>
            </a:r>
            <a:r>
              <a:rPr lang="en-US" sz="2000" spc="-15" dirty="0">
                <a:latin typeface="Cambria"/>
                <a:cs typeface="Cambria"/>
              </a:rPr>
              <a:t> </a:t>
            </a:r>
            <a:r>
              <a:rPr lang="en-US" sz="2000" dirty="0">
                <a:latin typeface="Cambria"/>
                <a:cs typeface="Cambria"/>
              </a:rPr>
              <a:t>of  sales</a:t>
            </a:r>
            <a:r>
              <a:rPr lang="en-US" sz="2000" spc="-5" dirty="0">
                <a:latin typeface="Cambria"/>
                <a:cs typeface="Cambria"/>
              </a:rPr>
              <a:t> </a:t>
            </a:r>
            <a:r>
              <a:rPr lang="en-US" sz="2000" dirty="0">
                <a:latin typeface="Cambria"/>
                <a:cs typeface="Cambria"/>
              </a:rPr>
              <a:t>or</a:t>
            </a:r>
            <a:r>
              <a:rPr lang="en-US" sz="2000" spc="-30" dirty="0">
                <a:latin typeface="Cambria"/>
                <a:cs typeface="Cambria"/>
              </a:rPr>
              <a:t> </a:t>
            </a:r>
            <a:r>
              <a:rPr lang="en-US" sz="2000" dirty="0">
                <a:latin typeface="Cambria"/>
                <a:cs typeface="Cambria"/>
              </a:rPr>
              <a:t>claims</a:t>
            </a:r>
            <a:r>
              <a:rPr lang="en-US" sz="2000" spc="-5" dirty="0">
                <a:latin typeface="Cambria"/>
                <a:cs typeface="Cambria"/>
              </a:rPr>
              <a:t> </a:t>
            </a:r>
            <a:r>
              <a:rPr lang="en-US" sz="2000" dirty="0">
                <a:latin typeface="Cambria"/>
                <a:cs typeface="Cambria"/>
              </a:rPr>
              <a:t>in</a:t>
            </a:r>
            <a:r>
              <a:rPr lang="en-US" sz="2000" spc="-35" dirty="0">
                <a:latin typeface="Cambria"/>
                <a:cs typeface="Cambria"/>
              </a:rPr>
              <a:t> </a:t>
            </a:r>
            <a:r>
              <a:rPr lang="en-US" sz="2000" spc="-10" dirty="0">
                <a:latin typeface="Cambria"/>
                <a:cs typeface="Cambria"/>
              </a:rPr>
              <a:t>Insurance </a:t>
            </a:r>
            <a:r>
              <a:rPr lang="en-US" sz="2000" spc="-515" dirty="0">
                <a:latin typeface="Cambria"/>
                <a:cs typeface="Cambria"/>
              </a:rPr>
              <a:t> </a:t>
            </a:r>
            <a:r>
              <a:rPr lang="en-US" sz="2000" spc="-5" dirty="0">
                <a:latin typeface="Cambria"/>
                <a:cs typeface="Cambria"/>
              </a:rPr>
              <a:t>sector</a:t>
            </a:r>
            <a:endParaRPr lang="en-US" sz="2000" dirty="0">
              <a:latin typeface="Cambria"/>
              <a:cs typeface="Cambria"/>
            </a:endParaRPr>
          </a:p>
          <a:p>
            <a:pPr marL="372110" indent="-360045">
              <a:lnSpc>
                <a:spcPct val="100000"/>
              </a:lnSpc>
              <a:spcBef>
                <a:spcPts val="1440"/>
              </a:spcBef>
              <a:buFont typeface="Wingdings"/>
              <a:buChar char=""/>
              <a:tabLst>
                <a:tab pos="372745" algn="l"/>
              </a:tabLst>
            </a:pPr>
            <a:r>
              <a:rPr lang="en-US" sz="2000" spc="-10" dirty="0">
                <a:latin typeface="Cambria"/>
                <a:cs typeface="Cambria"/>
              </a:rPr>
              <a:t>Network</a:t>
            </a:r>
            <a:r>
              <a:rPr lang="en-US" sz="2000" spc="-20" dirty="0">
                <a:latin typeface="Cambria"/>
                <a:cs typeface="Cambria"/>
              </a:rPr>
              <a:t> </a:t>
            </a:r>
            <a:r>
              <a:rPr lang="en-US" sz="2000" dirty="0">
                <a:latin typeface="Cambria"/>
                <a:cs typeface="Cambria"/>
              </a:rPr>
              <a:t>Data</a:t>
            </a:r>
            <a:r>
              <a:rPr lang="en-US" sz="2000" spc="-20" dirty="0">
                <a:latin typeface="Cambria"/>
                <a:cs typeface="Cambria"/>
              </a:rPr>
              <a:t> </a:t>
            </a:r>
            <a:r>
              <a:rPr lang="en-US" sz="2000" spc="-10" dirty="0">
                <a:latin typeface="Cambria"/>
                <a:cs typeface="Cambria"/>
              </a:rPr>
              <a:t>Analysis</a:t>
            </a:r>
            <a:r>
              <a:rPr lang="en-US" sz="2000" spc="-25" dirty="0">
                <a:latin typeface="Cambria"/>
                <a:cs typeface="Cambria"/>
              </a:rPr>
              <a:t> </a:t>
            </a:r>
            <a:r>
              <a:rPr lang="en-US" spc="-25" dirty="0">
                <a:latin typeface="Symbol"/>
                <a:cs typeface="Cambria"/>
              </a:rPr>
              <a:t>=&gt; </a:t>
            </a:r>
            <a:r>
              <a:rPr lang="en-US" sz="2000" spc="-10" dirty="0">
                <a:latin typeface="Cambria"/>
                <a:cs typeface="Cambria"/>
              </a:rPr>
              <a:t>network</a:t>
            </a:r>
            <a:r>
              <a:rPr lang="en-US" sz="2000" spc="-35" dirty="0">
                <a:latin typeface="Cambria"/>
                <a:cs typeface="Cambria"/>
              </a:rPr>
              <a:t> </a:t>
            </a:r>
            <a:r>
              <a:rPr lang="en-US" sz="2000" spc="-5" dirty="0">
                <a:latin typeface="Cambria"/>
                <a:cs typeface="Cambria"/>
              </a:rPr>
              <a:t>uses</a:t>
            </a:r>
            <a:r>
              <a:rPr lang="en-US" sz="2000" spc="-15" dirty="0">
                <a:latin typeface="Cambria"/>
                <a:cs typeface="Cambria"/>
              </a:rPr>
              <a:t> </a:t>
            </a:r>
            <a:r>
              <a:rPr lang="en-US" sz="2000" spc="-5" dirty="0">
                <a:latin typeface="Cambria"/>
                <a:cs typeface="Cambria"/>
              </a:rPr>
              <a:t>prediction</a:t>
            </a:r>
          </a:p>
          <a:p>
            <a:pPr marL="372110" indent="-360045">
              <a:spcBef>
                <a:spcPts val="1440"/>
              </a:spcBef>
              <a:buFont typeface="Wingdings"/>
              <a:buChar char=""/>
              <a:tabLst>
                <a:tab pos="372745" algn="l"/>
              </a:tabLst>
            </a:pPr>
            <a:r>
              <a:rPr lang="en-US" sz="2000" spc="-5" dirty="0">
                <a:latin typeface="Cambria"/>
                <a:cs typeface="Cambria"/>
              </a:rPr>
              <a:t>Signal processing </a:t>
            </a:r>
            <a:r>
              <a:rPr lang="en-US" spc="-5" dirty="0">
                <a:latin typeface="Symbol"/>
                <a:cs typeface="Cambria"/>
              </a:rPr>
              <a:t>=&gt; </a:t>
            </a:r>
            <a:r>
              <a:rPr lang="en-US" sz="2000" spc="-5" dirty="0">
                <a:latin typeface="Cambria"/>
                <a:cs typeface="Cambria"/>
              </a:rPr>
              <a:t>Distinguish </a:t>
            </a:r>
            <a:r>
              <a:rPr lang="en-US" sz="2000" spc="-10" dirty="0">
                <a:latin typeface="Cambria"/>
                <a:cs typeface="Cambria"/>
              </a:rPr>
              <a:t>between </a:t>
            </a:r>
            <a:r>
              <a:rPr lang="en-US" sz="2000" dirty="0">
                <a:latin typeface="Cambria"/>
                <a:cs typeface="Cambria"/>
              </a:rPr>
              <a:t>signal and </a:t>
            </a:r>
            <a:r>
              <a:rPr lang="en-US" sz="2000" spc="-515" dirty="0">
                <a:latin typeface="Cambria"/>
                <a:cs typeface="Cambria"/>
              </a:rPr>
              <a:t> </a:t>
            </a:r>
            <a:r>
              <a:rPr lang="en-US" sz="2000" spc="-5" dirty="0">
                <a:latin typeface="Cambria"/>
                <a:cs typeface="Cambria"/>
              </a:rPr>
              <a:t>noise</a:t>
            </a:r>
            <a:endParaRPr lang="en-US" sz="2000" dirty="0">
              <a:latin typeface="Cambria"/>
              <a:cs typeface="Cambria"/>
            </a:endParaRPr>
          </a:p>
          <a:p>
            <a:pPr marL="372110" indent="-360045">
              <a:lnSpc>
                <a:spcPct val="100000"/>
              </a:lnSpc>
              <a:spcBef>
                <a:spcPts val="1440"/>
              </a:spcBef>
              <a:buFont typeface="Wingdings"/>
              <a:buChar char=""/>
              <a:tabLst>
                <a:tab pos="372745" algn="l"/>
              </a:tabLst>
            </a:pPr>
            <a:endParaRPr lang="en-US" sz="2000" dirty="0">
              <a:latin typeface="Cambria"/>
              <a:cs typeface="Cambria"/>
            </a:endParaRPr>
          </a:p>
          <a:p>
            <a:pPr marL="372110" indent="-360045">
              <a:lnSpc>
                <a:spcPct val="100000"/>
              </a:lnSpc>
              <a:spcBef>
                <a:spcPts val="1440"/>
              </a:spcBef>
              <a:buFont typeface="Wingdings"/>
              <a:buChar char=""/>
              <a:tabLst>
                <a:tab pos="372745" algn="l"/>
              </a:tabLst>
            </a:pPr>
            <a:endParaRPr lang="en-US" sz="2000" dirty="0">
              <a:latin typeface="Cambria"/>
              <a:cs typeface="Cambria"/>
            </a:endParaRPr>
          </a:p>
          <a:p>
            <a:endParaRPr lang="en-IN" dirty="0"/>
          </a:p>
        </p:txBody>
      </p:sp>
      <p:sp>
        <p:nvSpPr>
          <p:cNvPr id="3" name="Title 2">
            <a:extLst>
              <a:ext uri="{FF2B5EF4-FFF2-40B4-BE49-F238E27FC236}">
                <a16:creationId xmlns:a16="http://schemas.microsoft.com/office/drawing/2014/main" id="{609BE2CD-A27C-3389-2E26-3BFA609A07A8}"/>
              </a:ext>
            </a:extLst>
          </p:cNvPr>
          <p:cNvSpPr>
            <a:spLocks noGrp="1"/>
          </p:cNvSpPr>
          <p:nvPr>
            <p:ph type="title"/>
          </p:nvPr>
        </p:nvSpPr>
        <p:spPr/>
        <p:txBody>
          <a:bodyPr/>
          <a:lstStyle/>
          <a:p>
            <a:r>
              <a:rPr lang="en-US" i="1" spc="-10" dirty="0"/>
              <a:t>Applications</a:t>
            </a:r>
            <a:br>
              <a:rPr lang="en-US" sz="3200" dirty="0">
                <a:latin typeface="Cambria"/>
                <a:cs typeface="Cambria"/>
              </a:rPr>
            </a:br>
            <a:endParaRPr lang="en-IN" dirty="0"/>
          </a:p>
        </p:txBody>
      </p:sp>
    </p:spTree>
    <p:extLst>
      <p:ext uri="{BB962C8B-B14F-4D97-AF65-F5344CB8AC3E}">
        <p14:creationId xmlns:p14="http://schemas.microsoft.com/office/powerpoint/2010/main" val="687174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28007</TotalTime>
  <Words>809</Words>
  <Application>Microsoft Office PowerPoint</Application>
  <PresentationFormat>Widescreen</PresentationFormat>
  <Paragraphs>78</Paragraphs>
  <Slides>17</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Arial</vt:lpstr>
      <vt:lpstr>Calibri</vt:lpstr>
      <vt:lpstr>Cambria</vt:lpstr>
      <vt:lpstr>Cambria Math</vt:lpstr>
      <vt:lpstr>Candara</vt:lpstr>
      <vt:lpstr>Corbel</vt:lpstr>
      <vt:lpstr>Helvetica Neue Light</vt:lpstr>
      <vt:lpstr>Montserrat</vt:lpstr>
      <vt:lpstr>Symbol</vt:lpstr>
      <vt:lpstr>Times New Roman</vt:lpstr>
      <vt:lpstr>Wingdings</vt:lpstr>
      <vt:lpstr>Office Theme</vt:lpstr>
      <vt:lpstr>PowerPoint Presentation</vt:lpstr>
      <vt:lpstr>PowerPoint Presentation</vt:lpstr>
      <vt:lpstr>Topic name (Calibri 32, bold)</vt:lpstr>
      <vt:lpstr>Topic name (Calibri 32, bold)</vt:lpstr>
      <vt:lpstr>PowerPoint Presentation</vt:lpstr>
      <vt:lpstr>Time-series data =&gt;Set of observations collected at usually discrete  and equally spaced time intervals. </vt:lpstr>
      <vt:lpstr>Panel or Longitudinal data =&gt; Observations on different cross sections across time. </vt:lpstr>
      <vt:lpstr>Time series analysis include </vt:lpstr>
      <vt:lpstr>Applications </vt:lpstr>
      <vt:lpstr>Components of Time Series</vt:lpstr>
      <vt:lpstr>PowerPoint Presentation</vt:lpstr>
      <vt:lpstr>PowerPoint Presentation</vt:lpstr>
      <vt:lpstr>PowerPoint Presentation</vt:lpstr>
      <vt:lpstr>PowerPoint Presentation</vt:lpstr>
      <vt:lpstr>PowerPoint Presentation</vt:lpstr>
      <vt:lpstr>PowerPoint Presentation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Landscape  &amp; Python Basics</dc:title>
  <dc:creator>Bharani Akella</dc:creator>
  <cp:lastModifiedBy>Girijesh Prasad</cp:lastModifiedBy>
  <cp:revision>872</cp:revision>
  <dcterms:modified xsi:type="dcterms:W3CDTF">2023-10-15T10:24:44Z</dcterms:modified>
</cp:coreProperties>
</file>