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17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d03cbfa53b_0_1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03cbfa53b_0_1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gd03cbfa53b_0_17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15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d03cbfa53b_0_15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3cbfa53b_0_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d03cbfa53b_0_15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3cbfa53b_0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gd03cbfa53b_0_15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3cbfa53b_0_1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d03cbfa53b_0_15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16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3cbfa53b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d03cbfa53b_0_16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ctrTitle"/>
          </p:nvPr>
        </p:nvSpPr>
        <p:spPr>
          <a:xfrm>
            <a:off x="1411594" y="793209"/>
            <a:ext cx="6320700" cy="24540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 for Time Series</a:t>
            </a:r>
            <a:endParaRPr sz="5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ctrTitle"/>
          </p:nvPr>
        </p:nvSpPr>
        <p:spPr>
          <a:xfrm>
            <a:off x="1193200" y="288675"/>
            <a:ext cx="7240200" cy="4275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Holt and Holt Winter Exponential Smoothing</a:t>
            </a:r>
            <a:endParaRPr sz="5000" b="1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45334" y="356353"/>
            <a:ext cx="7324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Holt Exponential Smoothing</a:t>
            </a:r>
            <a:endParaRPr kumimoji="0" sz="3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84216" y="1165031"/>
            <a:ext cx="6792000" cy="2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Holt’s Exponential Smoothing captures the level and trend of time series in the forecasting.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The Forecast Equation is: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y(t+1) = l(t) +b(t)</a:t>
            </a:r>
            <a:endParaRPr kumimoji="0" sz="1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where l(t) is the level component and b(t) is the trend component.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45334" y="356353"/>
            <a:ext cx="7324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The Trend Component</a:t>
            </a:r>
            <a:endParaRPr kumimoji="0" sz="3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59428" y="1127850"/>
            <a:ext cx="6792000" cy="22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The trend component is calculated as: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b(t) = β(l(t) - l(t-1)) + (1-β)b(t-1) </a:t>
            </a:r>
            <a:endParaRPr kumimoji="0" sz="1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Where, β is the smoothing parameter for trend.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" name="Google Shape;96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/>
        </p:nvSpPr>
        <p:spPr>
          <a:xfrm>
            <a:off x="495759" y="343922"/>
            <a:ext cx="7597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Holt’s Winter Exponential Smoothing</a:t>
            </a:r>
            <a:endParaRPr kumimoji="0" sz="3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3"/>
          <p:cNvSpPr txBox="1"/>
          <p:nvPr/>
        </p:nvSpPr>
        <p:spPr>
          <a:xfrm>
            <a:off x="359428" y="1127869"/>
            <a:ext cx="75975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Holt’s Winter Exponential Smoothing captures all level, trend and seasonality.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The forecast equation is: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y(t+1) = l(t)+b(t)+s(t+1-m) </a:t>
            </a:r>
            <a:endParaRPr kumimoji="0" sz="1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Where m is the number of times a 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season repeats in a time period.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3" name="Google Shape;103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45334" y="356691"/>
            <a:ext cx="7560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 for Time Series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87541"/>
            <a:ext cx="60234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Forecast Error(MFE)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Error(MAE)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Percentage Error(MAPE)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Square Error(MSE) 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Root Mean Square Error(RMSE)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495759" y="363891"/>
            <a:ext cx="63333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Forecast Error(MFE)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71841" y="1110169"/>
            <a:ext cx="8304900" cy="17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Forecast Error shows deviation of the forecast from the actual demand.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is the mean of the sum of all the differences between the actual values and forecasted values.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71841" y="2960944"/>
            <a:ext cx="5713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90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10 data points </a:t>
            </a:r>
            <a:endParaRPr sz="190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-2, -4, 3, 8, -3, -8, 1, -1, 5, -5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Sum of errors = 0</a:t>
            </a:r>
            <a:endParaRPr sz="19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532941" y="353222"/>
            <a:ext cx="6286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Error(MAE)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385753" y="1182244"/>
            <a:ext cx="8459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 takes the absolute values of the differences between actual values and forecasted values.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Google Shape;105;p23"/>
          <p:cNvPicPr preferRelativeResize="0"/>
          <p:nvPr/>
        </p:nvPicPr>
        <p:blipFill rotWithShape="1">
          <a:blip r:embed="rId3">
            <a:alphaModFix/>
          </a:blip>
          <a:srcRect b="15718"/>
          <a:stretch/>
        </p:blipFill>
        <p:spPr>
          <a:xfrm>
            <a:off x="1866666" y="2082131"/>
            <a:ext cx="3558469" cy="224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512878" y="353222"/>
            <a:ext cx="82491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Percentage Error(MAPE)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354197" y="1158881"/>
            <a:ext cx="82491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Percentage Error calculates the percentage of mean absolute error to get a clear idea of how much the forecasted values deviates from the actual values.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" name="Google Shape;112;p24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3" name="Google Shape;113;p24"/>
          <p:cNvPicPr preferRelativeResize="0"/>
          <p:nvPr/>
        </p:nvPicPr>
        <p:blipFill rotWithShape="1">
          <a:blip r:embed="rId3">
            <a:alphaModFix/>
          </a:blip>
          <a:srcRect b="54871"/>
          <a:stretch/>
        </p:blipFill>
        <p:spPr>
          <a:xfrm>
            <a:off x="602494" y="2571778"/>
            <a:ext cx="5110884" cy="11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495759" y="399759"/>
            <a:ext cx="6745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Root Mean Square Error(RMSE)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325125" y="1090959"/>
            <a:ext cx="83307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Root Mean Square Error is equal to the root of the Mean Square error in order to bring error value to the same dimension.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t="10546"/>
          <a:stretch/>
        </p:blipFill>
        <p:spPr>
          <a:xfrm>
            <a:off x="404259" y="2106975"/>
            <a:ext cx="5442561" cy="19059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5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ctrTitle"/>
          </p:nvPr>
        </p:nvSpPr>
        <p:spPr>
          <a:xfrm>
            <a:off x="1193200" y="288675"/>
            <a:ext cx="7240200" cy="4275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Simple Exponential Smoothing</a:t>
            </a:r>
            <a:endParaRPr sz="5600" b="1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94909" y="371822"/>
            <a:ext cx="78330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 Exponential Smoothing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Google Shape;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7" y="1941084"/>
            <a:ext cx="4137815" cy="6121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 txBox="1"/>
          <p:nvPr/>
        </p:nvSpPr>
        <p:spPr>
          <a:xfrm>
            <a:off x="359428" y="2887800"/>
            <a:ext cx="44247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Where a, b, c are the weights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a&lt;b&lt;c….&lt;l, l is the greatest of all.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1"/>
          <p:cNvSpPr txBox="1"/>
          <p:nvPr/>
        </p:nvSpPr>
        <p:spPr>
          <a:xfrm>
            <a:off x="359428" y="1028709"/>
            <a:ext cx="75357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Simple Exponential Smoothing is performed using the following formula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/>
        </p:nvSpPr>
        <p:spPr>
          <a:xfrm>
            <a:off x="510348" y="415195"/>
            <a:ext cx="692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 Exponential Smoothing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359428" y="1224816"/>
            <a:ext cx="51636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Level at the point t is: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L(t) = α*y(t) + (1- α)*y(t-1)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Where,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Y(t) denotes the recent observation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L(t-1) denotes the previous observation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9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0&lt; α&lt; 1</a:t>
            </a:r>
            <a:endParaRPr sz="1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w="2286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On-screen Show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Montserrat</vt:lpstr>
      <vt:lpstr>Poppins</vt:lpstr>
      <vt:lpstr>Simple Light</vt:lpstr>
      <vt:lpstr>Evaluation Metrics for 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Exponential Smoothing</vt:lpstr>
      <vt:lpstr>PowerPoint Presentation</vt:lpstr>
      <vt:lpstr>PowerPoint Presentation</vt:lpstr>
      <vt:lpstr>Holt and Holt Winter Exponential Smoothing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 for Time Series</dc:title>
  <dc:creator>Girijesh Prasad</dc:creator>
  <cp:lastModifiedBy>Girijesh Prasad</cp:lastModifiedBy>
  <cp:revision>1</cp:revision>
  <dcterms:modified xsi:type="dcterms:W3CDTF">2023-10-28T17:29:18Z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2023-10-28T17:28:51Z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cd5b9d08-8727-4f97-bafa-3265e8957c51</vt:lpwstr>
  </property>
  <property fmtid="{D5CDD505-2E9C-101B-9397-08002B2CF9AE}" pid="7" name="MSIP_Label_defa4170-0d19-0005-0004-bc88714345d2_ActionId">
    <vt:lpwstr>3dd5ba84-96a3-423c-82be-669dd928846e</vt:lpwstr>
  </property>
  <property fmtid="{D5CDD505-2E9C-101B-9397-08002B2CF9AE}" pid="8" name="MSIP_Label_defa4170-0d19-0005-0004-bc88714345d2_ContentBits">
    <vt:lpwstr>0</vt:lpwstr>
  </property>
</Properties>
</file>