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ee084a4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ee084a4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ee084a4cb_1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ee084a4cb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ee084a4cb_1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ee084a4cb_1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ee084a4cb_1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ee084a4cb_1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ee084a4cb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ee084a4cb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ee084a4cb_1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ee084a4cb_1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ee084a4cb_1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ee084a4cb_1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ee084a4cb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ee084a4cb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e084a4cb_1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ee084a4cb_1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ee084a4cb_1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ee084a4cb_1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ee084a4cb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ee084a4cb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ee084a4cb_1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ee084a4cb_1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leetcode.com/problems/the-maze/" TargetMode="External"/><Relationship Id="rId4" Type="http://schemas.openxmlformats.org/officeDocument/2006/relationships/hyperlink" Target="https://hc.labnet.sfbu.edu/~henry/npu/classes//algorithm/graph_alg/slide/maze.html#a1" TargetMode="External"/><Relationship Id="rId5" Type="http://schemas.openxmlformats.org/officeDocument/2006/relationships/hyperlink" Target="https://chat.openai.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3754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Maze using Breadth-First Traversal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Kaustuv</a:t>
            </a:r>
            <a:r>
              <a:rPr lang="en" sz="2200"/>
              <a:t> </a:t>
            </a:r>
            <a:r>
              <a:rPr lang="en" sz="1900"/>
              <a:t>Giri</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Cases</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6313425" y="2149875"/>
            <a:ext cx="2366300" cy="1265100"/>
          </a:xfrm>
          <a:prstGeom prst="rect">
            <a:avLst/>
          </a:prstGeom>
          <a:noFill/>
          <a:ln>
            <a:noFill/>
          </a:ln>
        </p:spPr>
      </p:pic>
      <p:pic>
        <p:nvPicPr>
          <p:cNvPr id="196" name="Google Shape;196;p22"/>
          <p:cNvPicPr preferRelativeResize="0"/>
          <p:nvPr/>
        </p:nvPicPr>
        <p:blipFill>
          <a:blip r:embed="rId4">
            <a:alphaModFix/>
          </a:blip>
          <a:stretch>
            <a:fillRect/>
          </a:stretch>
        </p:blipFill>
        <p:spPr>
          <a:xfrm>
            <a:off x="189000" y="1567550"/>
            <a:ext cx="6124432" cy="278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BFS effectively navigates mazes from the start to destination.</a:t>
            </a:r>
            <a:endParaRPr sz="1900"/>
          </a:p>
          <a:p>
            <a:pPr indent="-349250" lvl="0" marL="457200" rtl="0" algn="l">
              <a:spcBef>
                <a:spcPts val="0"/>
              </a:spcBef>
              <a:spcAft>
                <a:spcPts val="0"/>
              </a:spcAft>
              <a:buSzPts val="1900"/>
              <a:buChar char="●"/>
            </a:pPr>
            <a:r>
              <a:rPr lang="en" sz="1900"/>
              <a:t>Utilizing a visited set optimizes exploration and prevents revisiting cells.</a:t>
            </a:r>
            <a:endParaRPr sz="1900"/>
          </a:p>
          <a:p>
            <a:pPr indent="-349250" lvl="0" marL="457200" rtl="0" algn="l">
              <a:spcBef>
                <a:spcPts val="0"/>
              </a:spcBef>
              <a:spcAft>
                <a:spcPts val="0"/>
              </a:spcAft>
              <a:buSzPts val="1900"/>
              <a:buChar char="●"/>
            </a:pPr>
            <a:r>
              <a:rPr lang="en" sz="1900"/>
              <a:t>The concise implementation of BFS makes it a versatile and reliable maze-solving technique.</a:t>
            </a:r>
            <a:endParaRPr sz="1900"/>
          </a:p>
          <a:p>
            <a:pPr indent="0" lvl="0" marL="914400" rtl="0" algn="l">
              <a:spcBef>
                <a:spcPts val="1200"/>
              </a:spcBef>
              <a:spcAft>
                <a:spcPts val="120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u="sng">
                <a:solidFill>
                  <a:schemeClr val="hlink"/>
                </a:solidFill>
                <a:hlinkClick r:id="rId3"/>
              </a:rPr>
              <a:t>Leetcode</a:t>
            </a:r>
            <a:endParaRPr sz="1800"/>
          </a:p>
          <a:p>
            <a:pPr indent="-342900" lvl="0" marL="457200" rtl="0" algn="l">
              <a:spcBef>
                <a:spcPts val="0"/>
              </a:spcBef>
              <a:spcAft>
                <a:spcPts val="0"/>
              </a:spcAft>
              <a:buSzPts val="1800"/>
              <a:buChar char="●"/>
            </a:pPr>
            <a:r>
              <a:rPr lang="en" sz="1800" u="sng">
                <a:solidFill>
                  <a:schemeClr val="hlink"/>
                </a:solidFill>
                <a:hlinkClick r:id="rId4"/>
              </a:rPr>
              <a:t>Prof Henry Chang website </a:t>
            </a:r>
            <a:endParaRPr sz="1800"/>
          </a:p>
          <a:p>
            <a:pPr indent="-342900" lvl="0" marL="457200" rtl="0" algn="l">
              <a:spcBef>
                <a:spcPts val="0"/>
              </a:spcBef>
              <a:spcAft>
                <a:spcPts val="0"/>
              </a:spcAft>
              <a:buSzPts val="1800"/>
              <a:buChar char="●"/>
            </a:pPr>
            <a:r>
              <a:rPr lang="en" sz="1800" u="sng">
                <a:solidFill>
                  <a:schemeClr val="hlink"/>
                </a:solidFill>
                <a:hlinkClick r:id="rId5"/>
              </a:rPr>
              <a:t>ChatGpt How to solve BFSmaze using python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Abstract</a:t>
            </a:r>
            <a:endParaRPr sz="2100"/>
          </a:p>
          <a:p>
            <a:pPr indent="-361950" lvl="0" marL="457200" rtl="0" algn="l">
              <a:spcBef>
                <a:spcPts val="0"/>
              </a:spcBef>
              <a:spcAft>
                <a:spcPts val="0"/>
              </a:spcAft>
              <a:buSzPts val="2100"/>
              <a:buChar char="●"/>
            </a:pPr>
            <a:r>
              <a:rPr lang="en" sz="2100"/>
              <a:t>Introduction</a:t>
            </a:r>
            <a:endParaRPr sz="2100"/>
          </a:p>
          <a:p>
            <a:pPr indent="-361950" lvl="0" marL="457200" rtl="0" algn="l">
              <a:spcBef>
                <a:spcPts val="0"/>
              </a:spcBef>
              <a:spcAft>
                <a:spcPts val="0"/>
              </a:spcAft>
              <a:buSzPts val="2100"/>
              <a:buChar char="●"/>
            </a:pPr>
            <a:r>
              <a:rPr lang="en" sz="2100"/>
              <a:t>Design</a:t>
            </a:r>
            <a:endParaRPr sz="2100"/>
          </a:p>
          <a:p>
            <a:pPr indent="-361950" lvl="0" marL="457200" rtl="0" algn="l">
              <a:spcBef>
                <a:spcPts val="0"/>
              </a:spcBef>
              <a:spcAft>
                <a:spcPts val="0"/>
              </a:spcAft>
              <a:buSzPts val="2100"/>
              <a:buChar char="●"/>
            </a:pPr>
            <a:r>
              <a:rPr lang="en" sz="2100"/>
              <a:t>Implementation</a:t>
            </a:r>
            <a:endParaRPr sz="2100"/>
          </a:p>
          <a:p>
            <a:pPr indent="-361950" lvl="0" marL="457200" rtl="0" algn="l">
              <a:spcBef>
                <a:spcPts val="0"/>
              </a:spcBef>
              <a:spcAft>
                <a:spcPts val="0"/>
              </a:spcAft>
              <a:buSzPts val="2100"/>
              <a:buChar char="●"/>
            </a:pPr>
            <a:r>
              <a:rPr lang="en" sz="2100"/>
              <a:t>Test</a:t>
            </a:r>
            <a:endParaRPr sz="2100"/>
          </a:p>
          <a:p>
            <a:pPr indent="-361950" lvl="0" marL="457200" rtl="0" algn="l">
              <a:spcBef>
                <a:spcPts val="0"/>
              </a:spcBef>
              <a:spcAft>
                <a:spcPts val="0"/>
              </a:spcAft>
              <a:buSzPts val="2100"/>
              <a:buChar char="●"/>
            </a:pPr>
            <a:r>
              <a:rPr lang="en" sz="2100"/>
              <a:t>Conclusion</a:t>
            </a:r>
            <a:endParaRPr sz="2100"/>
          </a:p>
          <a:p>
            <a:pPr indent="-361950" lvl="0" marL="457200" rtl="0" algn="l">
              <a:spcBef>
                <a:spcPts val="0"/>
              </a:spcBef>
              <a:spcAft>
                <a:spcPts val="0"/>
              </a:spcAft>
              <a:buSzPts val="2100"/>
              <a:buChar char="●"/>
            </a:pPr>
            <a:r>
              <a:rPr lang="en" sz="2100"/>
              <a:t>References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7" name="Google Shape;147;p15"/>
          <p:cNvSpPr txBox="1"/>
          <p:nvPr>
            <p:ph idx="1" type="body"/>
          </p:nvPr>
        </p:nvSpPr>
        <p:spPr>
          <a:xfrm>
            <a:off x="820300" y="1567550"/>
            <a:ext cx="7516200" cy="29112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Char char="●"/>
            </a:pPr>
            <a:r>
              <a:rPr lang="en" sz="1650"/>
              <a:t>Objective: Efficiently traverse mazes using the BFS algorithm.</a:t>
            </a:r>
            <a:endParaRPr sz="1650"/>
          </a:p>
          <a:p>
            <a:pPr indent="-333375" lvl="0" marL="457200" rtl="0" algn="l">
              <a:spcBef>
                <a:spcPts val="0"/>
              </a:spcBef>
              <a:spcAft>
                <a:spcPts val="0"/>
              </a:spcAft>
              <a:buSzPts val="1650"/>
              <a:buChar char="●"/>
            </a:pPr>
            <a:r>
              <a:rPr lang="en" sz="1650"/>
              <a:t>Method: Implement a concise and elegant BFS solution for maze navigation.</a:t>
            </a:r>
            <a:endParaRPr sz="1650"/>
          </a:p>
          <a:p>
            <a:pPr indent="-333375" lvl="0" marL="457200" rtl="0" algn="l">
              <a:spcBef>
                <a:spcPts val="0"/>
              </a:spcBef>
              <a:spcAft>
                <a:spcPts val="0"/>
              </a:spcAft>
              <a:buSzPts val="1650"/>
              <a:buChar char="●"/>
            </a:pPr>
            <a:r>
              <a:rPr lang="en" sz="1650"/>
              <a:t>Scope: Explore diverse maze configurations and assess BFS performance.</a:t>
            </a:r>
            <a:endParaRPr sz="1650"/>
          </a:p>
          <a:p>
            <a:pPr indent="-333375" lvl="0" marL="457200" rtl="0" algn="l">
              <a:spcBef>
                <a:spcPts val="0"/>
              </a:spcBef>
              <a:spcAft>
                <a:spcPts val="0"/>
              </a:spcAft>
              <a:buSzPts val="1650"/>
              <a:buChar char="●"/>
            </a:pPr>
            <a:r>
              <a:rPr lang="en" sz="1650"/>
              <a:t>Achievements: Successfully traverse mazes with rigorous testing.</a:t>
            </a:r>
            <a:endParaRPr sz="1650"/>
          </a:p>
          <a:p>
            <a:pPr indent="-333375" lvl="0" marL="457200" rtl="0" algn="l">
              <a:spcBef>
                <a:spcPts val="0"/>
              </a:spcBef>
              <a:spcAft>
                <a:spcPts val="0"/>
              </a:spcAft>
              <a:buSzPts val="1650"/>
              <a:buChar char="●"/>
            </a:pPr>
            <a:r>
              <a:rPr lang="en" sz="1650"/>
              <a:t>Results: Showcase BFS efficiency and reliability in complex mazes.</a:t>
            </a:r>
            <a:endParaRPr sz="1650"/>
          </a:p>
          <a:p>
            <a:pPr indent="-333375" lvl="0" marL="457200" rtl="0" algn="l">
              <a:spcBef>
                <a:spcPts val="0"/>
              </a:spcBef>
              <a:spcAft>
                <a:spcPts val="0"/>
              </a:spcAft>
              <a:buSzPts val="1650"/>
              <a:buChar char="●"/>
            </a:pPr>
            <a:r>
              <a:rPr lang="en" sz="1650"/>
              <a:t>Conclusions: Provide insightful findings and future recommendations.</a:t>
            </a:r>
            <a:endParaRPr sz="1650"/>
          </a:p>
          <a:p>
            <a:pPr indent="0" lvl="0" marL="457200" rtl="0" algn="l">
              <a:spcBef>
                <a:spcPts val="1200"/>
              </a:spcBef>
              <a:spcAft>
                <a:spcPts val="1200"/>
              </a:spcAft>
              <a:buNone/>
            </a:pPr>
            <a:r>
              <a:t/>
            </a:r>
            <a:endParaRPr sz="16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3" name="Google Shape;153;p16"/>
          <p:cNvSpPr txBox="1"/>
          <p:nvPr>
            <p:ph idx="1" type="body"/>
          </p:nvPr>
        </p:nvSpPr>
        <p:spPr>
          <a:xfrm>
            <a:off x="1017600" y="1567550"/>
            <a:ext cx="53868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Project Objective</a:t>
            </a:r>
            <a:r>
              <a:rPr lang="en" sz="1600"/>
              <a:t>: Traverse from starting point to finishing line inside a maze</a:t>
            </a:r>
            <a:r>
              <a:rPr lang="en" sz="1600"/>
              <a:t>.</a:t>
            </a:r>
            <a:endParaRPr sz="1600"/>
          </a:p>
          <a:p>
            <a:pPr indent="-330200" lvl="0" marL="457200" rtl="0" algn="l">
              <a:spcBef>
                <a:spcPts val="0"/>
              </a:spcBef>
              <a:spcAft>
                <a:spcPts val="0"/>
              </a:spcAft>
              <a:buSzPts val="1600"/>
              <a:buChar char="●"/>
            </a:pPr>
            <a:r>
              <a:rPr b="1" lang="en" sz="1600"/>
              <a:t>Approach</a:t>
            </a:r>
            <a:r>
              <a:rPr lang="en" sz="1600"/>
              <a:t>: Utilize Depth-First Search (BFS) algorithm for efficient maze traversal. </a:t>
            </a:r>
            <a:endParaRPr sz="1600"/>
          </a:p>
          <a:p>
            <a:pPr indent="-330200" lvl="0" marL="457200" rtl="0" algn="l">
              <a:spcBef>
                <a:spcPts val="0"/>
              </a:spcBef>
              <a:spcAft>
                <a:spcPts val="0"/>
              </a:spcAft>
              <a:buSzPts val="1600"/>
              <a:buChar char="●"/>
            </a:pPr>
            <a:r>
              <a:rPr b="1" lang="en" sz="1600"/>
              <a:t>Concise Implementation</a:t>
            </a:r>
            <a:r>
              <a:rPr lang="en" sz="1600"/>
              <a:t> : Accomplish the maze-solving goal with an elegantly concise implementation, highlighting the power of BFS.</a:t>
            </a:r>
            <a:endParaRPr sz="1600"/>
          </a:p>
        </p:txBody>
      </p:sp>
      <p:pic>
        <p:nvPicPr>
          <p:cNvPr id="154" name="Google Shape;154;p16"/>
          <p:cNvPicPr preferRelativeResize="0"/>
          <p:nvPr/>
        </p:nvPicPr>
        <p:blipFill>
          <a:blip r:embed="rId3">
            <a:alphaModFix/>
          </a:blip>
          <a:stretch>
            <a:fillRect/>
          </a:stretch>
        </p:blipFill>
        <p:spPr>
          <a:xfrm>
            <a:off x="6404400" y="1567550"/>
            <a:ext cx="2321174" cy="23008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60" name="Google Shape;160;p17"/>
          <p:cNvSpPr txBox="1"/>
          <p:nvPr>
            <p:ph idx="1" type="body"/>
          </p:nvPr>
        </p:nvSpPr>
        <p:spPr>
          <a:xfrm>
            <a:off x="3846525" y="1371600"/>
            <a:ext cx="4988400" cy="385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t>Can BFS successfully traverse through a maze?</a:t>
            </a:r>
            <a:endParaRPr sz="1800"/>
          </a:p>
          <a:p>
            <a:pPr indent="-323850" lvl="0" marL="457200" rtl="0" algn="l">
              <a:spcBef>
                <a:spcPts val="1200"/>
              </a:spcBef>
              <a:spcAft>
                <a:spcPts val="0"/>
              </a:spcAft>
              <a:buSzPts val="1500"/>
              <a:buChar char="●"/>
            </a:pPr>
            <a:r>
              <a:rPr lang="en" sz="1500"/>
              <a:t>BFS is a powerful method for maze traversal.</a:t>
            </a:r>
            <a:endParaRPr sz="1500"/>
          </a:p>
          <a:p>
            <a:pPr indent="-323850" lvl="0" marL="457200" rtl="0" algn="l">
              <a:spcBef>
                <a:spcPts val="0"/>
              </a:spcBef>
              <a:spcAft>
                <a:spcPts val="0"/>
              </a:spcAft>
              <a:buSzPts val="1500"/>
              <a:buChar char="●"/>
            </a:pPr>
            <a:r>
              <a:rPr lang="en" sz="1500"/>
              <a:t>It explores cells layer by layer, expanding in all directions from the starting point.</a:t>
            </a:r>
            <a:endParaRPr sz="1500"/>
          </a:p>
          <a:p>
            <a:pPr indent="-323850" lvl="0" marL="457200" rtl="0" algn="l">
              <a:spcBef>
                <a:spcPts val="0"/>
              </a:spcBef>
              <a:spcAft>
                <a:spcPts val="0"/>
              </a:spcAft>
              <a:buSzPts val="1500"/>
              <a:buChar char="●"/>
            </a:pPr>
            <a:r>
              <a:rPr lang="en" sz="1500"/>
              <a:t>The algorithm ensures the shortest path is found first.</a:t>
            </a:r>
            <a:endParaRPr sz="1500"/>
          </a:p>
          <a:p>
            <a:pPr indent="-323850" lvl="0" marL="457200" rtl="0" algn="l">
              <a:spcBef>
                <a:spcPts val="0"/>
              </a:spcBef>
              <a:spcAft>
                <a:spcPts val="0"/>
              </a:spcAft>
              <a:buSzPts val="1500"/>
              <a:buChar char="●"/>
            </a:pPr>
            <a:r>
              <a:rPr lang="en" sz="1500"/>
              <a:t>Visited cells are marked to avoid revisiting, making it efficient.</a:t>
            </a:r>
            <a:endParaRPr sz="1500"/>
          </a:p>
          <a:p>
            <a:pPr indent="-323850" lvl="0" marL="457200" rtl="0" algn="l">
              <a:spcBef>
                <a:spcPts val="0"/>
              </a:spcBef>
              <a:spcAft>
                <a:spcPts val="0"/>
              </a:spcAft>
              <a:buSzPts val="1500"/>
              <a:buChar char="●"/>
            </a:pPr>
            <a:r>
              <a:rPr lang="en" sz="1500"/>
              <a:t>BFS is highly effective for finding paths in complex mazes.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61" name="Google Shape;161;p17"/>
          <p:cNvPicPr preferRelativeResize="0"/>
          <p:nvPr/>
        </p:nvPicPr>
        <p:blipFill>
          <a:blip r:embed="rId3">
            <a:alphaModFix/>
          </a:blip>
          <a:stretch>
            <a:fillRect/>
          </a:stretch>
        </p:blipFill>
        <p:spPr>
          <a:xfrm>
            <a:off x="152400" y="1460250"/>
            <a:ext cx="3541723" cy="24092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67" name="Google Shape;167;p18"/>
          <p:cNvSpPr txBox="1"/>
          <p:nvPr>
            <p:ph idx="1" type="body"/>
          </p:nvPr>
        </p:nvSpPr>
        <p:spPr>
          <a:xfrm>
            <a:off x="2765500" y="1481675"/>
            <a:ext cx="60771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Treat the maze as a 2D grid, where each cell is considered a vertex for exploration.</a:t>
            </a:r>
            <a:endParaRPr sz="1400"/>
          </a:p>
          <a:p>
            <a:pPr indent="-317500" lvl="0" marL="457200" rtl="0" algn="l">
              <a:spcBef>
                <a:spcPts val="0"/>
              </a:spcBef>
              <a:spcAft>
                <a:spcPts val="0"/>
              </a:spcAft>
              <a:buSzPts val="1400"/>
              <a:buChar char="●"/>
            </a:pPr>
            <a:r>
              <a:rPr lang="en" sz="1400"/>
              <a:t>The walls of each cell are obstacles and are not explicitly represented as edges in BFS.</a:t>
            </a:r>
            <a:endParaRPr sz="1400"/>
          </a:p>
          <a:p>
            <a:pPr indent="-317500" lvl="0" marL="457200" rtl="0" algn="l">
              <a:spcBef>
                <a:spcPts val="0"/>
              </a:spcBef>
              <a:spcAft>
                <a:spcPts val="0"/>
              </a:spcAft>
              <a:buSzPts val="1400"/>
              <a:buChar char="●"/>
            </a:pPr>
            <a:r>
              <a:rPr lang="en" sz="1400"/>
              <a:t>Use a queue to manage the coordinates of cells for exploration.</a:t>
            </a:r>
            <a:endParaRPr sz="1400"/>
          </a:p>
          <a:p>
            <a:pPr indent="-317500" lvl="0" marL="457200" rtl="0" algn="l">
              <a:spcBef>
                <a:spcPts val="0"/>
              </a:spcBef>
              <a:spcAft>
                <a:spcPts val="0"/>
              </a:spcAft>
              <a:buSzPts val="1400"/>
              <a:buChar char="●"/>
            </a:pPr>
            <a:r>
              <a:rPr lang="en" sz="1400"/>
              <a:t>Start from the initial position (start) and enqueue it.</a:t>
            </a:r>
            <a:endParaRPr sz="1400"/>
          </a:p>
          <a:p>
            <a:pPr indent="-317500" lvl="0" marL="457200" rtl="0" algn="l">
              <a:spcBef>
                <a:spcPts val="0"/>
              </a:spcBef>
              <a:spcAft>
                <a:spcPts val="0"/>
              </a:spcAft>
              <a:buSzPts val="1400"/>
              <a:buChar char="●"/>
            </a:pPr>
            <a:r>
              <a:rPr lang="en" sz="1400"/>
              <a:t>While the queue is not empty, dequeue the front cell and explore its adjacent open spaces (up, down, left, right) for further exploration. Mark each explored cell as visited to avoid re-exploration.</a:t>
            </a:r>
            <a:endParaRPr sz="1400"/>
          </a:p>
          <a:p>
            <a:pPr indent="-317500" lvl="0" marL="457200" rtl="0" algn="l">
              <a:spcBef>
                <a:spcPts val="0"/>
              </a:spcBef>
              <a:spcAft>
                <a:spcPts val="0"/>
              </a:spcAft>
              <a:buSzPts val="1400"/>
              <a:buChar char="●"/>
            </a:pPr>
            <a:r>
              <a:rPr lang="en" sz="1400"/>
              <a:t>Continue this process until the destination cell is found or all possible paths are explored.</a:t>
            </a:r>
            <a:endParaRPr sz="1400"/>
          </a:p>
          <a:p>
            <a:pPr indent="0" lvl="0" marL="914400" rtl="0" algn="l">
              <a:spcBef>
                <a:spcPts val="1200"/>
              </a:spcBef>
              <a:spcAft>
                <a:spcPts val="1200"/>
              </a:spcAft>
              <a:buNone/>
            </a:pPr>
            <a:r>
              <a:t/>
            </a:r>
            <a:endParaRPr sz="1400"/>
          </a:p>
        </p:txBody>
      </p:sp>
      <p:pic>
        <p:nvPicPr>
          <p:cNvPr id="168" name="Google Shape;168;p18"/>
          <p:cNvPicPr preferRelativeResize="0"/>
          <p:nvPr/>
        </p:nvPicPr>
        <p:blipFill>
          <a:blip r:embed="rId3">
            <a:alphaModFix/>
          </a:blip>
          <a:stretch>
            <a:fillRect/>
          </a:stretch>
        </p:blipFill>
        <p:spPr>
          <a:xfrm>
            <a:off x="304800" y="1481675"/>
            <a:ext cx="2372024" cy="2608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74" name="Google Shape;174;p19"/>
          <p:cNvSpPr txBox="1"/>
          <p:nvPr>
            <p:ph idx="1" type="body"/>
          </p:nvPr>
        </p:nvSpPr>
        <p:spPr>
          <a:xfrm>
            <a:off x="1017175" y="1567550"/>
            <a:ext cx="49467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Represent</a:t>
            </a:r>
            <a:r>
              <a:rPr lang="en" sz="1700"/>
              <a:t> the cells  as 2D matrix</a:t>
            </a:r>
            <a:endParaRPr sz="1700"/>
          </a:p>
          <a:p>
            <a:pPr indent="-336550" lvl="0" marL="457200" rtl="0" algn="l">
              <a:spcBef>
                <a:spcPts val="0"/>
              </a:spcBef>
              <a:spcAft>
                <a:spcPts val="0"/>
              </a:spcAft>
              <a:buSzPts val="1700"/>
              <a:buChar char="●"/>
            </a:pPr>
            <a:r>
              <a:rPr lang="en" sz="1700"/>
              <a:t>Input the starting and the ending position </a:t>
            </a:r>
            <a:endParaRPr sz="1700"/>
          </a:p>
        </p:txBody>
      </p:sp>
      <p:pic>
        <p:nvPicPr>
          <p:cNvPr id="175" name="Google Shape;175;p19"/>
          <p:cNvPicPr preferRelativeResize="0"/>
          <p:nvPr/>
        </p:nvPicPr>
        <p:blipFill>
          <a:blip r:embed="rId3">
            <a:alphaModFix/>
          </a:blip>
          <a:stretch>
            <a:fillRect/>
          </a:stretch>
        </p:blipFill>
        <p:spPr>
          <a:xfrm>
            <a:off x="5539300" y="913350"/>
            <a:ext cx="3369126" cy="372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in summary</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class Solution contains methods to traverse the maze and check if there exists a path from the starting point to the destination.</a:t>
            </a:r>
            <a:endParaRPr sz="1400"/>
          </a:p>
          <a:p>
            <a:pPr indent="-317500" lvl="0" marL="457200" rtl="0" algn="l">
              <a:spcBef>
                <a:spcPts val="0"/>
              </a:spcBef>
              <a:spcAft>
                <a:spcPts val="0"/>
              </a:spcAft>
              <a:buSzPts val="1400"/>
              <a:buChar char="●"/>
            </a:pPr>
            <a:r>
              <a:rPr lang="en" sz="1400"/>
              <a:t>The BFS approach is used to explore potential paths in the maze by exploring all directions from the current position layer by layer.</a:t>
            </a:r>
            <a:endParaRPr sz="1400"/>
          </a:p>
          <a:p>
            <a:pPr indent="-317500" lvl="0" marL="457200" rtl="0" algn="l">
              <a:spcBef>
                <a:spcPts val="0"/>
              </a:spcBef>
              <a:spcAft>
                <a:spcPts val="0"/>
              </a:spcAft>
              <a:buSzPts val="1400"/>
              <a:buChar char="●"/>
            </a:pPr>
            <a:r>
              <a:rPr lang="en" sz="1400"/>
              <a:t>A queue is utilized to keep track of cells to explore. We start with the starting position in the queue and add adjacent cells to the queue while exploring each layer.</a:t>
            </a:r>
            <a:endParaRPr sz="1400"/>
          </a:p>
          <a:p>
            <a:pPr indent="-317500" lvl="0" marL="457200" rtl="0" algn="l">
              <a:spcBef>
                <a:spcPts val="0"/>
              </a:spcBef>
              <a:spcAft>
                <a:spcPts val="0"/>
              </a:spcAft>
              <a:buSzPts val="1400"/>
              <a:buChar char="●"/>
            </a:pPr>
            <a:r>
              <a:rPr lang="en" sz="1400"/>
              <a:t>A visited set is used to keep track of explored cells during maze traversal.</a:t>
            </a:r>
            <a:endParaRPr sz="1400"/>
          </a:p>
          <a:p>
            <a:pPr indent="-317500" lvl="0" marL="457200" rtl="0" algn="l">
              <a:spcBef>
                <a:spcPts val="0"/>
              </a:spcBef>
              <a:spcAft>
                <a:spcPts val="0"/>
              </a:spcAft>
              <a:buSzPts val="1400"/>
              <a:buChar char="●"/>
            </a:pPr>
            <a:r>
              <a:rPr lang="en" sz="1400"/>
              <a:t>We initialize the visited set as an empty set before starting the BFS traversal.</a:t>
            </a:r>
            <a:endParaRPr sz="1400"/>
          </a:p>
          <a:p>
            <a:pPr indent="-317500" lvl="0" marL="457200" rtl="0" algn="l">
              <a:spcBef>
                <a:spcPts val="0"/>
              </a:spcBef>
              <a:spcAft>
                <a:spcPts val="0"/>
              </a:spcAft>
              <a:buSzPts val="1400"/>
              <a:buChar char="●"/>
            </a:pPr>
            <a:r>
              <a:rPr lang="en" sz="1400"/>
              <a:t>The coordinates of each explored cell (start) are added to the visited set to avoid revisiting.</a:t>
            </a:r>
            <a:endParaRPr sz="1400"/>
          </a:p>
          <a:p>
            <a:pPr indent="0" lvl="0" marL="91440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1"/>
          <p:cNvPicPr preferRelativeResize="0"/>
          <p:nvPr/>
        </p:nvPicPr>
        <p:blipFill>
          <a:blip r:embed="rId3">
            <a:alphaModFix/>
          </a:blip>
          <a:stretch>
            <a:fillRect/>
          </a:stretch>
        </p:blipFill>
        <p:spPr>
          <a:xfrm>
            <a:off x="1414625" y="1006850"/>
            <a:ext cx="6314748" cy="3920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