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8F5"/>
    <a:srgbClr val="44D0D9"/>
    <a:srgbClr val="447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376D8-F2A0-479C-92D8-B99C56170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F4BB32-121A-46EA-B6C9-54A1CAFC3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0E842-5EE4-4EE5-A2A6-E55F64D7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40488-7561-41B2-90A8-A201A532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C80C-17F4-4EF9-8F9D-9EBA39ED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48312-738C-41E5-999E-BF58D836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0CA36-5265-4E05-8E09-B5716401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34F7B-1328-4056-81CB-C251AB6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D8ED0-1F53-4F6B-8C0F-EC0A8023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14AC7-4FD5-4FA6-95A3-892FE456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ABA1F3-F255-452D-A2E3-9FB999C26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5474F-E720-4D4E-B361-80D467CD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7F184-9DF7-461F-9DEC-C2CB5F8C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2D8B-6978-4E39-84BF-9FD6E9E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6DA-640C-4C15-9A99-B03FFE6D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AF7E-6AF5-4946-AFEB-1CC05C8C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AA7D1-401C-41A6-BED8-A284F705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5E1D8-5C58-4D1B-8F95-6802F9E8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5847E-76D6-409E-901E-8CC9E33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ADDA8-1E17-4BE0-AA4E-9630750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1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0365B-9FEF-476B-8DF2-9369AC9F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ED351-CFB2-4F97-B36C-65D6B72F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F53D7-6210-4E3C-8DBC-98AC34C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FB571-90D4-4D15-B709-E23691E1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11AA5-5A4E-4765-B1FF-E1A37152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9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8DE7-5123-40C1-ACED-BBD550E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8095-5650-41F5-A513-8DB6975DF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C2FFF-C116-48A1-9D71-34EBE668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9532D-A896-43D9-9AFB-B656499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860CB-8B2A-4646-A7FF-128B243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1C5E0-A33F-4CD7-9832-1A1D5B68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420F2-6FB1-4CA2-A98C-DB01865E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87231-4CCE-4B2B-B909-BFD28C0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902FB-4E77-4A8F-A71F-E765E1D7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6BB5AE-F833-45FB-9D4D-7FBC068B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A54ABA-BA82-4DD9-B1DB-782803EA5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AA2AD-D5B9-4151-9120-6AAD9BD1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265A92-9F3D-42CF-951C-B2E82A36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540AC-7ADA-42B0-91A8-3460A3CC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556EB-9084-40D3-BB59-FFD734EB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D4D1A-6F08-4A25-871C-D043A174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375F3-B16A-4D64-B63E-274B38D9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6DEBD7-B872-4C85-BA58-EC364E19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F5020-57C3-4F9E-BA07-E02AB2C7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F36AA5-BE2C-4863-932C-9AAFDD42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3020AB-582B-4EB0-ABC4-ACA4652C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4E3D-FBEB-4BD3-90A3-87B82336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E7AA-5047-4CA0-8E54-B5ED493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F1991-BC59-4B5A-814E-BAD336CFB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EF1D0-085C-4137-A04E-B9C1176D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2980A-A60D-44C5-9C4D-615A1C2A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061C8-F4F3-4851-BD61-4E67532C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60EB-BB46-4EB0-9D2D-E43292CB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5C737F-C88E-4805-8074-E8FFF895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2B2D2-7644-4B0E-BD98-A348C416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36DE1-BE34-43C7-BF45-F84CB32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6AF5F-941E-4820-B40F-CAF2B871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7498F-5054-4EDF-9827-B2B3306C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292B0-63DE-4C94-B55D-C40090BB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584EE-D6B9-415A-AD9A-F29BB649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87E5-C337-4F4B-9DFA-93B43B5A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B995-918B-4A95-94A7-73F29C377A76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9312-9271-4321-A3E0-F8CFE3BF3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ADF3F-F2D2-420E-81EC-AB24EABC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282C-3C7F-4B22-B0CA-6DDF14DD5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런던 바이크 사용률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37F7A-4426-4A82-AD7C-F1374B3FA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5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291E01-DEB7-4ABB-BC2E-1CB09DA7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1583805"/>
            <a:ext cx="3648584" cy="31436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1B8756F-3DC4-4BB8-8AA4-D83C8E1AB9ED}"/>
              </a:ext>
            </a:extLst>
          </p:cNvPr>
          <p:cNvSpPr txBox="1">
            <a:spLocks/>
          </p:cNvSpPr>
          <p:nvPr/>
        </p:nvSpPr>
        <p:spPr>
          <a:xfrm>
            <a:off x="367553" y="208074"/>
            <a:ext cx="7386918" cy="81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Train</a:t>
            </a:r>
            <a:r>
              <a:rPr lang="ko-KR" altLang="en-US" sz="2000" dirty="0"/>
              <a:t>으로 학습을 완료</a:t>
            </a:r>
            <a:endParaRPr lang="en-US" altLang="ko-KR" sz="2000" dirty="0"/>
          </a:p>
          <a:p>
            <a:r>
              <a:rPr lang="en-US" altLang="ko-KR" sz="2000" dirty="0"/>
              <a:t>-&gt; test </a:t>
            </a:r>
            <a:r>
              <a:rPr lang="ko-KR" altLang="en-US" sz="2000" dirty="0"/>
              <a:t>돌려볼 차례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752E1-FFF0-4F9B-B1A8-236584090B20}"/>
              </a:ext>
            </a:extLst>
          </p:cNvPr>
          <p:cNvSpPr txBox="1"/>
          <p:nvPr/>
        </p:nvSpPr>
        <p:spPr>
          <a:xfrm>
            <a:off x="4135120" y="1583805"/>
            <a:ext cx="336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Söhne"/>
              </a:rPr>
              <a:t>Train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öhne"/>
              </a:rPr>
              <a:t>된 데이터 기반으로 예측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41EC3E-88A9-4D11-B7DE-FAC5EBC2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5" y="3358131"/>
            <a:ext cx="8132735" cy="8180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498954-2596-4E69-AE9C-882972443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5" y="4717030"/>
            <a:ext cx="7262489" cy="6553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A4CE7-95F4-4DCB-BA11-5EBC01AA47C2}"/>
              </a:ext>
            </a:extLst>
          </p:cNvPr>
          <p:cNvSpPr txBox="1"/>
          <p:nvPr/>
        </p:nvSpPr>
        <p:spPr>
          <a:xfrm>
            <a:off x="503875" y="2665705"/>
            <a:ext cx="545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RMSE </a:t>
            </a:r>
            <a:r>
              <a:rPr lang="ko-KR" altLang="en-US" dirty="0">
                <a:solidFill>
                  <a:srgbClr val="FF0000"/>
                </a:solidFill>
              </a:rPr>
              <a:t>함수로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실제 데이터와 예측 데이터의 오차 값을 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67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BBBBE-9A2B-4C75-B888-E1B94AD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16CB4-1B18-4A1D-9FD9-80EABA00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3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A4AF964-0065-4CB1-82FC-ABE107F0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9" y="1416116"/>
            <a:ext cx="7063154" cy="3711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1341C0-C2AD-4F63-BA96-874DE45D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8" y="3846354"/>
            <a:ext cx="4390386" cy="28331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45BE65D3-49C0-49D6-9B14-A9EE76384E45}"/>
              </a:ext>
            </a:extLst>
          </p:cNvPr>
          <p:cNvSpPr txBox="1">
            <a:spLocks/>
          </p:cNvSpPr>
          <p:nvPr/>
        </p:nvSpPr>
        <p:spPr>
          <a:xfrm>
            <a:off x="448235" y="285170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시그마 이상치 제거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E4ADF60-4AF5-4E67-B37B-28626AD826C8}"/>
              </a:ext>
            </a:extLst>
          </p:cNvPr>
          <p:cNvSpPr txBox="1">
            <a:spLocks/>
          </p:cNvSpPr>
          <p:nvPr/>
        </p:nvSpPr>
        <p:spPr>
          <a:xfrm>
            <a:off x="536849" y="790326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평균에서 많이 벗어난 값 제거</a:t>
            </a:r>
            <a:r>
              <a:rPr lang="en-US" altLang="ko-KR" dirty="0"/>
              <a:t>: </a:t>
            </a:r>
            <a:r>
              <a:rPr lang="ko-KR" altLang="en-US" dirty="0"/>
              <a:t>분석결과에 왜곡을 줄 수 있음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4BEF67-A54E-4698-9942-24A80DC6A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859" y="1918628"/>
            <a:ext cx="6579049" cy="13279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0AB212-0BF5-4FB0-A463-F592EEE43C3E}"/>
              </a:ext>
            </a:extLst>
          </p:cNvPr>
          <p:cNvSpPr txBox="1"/>
          <p:nvPr/>
        </p:nvSpPr>
        <p:spPr>
          <a:xfrm>
            <a:off x="3862238" y="5795701"/>
            <a:ext cx="292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0" dirty="0">
                <a:solidFill>
                  <a:srgbClr val="FF0000"/>
                </a:solidFill>
                <a:effectLst/>
                <a:latin typeface="Söhne"/>
              </a:rPr>
              <a:t>시그마 이상치 </a:t>
            </a:r>
            <a:endParaRPr lang="en-US" altLang="ko-KR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r"/>
            <a:r>
              <a:rPr lang="ko-KR" altLang="en-US" sz="1000" b="0" i="0" dirty="0">
                <a:solidFill>
                  <a:srgbClr val="0D0D0D"/>
                </a:solidFill>
                <a:effectLst/>
                <a:latin typeface="Söhne"/>
              </a:rPr>
              <a:t>데이터가 정규 분포를 따른다는 가정 하에</a:t>
            </a:r>
            <a:r>
              <a:rPr lang="en-US" altLang="ko-KR" sz="10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pPr algn="r"/>
            <a:r>
              <a:rPr lang="ko-KR" altLang="en-US" sz="1000" b="0" i="0" dirty="0">
                <a:solidFill>
                  <a:srgbClr val="0D0D0D"/>
                </a:solidFill>
                <a:effectLst/>
                <a:latin typeface="Söhne"/>
              </a:rPr>
              <a:t>평균과 표준편차를 사용하여 이상치를 정의</a:t>
            </a:r>
            <a:endParaRPr lang="en-US" altLang="ko-KR" sz="1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026EBE-386F-456B-8406-0C2CEA470F4C}"/>
              </a:ext>
            </a:extLst>
          </p:cNvPr>
          <p:cNvSpPr/>
          <p:nvPr/>
        </p:nvSpPr>
        <p:spPr>
          <a:xfrm>
            <a:off x="7019366" y="5210926"/>
            <a:ext cx="2384612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</a:rPr>
              <a:t>lower_limit</a:t>
            </a:r>
            <a:r>
              <a:rPr lang="ko-KR" altLang="en-US" sz="1200" dirty="0">
                <a:solidFill>
                  <a:srgbClr val="FF0000"/>
                </a:solidFill>
              </a:rPr>
              <a:t>에 해당하는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9F54C-D3AE-4951-81BE-724AD90234D3}"/>
              </a:ext>
            </a:extLst>
          </p:cNvPr>
          <p:cNvSpPr/>
          <p:nvPr/>
        </p:nvSpPr>
        <p:spPr>
          <a:xfrm>
            <a:off x="9950825" y="5128094"/>
            <a:ext cx="2384612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</a:rPr>
              <a:t>Upper_limit</a:t>
            </a:r>
            <a:r>
              <a:rPr lang="ko-KR" altLang="en-US" sz="1200" dirty="0">
                <a:solidFill>
                  <a:srgbClr val="FF0000"/>
                </a:solidFill>
              </a:rPr>
              <a:t>에 해당하는 값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76B087C-B7D5-4DBA-BCAB-3EAF37B2E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858" y="3316286"/>
            <a:ext cx="6319241" cy="9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5D5A3E-6E21-4BCA-8CFF-888558F2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40" y="2240216"/>
            <a:ext cx="4816257" cy="1463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9CFF00-895B-43B1-848C-BCA36D0A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72" y="582451"/>
            <a:ext cx="5319221" cy="70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095A-57AA-43F0-8266-78C7BEF5859D}"/>
              </a:ext>
            </a:extLst>
          </p:cNvPr>
          <p:cNvSpPr txBox="1"/>
          <p:nvPr/>
        </p:nvSpPr>
        <p:spPr>
          <a:xfrm>
            <a:off x="2914808" y="2403501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이상치 제거를 하면</a:t>
            </a:r>
            <a:r>
              <a:rPr lang="en-US" altLang="ko-KR" dirty="0"/>
              <a:t>? -&gt;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24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BDB4A3-C02B-42BB-90A2-FA49EA47C976}"/>
              </a:ext>
            </a:extLst>
          </p:cNvPr>
          <p:cNvSpPr txBox="1"/>
          <p:nvPr/>
        </p:nvSpPr>
        <p:spPr>
          <a:xfrm>
            <a:off x="428783" y="509471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이상치 된 데이터 </a:t>
            </a:r>
            <a:r>
              <a:rPr lang="en-US" altLang="ko-KR" dirty="0" err="1"/>
              <a:t>df_out</a:t>
            </a:r>
            <a:r>
              <a:rPr lang="ko-KR" altLang="en-US" dirty="0"/>
              <a:t>의 특정 칼럼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카테고리화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B7B3F2-3E8E-4E6A-B0A1-B45BF35E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4" y="1045258"/>
            <a:ext cx="5757443" cy="11623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8F747D0-5DA5-4EC7-BB44-C989E061EC56}"/>
              </a:ext>
            </a:extLst>
          </p:cNvPr>
          <p:cNvGrpSpPr/>
          <p:nvPr/>
        </p:nvGrpSpPr>
        <p:grpSpPr>
          <a:xfrm>
            <a:off x="472284" y="2671482"/>
            <a:ext cx="5754673" cy="2797086"/>
            <a:chOff x="752791" y="2723230"/>
            <a:chExt cx="6922618" cy="31701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D68B769-F772-46DA-8EA2-6CC01CB30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4316" y="2723231"/>
              <a:ext cx="2911092" cy="31701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94517-E86D-4D1E-B954-79000AC9395A}"/>
                </a:ext>
              </a:extLst>
            </p:cNvPr>
            <p:cNvSpPr txBox="1"/>
            <p:nvPr/>
          </p:nvSpPr>
          <p:spPr>
            <a:xfrm>
              <a:off x="3959702" y="41236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-&gt;</a:t>
              </a:r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86DD181-C66E-4724-96D6-54017B6D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791" y="2723230"/>
              <a:ext cx="2843444" cy="317019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B2EA310-51BC-49BE-BABF-FBDA47CB3B8D}"/>
                </a:ext>
              </a:extLst>
            </p:cNvPr>
            <p:cNvSpPr/>
            <p:nvPr/>
          </p:nvSpPr>
          <p:spPr>
            <a:xfrm flipV="1">
              <a:off x="6741459" y="4123661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B34ADC-C1EF-45AC-9F28-FFCF61BCEDC6}"/>
                </a:ext>
              </a:extLst>
            </p:cNvPr>
            <p:cNvSpPr/>
            <p:nvPr/>
          </p:nvSpPr>
          <p:spPr>
            <a:xfrm flipV="1">
              <a:off x="6741459" y="4769119"/>
              <a:ext cx="933950" cy="582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A85965-70B5-4105-98F4-286F54ABCAC8}"/>
                </a:ext>
              </a:extLst>
            </p:cNvPr>
            <p:cNvSpPr/>
            <p:nvPr/>
          </p:nvSpPr>
          <p:spPr>
            <a:xfrm flipV="1">
              <a:off x="6741458" y="5646298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324E09-ABB4-4F81-A96A-B578874FA570}"/>
                </a:ext>
              </a:extLst>
            </p:cNvPr>
            <p:cNvSpPr/>
            <p:nvPr/>
          </p:nvSpPr>
          <p:spPr>
            <a:xfrm flipV="1">
              <a:off x="2374820" y="3973517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9AEBAC-7C16-47B6-94F7-EA6F35D8002B}"/>
                </a:ext>
              </a:extLst>
            </p:cNvPr>
            <p:cNvSpPr/>
            <p:nvPr/>
          </p:nvSpPr>
          <p:spPr>
            <a:xfrm flipV="1">
              <a:off x="2374820" y="4618976"/>
              <a:ext cx="933950" cy="6164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B1A421-76E6-425A-9462-DA8ABB1BE1FA}"/>
                </a:ext>
              </a:extLst>
            </p:cNvPr>
            <p:cNvSpPr/>
            <p:nvPr/>
          </p:nvSpPr>
          <p:spPr>
            <a:xfrm flipV="1">
              <a:off x="2536185" y="5488154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03D034-98E8-4B0E-89E8-3F972E93F768}"/>
              </a:ext>
            </a:extLst>
          </p:cNvPr>
          <p:cNvGrpSpPr/>
          <p:nvPr/>
        </p:nvGrpSpPr>
        <p:grpSpPr>
          <a:xfrm>
            <a:off x="6768353" y="1257350"/>
            <a:ext cx="5316071" cy="3988199"/>
            <a:chOff x="6732494" y="611390"/>
            <a:chExt cx="5316071" cy="398819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3E86D1-5794-4069-9950-1310212651D8}"/>
                </a:ext>
              </a:extLst>
            </p:cNvPr>
            <p:cNvSpPr/>
            <p:nvPr/>
          </p:nvSpPr>
          <p:spPr>
            <a:xfrm>
              <a:off x="7096425" y="611390"/>
              <a:ext cx="3989294" cy="206009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Why?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원 핫 인코딩</a:t>
              </a:r>
              <a:endParaRPr lang="en-US" altLang="ko-KR" sz="15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en-US" altLang="ko-KR" sz="15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sz="1300" b="0" i="1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카테고리화된</a:t>
              </a:r>
              <a:r>
                <a:rPr lang="en-US" altLang="ko-KR" sz="1300" b="0" i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ko-KR" altLang="en-US" sz="1300" b="0" i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범주형</a:t>
              </a:r>
              <a:r>
                <a:rPr lang="en-US" altLang="ko-KR" sz="1300" b="0" i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ko-KR" altLang="en-US" sz="1300" b="0" i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데이터에 대한 </a:t>
              </a:r>
              <a:endParaRPr lang="en-US" altLang="ko-KR" sz="13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sz="13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이진 변수를 생성</a:t>
              </a:r>
              <a:r>
                <a:rPr lang="ko-KR" altLang="en-US" sz="1300" b="0" i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하는 기법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4E5A408-BACA-4D75-801A-B01002AAF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9601" y="2202271"/>
              <a:ext cx="1694054" cy="12267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C99DD8-804F-45C9-BC33-D0A640BBA497}"/>
                </a:ext>
              </a:extLst>
            </p:cNvPr>
            <p:cNvSpPr txBox="1"/>
            <p:nvPr/>
          </p:nvSpPr>
          <p:spPr>
            <a:xfrm>
              <a:off x="6732494" y="3907092"/>
              <a:ext cx="5316071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effectLst/>
                  <a:highlight>
                    <a:srgbClr val="00FFFF"/>
                  </a:highlight>
                  <a:latin typeface="Consolas" panose="020B0609020204030204" pitchFamily="49" charset="0"/>
                </a:rPr>
                <a:t>원</a:t>
              </a:r>
              <a:r>
                <a:rPr lang="en-US" altLang="ko-KR" sz="1500" b="1" dirty="0">
                  <a:effectLst/>
                  <a:highlight>
                    <a:srgbClr val="00FFFF"/>
                  </a:highlight>
                  <a:latin typeface="Consolas" panose="020B0609020204030204" pitchFamily="49" charset="0"/>
                </a:rPr>
                <a:t>-</a:t>
              </a:r>
              <a:r>
                <a:rPr lang="ko-KR" altLang="en-US" sz="1500" b="1" dirty="0">
                  <a:effectLst/>
                  <a:highlight>
                    <a:srgbClr val="00FFFF"/>
                  </a:highlight>
                  <a:latin typeface="Consolas" panose="020B0609020204030204" pitchFamily="49" charset="0"/>
                </a:rPr>
                <a:t>핫 인코딩 사용하는 이유</a:t>
              </a:r>
              <a:endParaRPr lang="ko-KR" altLang="en-US" sz="15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effectLst/>
                  <a:latin typeface="Consolas" panose="020B0609020204030204" pitchFamily="49" charset="0"/>
                </a:rPr>
                <a:t>1.</a:t>
              </a:r>
              <a:r>
                <a:rPr lang="ko-KR" altLang="en-US" sz="1200" b="0" dirty="0">
                  <a:effectLst/>
                  <a:latin typeface="Consolas" panose="020B0609020204030204" pitchFamily="49" charset="0"/>
                </a:rPr>
                <a:t> 모델 호환성</a:t>
              </a:r>
              <a:r>
                <a:rPr lang="en-US" altLang="ko-KR" sz="12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1200" b="0" dirty="0">
                  <a:effectLst/>
                  <a:latin typeface="Consolas" panose="020B0609020204030204" pitchFamily="49" charset="0"/>
                </a:rPr>
                <a:t>많은 </a:t>
              </a:r>
              <a:r>
                <a:rPr lang="ko-KR" altLang="en-US" sz="1200" b="0" dirty="0" err="1">
                  <a:effectLst/>
                  <a:latin typeface="Consolas" panose="020B0609020204030204" pitchFamily="49" charset="0"/>
                </a:rPr>
                <a:t>머신러닝</a:t>
              </a:r>
              <a:r>
                <a:rPr lang="ko-KR" altLang="en-US" sz="1200" b="0" dirty="0">
                  <a:effectLst/>
                  <a:latin typeface="Consolas" panose="020B0609020204030204" pitchFamily="49" charset="0"/>
                </a:rPr>
                <a:t> 알고리즘은 숫자 입력을 요구하기 때문</a:t>
              </a:r>
            </a:p>
            <a:p>
              <a:r>
                <a:rPr lang="en-US" altLang="ko-KR" sz="1200" b="0" dirty="0">
                  <a:effectLst/>
                  <a:latin typeface="Consolas" panose="020B0609020204030204" pitchFamily="49" charset="0"/>
                </a:rPr>
                <a:t>2.</a:t>
              </a:r>
              <a:r>
                <a:rPr lang="ko-KR" altLang="en-US" sz="1200" b="0" dirty="0">
                  <a:effectLst/>
                  <a:latin typeface="Consolas" panose="020B0609020204030204" pitchFamily="49" charset="0"/>
                </a:rPr>
                <a:t> 우연한 순서나 중요도를 모델이 잘못 </a:t>
              </a:r>
              <a:r>
                <a:rPr lang="ko-KR" altLang="en-US" sz="1200" b="0" dirty="0" err="1">
                  <a:effectLst/>
                  <a:latin typeface="Consolas" panose="020B0609020204030204" pitchFamily="49" charset="0"/>
                </a:rPr>
                <a:t>학습하는것을</a:t>
              </a:r>
              <a:r>
                <a:rPr lang="ko-KR" altLang="en-US" sz="1200" b="0" dirty="0">
                  <a:effectLst/>
                  <a:latin typeface="Consolas" panose="020B0609020204030204" pitchFamily="49" charset="0"/>
                </a:rPr>
                <a:t> 방지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17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ADBC087-37BF-487F-9730-7226CFA7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5" y="412377"/>
            <a:ext cx="10572641" cy="10993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454741-0CC9-4E18-BB7C-4E1C3C15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2" y="3550023"/>
            <a:ext cx="10863109" cy="2537012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562B08B-BB71-4ADF-9C6C-0B7C6F296DF8}"/>
              </a:ext>
            </a:extLst>
          </p:cNvPr>
          <p:cNvSpPr/>
          <p:nvPr/>
        </p:nvSpPr>
        <p:spPr>
          <a:xfrm>
            <a:off x="4652682" y="1804740"/>
            <a:ext cx="600635" cy="71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B4F180-28A0-4A82-9EFF-D0D31B0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9" y="3154984"/>
            <a:ext cx="154326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A1D40C-9539-4D8E-A0D5-2006DD93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3" y="1296340"/>
            <a:ext cx="8906436" cy="1909773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BB5BB66-76EF-45F7-9567-D48BE66C6A90}"/>
              </a:ext>
            </a:extLst>
          </p:cNvPr>
          <p:cNvSpPr txBox="1">
            <a:spLocks/>
          </p:cNvSpPr>
          <p:nvPr/>
        </p:nvSpPr>
        <p:spPr>
          <a:xfrm>
            <a:off x="448235" y="285170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독립변수와 종속변수의 분리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C73B05-396D-4F93-B683-F42DFC23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94" y="4100019"/>
            <a:ext cx="3818266" cy="43927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6F33120D-2E93-47C2-8938-9702ABBF3F10}"/>
              </a:ext>
            </a:extLst>
          </p:cNvPr>
          <p:cNvSpPr txBox="1">
            <a:spLocks/>
          </p:cNvSpPr>
          <p:nvPr/>
        </p:nvSpPr>
        <p:spPr>
          <a:xfrm>
            <a:off x="775094" y="3601296"/>
            <a:ext cx="4903694" cy="43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이용객수</a:t>
            </a:r>
            <a:r>
              <a:rPr lang="en-US" altLang="ko-KR" dirty="0"/>
              <a:t>(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모델이 예측할 값</a:t>
            </a:r>
            <a:r>
              <a:rPr lang="en-US" altLang="ko-KR" dirty="0">
                <a:solidFill>
                  <a:srgbClr val="FF0000"/>
                </a:solidFill>
              </a:rPr>
              <a:t> -&gt;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종속변수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AD2B0B-AC2F-4FB8-9EB3-C1BFAB71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94" y="5593377"/>
            <a:ext cx="6920863" cy="45877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E3420245-45EB-4C57-8085-2A11916C0D03}"/>
              </a:ext>
            </a:extLst>
          </p:cNvPr>
          <p:cNvSpPr txBox="1">
            <a:spLocks/>
          </p:cNvSpPr>
          <p:nvPr/>
        </p:nvSpPr>
        <p:spPr>
          <a:xfrm>
            <a:off x="781229" y="5094654"/>
            <a:ext cx="6720930" cy="439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800" b="0" dirty="0">
                <a:effectLst/>
                <a:latin typeface="Consolas" panose="020B0609020204030204" pitchFamily="49" charset="0"/>
              </a:rPr>
              <a:t>timestamp 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칼럼을 제거한 모든 열 </a:t>
            </a:r>
            <a:r>
              <a:rPr lang="en-US" altLang="ko-KR" sz="18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독립변수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8DCF0B-6DEB-4B74-BE91-F0EEA4BCF54B}"/>
              </a:ext>
            </a:extLst>
          </p:cNvPr>
          <p:cNvSpPr/>
          <p:nvPr/>
        </p:nvSpPr>
        <p:spPr>
          <a:xfrm>
            <a:off x="578223" y="3429000"/>
            <a:ext cx="10448365" cy="277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7030A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886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F0D17E-E227-4A47-A331-70F5E6193492}"/>
              </a:ext>
            </a:extLst>
          </p:cNvPr>
          <p:cNvSpPr txBox="1">
            <a:spLocks/>
          </p:cNvSpPr>
          <p:nvPr/>
        </p:nvSpPr>
        <p:spPr>
          <a:xfrm>
            <a:off x="367553" y="482394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훈련용 </a:t>
            </a:r>
            <a:r>
              <a:rPr lang="en-US" altLang="ko-KR" dirty="0"/>
              <a:t>| </a:t>
            </a:r>
            <a:r>
              <a:rPr lang="ko-KR" altLang="en-US" dirty="0"/>
              <a:t>테스트용 데이터 분리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B10A4C-C5A7-4015-81D6-3CB4002CAAAB}"/>
              </a:ext>
            </a:extLst>
          </p:cNvPr>
          <p:cNvSpPr txBox="1">
            <a:spLocks/>
          </p:cNvSpPr>
          <p:nvPr/>
        </p:nvSpPr>
        <p:spPr>
          <a:xfrm>
            <a:off x="7754471" y="482394"/>
            <a:ext cx="3191436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오버피팅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방지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683CE-B3F8-443C-B5EF-E05FE612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9" y="1496221"/>
            <a:ext cx="534427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154A12-177D-408A-87D9-357305B8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9" y="2614631"/>
            <a:ext cx="11438965" cy="4572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F18F5-ECAF-449B-9E94-7F416A187B14}"/>
              </a:ext>
            </a:extLst>
          </p:cNvPr>
          <p:cNvSpPr/>
          <p:nvPr/>
        </p:nvSpPr>
        <p:spPr>
          <a:xfrm flipV="1">
            <a:off x="8534401" y="2741231"/>
            <a:ext cx="1478280" cy="398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94733D-7828-4179-8B79-637524D96ABA}"/>
              </a:ext>
            </a:extLst>
          </p:cNvPr>
          <p:cNvCxnSpPr/>
          <p:nvPr/>
        </p:nvCxnSpPr>
        <p:spPr>
          <a:xfrm flipV="1">
            <a:off x="9075420" y="3158490"/>
            <a:ext cx="0" cy="541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DC42027F-4539-4505-AF93-8253101D8A2F}"/>
              </a:ext>
            </a:extLst>
          </p:cNvPr>
          <p:cNvSpPr txBox="1">
            <a:spLocks/>
          </p:cNvSpPr>
          <p:nvPr/>
        </p:nvSpPr>
        <p:spPr>
          <a:xfrm>
            <a:off x="6976111" y="3786106"/>
            <a:ext cx="41986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훈련</a:t>
            </a:r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테스트 비율설정</a:t>
            </a:r>
            <a:endParaRPr lang="en-US" altLang="ko-KR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0.3:0.7</a:t>
            </a:r>
            <a:r>
              <a:rPr lang="ko-KR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로 각각 변수에 </a:t>
            </a:r>
            <a:r>
              <a:rPr lang="ko-KR" alt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대입됌</a:t>
            </a:r>
            <a:endParaRPr lang="ko-KR" altLang="en-US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A982B08-607B-4CF3-A4F8-613CB167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76" y="4809281"/>
            <a:ext cx="5624047" cy="1104996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9A54E2C-0633-4639-B127-82AC60EABC49}"/>
              </a:ext>
            </a:extLst>
          </p:cNvPr>
          <p:cNvSpPr/>
          <p:nvPr/>
        </p:nvSpPr>
        <p:spPr>
          <a:xfrm>
            <a:off x="2046642" y="3694358"/>
            <a:ext cx="600635" cy="71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5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77E306-3D83-4280-A857-14804EB7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2668503"/>
            <a:ext cx="6478701" cy="229982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6EC3F91-E994-4BA4-8D41-4265412E3287}"/>
              </a:ext>
            </a:extLst>
          </p:cNvPr>
          <p:cNvSpPr txBox="1">
            <a:spLocks/>
          </p:cNvSpPr>
          <p:nvPr/>
        </p:nvSpPr>
        <p:spPr>
          <a:xfrm>
            <a:off x="367553" y="482394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딥러닝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F239F-4E69-4244-B57D-3CD28235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4" y="1236572"/>
            <a:ext cx="5127887" cy="10162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BDAF8-4F35-4B26-AAB4-22E21B1D8145}"/>
              </a:ext>
            </a:extLst>
          </p:cNvPr>
          <p:cNvSpPr/>
          <p:nvPr/>
        </p:nvSpPr>
        <p:spPr>
          <a:xfrm>
            <a:off x="6763441" y="899160"/>
            <a:ext cx="5246686" cy="4343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ㅎ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DBD759-21F0-49DF-B4CD-632AB3AEFBEB}"/>
              </a:ext>
            </a:extLst>
          </p:cNvPr>
          <p:cNvSpPr/>
          <p:nvPr/>
        </p:nvSpPr>
        <p:spPr>
          <a:xfrm>
            <a:off x="6815361" y="1061704"/>
            <a:ext cx="5127887" cy="32131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Dense </a:t>
            </a:r>
            <a:r>
              <a:rPr lang="ko-KR" altLang="en-US" dirty="0">
                <a:solidFill>
                  <a:schemeClr val="tx1"/>
                </a:solidFill>
              </a:rPr>
              <a:t>레이어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가장 기본적인 신경망 층 중</a:t>
            </a:r>
            <a:endParaRPr lang="en-US" altLang="ko-KR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모든 입력 노드가 다음층의 모든 노드와 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연결되있는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구조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ko-KR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DD35-9ED8-4AD1-BD56-7392BADCCA72}"/>
              </a:ext>
            </a:extLst>
          </p:cNvPr>
          <p:cNvSpPr txBox="1"/>
          <p:nvPr/>
        </p:nvSpPr>
        <p:spPr>
          <a:xfrm>
            <a:off x="6815361" y="4397155"/>
            <a:ext cx="531607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activation - </a:t>
            </a:r>
            <a:r>
              <a:rPr lang="en-US" altLang="ko-KR" sz="1500" b="1" dirty="0" err="1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relu</a:t>
            </a:r>
            <a:endParaRPr lang="ko-KR" altLang="en-US" sz="1500" b="0" dirty="0"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가장 널리 사용되는 활성화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함수중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하나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입력이 양수일 경우 그대로 출력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음수일 경우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을 출력한다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B9265F-8405-4E34-95FA-2FB3A6F0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45" y="2110740"/>
            <a:ext cx="4065876" cy="1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C6A7A0-01CF-4376-8ABA-B2CBF613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5" y="126886"/>
            <a:ext cx="1294195" cy="282489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CA3A12-1D84-4A28-BC2E-8284FD857A87}"/>
              </a:ext>
            </a:extLst>
          </p:cNvPr>
          <p:cNvGrpSpPr/>
          <p:nvPr/>
        </p:nvGrpSpPr>
        <p:grpSpPr>
          <a:xfrm>
            <a:off x="259189" y="2907374"/>
            <a:ext cx="11478608" cy="3865101"/>
            <a:chOff x="338574" y="3206259"/>
            <a:chExt cx="11478608" cy="38651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7B553A-8CF1-4F0B-8A29-B3F95695F6C6}"/>
                </a:ext>
              </a:extLst>
            </p:cNvPr>
            <p:cNvSpPr/>
            <p:nvPr/>
          </p:nvSpPr>
          <p:spPr>
            <a:xfrm>
              <a:off x="338574" y="3206259"/>
              <a:ext cx="11478608" cy="3865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253C73-62DD-4595-A3A5-575AC263AB0E}"/>
                </a:ext>
              </a:extLst>
            </p:cNvPr>
            <p:cNvSpPr txBox="1"/>
            <p:nvPr/>
          </p:nvSpPr>
          <p:spPr>
            <a:xfrm>
              <a:off x="407436" y="3313955"/>
              <a:ext cx="73524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rgbClr val="FF0000"/>
                  </a:solidFill>
                  <a:effectLst/>
                  <a:latin typeface="Söhne"/>
                </a:rPr>
                <a:t>신경망 모델을 훈련시키기 전에 모델의 학습 과정을 구성하는 단계 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DD3729-1F9B-4C51-9E6F-D3D16A99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97" y="3693783"/>
              <a:ext cx="6487430" cy="39058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AB30A42-5B4D-4E37-A8FE-3482DD68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14" y="4878885"/>
              <a:ext cx="7165284" cy="2595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01A8E2-C8C8-4A52-9591-5F193D27B418}"/>
                </a:ext>
              </a:extLst>
            </p:cNvPr>
            <p:cNvSpPr txBox="1"/>
            <p:nvPr/>
          </p:nvSpPr>
          <p:spPr>
            <a:xfrm>
              <a:off x="373147" y="4364843"/>
              <a:ext cx="73524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0" i="0" dirty="0" err="1">
                  <a:solidFill>
                    <a:srgbClr val="FF0000"/>
                  </a:solidFill>
                  <a:effectLst/>
                  <a:latin typeface="Söhne"/>
                </a:rPr>
                <a:t>EarlyStopping</a:t>
              </a:r>
              <a:r>
                <a:rPr lang="en-US" altLang="ko-KR" sz="1200" b="0" i="0" dirty="0">
                  <a:solidFill>
                    <a:srgbClr val="FF0000"/>
                  </a:solidFill>
                  <a:effectLst/>
                  <a:latin typeface="Söhne"/>
                </a:rPr>
                <a:t> </a:t>
              </a:r>
              <a:r>
                <a:rPr lang="ko-KR" altLang="en-US" sz="1200" b="0" i="0" dirty="0" err="1">
                  <a:solidFill>
                    <a:srgbClr val="FF0000"/>
                  </a:solidFill>
                  <a:effectLst/>
                  <a:latin typeface="Söhne"/>
                </a:rPr>
                <a:t>콜백</a:t>
              </a:r>
              <a:r>
                <a:rPr lang="en-US" altLang="ko-KR" sz="1200" b="0" i="0" dirty="0">
                  <a:solidFill>
                    <a:srgbClr val="FF0000"/>
                  </a:solidFill>
                  <a:effectLst/>
                  <a:latin typeface="Söhne"/>
                </a:rPr>
                <a:t>: Loss</a:t>
              </a:r>
              <a:r>
                <a:rPr lang="ko-KR" altLang="en-US" sz="1200" b="0" i="0" dirty="0">
                  <a:solidFill>
                    <a:srgbClr val="FF0000"/>
                  </a:solidFill>
                  <a:effectLst/>
                  <a:latin typeface="Söhne"/>
                </a:rPr>
                <a:t>를 모니터링 하여 손실이  감소 하지 않으면 멈춤</a:t>
              </a:r>
              <a:endParaRPr lang="en-US" altLang="ko-KR" sz="1200" b="0" i="0" dirty="0">
                <a:solidFill>
                  <a:srgbClr val="FF0000"/>
                </a:solidFill>
                <a:effectLst/>
                <a:latin typeface="Söhne"/>
              </a:endParaRPr>
            </a:p>
            <a:p>
              <a:r>
                <a:rPr lang="en-US" altLang="ko-KR" sz="1200" dirty="0">
                  <a:latin typeface="Söhne"/>
                </a:rPr>
                <a:t> &gt;</a:t>
              </a:r>
              <a:r>
                <a:rPr lang="ko-KR" altLang="en-US" sz="1200" b="0" i="0" dirty="0">
                  <a:effectLst/>
                  <a:latin typeface="Söhne"/>
                </a:rPr>
                <a:t> </a:t>
              </a:r>
              <a:r>
                <a:rPr lang="en-US" altLang="ko-KR" sz="1200" b="0" i="0" dirty="0">
                  <a:effectLst/>
                  <a:latin typeface="Söhne"/>
                </a:rPr>
                <a:t>patience</a:t>
              </a:r>
              <a:r>
                <a:rPr lang="ko-KR" altLang="en-US" sz="1200" b="0" i="0" dirty="0">
                  <a:effectLst/>
                  <a:latin typeface="Söhne"/>
                </a:rPr>
                <a:t>에 지정된 수만큼 개선이 되지 않는 경우에 멈춘다</a:t>
              </a:r>
              <a:endParaRPr lang="en-US" altLang="ko-KR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1081BD-B160-4AAF-B66F-C8DFE4233479}"/>
                </a:ext>
              </a:extLst>
            </p:cNvPr>
            <p:cNvSpPr txBox="1"/>
            <p:nvPr/>
          </p:nvSpPr>
          <p:spPr>
            <a:xfrm>
              <a:off x="414883" y="5524001"/>
              <a:ext cx="11108755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Fit: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신경망 모델을 실제로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훈련</a:t>
              </a:r>
              <a:r>
                <a:rPr lang="ko-KR" altLang="en-US" sz="1200" dirty="0">
                  <a:solidFill>
                    <a:srgbClr val="FF0000"/>
                  </a:solidFill>
                </a:rPr>
                <a:t>시키는 함수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b="1" i="0" dirty="0">
                  <a:effectLst/>
                  <a:latin typeface="Söhne"/>
                </a:rPr>
                <a:t>epochs</a:t>
              </a:r>
              <a:r>
                <a:rPr lang="en-US" altLang="ko-KR" sz="1200" dirty="0"/>
                <a:t> 50</a:t>
              </a:r>
              <a:r>
                <a:rPr lang="ko-KR" altLang="en-US" sz="1200" dirty="0"/>
                <a:t>이면 </a:t>
              </a:r>
              <a:r>
                <a:rPr lang="en-US" altLang="ko-KR" sz="1200" dirty="0"/>
                <a:t>&gt; </a:t>
              </a:r>
              <a:r>
                <a:rPr lang="ko-KR" altLang="en-US" sz="1200" dirty="0"/>
                <a:t>전체 데이터 세트를  </a:t>
              </a:r>
              <a:r>
                <a:rPr lang="en-US" altLang="ko-KR" sz="1200" dirty="0"/>
                <a:t>50</a:t>
              </a:r>
              <a:r>
                <a:rPr lang="ko-KR" altLang="en-US" sz="1200" dirty="0"/>
                <a:t>번 순회하는 것을 의미</a:t>
              </a: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b="1" i="0" dirty="0" err="1">
                  <a:effectLst/>
                  <a:latin typeface="Söhne"/>
                </a:rPr>
                <a:t>validation_split</a:t>
              </a:r>
              <a:r>
                <a:rPr lang="en-US" altLang="ko-KR" sz="1200" b="0" i="0" dirty="0">
                  <a:effectLst/>
                  <a:latin typeface="Söhne"/>
                </a:rPr>
                <a:t>: </a:t>
              </a:r>
              <a:r>
                <a:rPr lang="ko-KR" altLang="en-US" sz="1200" b="0" i="0" dirty="0">
                  <a:effectLst/>
                  <a:latin typeface="Söhne"/>
                </a:rPr>
                <a:t>사용할 검증 데이터의 비율을 지정합니다</a:t>
              </a:r>
              <a:r>
                <a:rPr lang="en-US" altLang="ko-KR" sz="1200" b="0" i="0" dirty="0">
                  <a:effectLst/>
                  <a:latin typeface="Söhne"/>
                </a:rPr>
                <a:t>.</a:t>
              </a:r>
            </a:p>
            <a:p>
              <a:r>
                <a:rPr lang="en-US" altLang="ko-KR" sz="1200" dirty="0">
                  <a:latin typeface="Söhne"/>
                </a:rPr>
                <a:t>   </a:t>
              </a:r>
              <a:r>
                <a:rPr lang="en-US" altLang="ko-KR" sz="1200" b="0" i="0" dirty="0">
                  <a:effectLst/>
                  <a:latin typeface="Söhne"/>
                </a:rPr>
                <a:t> </a:t>
              </a:r>
              <a:r>
                <a:rPr lang="ko-KR" altLang="en-US" sz="1200" b="0" i="0" dirty="0">
                  <a:effectLst/>
                  <a:latin typeface="Söhne"/>
                </a:rPr>
                <a:t>예를 들어 </a:t>
              </a:r>
              <a:r>
                <a:rPr lang="en-US" altLang="ko-KR" sz="1200" b="0" i="0" dirty="0">
                  <a:effectLst/>
                  <a:latin typeface="Söhne"/>
                </a:rPr>
                <a:t>0.1</a:t>
              </a:r>
              <a:r>
                <a:rPr lang="ko-KR" altLang="en-US" sz="1200" b="0" i="0" dirty="0">
                  <a:effectLst/>
                  <a:latin typeface="Söhne"/>
                </a:rPr>
                <a:t>로 설정하면</a:t>
              </a:r>
              <a:r>
                <a:rPr lang="en-US" altLang="ko-KR" sz="1200" b="0" i="0" dirty="0">
                  <a:effectLst/>
                  <a:latin typeface="Söhne"/>
                </a:rPr>
                <a:t>, </a:t>
              </a:r>
              <a:r>
                <a:rPr lang="ko-KR" altLang="en-US" sz="1200" b="0" i="0" dirty="0">
                  <a:effectLst/>
                  <a:latin typeface="Söhne"/>
                </a:rPr>
                <a:t>전체 훈련 데이터의 </a:t>
              </a:r>
              <a:r>
                <a:rPr lang="en-US" altLang="ko-KR" sz="1200" b="0" i="0" dirty="0">
                  <a:effectLst/>
                  <a:latin typeface="Söhne"/>
                </a:rPr>
                <a:t>10%</a:t>
              </a:r>
              <a:r>
                <a:rPr lang="ko-KR" altLang="en-US" sz="1200" b="0" i="0" dirty="0">
                  <a:effectLst/>
                  <a:latin typeface="Söhne"/>
                </a:rPr>
                <a:t>를 검증 데이터로 사용하여 </a:t>
              </a:r>
              <a:r>
                <a:rPr lang="ko-KR" altLang="en-US" sz="1200" b="0" i="0" dirty="0" err="1">
                  <a:effectLst/>
                  <a:latin typeface="Söhne"/>
                </a:rPr>
                <a:t>에폭마다</a:t>
              </a:r>
              <a:r>
                <a:rPr lang="ko-KR" altLang="en-US" sz="1200" b="0" i="0" dirty="0">
                  <a:effectLst/>
                  <a:latin typeface="Söhne"/>
                </a:rPr>
                <a:t> 모델의 성능을 평가 </a:t>
              </a:r>
              <a:r>
                <a:rPr lang="en-US" altLang="ko-KR" sz="1200" b="0" i="0" dirty="0">
                  <a:effectLst/>
                  <a:latin typeface="Söhne"/>
                </a:rPr>
                <a:t>(</a:t>
              </a:r>
              <a:r>
                <a:rPr lang="ko-KR" altLang="en-US" sz="1200" b="0" i="0" dirty="0">
                  <a:effectLst/>
                  <a:latin typeface="Söhne"/>
                </a:rPr>
                <a:t>이 역시 과적합에 </a:t>
              </a:r>
              <a:endParaRPr lang="en-US" altLang="ko-KR" sz="12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6BB024-C433-4B67-BEA6-E60DA2AB2CE3}"/>
              </a:ext>
            </a:extLst>
          </p:cNvPr>
          <p:cNvGrpSpPr/>
          <p:nvPr/>
        </p:nvGrpSpPr>
        <p:grpSpPr>
          <a:xfrm>
            <a:off x="259189" y="505828"/>
            <a:ext cx="7755955" cy="2361384"/>
            <a:chOff x="300925" y="596738"/>
            <a:chExt cx="9230836" cy="287289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8F109C6-2EA4-45D1-ACC9-35A61EFCF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925" y="596738"/>
              <a:ext cx="7479095" cy="215003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EFD0C-A0C4-4F53-A2FA-1D8AC558667C}"/>
                </a:ext>
              </a:extLst>
            </p:cNvPr>
            <p:cNvSpPr txBox="1"/>
            <p:nvPr/>
          </p:nvSpPr>
          <p:spPr>
            <a:xfrm>
              <a:off x="407437" y="2795631"/>
              <a:ext cx="2789516" cy="29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모든 레이어는 </a:t>
              </a:r>
              <a:r>
                <a:rPr lang="en-US" altLang="ko-KR" sz="1000" dirty="0"/>
                <a:t>Dense </a:t>
              </a:r>
              <a:r>
                <a:rPr lang="ko-KR" altLang="en-US" sz="1000" dirty="0"/>
                <a:t>타입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B5B423-F6BA-4792-A1D3-2340B1FF5B1D}"/>
                </a:ext>
              </a:extLst>
            </p:cNvPr>
            <p:cNvSpPr txBox="1"/>
            <p:nvPr/>
          </p:nvSpPr>
          <p:spPr>
            <a:xfrm>
              <a:off x="3453508" y="2795631"/>
              <a:ext cx="2789516" cy="6740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2.</a:t>
              </a:r>
              <a:r>
                <a:rPr lang="ko-KR" altLang="en-US" sz="1000" dirty="0"/>
                <a:t>각 레이어의 출력 차원</a:t>
              </a:r>
              <a:endParaRPr lang="en-US" altLang="ko-KR" sz="1000" dirty="0"/>
            </a:p>
            <a:p>
              <a:r>
                <a:rPr lang="en-US" altLang="ko-KR" sz="1000" dirty="0"/>
                <a:t>&gt; None: </a:t>
              </a:r>
              <a:r>
                <a:rPr lang="ko-KR" altLang="en-US" sz="1000" dirty="0"/>
                <a:t>배치크기</a:t>
              </a:r>
              <a:endParaRPr lang="en-US" altLang="ko-KR" sz="1000" dirty="0"/>
            </a:p>
            <a:p>
              <a:r>
                <a:rPr lang="en-US" altLang="ko-KR" sz="1000" dirty="0"/>
                <a:t>&gt; </a:t>
              </a:r>
              <a:r>
                <a:rPr lang="ko-KR" altLang="en-US" sz="1000" dirty="0"/>
                <a:t>숫자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레이어의 뉴런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유닛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수</a:t>
              </a:r>
              <a:endParaRPr lang="en-US" altLang="ko-KR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E6D66-CA4F-45BD-A504-1F58700B359A}"/>
                </a:ext>
              </a:extLst>
            </p:cNvPr>
            <p:cNvSpPr txBox="1"/>
            <p:nvPr/>
          </p:nvSpPr>
          <p:spPr>
            <a:xfrm>
              <a:off x="6096000" y="2809292"/>
              <a:ext cx="3435761" cy="486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각 레이어의 학습 가능한 </a:t>
              </a:r>
              <a:endParaRPr lang="en-US" altLang="ko-KR" sz="1000" dirty="0"/>
            </a:p>
            <a:p>
              <a:r>
                <a:rPr lang="ko-KR" altLang="en-US" sz="1000" dirty="0"/>
                <a:t>파라미터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가중치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수</a:t>
              </a:r>
              <a:endParaRPr lang="en-US" altLang="ko-KR" sz="1000" dirty="0"/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D604F1E1-E61D-4D67-BC67-599C0FF34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83" y="6227815"/>
            <a:ext cx="1138911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322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Söhne</vt:lpstr>
      <vt:lpstr>맑은 고딕</vt:lpstr>
      <vt:lpstr>Arial</vt:lpstr>
      <vt:lpstr>Consolas</vt:lpstr>
      <vt:lpstr>Wingdings</vt:lpstr>
      <vt:lpstr>Office 테마</vt:lpstr>
      <vt:lpstr>런던 바이크 사용률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런던 바이크 사용률</dc:title>
  <dc:creator>CONET-22</dc:creator>
  <cp:lastModifiedBy>CONET-22</cp:lastModifiedBy>
  <cp:revision>19</cp:revision>
  <dcterms:created xsi:type="dcterms:W3CDTF">2024-05-08T07:25:33Z</dcterms:created>
  <dcterms:modified xsi:type="dcterms:W3CDTF">2024-05-08T08:41:03Z</dcterms:modified>
</cp:coreProperties>
</file>