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5" r:id="rId15"/>
    <p:sldId id="266" r:id="rId16"/>
    <p:sldId id="270" r:id="rId17"/>
    <p:sldId id="269" r:id="rId18"/>
    <p:sldId id="277" r:id="rId19"/>
    <p:sldId id="279" r:id="rId20"/>
    <p:sldId id="272" r:id="rId21"/>
    <p:sldId id="280" r:id="rId22"/>
    <p:sldId id="273" r:id="rId23"/>
    <p:sldId id="274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  <p:sldId id="292" r:id="rId35"/>
    <p:sldId id="29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5959"/>
    <a:srgbClr val="44C8F5"/>
    <a:srgbClr val="44D0D9"/>
    <a:srgbClr val="447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376D8-F2A0-479C-92D8-B99C56170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F4BB32-121A-46EA-B6C9-54A1CAFC3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0E842-5EE4-4EE5-A2A6-E55F64D7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40488-7561-41B2-90A8-A201A532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C80C-17F4-4EF9-8F9D-9EBA39ED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7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48312-738C-41E5-999E-BF58D836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0CA36-5265-4E05-8E09-B5716401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34F7B-1328-4056-81CB-C251AB6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D8ED0-1F53-4F6B-8C0F-EC0A8023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14AC7-4FD5-4FA6-95A3-892FE456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ABA1F3-F255-452D-A2E3-9FB999C26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5474F-E720-4D4E-B361-80D467CD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7F184-9DF7-461F-9DEC-C2CB5F8C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2D8B-6978-4E39-84BF-9FD6E9E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6DA-640C-4C15-9A99-B03FFE6D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5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7AF7E-6AF5-4946-AFEB-1CC05C8C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AA7D1-401C-41A6-BED8-A284F705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5E1D8-5C58-4D1B-8F95-6802F9E8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5847E-76D6-409E-901E-8CC9E33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ADDA8-1E17-4BE0-AA4E-9630750F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1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0365B-9FEF-476B-8DF2-9369AC9F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ED351-CFB2-4F97-B36C-65D6B72F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F53D7-6210-4E3C-8DBC-98AC34C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FB571-90D4-4D15-B709-E23691E1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11AA5-5A4E-4765-B1FF-E1A37152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9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8DE7-5123-40C1-ACED-BBD550E5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E8095-5650-41F5-A513-8DB6975DF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C2FFF-C116-48A1-9D71-34EBE668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9532D-A896-43D9-9AFB-B656499E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860CB-8B2A-4646-A7FF-128B2437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1C5E0-A33F-4CD7-9832-1A1D5B68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420F2-6FB1-4CA2-A98C-DB01865E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87231-4CCE-4B2B-B909-BFD28C0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6902FB-4E77-4A8F-A71F-E765E1D7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6BB5AE-F833-45FB-9D4D-7FBC068BB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A54ABA-BA82-4DD9-B1DB-782803EA5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3AA2AD-D5B9-4151-9120-6AAD9BD1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265A92-9F3D-42CF-951C-B2E82A36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540AC-7ADA-42B0-91A8-3460A3CC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8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556EB-9084-40D3-BB59-FFD734EB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BD4D1A-6F08-4A25-871C-D043A174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375F3-B16A-4D64-B63E-274B38D9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6DEBD7-B872-4C85-BA58-EC364E19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6F5020-57C3-4F9E-BA07-E02AB2C7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F36AA5-BE2C-4863-932C-9AAFDD42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3020AB-582B-4EB0-ABC4-ACA4652C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4E3D-FBEB-4BD3-90A3-87B82336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E7AA-5047-4CA0-8E54-B5ED4930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F1991-BC59-4B5A-814E-BAD336CFB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EF1D0-085C-4137-A04E-B9C1176D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2980A-A60D-44C5-9C4D-615A1C2A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061C8-F4F3-4851-BD61-4E67532C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60EB-BB46-4EB0-9D2D-E43292CB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5C737F-C88E-4805-8074-E8FFF895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2B2D2-7644-4B0E-BD98-A348C416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36DE1-BE34-43C7-BF45-F84CB32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6AF5F-941E-4820-B40F-CAF2B871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7498F-5054-4EDF-9827-B2B3306C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F292B0-63DE-4C94-B55D-C40090BB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584EE-D6B9-415A-AD9A-F29BB649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587E5-C337-4F4B-9DFA-93B43B5A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B995-918B-4A95-94A7-73F29C377A7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9312-9271-4321-A3E0-F8CFE3BF3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ADF3F-F2D2-420E-81EC-AB24EABC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4774-9D14-4E57-8072-903E50BDA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282C-3C7F-4B22-B0CA-6DDF14DD5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AppleSDGothicNeo"/>
              </a:rPr>
              <a:t>런던 바이크 사용률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37F7A-4426-4A82-AD7C-F1374B3FA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</p:spPr>
        <p:txBody>
          <a:bodyPr/>
          <a:lstStyle/>
          <a:p>
            <a:r>
              <a:rPr lang="ko-KR" altLang="en-US" dirty="0" err="1">
                <a:latin typeface="AppleSDGothicNeo"/>
              </a:rPr>
              <a:t>홍서빈</a:t>
            </a:r>
            <a:endParaRPr lang="ko-KR" altLang="en-US" dirty="0"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97165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477E306-3D83-4280-A857-14804EB7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2668503"/>
            <a:ext cx="6478701" cy="229982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6EC3F91-E994-4BA4-8D41-4265412E3287}"/>
              </a:ext>
            </a:extLst>
          </p:cNvPr>
          <p:cNvSpPr txBox="1">
            <a:spLocks/>
          </p:cNvSpPr>
          <p:nvPr/>
        </p:nvSpPr>
        <p:spPr>
          <a:xfrm>
            <a:off x="367553" y="482394"/>
            <a:ext cx="2152127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딥러닝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DF239F-4E69-4244-B57D-3CD28235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3" y="1163053"/>
            <a:ext cx="6355961" cy="12596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2BDAF8-4F35-4B26-AAB4-22E21B1D8145}"/>
              </a:ext>
            </a:extLst>
          </p:cNvPr>
          <p:cNvSpPr/>
          <p:nvPr/>
        </p:nvSpPr>
        <p:spPr>
          <a:xfrm>
            <a:off x="6763441" y="141402"/>
            <a:ext cx="5246686" cy="6033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DBD759-21F0-49DF-B4CD-632AB3AEFBEB}"/>
              </a:ext>
            </a:extLst>
          </p:cNvPr>
          <p:cNvSpPr/>
          <p:nvPr/>
        </p:nvSpPr>
        <p:spPr>
          <a:xfrm>
            <a:off x="6803368" y="331100"/>
            <a:ext cx="5127887" cy="32131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Dense </a:t>
            </a:r>
            <a:r>
              <a:rPr lang="ko-KR" altLang="en-US" dirty="0">
                <a:solidFill>
                  <a:schemeClr val="tx1"/>
                </a:solidFill>
              </a:rPr>
              <a:t>레이어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5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가장 기본적인 신경망 층 중</a:t>
            </a:r>
            <a:endParaRPr lang="en-US" altLang="ko-KR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모든 입력 노드가 다음층의 모든 노드와 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연결되있는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구조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ko-KR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DD35-9ED8-4AD1-BD56-7392BADCCA72}"/>
              </a:ext>
            </a:extLst>
          </p:cNvPr>
          <p:cNvSpPr txBox="1"/>
          <p:nvPr/>
        </p:nvSpPr>
        <p:spPr>
          <a:xfrm>
            <a:off x="6803368" y="3797151"/>
            <a:ext cx="531607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activation - </a:t>
            </a:r>
            <a:r>
              <a:rPr lang="en-US" altLang="ko-KR" sz="1500" b="1" dirty="0" err="1"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relu</a:t>
            </a:r>
            <a:endParaRPr lang="ko-KR" altLang="en-US" sz="1500" b="0" dirty="0"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가장 널리 사용되는 활성화 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함수중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하나</a:t>
            </a:r>
          </a:p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입력이 양수일 경우 그대로 출력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음수일 경우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을 출력한다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EB9265F-8405-4E34-95FA-2FB3A6F0F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96" y="1368679"/>
            <a:ext cx="4065876" cy="19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80B5A3-4B57-40D0-A61C-B6ED300A8EEE}"/>
              </a:ext>
            </a:extLst>
          </p:cNvPr>
          <p:cNvSpPr/>
          <p:nvPr/>
        </p:nvSpPr>
        <p:spPr>
          <a:xfrm>
            <a:off x="210398" y="1080854"/>
            <a:ext cx="11591960" cy="458465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6A7A0-01CF-4376-8ABA-B2CBF613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4" y="449615"/>
            <a:ext cx="2042988" cy="4459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8F109C6-2EA4-45D1-ACC9-35A61EFCF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17" y="1291619"/>
            <a:ext cx="8675907" cy="29037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79EFD0C-A0C4-4F53-A2FA-1D8AC558667C}"/>
              </a:ext>
            </a:extLst>
          </p:cNvPr>
          <p:cNvSpPr txBox="1"/>
          <p:nvPr/>
        </p:nvSpPr>
        <p:spPr>
          <a:xfrm>
            <a:off x="1317982" y="4334927"/>
            <a:ext cx="247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모든 레이어는 </a:t>
            </a:r>
            <a:r>
              <a:rPr lang="en-US" altLang="ko-KR" sz="1200" dirty="0"/>
              <a:t>Dense </a:t>
            </a:r>
            <a:r>
              <a:rPr lang="ko-KR" altLang="en-US" sz="1200" dirty="0"/>
              <a:t>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5B423-F6BA-4792-A1D3-2340B1FF5B1D}"/>
              </a:ext>
            </a:extLst>
          </p:cNvPr>
          <p:cNvSpPr txBox="1"/>
          <p:nvPr/>
        </p:nvSpPr>
        <p:spPr>
          <a:xfrm>
            <a:off x="5140381" y="4312364"/>
            <a:ext cx="247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각 레이어의 출력 차원</a:t>
            </a:r>
            <a:endParaRPr lang="en-US" altLang="ko-KR" sz="1200" dirty="0"/>
          </a:p>
          <a:p>
            <a:r>
              <a:rPr lang="en-US" altLang="ko-KR" sz="1200" dirty="0"/>
              <a:t>&gt; None: </a:t>
            </a:r>
            <a:r>
              <a:rPr lang="ko-KR" altLang="en-US" sz="1200" dirty="0"/>
              <a:t>배치크기</a:t>
            </a:r>
            <a:endParaRPr lang="en-US" altLang="ko-KR" sz="1200" dirty="0"/>
          </a:p>
          <a:p>
            <a:r>
              <a:rPr lang="en-US" altLang="ko-KR" sz="1200" dirty="0"/>
              <a:t>&gt; </a:t>
            </a:r>
            <a:r>
              <a:rPr lang="ko-KR" altLang="en-US" sz="1200" dirty="0"/>
              <a:t>숫자</a:t>
            </a:r>
            <a:r>
              <a:rPr lang="en-US" altLang="ko-KR" sz="1200" dirty="0"/>
              <a:t>: </a:t>
            </a:r>
            <a:r>
              <a:rPr lang="ko-KR" altLang="en-US" sz="1200" dirty="0"/>
              <a:t>레이어의 뉴런</a:t>
            </a:r>
            <a:r>
              <a:rPr lang="en-US" altLang="ko-KR" sz="1200" dirty="0"/>
              <a:t>(</a:t>
            </a:r>
            <a:r>
              <a:rPr lang="ko-KR" altLang="en-US" sz="1200" dirty="0"/>
              <a:t>유닛</a:t>
            </a:r>
            <a:r>
              <a:rPr lang="en-US" altLang="ko-KR" sz="1200" dirty="0"/>
              <a:t>)</a:t>
            </a:r>
            <a:r>
              <a:rPr lang="ko-KR" altLang="en-US" sz="1200" dirty="0"/>
              <a:t>수</a:t>
            </a:r>
            <a:endParaRPr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E6D66-CA4F-45BD-A504-1F58700B359A}"/>
              </a:ext>
            </a:extLst>
          </p:cNvPr>
          <p:cNvSpPr txBox="1"/>
          <p:nvPr/>
        </p:nvSpPr>
        <p:spPr>
          <a:xfrm>
            <a:off x="7982406" y="4292107"/>
            <a:ext cx="3053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각 레이어의 학습 가능한 </a:t>
            </a:r>
            <a:endParaRPr lang="en-US" altLang="ko-KR" sz="1200" dirty="0"/>
          </a:p>
          <a:p>
            <a:r>
              <a:rPr lang="ko-KR" altLang="en-US" sz="1200" dirty="0"/>
              <a:t>파라미터</a:t>
            </a:r>
            <a:r>
              <a:rPr lang="en-US" altLang="ko-KR" sz="1200" dirty="0"/>
              <a:t>(</a:t>
            </a:r>
            <a:r>
              <a:rPr lang="ko-KR" altLang="en-US" sz="1200" dirty="0"/>
              <a:t>가중치</a:t>
            </a:r>
            <a:r>
              <a:rPr lang="en-US" altLang="ko-KR" sz="1200" dirty="0"/>
              <a:t>) </a:t>
            </a:r>
            <a:r>
              <a:rPr lang="ko-KR" altLang="en-US" sz="1200" dirty="0"/>
              <a:t>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906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48A59C5-1684-4C16-BDCB-F058ED42830A}"/>
              </a:ext>
            </a:extLst>
          </p:cNvPr>
          <p:cNvGrpSpPr/>
          <p:nvPr/>
        </p:nvGrpSpPr>
        <p:grpSpPr>
          <a:xfrm>
            <a:off x="337904" y="446769"/>
            <a:ext cx="9891549" cy="2835474"/>
            <a:chOff x="360177" y="405795"/>
            <a:chExt cx="9891549" cy="28354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4D0411-3DC8-45FF-89F6-086A27BCDEA2}"/>
                </a:ext>
              </a:extLst>
            </p:cNvPr>
            <p:cNvSpPr/>
            <p:nvPr/>
          </p:nvSpPr>
          <p:spPr>
            <a:xfrm>
              <a:off x="360177" y="405795"/>
              <a:ext cx="9891549" cy="2835474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198C71-6AEF-4FDB-B271-D7FEB2D64AA5}"/>
                </a:ext>
              </a:extLst>
            </p:cNvPr>
            <p:cNvSpPr txBox="1"/>
            <p:nvPr/>
          </p:nvSpPr>
          <p:spPr>
            <a:xfrm>
              <a:off x="419518" y="540115"/>
              <a:ext cx="6335875" cy="345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solidFill>
                    <a:srgbClr val="FF0000"/>
                  </a:solidFill>
                  <a:effectLst/>
                  <a:latin typeface="Söhne"/>
                </a:rPr>
                <a:t>신경망 모델을 훈련시키기 전에 모델의 학습 과정을 구성하는 단계 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E86626E-164B-49A7-9906-BB5E9296D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050" y="1013840"/>
              <a:ext cx="5590463" cy="48713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4307214-F21F-48A0-A3DC-82330548F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158" y="2491910"/>
              <a:ext cx="6174595" cy="32370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88429E-5770-4D95-9FA2-6DCDD598A9B5}"/>
                </a:ext>
              </a:extLst>
            </p:cNvPr>
            <p:cNvSpPr txBox="1"/>
            <p:nvPr/>
          </p:nvSpPr>
          <p:spPr>
            <a:xfrm>
              <a:off x="389970" y="1850792"/>
              <a:ext cx="6335875" cy="575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0" i="0" dirty="0" err="1">
                  <a:solidFill>
                    <a:srgbClr val="FF0000"/>
                  </a:solidFill>
                  <a:effectLst/>
                  <a:latin typeface="Söhne"/>
                </a:rPr>
                <a:t>EarlyStopping</a:t>
              </a:r>
              <a:r>
                <a:rPr lang="en-US" altLang="ko-KR" sz="1200" b="0" i="0" dirty="0">
                  <a:solidFill>
                    <a:srgbClr val="FF0000"/>
                  </a:solidFill>
                  <a:effectLst/>
                  <a:latin typeface="Söhne"/>
                </a:rPr>
                <a:t> </a:t>
              </a:r>
              <a:r>
                <a:rPr lang="ko-KR" altLang="en-US" sz="1200" b="0" i="0" dirty="0" err="1">
                  <a:solidFill>
                    <a:srgbClr val="FF0000"/>
                  </a:solidFill>
                  <a:effectLst/>
                  <a:latin typeface="Söhne"/>
                </a:rPr>
                <a:t>콜백</a:t>
              </a:r>
              <a:r>
                <a:rPr lang="en-US" altLang="ko-KR" sz="1200" b="0" i="0" dirty="0">
                  <a:solidFill>
                    <a:srgbClr val="FF0000"/>
                  </a:solidFill>
                  <a:effectLst/>
                  <a:latin typeface="Söhne"/>
                </a:rPr>
                <a:t>: Loss</a:t>
              </a:r>
              <a:r>
                <a:rPr lang="ko-KR" altLang="en-US" sz="1200" b="0" i="0" dirty="0">
                  <a:solidFill>
                    <a:srgbClr val="FF0000"/>
                  </a:solidFill>
                  <a:effectLst/>
                  <a:latin typeface="Söhne"/>
                </a:rPr>
                <a:t>를 모니터링 하여 손실이  감소 하지 않으면 멈춤</a:t>
              </a:r>
              <a:endParaRPr lang="en-US" altLang="ko-KR" sz="1200" b="0" i="0" dirty="0">
                <a:solidFill>
                  <a:srgbClr val="FF0000"/>
                </a:solidFill>
                <a:effectLst/>
                <a:latin typeface="Söhne"/>
              </a:endParaRPr>
            </a:p>
            <a:p>
              <a:r>
                <a:rPr lang="en-US" altLang="ko-KR" sz="1200" dirty="0">
                  <a:latin typeface="Söhne"/>
                </a:rPr>
                <a:t> &gt;</a:t>
              </a:r>
              <a:r>
                <a:rPr lang="ko-KR" altLang="en-US" sz="1200" b="0" i="0" dirty="0">
                  <a:effectLst/>
                  <a:latin typeface="Söhne"/>
                </a:rPr>
                <a:t> </a:t>
              </a:r>
              <a:r>
                <a:rPr lang="en-US" altLang="ko-KR" sz="1200" b="0" i="0" dirty="0">
                  <a:effectLst/>
                  <a:latin typeface="Söhne"/>
                </a:rPr>
                <a:t>patience</a:t>
              </a:r>
              <a:r>
                <a:rPr lang="ko-KR" altLang="en-US" sz="1200" b="0" i="0" dirty="0">
                  <a:effectLst/>
                  <a:latin typeface="Söhne"/>
                </a:rPr>
                <a:t>에 지정된 수만큼 개선이 되지 않는 경우에 멈춘다</a:t>
              </a:r>
              <a:endParaRPr lang="en-US" altLang="ko-KR" sz="12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3213B3-69AA-4DAA-8CD1-63BCB0D3A8B4}"/>
              </a:ext>
            </a:extLst>
          </p:cNvPr>
          <p:cNvGrpSpPr/>
          <p:nvPr/>
        </p:nvGrpSpPr>
        <p:grpSpPr>
          <a:xfrm>
            <a:off x="1800185" y="3912556"/>
            <a:ext cx="9957307" cy="2169060"/>
            <a:chOff x="3789103" y="6858000"/>
            <a:chExt cx="9957307" cy="216906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45F3B14-DCF0-4A22-919A-F7160B311052}"/>
                </a:ext>
              </a:extLst>
            </p:cNvPr>
            <p:cNvSpPr/>
            <p:nvPr/>
          </p:nvSpPr>
          <p:spPr>
            <a:xfrm>
              <a:off x="3789103" y="6858000"/>
              <a:ext cx="9891549" cy="2169060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B0A13F-AD42-4216-8FE1-6FC82A9C00BA}"/>
                </a:ext>
              </a:extLst>
            </p:cNvPr>
            <p:cNvSpPr txBox="1"/>
            <p:nvPr/>
          </p:nvSpPr>
          <p:spPr>
            <a:xfrm>
              <a:off x="3854861" y="7097180"/>
              <a:ext cx="9572832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Fit: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신경망 모델을 실제로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훈련</a:t>
              </a:r>
              <a:r>
                <a:rPr lang="ko-KR" altLang="en-US" sz="1200" dirty="0">
                  <a:solidFill>
                    <a:srgbClr val="FF0000"/>
                  </a:solidFill>
                </a:rPr>
                <a:t>시키는 함수</a:t>
              </a:r>
              <a:endParaRPr lang="en-US" altLang="ko-KR" sz="1200" dirty="0">
                <a:solidFill>
                  <a:srgbClr val="FF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b="1" i="0" dirty="0">
                  <a:effectLst/>
                  <a:latin typeface="Söhne"/>
                </a:rPr>
                <a:t>epochs</a:t>
              </a:r>
              <a:r>
                <a:rPr lang="en-US" altLang="ko-KR" sz="1200" dirty="0"/>
                <a:t> 50</a:t>
              </a:r>
              <a:r>
                <a:rPr lang="ko-KR" altLang="en-US" sz="1200" dirty="0"/>
                <a:t>이면 </a:t>
              </a:r>
              <a:r>
                <a:rPr lang="en-US" altLang="ko-KR" sz="1200" dirty="0"/>
                <a:t>&gt; </a:t>
              </a:r>
              <a:r>
                <a:rPr lang="ko-KR" altLang="en-US" sz="1200" dirty="0"/>
                <a:t>전체 데이터 세트를  </a:t>
              </a:r>
              <a:r>
                <a:rPr lang="en-US" altLang="ko-KR" sz="1200" dirty="0"/>
                <a:t>50</a:t>
              </a:r>
              <a:r>
                <a:rPr lang="ko-KR" altLang="en-US" sz="1200" dirty="0"/>
                <a:t>번 순회하는 것을 의미</a:t>
              </a:r>
              <a:endParaRPr lang="en-US" altLang="ko-KR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1200" b="1" i="0" dirty="0" err="1">
                  <a:effectLst/>
                  <a:latin typeface="Söhne"/>
                </a:rPr>
                <a:t>validation_split</a:t>
              </a:r>
              <a:r>
                <a:rPr lang="en-US" altLang="ko-KR" sz="1200" b="0" i="0" dirty="0">
                  <a:effectLst/>
                  <a:latin typeface="Söhne"/>
                </a:rPr>
                <a:t>: </a:t>
              </a:r>
              <a:r>
                <a:rPr lang="ko-KR" altLang="en-US" sz="1200" b="0" i="0" dirty="0">
                  <a:effectLst/>
                  <a:latin typeface="Söhne"/>
                </a:rPr>
                <a:t>사용할 검증 데이터의 비율을 지정합니다</a:t>
              </a:r>
              <a:r>
                <a:rPr lang="en-US" altLang="ko-KR" sz="1200" b="0" i="0" dirty="0">
                  <a:effectLst/>
                  <a:latin typeface="Söhne"/>
                </a:rPr>
                <a:t>.</a:t>
              </a:r>
            </a:p>
            <a:p>
              <a:r>
                <a:rPr lang="en-US" altLang="ko-KR" sz="1200" dirty="0">
                  <a:latin typeface="Söhne"/>
                </a:rPr>
                <a:t>   </a:t>
              </a:r>
              <a:r>
                <a:rPr lang="en-US" altLang="ko-KR" sz="1200" b="0" i="0" dirty="0">
                  <a:effectLst/>
                  <a:latin typeface="Söhne"/>
                </a:rPr>
                <a:t> </a:t>
              </a:r>
              <a:r>
                <a:rPr lang="ko-KR" altLang="en-US" sz="1200" b="0" i="0" dirty="0">
                  <a:effectLst/>
                  <a:latin typeface="Söhne"/>
                </a:rPr>
                <a:t>예를 들어 </a:t>
              </a:r>
              <a:r>
                <a:rPr lang="en-US" altLang="ko-KR" sz="1200" b="0" i="0" dirty="0">
                  <a:effectLst/>
                  <a:latin typeface="Söhne"/>
                </a:rPr>
                <a:t>0.1</a:t>
              </a:r>
              <a:r>
                <a:rPr lang="ko-KR" altLang="en-US" sz="1200" b="0" i="0" dirty="0">
                  <a:effectLst/>
                  <a:latin typeface="Söhne"/>
                </a:rPr>
                <a:t>로 설정하면</a:t>
              </a:r>
              <a:r>
                <a:rPr lang="en-US" altLang="ko-KR" sz="1200" b="0" i="0" dirty="0">
                  <a:effectLst/>
                  <a:latin typeface="Söhne"/>
                </a:rPr>
                <a:t>, </a:t>
              </a:r>
              <a:r>
                <a:rPr lang="ko-KR" altLang="en-US" sz="1200" b="0" i="0" dirty="0">
                  <a:effectLst/>
                  <a:latin typeface="Söhne"/>
                </a:rPr>
                <a:t>전체 훈련 데이터의 </a:t>
              </a:r>
              <a:r>
                <a:rPr lang="en-US" altLang="ko-KR" sz="1200" b="0" i="0" dirty="0">
                  <a:effectLst/>
                  <a:latin typeface="Söhne"/>
                </a:rPr>
                <a:t>10%</a:t>
              </a:r>
              <a:r>
                <a:rPr lang="ko-KR" altLang="en-US" sz="1200" b="0" i="0" dirty="0">
                  <a:effectLst/>
                  <a:latin typeface="Söhne"/>
                </a:rPr>
                <a:t>를 검증 데이터로 사용하여 </a:t>
              </a:r>
              <a:r>
                <a:rPr lang="ko-KR" altLang="en-US" sz="1200" b="0" i="0" dirty="0" err="1">
                  <a:effectLst/>
                  <a:latin typeface="Söhne"/>
                </a:rPr>
                <a:t>에폭마다</a:t>
              </a:r>
              <a:r>
                <a:rPr lang="ko-KR" altLang="en-US" sz="1200" b="0" i="0" dirty="0">
                  <a:effectLst/>
                  <a:latin typeface="Söhne"/>
                </a:rPr>
                <a:t> 모델의 성능을 평가 </a:t>
              </a:r>
              <a:r>
                <a:rPr lang="en-US" altLang="ko-KR" sz="1200" b="0" i="0" dirty="0">
                  <a:effectLst/>
                  <a:latin typeface="Söhne"/>
                </a:rPr>
                <a:t>(</a:t>
              </a:r>
              <a:r>
                <a:rPr lang="ko-KR" altLang="en-US" sz="1200" b="0" i="0" dirty="0">
                  <a:effectLst/>
                  <a:latin typeface="Söhne"/>
                </a:rPr>
                <a:t>이 역시 과적합에 대비</a:t>
              </a:r>
              <a:r>
                <a:rPr lang="en-US" altLang="ko-KR" sz="1200" b="0" i="0" dirty="0">
                  <a:effectLst/>
                  <a:latin typeface="Söhne"/>
                </a:rPr>
                <a:t>)</a:t>
              </a:r>
              <a:r>
                <a:rPr lang="ko-KR" altLang="en-US" sz="1200" b="0" i="0" dirty="0">
                  <a:effectLst/>
                  <a:latin typeface="Söhne"/>
                </a:rPr>
                <a:t> </a:t>
              </a:r>
              <a:endParaRPr lang="en-US" altLang="ko-KR" sz="1200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A541241-1EA2-48F2-B579-579F3DFB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1982" y="8036679"/>
              <a:ext cx="9814428" cy="3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63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A95050D-3B97-4D2F-BA25-3696B1CE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2" y="294903"/>
            <a:ext cx="9814428" cy="311363"/>
          </a:xfrm>
          <a:prstGeom prst="rect">
            <a:avLst/>
          </a:prstGeom>
        </p:spPr>
      </p:pic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A30E425-6235-4A00-8B01-FE2AA1439EEF}"/>
              </a:ext>
            </a:extLst>
          </p:cNvPr>
          <p:cNvSpPr/>
          <p:nvPr/>
        </p:nvSpPr>
        <p:spPr>
          <a:xfrm>
            <a:off x="555812" y="749234"/>
            <a:ext cx="259976" cy="398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02446C-EC85-443E-814D-EC081A84E3C3}"/>
              </a:ext>
            </a:extLst>
          </p:cNvPr>
          <p:cNvSpPr/>
          <p:nvPr/>
        </p:nvSpPr>
        <p:spPr>
          <a:xfrm>
            <a:off x="7503458" y="744791"/>
            <a:ext cx="4497925" cy="17016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loss(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훈련손실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정의</a:t>
            </a:r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모델이 훈련데이터에 대해 계산한 손실 함수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=&gt;</a:t>
            </a:r>
            <a:r>
              <a:rPr lang="ko-KR" altLang="en-US" sz="1200" dirty="0">
                <a:solidFill>
                  <a:schemeClr val="tx1"/>
                </a:solidFill>
              </a:rPr>
              <a:t>모델이 최적화하는 주된 대상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목적</a:t>
            </a:r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 값이 낮아질수록 모델이 훈련데이터에 잘 맞다는 의미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FF4920-CFB5-47A6-8CA6-7B4D60DCC863}"/>
              </a:ext>
            </a:extLst>
          </p:cNvPr>
          <p:cNvSpPr/>
          <p:nvPr/>
        </p:nvSpPr>
        <p:spPr>
          <a:xfrm>
            <a:off x="7532710" y="2584940"/>
            <a:ext cx="4497925" cy="13774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val_loss</a:t>
            </a:r>
            <a:r>
              <a:rPr lang="en-US" altLang="ko-KR" sz="1300" b="1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300" b="1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검증 손실</a:t>
            </a:r>
            <a:r>
              <a:rPr lang="en-US" altLang="ko-KR" sz="1300" b="1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  <a:p>
            <a:pPr algn="ctr"/>
            <a:endParaRPr lang="en-US" altLang="ko-KR" sz="13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정의</a:t>
            </a:r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ko-KR" altLang="en-US" sz="1200" b="0" i="0" dirty="0">
                <a:solidFill>
                  <a:srgbClr val="0D0D0D"/>
                </a:solidFill>
                <a:effectLst/>
                <a:latin typeface="Söhne"/>
              </a:rPr>
              <a:t>모델이 검증 데이터에 대해 계산한 손실 함수의 값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목적</a:t>
            </a:r>
            <a:r>
              <a:rPr lang="en-US" altLang="ko-KR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ko-KR" altLang="en-US" sz="1200" b="0" i="0" dirty="0">
                <a:solidFill>
                  <a:srgbClr val="0D0D0D"/>
                </a:solidFill>
                <a:effectLst/>
                <a:latin typeface="Söhne"/>
              </a:rPr>
              <a:t>모델이 일반화</a:t>
            </a:r>
            <a:r>
              <a:rPr lang="en-US" altLang="ko-KR" sz="1200" b="0" i="0" dirty="0">
                <a:solidFill>
                  <a:srgbClr val="0D0D0D"/>
                </a:solidFill>
                <a:effectLst/>
                <a:latin typeface="Söhne"/>
              </a:rPr>
              <a:t>(generalization)</a:t>
            </a:r>
            <a:r>
              <a:rPr lang="ko-KR" altLang="en-US" sz="1200" b="0" i="0" dirty="0">
                <a:solidFill>
                  <a:srgbClr val="0D0D0D"/>
                </a:solidFill>
                <a:effectLst/>
                <a:latin typeface="Söhne"/>
              </a:rPr>
              <a:t>를 잘 하고 있는지를 나타냄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76014C-EDAB-4B9D-A545-24CBE400CFE9}"/>
              </a:ext>
            </a:extLst>
          </p:cNvPr>
          <p:cNvSpPr/>
          <p:nvPr/>
        </p:nvSpPr>
        <p:spPr>
          <a:xfrm>
            <a:off x="5459506" y="276974"/>
            <a:ext cx="1873623" cy="326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4CE018-12B7-43C6-899B-BF05CC981A85}"/>
              </a:ext>
            </a:extLst>
          </p:cNvPr>
          <p:cNvSpPr txBox="1"/>
          <p:nvPr/>
        </p:nvSpPr>
        <p:spPr>
          <a:xfrm>
            <a:off x="5862917" y="603040"/>
            <a:ext cx="10668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Söhne"/>
              </a:rPr>
              <a:t>검증 데이터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DA2CF1-6B6B-492B-B1EF-FD10CF516738}"/>
              </a:ext>
            </a:extLst>
          </p:cNvPr>
          <p:cNvSpPr/>
          <p:nvPr/>
        </p:nvSpPr>
        <p:spPr>
          <a:xfrm>
            <a:off x="7532709" y="4207551"/>
            <a:ext cx="4497925" cy="23555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highlight>
                  <a:srgbClr val="FFFF00"/>
                </a:highlight>
              </a:rPr>
              <a:t>loss </a:t>
            </a:r>
            <a:r>
              <a:rPr lang="ko-KR" altLang="en-US" sz="1300" b="1" dirty="0">
                <a:solidFill>
                  <a:schemeClr val="tx1"/>
                </a:solidFill>
                <a:highlight>
                  <a:srgbClr val="FFFF00"/>
                </a:highlight>
              </a:rPr>
              <a:t>와 </a:t>
            </a:r>
            <a:r>
              <a:rPr lang="en-US" altLang="ko-KR" sz="13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val_loss</a:t>
            </a:r>
            <a:r>
              <a:rPr lang="en-US" altLang="ko-KR" sz="13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highlight>
                  <a:srgbClr val="FFFF00"/>
                </a:highlight>
              </a:rPr>
              <a:t>의 중요성</a:t>
            </a:r>
            <a:endParaRPr lang="en-US" altLang="ko-KR" sz="13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ko-KR" altLang="en-US" sz="1200" dirty="0"/>
              <a:t>✔ </a:t>
            </a:r>
            <a:r>
              <a:rPr lang="ko-KR" altLang="en-US" sz="1200" b="1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과적합</a:t>
            </a:r>
            <a:r>
              <a:rPr lang="ko-KR" altLang="en-US" sz="1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방지</a:t>
            </a:r>
            <a:endParaRPr lang="en-US" altLang="ko-KR" sz="12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loss</a:t>
            </a:r>
            <a:r>
              <a:rPr lang="ko-KR" altLang="en-US" sz="1200" dirty="0">
                <a:solidFill>
                  <a:schemeClr val="tx1"/>
                </a:solidFill>
              </a:rPr>
              <a:t>는 감소하는데 </a:t>
            </a:r>
            <a:r>
              <a:rPr lang="en-US" altLang="ko-KR" sz="1200" dirty="0" err="1">
                <a:solidFill>
                  <a:schemeClr val="tx1"/>
                </a:solidFill>
              </a:rPr>
              <a:t>val_loss</a:t>
            </a:r>
            <a:r>
              <a:rPr lang="ko-KR" altLang="en-US" sz="1200" dirty="0">
                <a:solidFill>
                  <a:schemeClr val="tx1"/>
                </a:solidFill>
              </a:rPr>
              <a:t>가 증가하거나 개선이 멈춘다면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이는 모델이 훈련데이터에 </a:t>
            </a:r>
            <a:r>
              <a:rPr lang="ko-KR" altLang="en-US" sz="1200" dirty="0" err="1">
                <a:solidFill>
                  <a:schemeClr val="tx1"/>
                </a:solidFill>
              </a:rPr>
              <a:t>과적합</a:t>
            </a:r>
            <a:r>
              <a:rPr lang="ko-KR" altLang="en-US" sz="1200" dirty="0">
                <a:solidFill>
                  <a:schemeClr val="tx1"/>
                </a:solidFill>
              </a:rPr>
              <a:t> 되어 일반화 성능이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떨어지고 있음을 나타냄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3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ko-KR" altLang="en-US" sz="1200" dirty="0"/>
              <a:t>✔ </a:t>
            </a:r>
            <a:r>
              <a:rPr lang="ko-KR" altLang="en-US" sz="1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손실의 감소 패턴</a:t>
            </a:r>
            <a:endParaRPr lang="en-US" altLang="ko-KR" sz="12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이상적인 학습 과정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두 손실의 감소 패턴이 </a:t>
            </a:r>
            <a:r>
              <a:rPr lang="ko-KR" altLang="en-US" sz="1200" dirty="0" err="1">
                <a:solidFill>
                  <a:schemeClr val="tx1"/>
                </a:solidFill>
              </a:rPr>
              <a:t>비슷해야함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=&gt; </a:t>
            </a:r>
            <a:r>
              <a:rPr lang="ko-KR" altLang="en-US" sz="1200" dirty="0">
                <a:solidFill>
                  <a:schemeClr val="tx1"/>
                </a:solidFill>
              </a:rPr>
              <a:t>훈련 데이터와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새로운 데이터에 모두 잘 작동함을 의미</a:t>
            </a:r>
            <a:endParaRPr lang="en-US" altLang="ko-KR" sz="12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6F66297-A464-4426-8C1F-F175198A812B}"/>
              </a:ext>
            </a:extLst>
          </p:cNvPr>
          <p:cNvGrpSpPr/>
          <p:nvPr/>
        </p:nvGrpSpPr>
        <p:grpSpPr>
          <a:xfrm>
            <a:off x="456768" y="1292851"/>
            <a:ext cx="5970925" cy="3708284"/>
            <a:chOff x="243972" y="1409861"/>
            <a:chExt cx="6856075" cy="4482352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26AF635-2F4A-46E6-A74F-2F8DB6360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972" y="1409861"/>
              <a:ext cx="6856075" cy="4482352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8B1BEB4-A0B4-4D4E-8096-9C57B97E1F3F}"/>
                </a:ext>
              </a:extLst>
            </p:cNvPr>
            <p:cNvSpPr/>
            <p:nvPr/>
          </p:nvSpPr>
          <p:spPr>
            <a:xfrm flipV="1">
              <a:off x="4754601" y="1466695"/>
              <a:ext cx="1157926" cy="3561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C23E422-D6F3-4247-BBD8-A6683A0A5D61}"/>
                </a:ext>
              </a:extLst>
            </p:cNvPr>
            <p:cNvSpPr/>
            <p:nvPr/>
          </p:nvSpPr>
          <p:spPr>
            <a:xfrm flipV="1">
              <a:off x="2964425" y="1468237"/>
              <a:ext cx="890151" cy="35602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11C8C14-F1F3-4035-8611-81DEA6DB3E0F}"/>
              </a:ext>
            </a:extLst>
          </p:cNvPr>
          <p:cNvGrpSpPr/>
          <p:nvPr/>
        </p:nvGrpSpPr>
        <p:grpSpPr>
          <a:xfrm>
            <a:off x="2230471" y="2283995"/>
            <a:ext cx="5102658" cy="4279102"/>
            <a:chOff x="1578198" y="1873313"/>
            <a:chExt cx="5102658" cy="4279102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127A0AD-ECEC-47D5-9E99-6CC18EEDD678}"/>
                </a:ext>
              </a:extLst>
            </p:cNvPr>
            <p:cNvGrpSpPr/>
            <p:nvPr/>
          </p:nvGrpSpPr>
          <p:grpSpPr>
            <a:xfrm>
              <a:off x="1578198" y="1873313"/>
              <a:ext cx="5102658" cy="4279102"/>
              <a:chOff x="1450542" y="1289565"/>
              <a:chExt cx="5102658" cy="427910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6CE5936-6267-46BF-94AE-A5CD7965978E}"/>
                  </a:ext>
                </a:extLst>
              </p:cNvPr>
              <p:cNvSpPr/>
              <p:nvPr/>
            </p:nvSpPr>
            <p:spPr>
              <a:xfrm>
                <a:off x="1450543" y="1289565"/>
                <a:ext cx="5102657" cy="4275816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C98D2A5-7FFB-4746-96D5-1797184551C5}"/>
                  </a:ext>
                </a:extLst>
              </p:cNvPr>
              <p:cNvSpPr/>
              <p:nvPr/>
            </p:nvSpPr>
            <p:spPr>
              <a:xfrm>
                <a:off x="1450542" y="1292851"/>
                <a:ext cx="5102657" cy="4275816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91FF555A-EE23-4955-A513-F93B598E97DC}"/>
                </a:ext>
              </a:extLst>
            </p:cNvPr>
            <p:cNvGrpSpPr/>
            <p:nvPr/>
          </p:nvGrpSpPr>
          <p:grpSpPr>
            <a:xfrm>
              <a:off x="1988496" y="2206889"/>
              <a:ext cx="4282060" cy="3608664"/>
              <a:chOff x="1665069" y="1501558"/>
              <a:chExt cx="4282060" cy="3608664"/>
            </a:xfrm>
          </p:grpSpPr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1880101E-3D5F-4954-A400-F2E1ABA35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4" y="1855101"/>
                <a:ext cx="4094965" cy="3255121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FED506-DC9D-4C46-8F77-0727487EFD2A}"/>
                  </a:ext>
                </a:extLst>
              </p:cNvPr>
              <p:cNvSpPr txBox="1"/>
              <p:nvPr/>
            </p:nvSpPr>
            <p:spPr>
              <a:xfrm>
                <a:off x="1665069" y="1501558"/>
                <a:ext cx="24331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/>
                  <a:t>해당 데이터셋의 </a:t>
                </a:r>
                <a:r>
                  <a:rPr lang="en-US" altLang="ko-KR" sz="1000" dirty="0"/>
                  <a:t>loss </a:t>
                </a:r>
                <a:r>
                  <a:rPr lang="ko-KR" altLang="en-US" sz="1000" dirty="0"/>
                  <a:t>그래프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0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F165C7-ECF0-46A8-BDE0-2AFD6B2B0E35}"/>
              </a:ext>
            </a:extLst>
          </p:cNvPr>
          <p:cNvSpPr/>
          <p:nvPr/>
        </p:nvSpPr>
        <p:spPr>
          <a:xfrm>
            <a:off x="0" y="1274326"/>
            <a:ext cx="12659558" cy="33528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291E01-DEB7-4ABB-BC2E-1CB09DA7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3" y="1583805"/>
            <a:ext cx="3648584" cy="31436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1B8756F-3DC4-4BB8-8AA4-D83C8E1AB9ED}"/>
              </a:ext>
            </a:extLst>
          </p:cNvPr>
          <p:cNvSpPr txBox="1">
            <a:spLocks/>
          </p:cNvSpPr>
          <p:nvPr/>
        </p:nvSpPr>
        <p:spPr>
          <a:xfrm>
            <a:off x="367553" y="208074"/>
            <a:ext cx="7386918" cy="81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Train</a:t>
            </a:r>
            <a:r>
              <a:rPr lang="ko-KR" altLang="en-US" sz="2000" dirty="0"/>
              <a:t>으로 학습을 완료</a:t>
            </a:r>
            <a:endParaRPr lang="en-US" altLang="ko-KR" sz="2000" dirty="0"/>
          </a:p>
          <a:p>
            <a:r>
              <a:rPr lang="en-US" altLang="ko-KR" sz="2000" dirty="0"/>
              <a:t>-&gt; test </a:t>
            </a:r>
            <a:r>
              <a:rPr lang="ko-KR" altLang="en-US" sz="2000" dirty="0"/>
              <a:t>돌려볼 차례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752E1-FFF0-4F9B-B1A8-236584090B20}"/>
              </a:ext>
            </a:extLst>
          </p:cNvPr>
          <p:cNvSpPr txBox="1"/>
          <p:nvPr/>
        </p:nvSpPr>
        <p:spPr>
          <a:xfrm>
            <a:off x="4135120" y="1583805"/>
            <a:ext cx="336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FF0000"/>
                </a:solidFill>
                <a:effectLst/>
                <a:latin typeface="Söhne"/>
              </a:rPr>
              <a:t>Train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Söhne"/>
              </a:rPr>
              <a:t>된 데이터 기반으로 예측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C41EC3E-88A9-4D11-B7DE-FAC5EBC2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5" y="3358131"/>
            <a:ext cx="8132735" cy="8180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498954-2596-4E69-AE9C-882972443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92" y="5435415"/>
            <a:ext cx="7262489" cy="6553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A4CE7-95F4-4DCB-BA11-5EBC01AA47C2}"/>
              </a:ext>
            </a:extLst>
          </p:cNvPr>
          <p:cNvSpPr txBox="1"/>
          <p:nvPr/>
        </p:nvSpPr>
        <p:spPr>
          <a:xfrm>
            <a:off x="503875" y="2665705"/>
            <a:ext cx="545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RMSE </a:t>
            </a:r>
            <a:r>
              <a:rPr lang="ko-KR" altLang="en-US" dirty="0">
                <a:solidFill>
                  <a:srgbClr val="FF0000"/>
                </a:solidFill>
              </a:rPr>
              <a:t>함수로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실제 데이터와 예측 데이터의 오차 값을 구함</a:t>
            </a: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F2E6E-2171-465D-BBC2-A693E6912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754" y="2088588"/>
            <a:ext cx="278802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예측값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y_predict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)과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실제값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y_test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öhne"/>
              </a:rPr>
              <a:t>)을 비교하여 모델의 예측 정확도를 평가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D2EA15F-D982-443F-9E32-A61F7E13C4AE}"/>
              </a:ext>
            </a:extLst>
          </p:cNvPr>
          <p:cNvCxnSpPr/>
          <p:nvPr/>
        </p:nvCxnSpPr>
        <p:spPr>
          <a:xfrm flipV="1">
            <a:off x="3478306" y="2737967"/>
            <a:ext cx="4706470" cy="8547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7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BFC0AA-3E57-4C8C-8548-1EC5CC8CE2A7}"/>
              </a:ext>
            </a:extLst>
          </p:cNvPr>
          <p:cNvGrpSpPr/>
          <p:nvPr/>
        </p:nvGrpSpPr>
        <p:grpSpPr>
          <a:xfrm>
            <a:off x="259976" y="1093506"/>
            <a:ext cx="9126071" cy="5623513"/>
            <a:chOff x="152400" y="73253"/>
            <a:chExt cx="10133840" cy="65899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26FAC15-7CA7-4D84-A4E1-76F22C759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560862"/>
              <a:ext cx="6457484" cy="143741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731C56D-7BF0-441C-9C81-5B974AC3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738717"/>
              <a:ext cx="6457484" cy="167191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DE2040-59C2-4C21-AEB5-FAF856E1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991312"/>
              <a:ext cx="6457484" cy="167191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B0D7959-694C-43C3-A6F7-03954FB8F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4280" y="6092286"/>
              <a:ext cx="3511960" cy="44294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6ABF54A-8BF7-4388-B96D-B750C389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4280" y="3894933"/>
              <a:ext cx="3511960" cy="40387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8415680-B65C-4EBA-96B8-8F0EB19B7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8019" y="1347366"/>
              <a:ext cx="3488221" cy="442949"/>
            </a:xfrm>
            <a:prstGeom prst="rect">
              <a:avLst/>
            </a:prstGeom>
          </p:spPr>
        </p:pic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5CFD2756-5A52-4676-81D8-A3C6F128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993403"/>
              <a:ext cx="2116798" cy="7574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ko-KR" altLang="ko-KR" b="1" i="0" u="none" strike="noStrike" cap="none" normalizeH="0" baseline="0" dirty="0" err="1">
                  <a:ln>
                    <a:noFill/>
                  </a:ln>
                  <a:solidFill>
                    <a:srgbClr val="0D0D0D"/>
                  </a:solidFill>
                  <a:effectLst/>
                  <a:highlight>
                    <a:srgbClr val="FFFF00"/>
                  </a:highlight>
                  <a:latin typeface="Arial Unicode MS"/>
                  <a:ea typeface="Söhne Mono"/>
                </a:rPr>
                <a:t>XGBRegressor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9FD0CA09-F68D-413A-845B-6C1C472C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590243"/>
              <a:ext cx="2316160" cy="432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ko-KR" altLang="ko-KR" b="1" i="0" u="none" strike="noStrike" cap="none" normalizeH="0" baseline="0" dirty="0" err="1">
                  <a:ln>
                    <a:noFill/>
                  </a:ln>
                  <a:solidFill>
                    <a:srgbClr val="0D0D0D"/>
                  </a:solidFill>
                  <a:effectLst/>
                  <a:highlight>
                    <a:srgbClr val="FFFF00"/>
                  </a:highlight>
                  <a:latin typeface="Arial Unicode MS"/>
                  <a:ea typeface="Söhne Mono"/>
                </a:rPr>
                <a:t>LGBMRegressor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D97C170E-F119-4BCB-8B19-D986C5003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73253"/>
              <a:ext cx="3369931" cy="4328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ko-KR" altLang="ko-KR" b="1" i="0" u="none" strike="noStrike" cap="none" normalizeH="0" baseline="0" dirty="0" err="1">
                  <a:ln>
                    <a:noFill/>
                  </a:ln>
                  <a:solidFill>
                    <a:srgbClr val="0D0D0D"/>
                  </a:solidFill>
                  <a:effectLst/>
                  <a:highlight>
                    <a:srgbClr val="FFFF00"/>
                  </a:highlight>
                  <a:latin typeface="Arial Unicode MS"/>
                  <a:ea typeface="Söhne Mono"/>
                </a:rPr>
                <a:t>RandomForestRegressor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709755F0-8411-4F81-B461-70B0144EA4D9}"/>
              </a:ext>
            </a:extLst>
          </p:cNvPr>
          <p:cNvSpPr txBox="1">
            <a:spLocks/>
          </p:cNvSpPr>
          <p:nvPr/>
        </p:nvSpPr>
        <p:spPr>
          <a:xfrm>
            <a:off x="152400" y="320386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각 모델의 </a:t>
            </a:r>
            <a:r>
              <a:rPr lang="en-US" altLang="ko-KR" dirty="0"/>
              <a:t>RMSE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3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20849-A0BD-4C51-9656-A94F512AD948}"/>
              </a:ext>
            </a:extLst>
          </p:cNvPr>
          <p:cNvSpPr txBox="1"/>
          <p:nvPr/>
        </p:nvSpPr>
        <p:spPr>
          <a:xfrm>
            <a:off x="277906" y="196334"/>
            <a:ext cx="2288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ppleSDGothicNeo"/>
                <a:ea typeface="Söhne Mono"/>
              </a:rPr>
              <a:t>각 모델 설명 전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ppleSDGothicNeo"/>
                <a:ea typeface="Söhne Mono"/>
              </a:rPr>
              <a:t>!</a:t>
            </a:r>
          </a:p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dirty="0">
                <a:solidFill>
                  <a:srgbClr val="0D0D0D"/>
                </a:solidFill>
                <a:latin typeface="AppleSDGothicNeo"/>
              </a:rPr>
              <a:t>   </a:t>
            </a:r>
            <a:r>
              <a:rPr lang="en-US" altLang="ko-KR" sz="1800" dirty="0">
                <a:solidFill>
                  <a:srgbClr val="0D0D0D"/>
                </a:solidFill>
                <a:highlight>
                  <a:srgbClr val="00FFFF"/>
                </a:highlight>
                <a:latin typeface="AppleSDGothicNeo"/>
              </a:rPr>
              <a:t> </a:t>
            </a:r>
            <a:r>
              <a:rPr lang="ko-KR" altLang="en-US" sz="1800" b="1" i="1" dirty="0">
                <a:solidFill>
                  <a:srgbClr val="0D0D0D"/>
                </a:solidFill>
                <a:highlight>
                  <a:srgbClr val="00FFFF"/>
                </a:highlight>
                <a:latin typeface="AppleSDGothicNeo"/>
              </a:rPr>
              <a:t>앙상블 방법이란</a:t>
            </a:r>
            <a:r>
              <a:rPr lang="en-US" altLang="ko-KR" sz="1800" b="1" i="1" dirty="0">
                <a:solidFill>
                  <a:srgbClr val="0D0D0D"/>
                </a:solidFill>
                <a:highlight>
                  <a:srgbClr val="00FFFF"/>
                </a:highlight>
                <a:latin typeface="AppleSDGothicNeo"/>
              </a:rPr>
              <a:t>?</a:t>
            </a:r>
            <a:endParaRPr kumimoji="0" lang="ko-KR" altLang="ko-KR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ppleSDGothicNe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F22AA-C1B0-4C9D-81C2-D6DF6206C9A5}"/>
              </a:ext>
            </a:extLst>
          </p:cNvPr>
          <p:cNvSpPr txBox="1"/>
          <p:nvPr/>
        </p:nvSpPr>
        <p:spPr>
          <a:xfrm>
            <a:off x="2566736" y="473333"/>
            <a:ext cx="907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:  </a:t>
            </a:r>
            <a:r>
              <a:rPr lang="ko-KR" altLang="en-US" dirty="0">
                <a:latin typeface="AppleSDGothicNeo"/>
              </a:rPr>
              <a:t>여러 개의 모델을 조합해 더 나은 예측 결과를 얻는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09634-201B-4324-800F-C9D6D7ACCA45}"/>
              </a:ext>
            </a:extLst>
          </p:cNvPr>
          <p:cNvSpPr txBox="1"/>
          <p:nvPr/>
        </p:nvSpPr>
        <p:spPr>
          <a:xfrm>
            <a:off x="256673" y="1564819"/>
            <a:ext cx="258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ppleSDGothicNeo"/>
              </a:rPr>
              <a:t>대표 앙상블 방법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FB221F7-FAD6-4DA9-8B27-B003A7CDB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28016"/>
              </p:ext>
            </p:extLst>
          </p:nvPr>
        </p:nvGraphicFramePr>
        <p:xfrm>
          <a:off x="388753" y="2162853"/>
          <a:ext cx="11678653" cy="373969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29128">
                  <a:extLst>
                    <a:ext uri="{9D8B030D-6E8A-4147-A177-3AD203B41FA5}">
                      <a16:colId xmlns:a16="http://schemas.microsoft.com/office/drawing/2014/main" val="851400821"/>
                    </a:ext>
                  </a:extLst>
                </a:gridCol>
                <a:gridCol w="8557639">
                  <a:extLst>
                    <a:ext uri="{9D8B030D-6E8A-4147-A177-3AD203B41FA5}">
                      <a16:colId xmlns:a16="http://schemas.microsoft.com/office/drawing/2014/main" val="3818686837"/>
                    </a:ext>
                  </a:extLst>
                </a:gridCol>
                <a:gridCol w="2191886">
                  <a:extLst>
                    <a:ext uri="{9D8B030D-6E8A-4147-A177-3AD203B41FA5}">
                      <a16:colId xmlns:a16="http://schemas.microsoft.com/office/drawing/2014/main" val="780585998"/>
                    </a:ext>
                  </a:extLst>
                </a:gridCol>
              </a:tblGrid>
              <a:tr h="4279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5070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/>
                        <a:t>배깅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여러 모델을 독립적으로 학습시켜 결과를 평균하거나 다수결 투표로 최종 결과를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랜덤 포레스트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</a:rPr>
                        <a:t>(Random Forest)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47485"/>
                  </a:ext>
                </a:extLst>
              </a:tr>
              <a:tr h="1269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부스팅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&gt; </a:t>
                      </a:r>
                      <a:r>
                        <a:rPr lang="ko-KR" altLang="en-US" sz="1400" b="0" dirty="0"/>
                        <a:t>여러 모델을 순차적으로 학습시키고 </a:t>
                      </a:r>
                      <a:r>
                        <a:rPr lang="en-US" altLang="ko-KR" sz="1400" b="0" dirty="0"/>
                        <a:t>,</a:t>
                      </a:r>
                    </a:p>
                    <a:p>
                      <a:pPr latinLnBrk="1"/>
                      <a:r>
                        <a:rPr lang="ko-KR" altLang="en-US" sz="1400" b="0" dirty="0"/>
                        <a:t>각 단계마다 이전 모델이 틀린 예측에 더 집중하도록 가중치를 조절</a:t>
                      </a:r>
                      <a:endParaRPr lang="en-US" altLang="ko-KR" sz="1400" b="0" dirty="0"/>
                    </a:p>
                    <a:p>
                      <a:pPr latinLnBrk="1"/>
                      <a:endParaRPr lang="en-US" altLang="ko-KR" sz="1400" b="0" dirty="0"/>
                    </a:p>
                    <a:p>
                      <a:pPr latinLnBrk="1"/>
                      <a:r>
                        <a:rPr lang="en-US" altLang="ko-KR" sz="1400" b="0" dirty="0"/>
                        <a:t>&gt; </a:t>
                      </a:r>
                      <a:r>
                        <a:rPr lang="ko-KR" altLang="en-US" sz="1400" b="0" dirty="0"/>
                        <a:t>모델의 편향을 줄여 예측의 정확성을 높이는데 중점을 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</a:rPr>
                        <a:t>AdaBoost,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XGBoost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LightGBM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463732"/>
                  </a:ext>
                </a:extLst>
              </a:tr>
              <a:tr h="1269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스태킹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/>
                        <a:t>&gt; </a:t>
                      </a:r>
                      <a:r>
                        <a:rPr lang="ko-KR" altLang="en-US" sz="1400" b="0" dirty="0"/>
                        <a:t>여러 모델의 예측 결과를 취합한 후 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그 결과를 이용해 또 다른 메타 모델을 학습시킴</a:t>
                      </a:r>
                      <a:endParaRPr lang="en-US" altLang="ko-KR" sz="14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부스팅</a:t>
                      </a:r>
                      <a:endParaRPr lang="ko-KR" altLang="en-US" sz="1400" dirty="0"/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/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/>
                        <a:t>&gt; </a:t>
                      </a:r>
                      <a:r>
                        <a:rPr lang="ko-KR" altLang="en-US" sz="1400" b="0" dirty="0"/>
                        <a:t>각 모델의 예측 결과를 기반으로 최종 예측을 하며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이를 통해 각 모델의 약점을 보완하는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결정 트리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서포트 벡터 머신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</a:rPr>
                        <a:t>(SVM)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65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8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5A82BD-1C3B-4AE6-B3E9-7E91C34A7183}"/>
              </a:ext>
            </a:extLst>
          </p:cNvPr>
          <p:cNvSpPr txBox="1"/>
          <p:nvPr/>
        </p:nvSpPr>
        <p:spPr>
          <a:xfrm>
            <a:off x="277906" y="318254"/>
            <a:ext cx="3807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RandomForestRegressor</a:t>
            </a:r>
            <a:r>
              <a:rPr kumimoji="0" lang="ko-KR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란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Söhne Mono"/>
              </a:rPr>
              <a:t>?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9AAB8-DE8A-41B9-899D-DE85D17F6B8A}"/>
              </a:ext>
            </a:extLst>
          </p:cNvPr>
          <p:cNvSpPr txBox="1"/>
          <p:nvPr/>
        </p:nvSpPr>
        <p:spPr>
          <a:xfrm>
            <a:off x="277906" y="799943"/>
            <a:ext cx="4588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effectLst/>
                <a:latin typeface="Consolas" panose="020B0609020204030204" pitchFamily="49" charset="0"/>
              </a:rPr>
              <a:t>여러 개의 </a:t>
            </a:r>
            <a:r>
              <a:rPr lang="ko-KR" altLang="en-US" sz="1400" dirty="0" err="1">
                <a:effectLst/>
                <a:latin typeface="Consolas" panose="020B0609020204030204" pitchFamily="49" charset="0"/>
              </a:rPr>
              <a:t>결정트리를</a:t>
            </a:r>
            <a:r>
              <a:rPr lang="ko-KR" altLang="en-US" sz="1400" dirty="0">
                <a:effectLst/>
                <a:latin typeface="Consolas" panose="020B0609020204030204" pitchFamily="49" charset="0"/>
              </a:rPr>
              <a:t> 사용해 예측을 수행하는 모델</a:t>
            </a:r>
            <a:endParaRPr lang="ko-KR" altLang="en-US" sz="14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B1919B0-16E1-4847-A637-7D9561A5E6DF}"/>
              </a:ext>
            </a:extLst>
          </p:cNvPr>
          <p:cNvGrpSpPr/>
          <p:nvPr/>
        </p:nvGrpSpPr>
        <p:grpSpPr>
          <a:xfrm>
            <a:off x="123287" y="1419566"/>
            <a:ext cx="7106019" cy="4060817"/>
            <a:chOff x="277905" y="1460307"/>
            <a:chExt cx="7106019" cy="406081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8922B84-71D6-439E-AD77-7A4DCF1453D4}"/>
                </a:ext>
              </a:extLst>
            </p:cNvPr>
            <p:cNvSpPr/>
            <p:nvPr/>
          </p:nvSpPr>
          <p:spPr>
            <a:xfrm>
              <a:off x="277905" y="1460307"/>
              <a:ext cx="7106019" cy="4060817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847F0C-0611-4C78-B9EE-932D044E5341}"/>
                </a:ext>
              </a:extLst>
            </p:cNvPr>
            <p:cNvSpPr txBox="1"/>
            <p:nvPr/>
          </p:nvSpPr>
          <p:spPr>
            <a:xfrm>
              <a:off x="430651" y="1776288"/>
              <a:ext cx="179650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/>
                <a:t>✔</a:t>
              </a:r>
              <a:r>
                <a:rPr lang="en-US" altLang="ko-KR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 </a:t>
              </a:r>
              <a:r>
                <a:rPr lang="ko-KR" altLang="en-US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기본원리</a:t>
              </a:r>
              <a:endParaRPr lang="ko-KR" altLang="en-US" sz="15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7CE8DD-64A8-49D5-830B-4E67E2AF9F4B}"/>
                </a:ext>
              </a:extLst>
            </p:cNvPr>
            <p:cNvSpPr txBox="1"/>
            <p:nvPr/>
          </p:nvSpPr>
          <p:spPr>
            <a:xfrm>
              <a:off x="3435807" y="2476660"/>
              <a:ext cx="3828945" cy="2492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3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ppleSDGothicNeo"/>
                </a:rPr>
                <a:t> 1. </a:t>
              </a:r>
              <a:r>
                <a:rPr lang="ko-KR" altLang="en-US" sz="13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ppleSDGothicNeo"/>
                </a:rPr>
                <a:t>각 데이터 셋에 대해 </a:t>
              </a:r>
              <a:r>
                <a:rPr lang="en-US" altLang="ko-KR" sz="13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ppleSDGothicNeo"/>
                </a:rPr>
                <a:t>Decision Tree</a:t>
              </a:r>
              <a:r>
                <a:rPr lang="ko-KR" altLang="en-US" sz="13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ppleSDGothicNeo"/>
                </a:rPr>
                <a:t>를 독립적으로 구축</a:t>
              </a:r>
              <a:endParaRPr lang="en-US" altLang="ko-KR" sz="1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SDGothicNeo"/>
              </a:endParaRPr>
            </a:p>
            <a:p>
              <a:endParaRPr lang="en-US" altLang="ko-KR" sz="13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endParaRPr>
            </a:p>
            <a:p>
              <a:r>
                <a:rPr lang="en-US" altLang="ko-K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en-US" altLang="ko-KR" sz="1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ko-KR" altLang="en-US" sz="13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각 트리는 데이터의 </a:t>
              </a:r>
              <a:r>
                <a:rPr lang="ko-KR" altLang="en-US" sz="13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임의의 </a:t>
              </a:r>
              <a:endParaRPr lang="en-US" altLang="ko-KR" sz="13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endParaRPr>
            </a:p>
            <a:p>
              <a:r>
                <a:rPr lang="ko-KR" altLang="en-US" sz="1300" b="1" i="0" dirty="0" err="1">
                  <a:solidFill>
                    <a:srgbClr val="FF0000"/>
                  </a:solidFill>
                  <a:effectLst/>
                  <a:latin typeface="Söhne"/>
                </a:rPr>
                <a:t>피쳐</a:t>
              </a:r>
              <a:r>
                <a:rPr lang="en-US" altLang="ko-KR" sz="1300" b="1" i="0" dirty="0">
                  <a:solidFill>
                    <a:srgbClr val="FF0000"/>
                  </a:solidFill>
                  <a:effectLst/>
                  <a:latin typeface="Söhne"/>
                </a:rPr>
                <a:t>(</a:t>
              </a:r>
              <a:r>
                <a:rPr lang="ko-KR" altLang="en-US" sz="1300" b="1" i="0" dirty="0">
                  <a:solidFill>
                    <a:srgbClr val="FF0000"/>
                  </a:solidFill>
                  <a:effectLst/>
                  <a:latin typeface="Söhne"/>
                </a:rPr>
                <a:t>특성</a:t>
              </a:r>
              <a:r>
                <a:rPr lang="en-US" altLang="ko-KR" sz="1300" b="1" i="0" dirty="0">
                  <a:solidFill>
                    <a:srgbClr val="FF0000"/>
                  </a:solidFill>
                  <a:effectLst/>
                  <a:latin typeface="Söhne"/>
                </a:rPr>
                <a:t>)</a:t>
              </a:r>
              <a:r>
                <a:rPr lang="ko-KR" altLang="en-US" sz="1300" b="1" i="0" dirty="0">
                  <a:solidFill>
                    <a:srgbClr val="595959"/>
                  </a:solidFill>
                  <a:effectLst/>
                  <a:latin typeface="Söhne"/>
                </a:rPr>
                <a:t>을</a:t>
              </a:r>
              <a:r>
                <a:rPr lang="ko-KR" altLang="en-US" sz="13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 선택하여 분기점을 생성</a:t>
              </a:r>
              <a:endParaRPr lang="en-US" altLang="ko-KR" sz="13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endParaRPr>
            </a:p>
            <a:p>
              <a:endPara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endParaRPr>
            </a:p>
            <a:p>
              <a:r>
                <a:rPr lang="en-US" altLang="ko-KR" sz="13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&gt; </a:t>
              </a:r>
              <a:r>
                <a:rPr lang="ko-KR" altLang="en-US" sz="13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이러한 과정을 통해 각 트리는 서로 다른 관점에서 데이터를 해석</a:t>
              </a:r>
              <a:endParaRPr lang="en-US" altLang="ko-KR" sz="13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endParaRPr>
            </a:p>
            <a:p>
              <a:endParaRPr lang="en-US" altLang="ko-KR" sz="13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endParaRPr>
            </a:p>
            <a:p>
              <a:r>
                <a:rPr lang="en-US" altLang="ko-KR" sz="13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3</a:t>
              </a:r>
              <a:r>
                <a:rPr lang="en-US" altLang="ko-KR" sz="13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. </a:t>
              </a:r>
              <a:r>
                <a:rPr lang="ko-KR" altLang="en-US" sz="13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모든 트리의 </a:t>
              </a:r>
              <a:r>
                <a:rPr lang="ko-KR" altLang="en-US" sz="1300" b="0" i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예측값을</a:t>
              </a:r>
              <a:r>
                <a:rPr lang="ko-KR" altLang="en-US" sz="13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 평균을 내고  최종 </a:t>
              </a:r>
              <a:r>
                <a:rPr lang="ko-KR" altLang="en-US" sz="1300" b="0" i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예측값을</a:t>
              </a:r>
              <a:r>
                <a:rPr lang="ko-KR" altLang="en-US" sz="13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Söhne"/>
                </a:rPr>
                <a:t> 도출</a:t>
              </a:r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650D13C-4098-486F-AFF0-D5A8BC32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529" y="2276605"/>
              <a:ext cx="2914107" cy="2693045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3EE98E4-52C5-45F3-80AD-F4698BFD2AB2}"/>
              </a:ext>
            </a:extLst>
          </p:cNvPr>
          <p:cNvGrpSpPr/>
          <p:nvPr/>
        </p:nvGrpSpPr>
        <p:grpSpPr>
          <a:xfrm>
            <a:off x="7552537" y="2684224"/>
            <a:ext cx="4456258" cy="3663966"/>
            <a:chOff x="7558264" y="502920"/>
            <a:chExt cx="4456258" cy="366396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9C5315-F201-485C-826C-2CC611330052}"/>
                </a:ext>
              </a:extLst>
            </p:cNvPr>
            <p:cNvSpPr/>
            <p:nvPr/>
          </p:nvSpPr>
          <p:spPr>
            <a:xfrm>
              <a:off x="7558264" y="502920"/>
              <a:ext cx="4456258" cy="3663966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D15396-47C0-40AA-B7ED-F6FFFC1E0B3C}"/>
                </a:ext>
              </a:extLst>
            </p:cNvPr>
            <p:cNvSpPr txBox="1"/>
            <p:nvPr/>
          </p:nvSpPr>
          <p:spPr>
            <a:xfrm>
              <a:off x="7558264" y="718700"/>
              <a:ext cx="2037149" cy="292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300" dirty="0"/>
                <a:t>✔</a:t>
              </a:r>
              <a:r>
                <a:rPr lang="en-US" altLang="ko-KR" sz="1300" b="1" i="0" dirty="0">
                  <a:solidFill>
                    <a:srgbClr val="666666"/>
                  </a:solidFill>
                  <a:effectLst/>
                  <a:latin typeface="AppleSDGothicNeo"/>
                </a:rPr>
                <a:t> </a:t>
              </a:r>
              <a:r>
                <a:rPr lang="ko-KR" altLang="en-US" sz="1300" b="1" i="0" dirty="0" err="1">
                  <a:solidFill>
                    <a:srgbClr val="666666"/>
                  </a:solidFill>
                  <a:effectLst/>
                  <a:latin typeface="AppleSDGothicNeo"/>
                </a:rPr>
                <a:t>피쳐</a:t>
              </a:r>
              <a:r>
                <a:rPr lang="ko-KR" altLang="en-US" sz="1300" b="1" i="0" dirty="0">
                  <a:solidFill>
                    <a:srgbClr val="666666"/>
                  </a:solidFill>
                  <a:effectLst/>
                  <a:latin typeface="AppleSDGothicNeo"/>
                </a:rPr>
                <a:t> 중요도</a:t>
              </a:r>
              <a:endParaRPr lang="ko-KR" altLang="en-US" sz="1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D20F744-3739-48EF-BCDC-224EAAD94929}"/>
                </a:ext>
              </a:extLst>
            </p:cNvPr>
            <p:cNvSpPr txBox="1"/>
            <p:nvPr/>
          </p:nvSpPr>
          <p:spPr>
            <a:xfrm>
              <a:off x="7570656" y="1445607"/>
              <a:ext cx="419069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solidFill>
                    <a:srgbClr val="595959"/>
                  </a:solidFill>
                  <a:effectLst/>
                  <a:latin typeface="AppleSDGothicNeo"/>
                </a:rPr>
                <a:t>▸  피처가 모델 예측에 얼마나 중요한 역할을 하는지를 냄</a:t>
              </a:r>
              <a:endParaRPr lang="en-US" altLang="ko-KR" sz="1200" b="0" i="0" dirty="0">
                <a:solidFill>
                  <a:srgbClr val="595959"/>
                </a:solidFill>
                <a:effectLst/>
                <a:latin typeface="AppleSDGothicNeo"/>
              </a:endParaRPr>
            </a:p>
            <a:p>
              <a:endParaRPr lang="en-US" altLang="ko-KR" sz="1200" b="0" i="0" dirty="0">
                <a:solidFill>
                  <a:srgbClr val="595959"/>
                </a:solidFill>
                <a:effectLst/>
                <a:latin typeface="AppleSDGothicNeo"/>
              </a:endParaRPr>
            </a:p>
            <a:p>
              <a:r>
                <a:rPr lang="ko-KR" altLang="en-US" sz="1200" b="0" i="0" dirty="0">
                  <a:solidFill>
                    <a:srgbClr val="595959"/>
                  </a:solidFill>
                  <a:effectLst/>
                  <a:latin typeface="Söhne"/>
                </a:rPr>
                <a:t>▸ 중요도가 높은 피처일수록 모델 예측에 더 큰 영향을 </a:t>
              </a:r>
              <a:endParaRPr lang="en-US" altLang="ko-KR" sz="1200" b="0" i="0" dirty="0">
                <a:solidFill>
                  <a:srgbClr val="595959"/>
                </a:solidFill>
                <a:effectLst/>
                <a:latin typeface="Söhne"/>
              </a:endParaRPr>
            </a:p>
            <a:p>
              <a:r>
                <a:rPr lang="ko-KR" altLang="en-US" sz="1200" b="0" i="0" dirty="0">
                  <a:solidFill>
                    <a:srgbClr val="595959"/>
                  </a:solidFill>
                  <a:effectLst/>
                  <a:latin typeface="Söhne"/>
                </a:rPr>
                <a:t>미친다고 볼 수 있음</a:t>
              </a:r>
              <a:endParaRPr lang="en-US" altLang="ko-KR" sz="1200" b="0" i="0" dirty="0">
                <a:solidFill>
                  <a:srgbClr val="595959"/>
                </a:solidFill>
                <a:effectLst/>
                <a:latin typeface="AppleSDGothicNeo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15CC19-64EB-4810-87B7-4F1EFC6D2DC8}"/>
                </a:ext>
              </a:extLst>
            </p:cNvPr>
            <p:cNvSpPr txBox="1"/>
            <p:nvPr/>
          </p:nvSpPr>
          <p:spPr>
            <a:xfrm>
              <a:off x="7559666" y="2628411"/>
              <a:ext cx="420028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200" b="0" i="0" dirty="0">
                  <a:solidFill>
                    <a:srgbClr val="595959"/>
                  </a:solidFill>
                  <a:effectLst/>
                  <a:latin typeface="Söhne"/>
                </a:rPr>
                <a:t>▸  </a:t>
              </a:r>
              <a:r>
                <a:rPr lang="ko-KR" altLang="en-US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중요도 값은 </a:t>
              </a:r>
              <a:r>
                <a:rPr lang="en-US" altLang="ko-KR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0</a:t>
              </a:r>
              <a:r>
                <a:rPr lang="ko-KR" altLang="en-US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에서 </a:t>
              </a:r>
              <a:r>
                <a:rPr lang="en-US" altLang="ko-KR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1 </a:t>
              </a:r>
              <a:r>
                <a:rPr lang="ko-KR" altLang="en-US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사이의 범위에 있으며</a:t>
              </a:r>
              <a:r>
                <a:rPr lang="en-US" altLang="ko-KR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, </a:t>
              </a:r>
              <a:r>
                <a:rPr lang="ko-KR" altLang="en-US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전체 피처의 </a:t>
              </a:r>
              <a:endParaRPr lang="en-US" altLang="ko-KR" sz="1200" b="0" i="0" dirty="0">
                <a:solidFill>
                  <a:srgbClr val="666666"/>
                </a:solidFill>
                <a:effectLst/>
                <a:latin typeface="AppleSDGothicNeo"/>
              </a:endParaRPr>
            </a:p>
            <a:p>
              <a:pPr algn="l"/>
              <a:r>
                <a:rPr lang="ko-KR" altLang="en-US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중요도 값의 합은 </a:t>
              </a:r>
              <a:r>
                <a:rPr lang="en-US" altLang="ko-KR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1</a:t>
              </a:r>
            </a:p>
            <a:p>
              <a:pPr algn="l"/>
              <a:endParaRPr lang="en-US" altLang="ko-KR" sz="1200" dirty="0">
                <a:solidFill>
                  <a:srgbClr val="666666"/>
                </a:solidFill>
                <a:latin typeface="AppleSDGothicNeo"/>
              </a:endParaRPr>
            </a:p>
            <a:p>
              <a:r>
                <a:rPr lang="ko-KR" altLang="en-US" sz="1200" b="0" i="0" dirty="0">
                  <a:solidFill>
                    <a:srgbClr val="595959"/>
                  </a:solidFill>
                  <a:effectLst/>
                  <a:latin typeface="Söhne"/>
                </a:rPr>
                <a:t>▸  </a:t>
              </a:r>
              <a:r>
                <a:rPr lang="ko-KR" altLang="en-US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피처의 중요도를 알고 있다면</a:t>
              </a:r>
              <a:r>
                <a:rPr lang="en-US" altLang="ko-KR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, </a:t>
              </a:r>
              <a:r>
                <a:rPr lang="ko-KR" altLang="en-US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예측 결과에 영향을 미치는 주요한 피처를 식별하고 </a:t>
              </a:r>
              <a:r>
                <a:rPr lang="en-US" altLang="ko-KR" sz="1200" dirty="0">
                  <a:solidFill>
                    <a:srgbClr val="666666"/>
                  </a:solidFill>
                  <a:latin typeface="AppleSDGothicNeo"/>
                </a:rPr>
                <a:t> </a:t>
              </a:r>
              <a:r>
                <a:rPr lang="ko-KR" altLang="en-US" sz="1200" b="0" i="0" dirty="0">
                  <a:solidFill>
                    <a:srgbClr val="666666"/>
                  </a:solidFill>
                  <a:effectLst/>
                  <a:latin typeface="AppleSDGothicNeo"/>
                </a:rPr>
                <a:t>모델을 개선하는 데 도움이 된다</a:t>
              </a:r>
              <a:endParaRPr lang="ko-KR" altLang="en-US" sz="1200" dirty="0"/>
            </a:p>
            <a:p>
              <a:pPr algn="l"/>
              <a:endParaRPr lang="en-US" altLang="ko-KR" sz="1200" b="0" i="0" dirty="0">
                <a:solidFill>
                  <a:srgbClr val="666666"/>
                </a:solidFill>
                <a:effectLst/>
                <a:latin typeface="AppleSDGothicNe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19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26CBA-1C8C-4BAF-B8E8-92AD48C33B0C}"/>
              </a:ext>
            </a:extLst>
          </p:cNvPr>
          <p:cNvSpPr/>
          <p:nvPr/>
        </p:nvSpPr>
        <p:spPr>
          <a:xfrm>
            <a:off x="3139439" y="2611120"/>
            <a:ext cx="5730242" cy="112776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8642B-39AC-4D6C-9B9D-FC76121A08AD}"/>
              </a:ext>
            </a:extLst>
          </p:cNvPr>
          <p:cNvSpPr txBox="1"/>
          <p:nvPr/>
        </p:nvSpPr>
        <p:spPr>
          <a:xfrm>
            <a:off x="5334000" y="2890391"/>
            <a:ext cx="199136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/>
              <a:t>Chap 2</a:t>
            </a:r>
            <a:endParaRPr lang="ko-KR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23479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C47310-20DA-4D98-BA75-24E9B3F89AFA}"/>
              </a:ext>
            </a:extLst>
          </p:cNvPr>
          <p:cNvSpPr/>
          <p:nvPr/>
        </p:nvSpPr>
        <p:spPr>
          <a:xfrm>
            <a:off x="218590" y="2057954"/>
            <a:ext cx="11781816" cy="446478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8673E6-461E-45AB-9CED-D2F55F6A58C7}"/>
              </a:ext>
            </a:extLst>
          </p:cNvPr>
          <p:cNvSpPr/>
          <p:nvPr/>
        </p:nvSpPr>
        <p:spPr>
          <a:xfrm>
            <a:off x="220684" y="116386"/>
            <a:ext cx="11500294" cy="164129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8EADE4-5271-4EC1-A0A3-FD3CA54C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2" y="743135"/>
            <a:ext cx="10387015" cy="52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DADD36-3C35-4B3F-B9A8-0628F3DD30BA}"/>
              </a:ext>
            </a:extLst>
          </p:cNvPr>
          <p:cNvSpPr txBox="1"/>
          <p:nvPr/>
        </p:nvSpPr>
        <p:spPr>
          <a:xfrm>
            <a:off x="362466" y="255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런던 바이크 사용률에 대한 </a:t>
            </a:r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ko-KR" altLang="en-US" dirty="0" err="1"/>
              <a:t>읽어옴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36E3A-25D6-4C7F-8879-5F78F1961C43}"/>
              </a:ext>
            </a:extLst>
          </p:cNvPr>
          <p:cNvSpPr txBox="1"/>
          <p:nvPr/>
        </p:nvSpPr>
        <p:spPr>
          <a:xfrm>
            <a:off x="519991" y="3034445"/>
            <a:ext cx="4397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다음과 같은  </a:t>
            </a:r>
            <a:r>
              <a:rPr lang="en-US" altLang="ko-KR" dirty="0"/>
              <a:t>shape</a:t>
            </a:r>
            <a:r>
              <a:rPr lang="ko-KR" altLang="en-US" dirty="0"/>
              <a:t>의 데이터셋 </a:t>
            </a:r>
            <a:r>
              <a:rPr lang="en-US" altLang="ko-KR" dirty="0"/>
              <a:t>df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</a:t>
            </a:r>
            <a:r>
              <a:rPr lang="ko-KR" altLang="en-US" dirty="0"/>
              <a:t>에 </a:t>
            </a:r>
            <a:r>
              <a:rPr lang="en-US" altLang="ko-KR" dirty="0"/>
              <a:t>17000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에 나머지데이터를 넣음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789F4-409C-48C8-A061-D7E9D3AA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22" y="2339237"/>
            <a:ext cx="1500018" cy="4166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72DC55-A92C-447E-AED2-FDE241C91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083" y="2323471"/>
            <a:ext cx="1493550" cy="594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12B018-8C6F-46E4-8088-1A80AABFA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2" y="3930342"/>
            <a:ext cx="4573028" cy="96274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B05870A-2A4E-4EA2-B7B1-98DB9504C0DB}"/>
              </a:ext>
            </a:extLst>
          </p:cNvPr>
          <p:cNvSpPr/>
          <p:nvPr/>
        </p:nvSpPr>
        <p:spPr>
          <a:xfrm>
            <a:off x="2123440" y="2331930"/>
            <a:ext cx="867410" cy="57710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D8E183-3FB3-4FDD-8931-645D7B8B04FD}"/>
              </a:ext>
            </a:extLst>
          </p:cNvPr>
          <p:cNvSpPr txBox="1"/>
          <p:nvPr/>
        </p:nvSpPr>
        <p:spPr>
          <a:xfrm>
            <a:off x="2218280" y="2480311"/>
            <a:ext cx="69088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결과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A578EC-77F2-45CC-B790-D70957AFC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365593"/>
            <a:ext cx="5877410" cy="13596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506FDA-E6A9-4268-8B21-8C6A639D6B74}"/>
              </a:ext>
            </a:extLst>
          </p:cNvPr>
          <p:cNvSpPr txBox="1"/>
          <p:nvPr/>
        </p:nvSpPr>
        <p:spPr>
          <a:xfrm>
            <a:off x="6221742" y="3739329"/>
            <a:ext cx="2913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(1:2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</a:t>
            </a:r>
            <a:r>
              <a:rPr lang="ko-KR" altLang="en-US" sz="1400" dirty="0"/>
              <a:t>칼럼을 의미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37DD6BF-81F1-49E9-981A-6C4D23EA6B55}"/>
              </a:ext>
            </a:extLst>
          </p:cNvPr>
          <p:cNvCxnSpPr>
            <a:cxnSpLocks/>
          </p:cNvCxnSpPr>
          <p:nvPr/>
        </p:nvCxnSpPr>
        <p:spPr>
          <a:xfrm flipV="1">
            <a:off x="3695149" y="2616716"/>
            <a:ext cx="3637977" cy="14010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96AC2C-1097-4706-AF14-F86D9DFAEE94}"/>
              </a:ext>
            </a:extLst>
          </p:cNvPr>
          <p:cNvSpPr/>
          <p:nvPr/>
        </p:nvSpPr>
        <p:spPr>
          <a:xfrm flipV="1">
            <a:off x="7424927" y="2384428"/>
            <a:ext cx="253759" cy="208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530EB0-9BD5-4954-8983-2CE80868075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47549" y="3893218"/>
            <a:ext cx="2374193" cy="2769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6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26CBA-1C8C-4BAF-B8E8-92AD48C33B0C}"/>
              </a:ext>
            </a:extLst>
          </p:cNvPr>
          <p:cNvSpPr/>
          <p:nvPr/>
        </p:nvSpPr>
        <p:spPr>
          <a:xfrm>
            <a:off x="3139439" y="2611120"/>
            <a:ext cx="5730242" cy="112776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8642B-39AC-4D6C-9B9D-FC76121A08AD}"/>
              </a:ext>
            </a:extLst>
          </p:cNvPr>
          <p:cNvSpPr txBox="1"/>
          <p:nvPr/>
        </p:nvSpPr>
        <p:spPr>
          <a:xfrm>
            <a:off x="5334000" y="2890391"/>
            <a:ext cx="199136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900" dirty="0"/>
              <a:t>Chap 1</a:t>
            </a:r>
            <a:endParaRPr lang="ko-KR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99376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130A7B9-0263-4DC3-841E-68CBD7C9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6" y="530300"/>
            <a:ext cx="7178995" cy="1481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58C9BB-C098-4482-994D-F8DA5AC8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8" y="3193161"/>
            <a:ext cx="11687175" cy="3562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C0D202-BFEF-4344-8E99-C861F81AD9D7}"/>
              </a:ext>
            </a:extLst>
          </p:cNvPr>
          <p:cNvSpPr txBox="1"/>
          <p:nvPr/>
        </p:nvSpPr>
        <p:spPr>
          <a:xfrm>
            <a:off x="554486" y="28238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17414</a:t>
            </a:r>
            <a:r>
              <a:rPr lang="ko-KR" altLang="en-US" dirty="0">
                <a:highlight>
                  <a:srgbClr val="FFFF00"/>
                </a:highlight>
              </a:rPr>
              <a:t>개의 </a:t>
            </a:r>
            <a:r>
              <a:rPr lang="en-US" altLang="ko-KR" dirty="0" err="1">
                <a:highlight>
                  <a:srgbClr val="FFFF00"/>
                </a:highlight>
              </a:rPr>
              <a:t>cnt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이용객수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데이터를 보여줌</a:t>
            </a:r>
          </a:p>
        </p:txBody>
      </p:sp>
    </p:spTree>
    <p:extLst>
      <p:ext uri="{BB962C8B-B14F-4D97-AF65-F5344CB8AC3E}">
        <p14:creationId xmlns:p14="http://schemas.microsoft.com/office/powerpoint/2010/main" val="17470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6D771-44DC-47D0-B87F-1F738B41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08" y="328180"/>
            <a:ext cx="5969002" cy="780184"/>
          </a:xfrm>
        </p:spPr>
        <p:txBody>
          <a:bodyPr>
            <a:normAutofit/>
          </a:bodyPr>
          <a:lstStyle/>
          <a:p>
            <a:r>
              <a:rPr lang="en-US" altLang="ko-KR" sz="3300" dirty="0" err="1"/>
              <a:t>Pacf</a:t>
            </a:r>
            <a:r>
              <a:rPr lang="en-US" altLang="ko-KR" sz="3300" dirty="0"/>
              <a:t>(</a:t>
            </a:r>
            <a:r>
              <a:rPr lang="ko-KR" altLang="en-US" sz="3300" dirty="0"/>
              <a:t>부분자기 상관 함수</a:t>
            </a:r>
            <a:r>
              <a:rPr lang="en-US" altLang="ko-KR" sz="3300" dirty="0"/>
              <a:t>)</a:t>
            </a:r>
            <a:endParaRPr lang="ko-KR" altLang="en-US" sz="3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A48A9-A686-4620-9ECE-95CB9FEF4A67}"/>
              </a:ext>
            </a:extLst>
          </p:cNvPr>
          <p:cNvSpPr txBox="1"/>
          <p:nvPr/>
        </p:nvSpPr>
        <p:spPr>
          <a:xfrm>
            <a:off x="6573698" y="403085"/>
            <a:ext cx="5162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런던 바이크 </a:t>
            </a:r>
            <a:r>
              <a:rPr lang="en-US" altLang="ko-KR" sz="1200" dirty="0"/>
              <a:t>csv </a:t>
            </a:r>
            <a:r>
              <a:rPr lang="ko-KR" altLang="en-US" sz="1200" dirty="0"/>
              <a:t>파일</a:t>
            </a:r>
            <a:endParaRPr lang="en-US" altLang="ko-KR" sz="1200" dirty="0"/>
          </a:p>
          <a:p>
            <a:r>
              <a:rPr lang="en-US" altLang="ko-KR" sz="1200" dirty="0"/>
              <a:t>timestamp</a:t>
            </a:r>
            <a:r>
              <a:rPr lang="ko-KR" altLang="en-US" sz="1200" dirty="0"/>
              <a:t>는 </a:t>
            </a:r>
            <a:r>
              <a:rPr lang="en-US" altLang="ko-KR" sz="1200" dirty="0"/>
              <a:t>1</a:t>
            </a:r>
            <a:r>
              <a:rPr lang="ko-KR" altLang="en-US" sz="1200" dirty="0"/>
              <a:t>시간 단위로 찍혀 있음을 </a:t>
            </a:r>
            <a:r>
              <a:rPr lang="ko-KR" altLang="en-US" sz="1200" dirty="0" err="1"/>
              <a:t>볼수</a:t>
            </a:r>
            <a:r>
              <a:rPr lang="ko-KR" altLang="en-US" sz="1200" dirty="0"/>
              <a:t>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2DF83-70DF-4C43-B4D1-BD7FE1EC4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10"/>
          <a:stretch/>
        </p:blipFill>
        <p:spPr>
          <a:xfrm>
            <a:off x="398548" y="1535221"/>
            <a:ext cx="3970252" cy="23424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A2F6C9-F4B6-4FB9-86A6-07641A03EE0A}"/>
              </a:ext>
            </a:extLst>
          </p:cNvPr>
          <p:cNvSpPr/>
          <p:nvPr/>
        </p:nvSpPr>
        <p:spPr>
          <a:xfrm flipV="1">
            <a:off x="472274" y="1754553"/>
            <a:ext cx="1287329" cy="21231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1EF740-83DD-43EC-8E3B-9039377C13A5}"/>
              </a:ext>
            </a:extLst>
          </p:cNvPr>
          <p:cNvSpPr/>
          <p:nvPr/>
        </p:nvSpPr>
        <p:spPr>
          <a:xfrm flipV="1">
            <a:off x="1178290" y="1740010"/>
            <a:ext cx="544450" cy="2123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F0C19A-F10E-4293-9972-7BA73FFE9CB5}"/>
              </a:ext>
            </a:extLst>
          </p:cNvPr>
          <p:cNvSpPr/>
          <p:nvPr/>
        </p:nvSpPr>
        <p:spPr>
          <a:xfrm>
            <a:off x="5148542" y="1336556"/>
            <a:ext cx="6571184" cy="511835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974BF-BA0B-4DFB-A71C-5586B74538A2}"/>
              </a:ext>
            </a:extLst>
          </p:cNvPr>
          <p:cNvSpPr txBox="1"/>
          <p:nvPr/>
        </p:nvSpPr>
        <p:spPr>
          <a:xfrm>
            <a:off x="5251542" y="1496671"/>
            <a:ext cx="62190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0D0D0D"/>
                </a:solidFill>
                <a:effectLst/>
                <a:latin typeface="Söhne"/>
              </a:rPr>
              <a:t>과거의 어느 시점</a:t>
            </a:r>
            <a:r>
              <a:rPr lang="en-US" altLang="ko-KR" sz="1500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sz="1500" b="0" i="0" dirty="0" err="1">
                <a:solidFill>
                  <a:srgbClr val="0D0D0D"/>
                </a:solidFill>
                <a:effectLst/>
                <a:latin typeface="Söhne"/>
              </a:rPr>
              <a:t>cnt</a:t>
            </a:r>
            <a:r>
              <a:rPr lang="ko-KR" altLang="en-US" sz="1500" b="0" i="0" dirty="0">
                <a:solidFill>
                  <a:srgbClr val="0D0D0D"/>
                </a:solidFill>
                <a:effectLst/>
                <a:latin typeface="Söhne"/>
              </a:rPr>
              <a:t>의 과거 값</a:t>
            </a:r>
            <a:r>
              <a:rPr lang="en-US" altLang="ko-KR" sz="1500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ko-KR" altLang="en-US" sz="1500" b="0" i="0" dirty="0">
                <a:solidFill>
                  <a:srgbClr val="0D0D0D"/>
                </a:solidFill>
                <a:effectLst/>
                <a:latin typeface="Söhne"/>
              </a:rPr>
              <a:t>이</a:t>
            </a:r>
            <a:endParaRPr lang="en-US" altLang="ko-KR" sz="15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sz="1500" b="1" i="0" dirty="0">
                <a:solidFill>
                  <a:srgbClr val="0D0D0D"/>
                </a:solidFill>
                <a:effectLst/>
                <a:latin typeface="Söhne"/>
              </a:rPr>
              <a:t>현재 자전거 대여 수에 가장 큰 영향을 미치는지 분석을 위해 </a:t>
            </a:r>
            <a:r>
              <a:rPr lang="en-US" altLang="ko-KR" sz="1500" b="0" i="0" dirty="0" err="1">
                <a:solidFill>
                  <a:srgbClr val="0D0D0D"/>
                </a:solidFill>
                <a:effectLst/>
                <a:latin typeface="Söhne"/>
              </a:rPr>
              <a:t>Pacf</a:t>
            </a:r>
            <a:r>
              <a:rPr lang="en-US" altLang="ko-KR" sz="15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sz="1500" b="0" i="0" dirty="0">
                <a:solidFill>
                  <a:srgbClr val="0D0D0D"/>
                </a:solidFill>
                <a:effectLst/>
                <a:latin typeface="Söhne"/>
              </a:rPr>
              <a:t>사용</a:t>
            </a:r>
            <a:endParaRPr lang="ko-KR" altLang="en-US" sz="15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143092-18A6-408B-BE55-0D6CC7B3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61" y="2341149"/>
            <a:ext cx="5598060" cy="4314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04496FB-45B2-4E97-A94C-8B4E0267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10" y="3000819"/>
            <a:ext cx="4851700" cy="252062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0DF0D8-F767-406D-BEB7-6ADBA6942BA2}"/>
              </a:ext>
            </a:extLst>
          </p:cNvPr>
          <p:cNvCxnSpPr>
            <a:cxnSpLocks/>
          </p:cNvCxnSpPr>
          <p:nvPr/>
        </p:nvCxnSpPr>
        <p:spPr>
          <a:xfrm flipV="1">
            <a:off x="1722740" y="556372"/>
            <a:ext cx="4850958" cy="15426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1358F2-C981-485A-969D-09BAAB5BC483}"/>
              </a:ext>
            </a:extLst>
          </p:cNvPr>
          <p:cNvCxnSpPr>
            <a:cxnSpLocks/>
          </p:cNvCxnSpPr>
          <p:nvPr/>
        </p:nvCxnSpPr>
        <p:spPr>
          <a:xfrm flipV="1">
            <a:off x="6183492" y="5748790"/>
            <a:ext cx="497662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019C7B-DC3E-4FBB-9E05-2DDE32F86FBE}"/>
              </a:ext>
            </a:extLst>
          </p:cNvPr>
          <p:cNvSpPr txBox="1"/>
          <p:nvPr/>
        </p:nvSpPr>
        <p:spPr>
          <a:xfrm>
            <a:off x="6096000" y="5824853"/>
            <a:ext cx="5162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X</a:t>
            </a:r>
            <a:r>
              <a:rPr lang="ko-KR" altLang="en-US" sz="1200" dirty="0"/>
              <a:t>축</a:t>
            </a:r>
            <a:r>
              <a:rPr lang="en-US" altLang="ko-KR" sz="1200" dirty="0"/>
              <a:t>: </a:t>
            </a:r>
            <a:r>
              <a:rPr lang="ko-KR" altLang="en-US" sz="1200" dirty="0"/>
              <a:t>현재 데이터로부터 몇 단계 이전의 데이터인지 표시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25E1A8F-5659-4085-8E48-1011169E1FC8}"/>
              </a:ext>
            </a:extLst>
          </p:cNvPr>
          <p:cNvCxnSpPr>
            <a:cxnSpLocks/>
          </p:cNvCxnSpPr>
          <p:nvPr/>
        </p:nvCxnSpPr>
        <p:spPr>
          <a:xfrm flipV="1">
            <a:off x="5872776" y="3076034"/>
            <a:ext cx="0" cy="2358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9BE2A0-6A3D-4444-B27F-7F7987C8DF94}"/>
              </a:ext>
            </a:extLst>
          </p:cNvPr>
          <p:cNvSpPr txBox="1"/>
          <p:nvPr/>
        </p:nvSpPr>
        <p:spPr>
          <a:xfrm>
            <a:off x="4599833" y="3429000"/>
            <a:ext cx="1287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Y</a:t>
            </a:r>
            <a:r>
              <a:rPr lang="ko-KR" altLang="en-US" sz="1200" dirty="0"/>
              <a:t>축</a:t>
            </a:r>
            <a:endParaRPr lang="en-US" altLang="ko-KR" sz="1200" dirty="0"/>
          </a:p>
          <a:p>
            <a:pPr algn="r"/>
            <a:r>
              <a:rPr lang="ko-KR" altLang="en-US" sz="1200" b="0" i="0" dirty="0">
                <a:solidFill>
                  <a:srgbClr val="0D0D0D"/>
                </a:solidFill>
                <a:effectLst/>
                <a:latin typeface="Söhne"/>
              </a:rPr>
              <a:t>이전 데이터가 현재 데이터에 얼마나 영향을 미치는지를 나타내는 수치</a:t>
            </a:r>
            <a:endParaRPr lang="ko-KR" altLang="en-US" sz="12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95EEE7C-F67E-47BA-A150-5AE5ED8C1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008" y="5311816"/>
            <a:ext cx="4420131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A7EB0E-25F9-4E01-A816-4F278F733DFD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352432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/>
              <a:t>데이터 </a:t>
            </a:r>
            <a:r>
              <a:rPr lang="ko-KR" altLang="en-US" sz="3300" dirty="0" err="1"/>
              <a:t>전처리</a:t>
            </a:r>
            <a:endParaRPr lang="ko-KR" altLang="en-US" sz="33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66EAA1-A02A-4B25-A388-0E44D7995724}"/>
              </a:ext>
            </a:extLst>
          </p:cNvPr>
          <p:cNvSpPr txBox="1">
            <a:spLocks/>
          </p:cNvSpPr>
          <p:nvPr/>
        </p:nvSpPr>
        <p:spPr>
          <a:xfrm>
            <a:off x="448235" y="1006530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47296B-1CA1-4C09-B354-24949597A203}"/>
              </a:ext>
            </a:extLst>
          </p:cNvPr>
          <p:cNvSpPr txBox="1">
            <a:spLocks/>
          </p:cNvSpPr>
          <p:nvPr/>
        </p:nvSpPr>
        <p:spPr>
          <a:xfrm>
            <a:off x="336475" y="1006529"/>
            <a:ext cx="4205045" cy="293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Step 1&gt;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MinMaxScaler</a:t>
            </a:r>
            <a:r>
              <a:rPr lang="ko-KR" altLang="en-US" sz="1400" dirty="0"/>
              <a:t>로 데이터를 스케일링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C60657-3C6A-46A7-87DC-D6C7ABAD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4" y="1763593"/>
            <a:ext cx="8011643" cy="7335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19D25-910B-486B-94E7-843EAD45DAB8}"/>
              </a:ext>
            </a:extLst>
          </p:cNvPr>
          <p:cNvSpPr/>
          <p:nvPr/>
        </p:nvSpPr>
        <p:spPr>
          <a:xfrm>
            <a:off x="456675" y="2640896"/>
            <a:ext cx="5127887" cy="12326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b="1" i="1" dirty="0">
              <a:solidFill>
                <a:srgbClr val="59595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500" b="0" i="1" dirty="0">
                <a:solidFill>
                  <a:srgbClr val="5959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fit()</a:t>
            </a:r>
          </a:p>
          <a:p>
            <a:endParaRPr lang="en-US" altLang="ko-KR" sz="1500" b="0" i="1" dirty="0">
              <a:solidFill>
                <a:srgbClr val="59595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17000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개 데이터 중 </a:t>
            </a:r>
            <a:r>
              <a:rPr lang="en-US" altLang="ko-KR" sz="13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에 대해 최소값과 최대값을 계산</a:t>
            </a:r>
          </a:p>
          <a:p>
            <a:pPr algn="ctr"/>
            <a:endParaRPr lang="en-US" altLang="ko-KR" sz="1500" dirty="0">
              <a:solidFill>
                <a:srgbClr val="595959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81EB5A-68E3-475C-BE92-BC884AA0524D}"/>
              </a:ext>
            </a:extLst>
          </p:cNvPr>
          <p:cNvSpPr/>
          <p:nvPr/>
        </p:nvSpPr>
        <p:spPr>
          <a:xfrm>
            <a:off x="448234" y="4017278"/>
            <a:ext cx="5127887" cy="27594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b="1" dirty="0">
              <a:solidFill>
                <a:srgbClr val="595959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959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transform() </a:t>
            </a:r>
          </a:p>
          <a:p>
            <a:endParaRPr lang="en-US" altLang="ko-KR" sz="1400" b="0" dirty="0">
              <a:solidFill>
                <a:srgbClr val="59595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ko-KR" altLang="en-US" sz="12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계산된 최소값과 최대값을 사용하여 데이터를 </a:t>
            </a:r>
            <a:r>
              <a:rPr lang="en-US" altLang="ko-KR" sz="12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2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200" b="0" dirty="0"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사이로 변환</a:t>
            </a:r>
            <a:endParaRPr lang="ko-KR" altLang="en-US" sz="1400" b="0" dirty="0">
              <a:solidFill>
                <a:srgbClr val="595959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altLang="ko-KR" sz="1400" dirty="0">
              <a:solidFill>
                <a:srgbClr val="595959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887CBF-49A9-46B5-9451-64FA4B5C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80" y="5084072"/>
            <a:ext cx="2015554" cy="153479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CD7061-8E08-4B82-9638-15E9ECB83D69}"/>
              </a:ext>
            </a:extLst>
          </p:cNvPr>
          <p:cNvSpPr/>
          <p:nvPr/>
        </p:nvSpPr>
        <p:spPr>
          <a:xfrm>
            <a:off x="5906093" y="3397428"/>
            <a:ext cx="6011587" cy="24431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500" b="1" i="1" dirty="0">
              <a:solidFill>
                <a:srgbClr val="59595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ko-KR" altLang="en-US" sz="1500" b="0" i="1" dirty="0">
                <a:solidFill>
                  <a:srgbClr val="5959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사용 이유</a:t>
            </a:r>
            <a:endParaRPr lang="en-US" altLang="ko-KR" sz="1500" b="0" i="1" dirty="0">
              <a:solidFill>
                <a:srgbClr val="59595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altLang="ko-KR" sz="1500" b="0" i="1" dirty="0">
              <a:solidFill>
                <a:srgbClr val="595959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 각 특성이 다른 스케일을 가지고 있을 경우</a:t>
            </a:r>
            <a:r>
              <a:rPr lang="en-US" altLang="ko-KR" sz="1300" b="0" i="0" dirty="0">
                <a:solidFill>
                  <a:srgbClr val="595959"/>
                </a:solidFill>
                <a:effectLst/>
              </a:rPr>
              <a:t>, </a:t>
            </a:r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일부 </a:t>
            </a:r>
            <a:r>
              <a:rPr lang="ko-KR" altLang="en-US" sz="1300" b="0" i="0" dirty="0" err="1">
                <a:solidFill>
                  <a:srgbClr val="595959"/>
                </a:solidFill>
                <a:effectLst/>
              </a:rPr>
              <a:t>머신러닝</a:t>
            </a:r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 알고리즘은 이러한 스케일 차이에 영향을 받아 제대로 작동하지 않을 수 있음</a:t>
            </a:r>
            <a:r>
              <a:rPr lang="en-US" altLang="ko-KR" sz="1300" b="0" i="0" dirty="0">
                <a:solidFill>
                  <a:srgbClr val="595959"/>
                </a:solidFill>
                <a:effectLst/>
              </a:rPr>
              <a:t>. </a:t>
            </a:r>
          </a:p>
          <a:p>
            <a:endParaRPr lang="en-US" altLang="ko-KR" sz="1300" dirty="0">
              <a:solidFill>
                <a:srgbClr val="595959"/>
              </a:solidFill>
            </a:endParaRPr>
          </a:p>
          <a:p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예를 들어</a:t>
            </a:r>
            <a:r>
              <a:rPr lang="en-US" altLang="ko-KR" sz="1300" b="0" i="0" dirty="0">
                <a:solidFill>
                  <a:srgbClr val="595959"/>
                </a:solidFill>
                <a:effectLst/>
              </a:rPr>
              <a:t>, </a:t>
            </a:r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한 특성의 범위가 </a:t>
            </a:r>
            <a:r>
              <a:rPr lang="en-US" altLang="ko-KR" sz="1300" b="0" i="0" dirty="0">
                <a:solidFill>
                  <a:srgbClr val="595959"/>
                </a:solidFill>
                <a:effectLst/>
              </a:rPr>
              <a:t>0</a:t>
            </a:r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에서 </a:t>
            </a:r>
            <a:r>
              <a:rPr lang="en-US" altLang="ko-KR" sz="1300" b="0" i="0" dirty="0">
                <a:solidFill>
                  <a:srgbClr val="595959"/>
                </a:solidFill>
                <a:effectLst/>
              </a:rPr>
              <a:t>1</a:t>
            </a:r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인 반면 다른 특성은 </a:t>
            </a:r>
            <a:r>
              <a:rPr lang="en-US" altLang="ko-KR" sz="1300" b="0" i="0" dirty="0">
                <a:solidFill>
                  <a:srgbClr val="595959"/>
                </a:solidFill>
                <a:effectLst/>
              </a:rPr>
              <a:t>0</a:t>
            </a:r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에서 </a:t>
            </a:r>
            <a:r>
              <a:rPr lang="en-US" altLang="ko-KR" sz="1300" b="0" i="0" dirty="0">
                <a:solidFill>
                  <a:srgbClr val="595959"/>
                </a:solidFill>
                <a:effectLst/>
              </a:rPr>
              <a:t>1000</a:t>
            </a:r>
            <a:r>
              <a:rPr lang="ko-KR" altLang="en-US" sz="1300" dirty="0">
                <a:solidFill>
                  <a:srgbClr val="595959"/>
                </a:solidFill>
              </a:rPr>
              <a:t>인 경우</a:t>
            </a:r>
            <a:endParaRPr lang="en-US" altLang="ko-KR" sz="1300" dirty="0">
              <a:solidFill>
                <a:srgbClr val="595959"/>
              </a:solidFill>
            </a:endParaRPr>
          </a:p>
          <a:p>
            <a:r>
              <a:rPr lang="en-US" altLang="ko-KR" sz="1300" b="0" i="0" dirty="0">
                <a:solidFill>
                  <a:srgbClr val="595959"/>
                </a:solidFill>
                <a:effectLst/>
              </a:rPr>
              <a:t>&gt;</a:t>
            </a:r>
            <a:r>
              <a:rPr lang="ko-KR" altLang="en-US" sz="1300" b="0" i="0" dirty="0">
                <a:solidFill>
                  <a:srgbClr val="595959"/>
                </a:solidFill>
                <a:effectLst/>
              </a:rPr>
              <a:t> 큰 차이는 모델의 성능에 부정적인 영향을 미칠 수 있음</a:t>
            </a:r>
            <a:endParaRPr lang="en-US" altLang="ko-KR" sz="13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10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4069D27-0BAA-4956-ABED-1D42909BA4C3}"/>
              </a:ext>
            </a:extLst>
          </p:cNvPr>
          <p:cNvSpPr txBox="1">
            <a:spLocks/>
          </p:cNvSpPr>
          <p:nvPr/>
        </p:nvSpPr>
        <p:spPr>
          <a:xfrm>
            <a:off x="336475" y="1006529"/>
            <a:ext cx="4205045" cy="293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Step 2&gt; </a:t>
            </a:r>
            <a:r>
              <a:rPr lang="ko-KR" altLang="en-US" sz="1500" dirty="0"/>
              <a:t>독립변수와 종속변수 설정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EA407-29B4-476F-B8A3-7A754885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4" y="1689009"/>
            <a:ext cx="6969346" cy="330981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81670A8-F4BF-431B-A4BF-BAE3F07676D5}"/>
              </a:ext>
            </a:extLst>
          </p:cNvPr>
          <p:cNvSpPr txBox="1">
            <a:spLocks/>
          </p:cNvSpPr>
          <p:nvPr/>
        </p:nvSpPr>
        <p:spPr>
          <a:xfrm>
            <a:off x="5833035" y="3039808"/>
            <a:ext cx="4205045" cy="293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bg1"/>
                </a:solidFill>
                <a:highlight>
                  <a:srgbClr val="595959"/>
                </a:highlight>
              </a:rPr>
              <a:t>독립변수</a:t>
            </a:r>
            <a:r>
              <a:rPr lang="en-US" altLang="ko-KR" sz="1500" dirty="0">
                <a:solidFill>
                  <a:schemeClr val="bg1"/>
                </a:solidFill>
                <a:highlight>
                  <a:srgbClr val="595959"/>
                </a:highlight>
              </a:rPr>
              <a:t>: 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95959"/>
                </a:highlight>
              </a:rPr>
              <a:t>데이터가 </a:t>
            </a:r>
            <a:r>
              <a:rPr lang="en-US" altLang="ko-KR" sz="1500" dirty="0">
                <a:solidFill>
                  <a:schemeClr val="bg1"/>
                </a:solidFill>
                <a:highlight>
                  <a:srgbClr val="595959"/>
                </a:highlight>
              </a:rPr>
              <a:t>1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95959"/>
                </a:highlight>
              </a:rPr>
              <a:t>시간 전으로 </a:t>
            </a:r>
            <a:r>
              <a:rPr lang="en-US" altLang="ko-KR" sz="1500" dirty="0">
                <a:solidFill>
                  <a:schemeClr val="bg1"/>
                </a:solidFill>
                <a:highlight>
                  <a:srgbClr val="595959"/>
                </a:highlight>
              </a:rPr>
              <a:t>shift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95959"/>
                </a:highlight>
              </a:rPr>
              <a:t>된 값</a:t>
            </a:r>
            <a:endParaRPr lang="en-US" altLang="ko-KR" sz="1400" b="0" dirty="0">
              <a:solidFill>
                <a:schemeClr val="bg1"/>
              </a:solidFill>
              <a:effectLst/>
              <a:highlight>
                <a:srgbClr val="595959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3CF7ED6-3B5D-4014-BB2D-237C7B7BBB0F}"/>
              </a:ext>
            </a:extLst>
          </p:cNvPr>
          <p:cNvSpPr txBox="1">
            <a:spLocks/>
          </p:cNvSpPr>
          <p:nvPr/>
        </p:nvSpPr>
        <p:spPr>
          <a:xfrm>
            <a:off x="5284395" y="3429000"/>
            <a:ext cx="4205045" cy="293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400" b="0" dirty="0">
              <a:solidFill>
                <a:schemeClr val="bg1"/>
              </a:solidFill>
              <a:effectLst/>
              <a:highlight>
                <a:srgbClr val="44C8F5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919FC90-CA50-436C-BE59-F56A6EB16D0D}"/>
              </a:ext>
            </a:extLst>
          </p:cNvPr>
          <p:cNvSpPr txBox="1">
            <a:spLocks/>
          </p:cNvSpPr>
          <p:nvPr/>
        </p:nvSpPr>
        <p:spPr>
          <a:xfrm>
            <a:off x="5355515" y="3377266"/>
            <a:ext cx="4205045" cy="293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bg1"/>
                </a:solidFill>
                <a:highlight>
                  <a:srgbClr val="595959"/>
                </a:highlight>
              </a:rPr>
              <a:t>종속변수</a:t>
            </a:r>
            <a:r>
              <a:rPr lang="en-US" altLang="ko-KR" sz="1500" dirty="0">
                <a:solidFill>
                  <a:schemeClr val="bg1"/>
                </a:solidFill>
                <a:highlight>
                  <a:srgbClr val="595959"/>
                </a:highlight>
              </a:rPr>
              <a:t>: </a:t>
            </a:r>
            <a:r>
              <a:rPr lang="ko-KR" altLang="en-US" sz="1500" dirty="0">
                <a:solidFill>
                  <a:schemeClr val="bg1"/>
                </a:solidFill>
                <a:highlight>
                  <a:srgbClr val="595959"/>
                </a:highlight>
              </a:rPr>
              <a:t>일반적 데이터</a:t>
            </a:r>
            <a:endParaRPr lang="en-US" altLang="ko-KR" sz="1400" b="0" dirty="0">
              <a:solidFill>
                <a:schemeClr val="bg1"/>
              </a:solidFill>
              <a:effectLst/>
              <a:highlight>
                <a:srgbClr val="595959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C84CD9C-CF61-47CD-8BDF-69EA488394AF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352432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/>
              <a:t>데이터 </a:t>
            </a:r>
            <a:r>
              <a:rPr lang="ko-KR" altLang="en-US" sz="3300" dirty="0" err="1"/>
              <a:t>전처리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2199623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4069D27-0BAA-4956-ABED-1D42909BA4C3}"/>
              </a:ext>
            </a:extLst>
          </p:cNvPr>
          <p:cNvSpPr txBox="1">
            <a:spLocks/>
          </p:cNvSpPr>
          <p:nvPr/>
        </p:nvSpPr>
        <p:spPr>
          <a:xfrm>
            <a:off x="336475" y="1006529"/>
            <a:ext cx="4205045" cy="293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Step 3&gt; </a:t>
            </a:r>
            <a:r>
              <a:rPr lang="ko-KR" altLang="en-US" sz="1500" dirty="0"/>
              <a:t>시계열 데이터에 맞는 </a:t>
            </a:r>
            <a:r>
              <a:rPr lang="en-US" altLang="ko-KR" sz="1500" dirty="0"/>
              <a:t>3</a:t>
            </a:r>
            <a:r>
              <a:rPr lang="ko-KR" altLang="en-US" sz="1500" dirty="0"/>
              <a:t>차원으로 변경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6E4DF0-247C-4610-9EDF-CCA9F8F0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5" y="1894693"/>
            <a:ext cx="9424432" cy="26581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C841E2-D717-4627-9AAB-EFDBCD42F93B}"/>
              </a:ext>
            </a:extLst>
          </p:cNvPr>
          <p:cNvSpPr/>
          <p:nvPr/>
        </p:nvSpPr>
        <p:spPr>
          <a:xfrm flipV="1">
            <a:off x="426720" y="3428997"/>
            <a:ext cx="9083040" cy="502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90596CA-2220-42EB-9A69-6F1F6311D9FC}"/>
              </a:ext>
            </a:extLst>
          </p:cNvPr>
          <p:cNvSpPr txBox="1">
            <a:spLocks/>
          </p:cNvSpPr>
          <p:nvPr/>
        </p:nvSpPr>
        <p:spPr>
          <a:xfrm>
            <a:off x="8830235" y="3867502"/>
            <a:ext cx="4205045" cy="293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b="1" dirty="0">
                <a:solidFill>
                  <a:schemeClr val="bg1"/>
                </a:solidFill>
                <a:highlight>
                  <a:srgbClr val="44C8F5"/>
                </a:highlight>
              </a:rPr>
              <a:t>3</a:t>
            </a:r>
            <a:r>
              <a:rPr lang="ko-KR" altLang="en-US" sz="1700" b="1" dirty="0">
                <a:solidFill>
                  <a:schemeClr val="bg1"/>
                </a:solidFill>
                <a:highlight>
                  <a:srgbClr val="44C8F5"/>
                </a:highlight>
              </a:rPr>
              <a:t>차원으로 변경</a:t>
            </a:r>
            <a:endParaRPr lang="en-US" altLang="ko-KR" sz="1700" b="1" dirty="0">
              <a:solidFill>
                <a:schemeClr val="bg1"/>
              </a:solidFill>
              <a:effectLst/>
              <a:highlight>
                <a:srgbClr val="44C8F5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7A06217-13E5-4B9F-8C54-A421B7EE8E71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352432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/>
              <a:t>데이터 </a:t>
            </a:r>
            <a:r>
              <a:rPr lang="ko-KR" altLang="en-US" sz="3300" dirty="0" err="1"/>
              <a:t>전처리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3821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1A20095-C9FF-4A96-AA91-CA47BAC11602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352432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/>
              <a:t>데이터 분석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62891D3-DE45-4ECC-8CAB-FBBF2CF7E2AF}"/>
              </a:ext>
            </a:extLst>
          </p:cNvPr>
          <p:cNvSpPr txBox="1">
            <a:spLocks/>
          </p:cNvSpPr>
          <p:nvPr/>
        </p:nvSpPr>
        <p:spPr>
          <a:xfrm>
            <a:off x="336475" y="915090"/>
            <a:ext cx="552584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>
                <a:highlight>
                  <a:srgbClr val="44C8F5"/>
                </a:highlight>
              </a:rPr>
              <a:t>RNN</a:t>
            </a: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 :</a:t>
            </a:r>
            <a:r>
              <a:rPr lang="ko-KR" altLang="en-US" sz="1400" dirty="0">
                <a:solidFill>
                  <a:srgbClr val="0D0D0D"/>
                </a:solidFill>
                <a:latin typeface="Söhne"/>
              </a:rPr>
              <a:t>시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퀀스 데이터를 처리하기 위해 설계된 신경망</a:t>
            </a:r>
            <a:endParaRPr lang="ko-KR" altLang="en-US" sz="3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61C950-E0D0-42AD-BB82-82CEC836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5" y="1448771"/>
            <a:ext cx="5383605" cy="327415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31E2CF-D45B-4431-99B8-64B0DACE51FC}"/>
              </a:ext>
            </a:extLst>
          </p:cNvPr>
          <p:cNvGrpSpPr/>
          <p:nvPr/>
        </p:nvGrpSpPr>
        <p:grpSpPr>
          <a:xfrm>
            <a:off x="6004560" y="2776181"/>
            <a:ext cx="5728417" cy="3593978"/>
            <a:chOff x="6024880" y="2766021"/>
            <a:chExt cx="5728417" cy="35939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2A627E1-88CE-4B0D-91AA-7D6389EA0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4880" y="3085847"/>
              <a:ext cx="5728417" cy="327415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71E84AA-2C1A-46B2-ADC8-4524A89B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936" y="2766021"/>
              <a:ext cx="2730224" cy="89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6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B679FAE-5F55-4B4A-A0CC-0D7D0FC388FB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352432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/>
              <a:t>데이터 분석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88EC799-E8F9-40EF-B84D-0B8E3F3F578C}"/>
              </a:ext>
            </a:extLst>
          </p:cNvPr>
          <p:cNvSpPr txBox="1">
            <a:spLocks/>
          </p:cNvSpPr>
          <p:nvPr/>
        </p:nvSpPr>
        <p:spPr>
          <a:xfrm>
            <a:off x="336475" y="915090"/>
            <a:ext cx="552584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highlight>
                  <a:srgbClr val="44C8F5"/>
                </a:highlight>
              </a:rPr>
              <a:t>활성화 함수</a:t>
            </a:r>
            <a:endParaRPr lang="ko-KR" altLang="en-US" sz="33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F6E431-6EAD-40D5-A424-A88C319CAA7A}"/>
              </a:ext>
            </a:extLst>
          </p:cNvPr>
          <p:cNvSpPr/>
          <p:nvPr/>
        </p:nvSpPr>
        <p:spPr>
          <a:xfrm>
            <a:off x="7901940" y="331171"/>
            <a:ext cx="1912620" cy="223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55404DA-ADAB-403D-B6A3-072C7A6E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5" y="1448771"/>
            <a:ext cx="8671663" cy="19802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C443F8-917C-4E6E-9F29-98164443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56" y="3718746"/>
            <a:ext cx="8112184" cy="25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47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D687CD-AEB0-4FF9-AF52-125AC691A480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594240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/>
              <a:t>데이터 분석</a:t>
            </a:r>
            <a:r>
              <a:rPr lang="en-US" altLang="ko-KR" sz="3300" dirty="0"/>
              <a:t>- </a:t>
            </a:r>
            <a:r>
              <a:rPr lang="en-US" altLang="ko-KR" sz="3300" dirty="0" err="1"/>
              <a:t>SimpleRNN</a:t>
            </a:r>
            <a:endParaRPr lang="ko-KR" altLang="en-US" sz="33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D9BF56-A63C-4B5D-9FAC-F111B4739C36}"/>
              </a:ext>
            </a:extLst>
          </p:cNvPr>
          <p:cNvSpPr txBox="1">
            <a:spLocks/>
          </p:cNvSpPr>
          <p:nvPr/>
        </p:nvSpPr>
        <p:spPr>
          <a:xfrm>
            <a:off x="336475" y="915090"/>
            <a:ext cx="243720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1. </a:t>
            </a:r>
            <a:r>
              <a:rPr lang="en-US" altLang="ko-KR" sz="1600" dirty="0" err="1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SimpleRNN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사용</a:t>
            </a:r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9315B8-8620-4261-8517-2D70D200FDBC}"/>
              </a:ext>
            </a:extLst>
          </p:cNvPr>
          <p:cNvGrpSpPr/>
          <p:nvPr/>
        </p:nvGrpSpPr>
        <p:grpSpPr>
          <a:xfrm>
            <a:off x="7146770" y="913100"/>
            <a:ext cx="4163916" cy="880124"/>
            <a:chOff x="7630576" y="2492578"/>
            <a:chExt cx="4163916" cy="88012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F96E49A-92C8-4E58-8E24-5BCEB590A162}"/>
                </a:ext>
              </a:extLst>
            </p:cNvPr>
            <p:cNvSpPr/>
            <p:nvPr/>
          </p:nvSpPr>
          <p:spPr>
            <a:xfrm>
              <a:off x="7687922" y="2839020"/>
              <a:ext cx="4106570" cy="53368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300" b="1" dirty="0">
                  <a:solidFill>
                    <a:srgbClr val="595959"/>
                  </a:solidFill>
                  <a:effectLst/>
                  <a:latin typeface="AppleSDGothicNeo"/>
                </a:rPr>
                <a:t>최종 </a:t>
              </a:r>
              <a:r>
                <a:rPr lang="ko-KR" altLang="en-US" sz="1300" b="1" dirty="0" err="1">
                  <a:solidFill>
                    <a:srgbClr val="595959"/>
                  </a:solidFill>
                  <a:effectLst/>
                  <a:latin typeface="AppleSDGothicNeo"/>
                </a:rPr>
                <a:t>예측값</a:t>
              </a:r>
              <a:r>
                <a:rPr lang="ko-KR" altLang="en-US" sz="1300" b="1" dirty="0">
                  <a:solidFill>
                    <a:srgbClr val="595959"/>
                  </a:solidFill>
                  <a:effectLst/>
                  <a:latin typeface="AppleSDGothicNeo"/>
                </a:rPr>
                <a:t> 하나를 출력하기 위해 사용</a:t>
              </a:r>
            </a:p>
            <a:p>
              <a:endParaRPr lang="ko-KR" altLang="en-US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378319-C30E-47ED-9DD5-CEED0FC50425}"/>
                </a:ext>
              </a:extLst>
            </p:cNvPr>
            <p:cNvSpPr txBox="1"/>
            <p:nvPr/>
          </p:nvSpPr>
          <p:spPr>
            <a:xfrm>
              <a:off x="7630576" y="2492578"/>
              <a:ext cx="187967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/>
                <a:t>✔</a:t>
              </a:r>
              <a:r>
                <a:rPr lang="en-US" altLang="ko-KR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 </a:t>
              </a:r>
              <a:r>
                <a:rPr lang="ko-KR" altLang="en-US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설명</a:t>
              </a:r>
              <a:endParaRPr lang="ko-KR" altLang="en-US" sz="15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F0621-2C6C-49EF-8B10-50EEC6101B48}"/>
              </a:ext>
            </a:extLst>
          </p:cNvPr>
          <p:cNvSpPr/>
          <p:nvPr/>
        </p:nvSpPr>
        <p:spPr>
          <a:xfrm>
            <a:off x="265129" y="2380202"/>
            <a:ext cx="6525005" cy="93257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85825-E67E-4CC1-A0E9-073E06C12C79}"/>
              </a:ext>
            </a:extLst>
          </p:cNvPr>
          <p:cNvSpPr txBox="1"/>
          <p:nvPr/>
        </p:nvSpPr>
        <p:spPr>
          <a:xfrm>
            <a:off x="414123" y="2477825"/>
            <a:ext cx="1815309" cy="28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✔</a:t>
            </a:r>
            <a:r>
              <a:rPr lang="en-US" altLang="ko-KR" sz="1500" b="1" i="0" dirty="0">
                <a:solidFill>
                  <a:srgbClr val="666666"/>
                </a:solidFill>
                <a:effectLst/>
                <a:latin typeface="AppleSDGothicNeo"/>
              </a:rPr>
              <a:t> </a:t>
            </a:r>
            <a:r>
              <a:rPr lang="en-US" altLang="ko-KR" sz="1500" b="1" i="0" dirty="0" err="1">
                <a:solidFill>
                  <a:srgbClr val="666666"/>
                </a:solidFill>
                <a:effectLst/>
                <a:latin typeface="AppleSDGothicNeo"/>
              </a:rPr>
              <a:t>SimpleRNN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F5354-467A-43AF-BB01-5AC7C3D0A436}"/>
              </a:ext>
            </a:extLst>
          </p:cNvPr>
          <p:cNvSpPr txBox="1"/>
          <p:nvPr/>
        </p:nvSpPr>
        <p:spPr>
          <a:xfrm>
            <a:off x="420795" y="2864201"/>
            <a:ext cx="4380192" cy="26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SDGothicNeo"/>
              </a:rPr>
              <a:t> 1. </a:t>
            </a:r>
            <a:r>
              <a:rPr lang="ko-KR" altLang="en-US" sz="13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SDGothicNeo"/>
              </a:rPr>
              <a:t>기본적인 </a:t>
            </a:r>
            <a:r>
              <a:rPr lang="en-US" altLang="ko-KR" sz="13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SDGothicNeo"/>
              </a:rPr>
              <a:t>RNN </a:t>
            </a:r>
            <a:r>
              <a:rPr lang="ko-KR" altLang="en-US" sz="13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SDGothicNeo"/>
              </a:rPr>
              <a:t>레이어로 순차적인 연결 포함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EE1F41-0E34-4AD1-B620-23127AC5C800}"/>
              </a:ext>
            </a:extLst>
          </p:cNvPr>
          <p:cNvSpPr/>
          <p:nvPr/>
        </p:nvSpPr>
        <p:spPr>
          <a:xfrm>
            <a:off x="265128" y="3500500"/>
            <a:ext cx="2234293" cy="181361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07BA65-BFA3-45C4-9B06-02A6DE8CE849}"/>
              </a:ext>
            </a:extLst>
          </p:cNvPr>
          <p:cNvSpPr txBox="1"/>
          <p:nvPr/>
        </p:nvSpPr>
        <p:spPr>
          <a:xfrm>
            <a:off x="354154" y="3652394"/>
            <a:ext cx="1815309" cy="28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✔</a:t>
            </a:r>
            <a:r>
              <a:rPr lang="en-US" altLang="ko-KR" sz="1500" b="1" i="0" dirty="0">
                <a:solidFill>
                  <a:srgbClr val="666666"/>
                </a:solidFill>
                <a:effectLst/>
                <a:latin typeface="AppleSDGothicNeo"/>
              </a:rPr>
              <a:t> </a:t>
            </a:r>
            <a:r>
              <a:rPr lang="ko-KR" altLang="en-US" sz="1500" b="1" i="0" dirty="0">
                <a:solidFill>
                  <a:srgbClr val="666666"/>
                </a:solidFill>
                <a:effectLst/>
                <a:latin typeface="AppleSDGothicNeo"/>
              </a:rPr>
              <a:t>옵션 설명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EC3AB-7F0F-4AAD-81EC-2D9F89676E0D}"/>
              </a:ext>
            </a:extLst>
          </p:cNvPr>
          <p:cNvSpPr txBox="1"/>
          <p:nvPr/>
        </p:nvSpPr>
        <p:spPr>
          <a:xfrm>
            <a:off x="409878" y="4008580"/>
            <a:ext cx="200820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pleSDGothicNeo"/>
              </a:rPr>
              <a:t> 1. activ</a:t>
            </a:r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ation : 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활성함수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AppleSDGothicNeo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 </a:t>
            </a: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2. units : </a:t>
            </a: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뉴런의 개수</a:t>
            </a:r>
            <a:endParaRPr lang="en-US" altLang="ko-KR" sz="1300" b="1" dirty="0">
              <a:solidFill>
                <a:schemeClr val="tx1">
                  <a:lumMod val="65000"/>
                  <a:lumOff val="35000"/>
                </a:schemeClr>
              </a:solidFill>
              <a:latin typeface="AppleSDGothicNeo"/>
            </a:endParaRPr>
          </a:p>
          <a:p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   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000BA9-A486-424A-9B85-A7D5C2F08B3F}"/>
              </a:ext>
            </a:extLst>
          </p:cNvPr>
          <p:cNvGrpSpPr/>
          <p:nvPr/>
        </p:nvGrpSpPr>
        <p:grpSpPr>
          <a:xfrm>
            <a:off x="2631501" y="3500500"/>
            <a:ext cx="4158633" cy="1813614"/>
            <a:chOff x="5180798" y="3175094"/>
            <a:chExt cx="4442838" cy="202975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DA0256-4F9F-4ABD-ADAB-F6995835EA5C}"/>
                </a:ext>
              </a:extLst>
            </p:cNvPr>
            <p:cNvSpPr/>
            <p:nvPr/>
          </p:nvSpPr>
          <p:spPr>
            <a:xfrm>
              <a:off x="5180798" y="3175094"/>
              <a:ext cx="4442838" cy="2029756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59595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334188-474C-45BB-82C6-40CC3A910BEC}"/>
                </a:ext>
              </a:extLst>
            </p:cNvPr>
            <p:cNvSpPr txBox="1"/>
            <p:nvPr/>
          </p:nvSpPr>
          <p:spPr>
            <a:xfrm>
              <a:off x="5323492" y="3575842"/>
              <a:ext cx="4196428" cy="155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b="1" dirty="0">
                  <a:solidFill>
                    <a:srgbClr val="595959"/>
                  </a:solidFill>
                  <a:effectLst/>
                  <a:latin typeface="AppleSDGothicNeo"/>
                </a:rPr>
                <a:t>layer: </a:t>
              </a:r>
              <a:r>
                <a:rPr lang="ko-KR" altLang="en-US" sz="1200" b="1" dirty="0">
                  <a:solidFill>
                    <a:srgbClr val="595959"/>
                  </a:solidFill>
                  <a:effectLst/>
                  <a:latin typeface="AppleSDGothicNeo"/>
                </a:rPr>
                <a:t>입력 데이터를 받아 처리하고 출력을 다음 </a:t>
              </a:r>
              <a:endParaRPr lang="en-US" altLang="ko-KR" sz="1200" b="1" dirty="0">
                <a:solidFill>
                  <a:srgbClr val="595959"/>
                </a:solidFill>
                <a:effectLst/>
                <a:latin typeface="AppleSDGothicNeo"/>
              </a:endParaRPr>
            </a:p>
            <a:p>
              <a:r>
                <a:rPr lang="ko-KR" altLang="en-US" sz="1200" b="1" dirty="0">
                  <a:solidFill>
                    <a:srgbClr val="595959"/>
                  </a:solidFill>
                  <a:effectLst/>
                  <a:latin typeface="AppleSDGothicNeo"/>
                </a:rPr>
                <a:t>레이어로 전달하는 데이터 처리 모듈</a:t>
              </a:r>
              <a:endParaRPr lang="en-US" altLang="ko-KR" sz="1200" b="1" dirty="0">
                <a:solidFill>
                  <a:srgbClr val="595959"/>
                </a:solidFill>
                <a:effectLst/>
                <a:latin typeface="AppleSDGothicNeo"/>
              </a:endParaRPr>
            </a:p>
            <a:p>
              <a:pPr marL="228600" indent="-228600">
                <a:buAutoNum type="arabicPeriod"/>
              </a:pPr>
              <a:endParaRPr lang="ko-KR" altLang="en-US" sz="1200" b="1" dirty="0">
                <a:solidFill>
                  <a:srgbClr val="595959"/>
                </a:solidFill>
                <a:effectLst/>
                <a:latin typeface="AppleSDGothicNeo"/>
              </a:endParaRPr>
            </a:p>
            <a:p>
              <a:r>
                <a:rPr lang="en-US" altLang="ko-KR" sz="1200" b="1" dirty="0">
                  <a:solidFill>
                    <a:srgbClr val="595959"/>
                  </a:solidFill>
                  <a:effectLst/>
                  <a:latin typeface="AppleSDGothicNeo"/>
                </a:rPr>
                <a:t>2. units: </a:t>
              </a:r>
              <a:r>
                <a:rPr lang="ko-KR" altLang="en-US" sz="1200" b="1" dirty="0">
                  <a:solidFill>
                    <a:srgbClr val="595959"/>
                  </a:solidFill>
                  <a:effectLst/>
                  <a:latin typeface="AppleSDGothicNeo"/>
                </a:rPr>
                <a:t>뉴런과 같은 의미로 레이어 안에 있는 뉴런</a:t>
              </a:r>
              <a:r>
                <a:rPr lang="en-US" altLang="ko-KR" sz="1200" b="1" dirty="0">
                  <a:solidFill>
                    <a:srgbClr val="595959"/>
                  </a:solidFill>
                  <a:effectLst/>
                  <a:latin typeface="AppleSDGothicNeo"/>
                </a:rPr>
                <a:t>, </a:t>
              </a:r>
              <a:r>
                <a:rPr lang="ko-KR" altLang="en-US" sz="1200" b="1" dirty="0">
                  <a:solidFill>
                    <a:srgbClr val="595959"/>
                  </a:solidFill>
                  <a:effectLst/>
                  <a:latin typeface="AppleSDGothicNeo"/>
                </a:rPr>
                <a:t>해당 </a:t>
              </a:r>
              <a:endParaRPr lang="en-US" altLang="ko-KR" sz="1200" b="1" dirty="0">
                <a:solidFill>
                  <a:srgbClr val="595959"/>
                </a:solidFill>
                <a:latin typeface="AppleSDGothicNeo"/>
              </a:endParaRPr>
            </a:p>
            <a:p>
              <a:r>
                <a:rPr lang="ko-KR" altLang="en-US" sz="1200" b="1" dirty="0">
                  <a:solidFill>
                    <a:srgbClr val="595959"/>
                  </a:solidFill>
                  <a:effectLst/>
                  <a:latin typeface="AppleSDGothicNeo"/>
                </a:rPr>
                <a:t>레이어가 </a:t>
              </a:r>
              <a:r>
                <a:rPr lang="ko-KR" altLang="en-US" sz="1200" b="1" dirty="0" err="1">
                  <a:solidFill>
                    <a:srgbClr val="595959"/>
                  </a:solidFill>
                  <a:effectLst/>
                  <a:latin typeface="AppleSDGothicNeo"/>
                </a:rPr>
                <a:t>수행할수</a:t>
              </a:r>
              <a:r>
                <a:rPr lang="ko-KR" altLang="en-US" sz="1200" b="1" dirty="0">
                  <a:solidFill>
                    <a:srgbClr val="595959"/>
                  </a:solidFill>
                  <a:effectLst/>
                  <a:latin typeface="AppleSDGothicNeo"/>
                </a:rPr>
                <a:t> 있는 계산의 기본단위</a:t>
              </a:r>
            </a:p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7A1348-5B42-4493-BFAD-5C68A8350309}"/>
                </a:ext>
              </a:extLst>
            </p:cNvPr>
            <p:cNvSpPr txBox="1"/>
            <p:nvPr/>
          </p:nvSpPr>
          <p:spPr>
            <a:xfrm>
              <a:off x="5357181" y="3319742"/>
              <a:ext cx="3835612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/>
                <a:t>✔</a:t>
              </a:r>
              <a:r>
                <a:rPr lang="en-US" altLang="ko-KR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 layer</a:t>
              </a:r>
              <a:r>
                <a:rPr lang="ko-KR" altLang="en-US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과 </a:t>
              </a:r>
              <a:r>
                <a:rPr lang="en-US" altLang="ko-KR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units</a:t>
              </a:r>
              <a:r>
                <a:rPr lang="ko-KR" altLang="en-US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의 관계</a:t>
              </a:r>
              <a:endParaRPr lang="ko-KR" altLang="en-US" sz="1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A74824-3F23-4541-B5D4-FEBE3851654E}"/>
              </a:ext>
            </a:extLst>
          </p:cNvPr>
          <p:cNvGrpSpPr/>
          <p:nvPr/>
        </p:nvGrpSpPr>
        <p:grpSpPr>
          <a:xfrm>
            <a:off x="236426" y="915090"/>
            <a:ext cx="6879079" cy="1350698"/>
            <a:chOff x="336475" y="610559"/>
            <a:chExt cx="8742680" cy="19190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080901-0E94-465E-88AA-546CD9E53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6689"/>
            <a:stretch/>
          </p:blipFill>
          <p:spPr>
            <a:xfrm>
              <a:off x="336475" y="1569620"/>
              <a:ext cx="8292685" cy="9599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1BD5ED-FDCD-404B-9F55-C3B5A6006702}"/>
                </a:ext>
              </a:extLst>
            </p:cNvPr>
            <p:cNvSpPr/>
            <p:nvPr/>
          </p:nvSpPr>
          <p:spPr>
            <a:xfrm flipV="1">
              <a:off x="1484550" y="2052450"/>
              <a:ext cx="1218150" cy="4541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DB21FA-DA1F-46A7-9686-FA633E759C8F}"/>
                </a:ext>
              </a:extLst>
            </p:cNvPr>
            <p:cNvSpPr/>
            <p:nvPr/>
          </p:nvSpPr>
          <p:spPr>
            <a:xfrm flipV="1">
              <a:off x="5980062" y="2052449"/>
              <a:ext cx="2503538" cy="4541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5C003E9-BD56-4F1D-8072-506F37B1B4C2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 flipV="1">
              <a:off x="7198212" y="1092481"/>
              <a:ext cx="33619" cy="9599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B3E931-A5F8-4A4A-8B89-7B8FB9019DD2}"/>
                </a:ext>
              </a:extLst>
            </p:cNvPr>
            <p:cNvSpPr txBox="1"/>
            <p:nvPr/>
          </p:nvSpPr>
          <p:spPr>
            <a:xfrm>
              <a:off x="5736515" y="610559"/>
              <a:ext cx="3342640" cy="3711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300" b="1" i="1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300" b="1" i="1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input(</a:t>
              </a:r>
              <a:r>
                <a:rPr lang="ko-KR" altLang="en-US" sz="1300" b="1" i="1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타임스텝수</a:t>
              </a:r>
              <a:r>
                <a:rPr lang="en-US" altLang="ko-KR" sz="1300" b="1" i="1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ko-KR" altLang="en-US" sz="1300" b="1" i="1" dirty="0" err="1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특성수</a:t>
              </a:r>
              <a:r>
                <a:rPr lang="en-US" altLang="ko-KR" sz="1300" b="1" i="1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) </a:t>
              </a:r>
              <a:endParaRPr lang="ko-KR" altLang="en-US" sz="13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CA0F329D-A2CD-41F7-9ACE-4807DD35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770" y="396861"/>
            <a:ext cx="4106570" cy="36122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946DBCF0-6F5F-41CB-9928-8FA99E1CC7ED}"/>
              </a:ext>
            </a:extLst>
          </p:cNvPr>
          <p:cNvSpPr/>
          <p:nvPr/>
        </p:nvSpPr>
        <p:spPr>
          <a:xfrm flipV="1">
            <a:off x="7881792" y="417635"/>
            <a:ext cx="617904" cy="34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EBE1DE-9DBF-4AA0-947A-44CE47F9635B}"/>
              </a:ext>
            </a:extLst>
          </p:cNvPr>
          <p:cNvGrpSpPr/>
          <p:nvPr/>
        </p:nvGrpSpPr>
        <p:grpSpPr>
          <a:xfrm>
            <a:off x="7104562" y="2367816"/>
            <a:ext cx="4911873" cy="3440051"/>
            <a:chOff x="7097920" y="2026030"/>
            <a:chExt cx="4911873" cy="34400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75863E-36EE-4597-911D-D8CFCE11F5AB}"/>
                </a:ext>
              </a:extLst>
            </p:cNvPr>
            <p:cNvSpPr txBox="1"/>
            <p:nvPr/>
          </p:nvSpPr>
          <p:spPr>
            <a:xfrm>
              <a:off x="7097920" y="2026030"/>
              <a:ext cx="427157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/>
                <a:t>✔</a:t>
              </a:r>
              <a:r>
                <a:rPr lang="en-US" altLang="ko-KR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 RNN </a:t>
              </a:r>
              <a:r>
                <a:rPr lang="ko-KR" altLang="en-US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모델  </a:t>
              </a:r>
              <a:r>
                <a:rPr lang="en-US" altLang="ko-KR" sz="1500" b="1" i="0" dirty="0">
                  <a:solidFill>
                    <a:srgbClr val="666666"/>
                  </a:solidFill>
                  <a:effectLst/>
                  <a:latin typeface="AppleSDGothicNeo"/>
                </a:rPr>
                <a:t>+ </a:t>
              </a:r>
              <a:r>
                <a:rPr lang="en-US" altLang="ko-KR" sz="1500" b="1" dirty="0">
                  <a:solidFill>
                    <a:srgbClr val="666666"/>
                  </a:solidFill>
                  <a:latin typeface="AppleSDGothicNeo"/>
                </a:rPr>
                <a:t>Dense </a:t>
              </a:r>
              <a:r>
                <a:rPr lang="ko-KR" altLang="en-US" sz="1500" b="1" dirty="0">
                  <a:solidFill>
                    <a:srgbClr val="666666"/>
                  </a:solidFill>
                  <a:latin typeface="AppleSDGothicNeo"/>
                </a:rPr>
                <a:t>두 레이어의 조합 </a:t>
              </a:r>
              <a:endParaRPr lang="ko-KR" altLang="en-US" sz="1500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0674A768-7454-4BCB-B356-31168B38037A}"/>
                </a:ext>
              </a:extLst>
            </p:cNvPr>
            <p:cNvGrpSpPr/>
            <p:nvPr/>
          </p:nvGrpSpPr>
          <p:grpSpPr>
            <a:xfrm>
              <a:off x="7214273" y="2385457"/>
              <a:ext cx="4795520" cy="3080624"/>
              <a:chOff x="5180798" y="3175094"/>
              <a:chExt cx="4442838" cy="202975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0CC06B9-26A8-416C-A46B-1B8A1425621F}"/>
                  </a:ext>
                </a:extLst>
              </p:cNvPr>
              <p:cNvSpPr/>
              <p:nvPr/>
            </p:nvSpPr>
            <p:spPr>
              <a:xfrm>
                <a:off x="5180798" y="3175094"/>
                <a:ext cx="4442838" cy="2029756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C69E99-D7F7-45E7-9FC5-A33EC80B8227}"/>
                  </a:ext>
                </a:extLst>
              </p:cNvPr>
              <p:cNvSpPr txBox="1"/>
              <p:nvPr/>
            </p:nvSpPr>
            <p:spPr>
              <a:xfrm>
                <a:off x="5323492" y="3575842"/>
                <a:ext cx="4196428" cy="310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D9EA221-052F-484C-871C-85BA65D5417C}"/>
                  </a:ext>
                </a:extLst>
              </p:cNvPr>
              <p:cNvSpPr txBox="1"/>
              <p:nvPr/>
            </p:nvSpPr>
            <p:spPr>
              <a:xfrm>
                <a:off x="5357181" y="3319742"/>
                <a:ext cx="3835612" cy="361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500" dirty="0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189B41A-E85A-4134-ADA3-A47C7E647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5372" y="2618736"/>
              <a:ext cx="4641499" cy="197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07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8CA3E9-5A81-4677-84B5-E67CD1BD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94"/>
          <a:stretch/>
        </p:blipFill>
        <p:spPr>
          <a:xfrm>
            <a:off x="233680" y="1158240"/>
            <a:ext cx="7984245" cy="5384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856D56-C1E1-49FC-AE83-66491B8D3BB7}"/>
              </a:ext>
            </a:extLst>
          </p:cNvPr>
          <p:cNvSpPr txBox="1">
            <a:spLocks/>
          </p:cNvSpPr>
          <p:nvPr/>
        </p:nvSpPr>
        <p:spPr>
          <a:xfrm>
            <a:off x="233680" y="624559"/>
            <a:ext cx="3677920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err="1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SimpleRNN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으로 모델 설정</a:t>
            </a:r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1D6B5C-BFFE-4471-BD58-DC3305E3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2684773"/>
            <a:ext cx="8949440" cy="42341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1EB3B0D-9614-4A62-964C-A3163C784EB6}"/>
              </a:ext>
            </a:extLst>
          </p:cNvPr>
          <p:cNvSpPr txBox="1">
            <a:spLocks/>
          </p:cNvSpPr>
          <p:nvPr/>
        </p:nvSpPr>
        <p:spPr>
          <a:xfrm>
            <a:off x="233680" y="2230401"/>
            <a:ext cx="3677920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학습 시킴 </a:t>
            </a:r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19CFF6-99D0-44E3-A77C-361CB2200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79" y="3244502"/>
            <a:ext cx="7758071" cy="10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97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FCF93D2-B92D-47BD-A6B5-B278DB40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3" y="1444133"/>
            <a:ext cx="4095692" cy="893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1E63E1-893F-4801-84ED-55D2A49C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2" y="728377"/>
            <a:ext cx="4235074" cy="48638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03D1960-C849-4D07-9F60-89C2AF50B228}"/>
              </a:ext>
            </a:extLst>
          </p:cNvPr>
          <p:cNvSpPr txBox="1">
            <a:spLocks/>
          </p:cNvSpPr>
          <p:nvPr/>
        </p:nvSpPr>
        <p:spPr>
          <a:xfrm>
            <a:off x="204352" y="194696"/>
            <a:ext cx="3168768" cy="390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test  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데이터도 스케일링</a:t>
            </a:r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CB76D7-620C-470C-9D25-465B30C08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1" y="3400961"/>
            <a:ext cx="5635169" cy="130899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B0CD188-2B33-4C50-8403-410273F73746}"/>
              </a:ext>
            </a:extLst>
          </p:cNvPr>
          <p:cNvSpPr txBox="1">
            <a:spLocks/>
          </p:cNvSpPr>
          <p:nvPr/>
        </p:nvSpPr>
        <p:spPr>
          <a:xfrm>
            <a:off x="204352" y="2519093"/>
            <a:ext cx="5635168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test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용 데이터 </a:t>
            </a:r>
            <a:r>
              <a:rPr lang="en-US" altLang="ko-KR" sz="1600" dirty="0" err="1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x_test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도 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1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시간 전으로 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shift(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독립변수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)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화 한 후</a:t>
            </a:r>
            <a:endParaRPr lang="en-US" altLang="ko-KR" sz="1600" dirty="0">
              <a:solidFill>
                <a:srgbClr val="595959"/>
              </a:solidFill>
              <a:highlight>
                <a:srgbClr val="44C8F5"/>
              </a:highlight>
              <a:latin typeface="AppleSDGothicNeo"/>
            </a:endParaRPr>
          </a:p>
          <a:p>
            <a:endParaRPr lang="en-US" altLang="ko-KR" sz="1600" dirty="0">
              <a:solidFill>
                <a:srgbClr val="595959"/>
              </a:solidFill>
              <a:highlight>
                <a:srgbClr val="44C8F5"/>
              </a:highlight>
              <a:latin typeface="AppleSDGothicNeo"/>
            </a:endParaRPr>
          </a:p>
          <a:p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3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차원 배열로 형태 변경 </a:t>
            </a:r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5BCAA-77D1-4072-A07B-E11A3A69B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70" y="5809790"/>
            <a:ext cx="6233700" cy="853514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A46F0AAC-0629-4EEB-8CDE-3F78264DDD4B}"/>
              </a:ext>
            </a:extLst>
          </p:cNvPr>
          <p:cNvSpPr txBox="1">
            <a:spLocks/>
          </p:cNvSpPr>
          <p:nvPr/>
        </p:nvSpPr>
        <p:spPr>
          <a:xfrm>
            <a:off x="491311" y="3005545"/>
            <a:ext cx="5320790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265B0A2-0603-4707-BCFB-BCC3B3827C63}"/>
              </a:ext>
            </a:extLst>
          </p:cNvPr>
          <p:cNvSpPr txBox="1">
            <a:spLocks/>
          </p:cNvSpPr>
          <p:nvPr/>
        </p:nvSpPr>
        <p:spPr>
          <a:xfrm>
            <a:off x="225252" y="5071461"/>
            <a:ext cx="7455707" cy="4586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predict: 3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차원으로 바꾼 데이터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(</a:t>
            </a:r>
            <a:r>
              <a:rPr lang="en-US" altLang="ko-KR" sz="1600" dirty="0" err="1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x_test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)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를 </a:t>
            </a:r>
            <a:r>
              <a:rPr lang="en-US" altLang="ko-KR" sz="1600" dirty="0" err="1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simpleRNN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모델에 넣어 예측을 함</a:t>
            </a:r>
            <a:endParaRPr lang="en-US" altLang="ko-KR" sz="1600" dirty="0">
              <a:solidFill>
                <a:srgbClr val="595959"/>
              </a:solidFill>
              <a:highlight>
                <a:srgbClr val="44C8F5"/>
              </a:highlight>
              <a:latin typeface="AppleSDGothicNeo"/>
            </a:endParaRPr>
          </a:p>
          <a:p>
            <a:endParaRPr lang="en-US" altLang="ko-KR" sz="1600" dirty="0">
              <a:solidFill>
                <a:srgbClr val="595959"/>
              </a:solidFill>
              <a:highlight>
                <a:srgbClr val="44C8F5"/>
              </a:highlight>
              <a:latin typeface="AppleSDGothicNeo"/>
            </a:endParaRPr>
          </a:p>
          <a:p>
            <a:r>
              <a:rPr lang="en-US" altLang="ko-KR" sz="1600" dirty="0" err="1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sc.inverse_transform</a:t>
            </a:r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: 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스케일링 된 값을 원래 값으로 돌림 </a:t>
            </a:r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66492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C47310-20DA-4D98-BA75-24E9B3F89AFA}"/>
              </a:ext>
            </a:extLst>
          </p:cNvPr>
          <p:cNvSpPr/>
          <p:nvPr/>
        </p:nvSpPr>
        <p:spPr>
          <a:xfrm>
            <a:off x="269653" y="2137318"/>
            <a:ext cx="11402356" cy="446478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8673E6-461E-45AB-9CED-D2F55F6A58C7}"/>
              </a:ext>
            </a:extLst>
          </p:cNvPr>
          <p:cNvSpPr/>
          <p:nvPr/>
        </p:nvSpPr>
        <p:spPr>
          <a:xfrm>
            <a:off x="220684" y="116386"/>
            <a:ext cx="11500294" cy="164129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SDGothicNe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8EADE4-5271-4EC1-A0A3-FD3CA54C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2" y="743135"/>
            <a:ext cx="10387015" cy="52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DADD36-3C35-4B3F-B9A8-0628F3DD30BA}"/>
              </a:ext>
            </a:extLst>
          </p:cNvPr>
          <p:cNvSpPr txBox="1"/>
          <p:nvPr/>
        </p:nvSpPr>
        <p:spPr>
          <a:xfrm>
            <a:off x="362466" y="255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1. </a:t>
            </a:r>
            <a:r>
              <a:rPr lang="ko-KR" altLang="en-US" dirty="0">
                <a:latin typeface="AppleSDGothicNeo"/>
              </a:rPr>
              <a:t>런던 바이크 사용률에 대한 </a:t>
            </a:r>
            <a:r>
              <a:rPr lang="en-US" altLang="ko-KR" dirty="0">
                <a:latin typeface="AppleSDGothicNeo"/>
              </a:rPr>
              <a:t>csv </a:t>
            </a:r>
            <a:r>
              <a:rPr lang="ko-KR" altLang="en-US" dirty="0">
                <a:latin typeface="AppleSDGothicNeo"/>
              </a:rPr>
              <a:t>파일을 </a:t>
            </a:r>
            <a:r>
              <a:rPr lang="ko-KR" altLang="en-US" dirty="0" err="1">
                <a:latin typeface="AppleSDGothicNeo"/>
              </a:rPr>
              <a:t>읽어옴</a:t>
            </a:r>
            <a:endParaRPr lang="ko-KR" altLang="en-US" dirty="0">
              <a:latin typeface="AppleSD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36E3A-25D6-4C7F-8879-5F78F1961C43}"/>
              </a:ext>
            </a:extLst>
          </p:cNvPr>
          <p:cNvSpPr txBox="1"/>
          <p:nvPr/>
        </p:nvSpPr>
        <p:spPr>
          <a:xfrm>
            <a:off x="5576009" y="2755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ppleSDGothicNeo"/>
              </a:rPr>
              <a:t>2. Timestamp </a:t>
            </a:r>
            <a:r>
              <a:rPr lang="ko-KR" altLang="en-US" dirty="0">
                <a:latin typeface="AppleSDGothicNeo"/>
              </a:rPr>
              <a:t>칼럼을 이용해 년</a:t>
            </a:r>
            <a:r>
              <a:rPr lang="en-US" altLang="ko-KR" dirty="0">
                <a:latin typeface="AppleSDGothicNeo"/>
              </a:rPr>
              <a:t>/</a:t>
            </a:r>
            <a:r>
              <a:rPr lang="ko-KR" altLang="en-US" dirty="0">
                <a:latin typeface="AppleSDGothicNeo"/>
              </a:rPr>
              <a:t>월</a:t>
            </a:r>
            <a:r>
              <a:rPr lang="en-US" altLang="ko-KR" dirty="0">
                <a:latin typeface="AppleSDGothicNeo"/>
              </a:rPr>
              <a:t>/</a:t>
            </a:r>
            <a:r>
              <a:rPr lang="ko-KR" altLang="en-US" dirty="0">
                <a:latin typeface="AppleSDGothicNeo"/>
              </a:rPr>
              <a:t>일 컬럼을 생성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911AAD-CEE6-4D37-BC7E-3A85903C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91" y="2336615"/>
            <a:ext cx="4836576" cy="10923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4E8E11-A130-4273-BA16-EC4A368C6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313" y="3805157"/>
            <a:ext cx="7416056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2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78A9E5D-EB29-4292-A972-B0A7C9F6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58" y="610808"/>
            <a:ext cx="9201165" cy="2325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BB1971-8389-4C79-9165-151D527B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8" y="3181197"/>
            <a:ext cx="10198493" cy="35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40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CC06B9-26A8-416C-A46B-1B8A1425621F}"/>
              </a:ext>
            </a:extLst>
          </p:cNvPr>
          <p:cNvSpPr/>
          <p:nvPr/>
        </p:nvSpPr>
        <p:spPr>
          <a:xfrm>
            <a:off x="336475" y="1448771"/>
            <a:ext cx="8990406" cy="156874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3D687CD-AEB0-4FF9-AF52-125AC691A480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594240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/>
              <a:t>데이터 분석</a:t>
            </a:r>
            <a:r>
              <a:rPr lang="en-US" altLang="ko-KR" sz="3300" dirty="0"/>
              <a:t>- LSTM</a:t>
            </a:r>
            <a:endParaRPr lang="ko-KR" altLang="en-US" sz="33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D9BF56-A63C-4B5D-9FAC-F111B4739C36}"/>
              </a:ext>
            </a:extLst>
          </p:cNvPr>
          <p:cNvSpPr txBox="1">
            <a:spLocks/>
          </p:cNvSpPr>
          <p:nvPr/>
        </p:nvSpPr>
        <p:spPr>
          <a:xfrm>
            <a:off x="336475" y="915090"/>
            <a:ext cx="243720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1. LSTM 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사용</a:t>
            </a:r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75863E-36EE-4597-911D-D8CFCE11F5AB}"/>
              </a:ext>
            </a:extLst>
          </p:cNvPr>
          <p:cNvSpPr txBox="1"/>
          <p:nvPr/>
        </p:nvSpPr>
        <p:spPr>
          <a:xfrm>
            <a:off x="477521" y="1575490"/>
            <a:ext cx="15748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✔ </a:t>
            </a:r>
            <a:r>
              <a:rPr lang="en-US" altLang="ko-KR" sz="1500" dirty="0"/>
              <a:t>LSTM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9258E-89BC-4B41-A1D9-65E0E8FCD14E}"/>
              </a:ext>
            </a:extLst>
          </p:cNvPr>
          <p:cNvSpPr txBox="1"/>
          <p:nvPr/>
        </p:nvSpPr>
        <p:spPr>
          <a:xfrm>
            <a:off x="477520" y="1982452"/>
            <a:ext cx="95199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0" dirty="0">
                <a:solidFill>
                  <a:srgbClr val="595959"/>
                </a:solidFill>
                <a:effectLst/>
                <a:latin typeface="AppleSDGothicNeo"/>
              </a:rPr>
              <a:t>1.  </a:t>
            </a:r>
            <a:r>
              <a:rPr lang="en-US" altLang="ko-KR" sz="1300" b="0" dirty="0" err="1">
                <a:solidFill>
                  <a:srgbClr val="595959"/>
                </a:solidFill>
                <a:effectLst/>
                <a:latin typeface="AppleSDGothicNeo"/>
              </a:rPr>
              <a:t>SimpleRNN</a:t>
            </a:r>
            <a:r>
              <a:rPr lang="en-US" altLang="ko-KR" sz="1300" b="0" dirty="0">
                <a:solidFill>
                  <a:srgbClr val="595959"/>
                </a:solidFill>
                <a:effectLst/>
                <a:latin typeface="AppleSDGothicNeo"/>
              </a:rPr>
              <a:t> 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AppleSDGothicNeo"/>
              </a:rPr>
              <a:t>모양으로 구축을 하면 시간의 흐름에 따라 입력된 정보의 값이 소멸되는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vanishing gradient 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AppleSDGothicNeo"/>
              </a:rPr>
              <a:t>문제발생</a:t>
            </a:r>
            <a:endParaRPr lang="en-US" altLang="ko-KR" sz="1300" dirty="0">
              <a:solidFill>
                <a:srgbClr val="595959"/>
              </a:solidFill>
              <a:latin typeface="AppleSDGothicNeo"/>
            </a:endParaRPr>
          </a:p>
          <a:p>
            <a:r>
              <a:rPr lang="en-US" altLang="ko-KR" sz="1300" b="0" dirty="0">
                <a:solidFill>
                  <a:srgbClr val="595959"/>
                </a:solidFill>
                <a:effectLst/>
                <a:latin typeface="AppleSDGothicNeo"/>
              </a:rPr>
              <a:t> 2. 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AppleSDGothicNeo"/>
              </a:rPr>
              <a:t>메모리 블록</a:t>
            </a:r>
            <a:r>
              <a:rPr lang="en-US" altLang="ko-KR" sz="1300" b="0" dirty="0">
                <a:solidFill>
                  <a:srgbClr val="595959"/>
                </a:solidFill>
                <a:effectLst/>
                <a:latin typeface="AppleSDGothicNeo"/>
              </a:rPr>
              <a:t>: 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AppleSDGothicNeo"/>
              </a:rPr>
              <a:t>기억을 장기적으로 </a:t>
            </a:r>
            <a:r>
              <a:rPr lang="ko-KR" altLang="en-US" sz="1300" b="0" dirty="0" err="1">
                <a:solidFill>
                  <a:srgbClr val="595959"/>
                </a:solidFill>
                <a:effectLst/>
                <a:latin typeface="AppleSDGothicNeo"/>
              </a:rPr>
              <a:t>할수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AppleSDGothicNeo"/>
              </a:rPr>
              <a:t> 있도록 하여 </a:t>
            </a:r>
            <a:r>
              <a:rPr lang="en-US" altLang="ko-KR" sz="1300" b="0" dirty="0">
                <a:solidFill>
                  <a:srgbClr val="595959"/>
                </a:solidFill>
                <a:effectLst/>
                <a:latin typeface="AppleSDGothicNeo"/>
              </a:rPr>
              <a:t>RNN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AppleSDGothicNeo"/>
              </a:rPr>
              <a:t>에 단점을 극복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6DBC25-1C2B-4CDD-9F5B-89C8BEF1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5" y="3317521"/>
            <a:ext cx="7828463" cy="305210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FC19AD2-8252-4C9E-B393-81540018E219}"/>
              </a:ext>
            </a:extLst>
          </p:cNvPr>
          <p:cNvSpPr txBox="1"/>
          <p:nvPr/>
        </p:nvSpPr>
        <p:spPr>
          <a:xfrm>
            <a:off x="8270240" y="5313680"/>
            <a:ext cx="35852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(</a:t>
            </a:r>
            <a:r>
              <a:rPr lang="ko-KR" altLang="en-US" sz="1500" dirty="0"/>
              <a:t>나머지는 </a:t>
            </a:r>
            <a:r>
              <a:rPr lang="en-US" altLang="ko-KR" sz="1500" dirty="0" err="1"/>
              <a:t>SimpleRnn</a:t>
            </a:r>
            <a:r>
              <a:rPr lang="en-US" altLang="ko-KR" sz="1500" dirty="0"/>
              <a:t> </a:t>
            </a:r>
            <a:r>
              <a:rPr lang="ko-KR" altLang="en-US" sz="1500" dirty="0"/>
              <a:t>학습과정과 동일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8778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CD2764-3EDA-4C76-B127-74A9C4744E32}"/>
              </a:ext>
            </a:extLst>
          </p:cNvPr>
          <p:cNvSpPr/>
          <p:nvPr/>
        </p:nvSpPr>
        <p:spPr>
          <a:xfrm>
            <a:off x="0" y="867117"/>
            <a:ext cx="12527280" cy="446688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A3A5DE-DE94-4298-997B-74F46141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963930"/>
            <a:ext cx="11687175" cy="40767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B9B516E-E14D-492F-A2AA-3E9516F674FD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594240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/>
              <a:t>데이터 분석</a:t>
            </a:r>
            <a:r>
              <a:rPr lang="en-US" altLang="ko-KR" sz="3300" dirty="0"/>
              <a:t>- LSTM</a:t>
            </a:r>
            <a:endParaRPr lang="ko-KR" altLang="en-US" sz="33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0C35118-4B47-4F6F-BF00-01A5CDC872E0}"/>
              </a:ext>
            </a:extLst>
          </p:cNvPr>
          <p:cNvSpPr txBox="1">
            <a:spLocks/>
          </p:cNvSpPr>
          <p:nvPr/>
        </p:nvSpPr>
        <p:spPr>
          <a:xfrm>
            <a:off x="336475" y="5578523"/>
            <a:ext cx="3371968" cy="315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00" i="1" dirty="0" err="1">
                <a:solidFill>
                  <a:srgbClr val="595959"/>
                </a:solidFill>
                <a:highlight>
                  <a:srgbClr val="FFFFFF"/>
                </a:highlight>
                <a:latin typeface="AppleSDGothicNeo"/>
              </a:rPr>
              <a:t>예측값과</a:t>
            </a:r>
            <a:r>
              <a:rPr lang="ko-KR" altLang="en-US" sz="1300" i="1" dirty="0">
                <a:solidFill>
                  <a:srgbClr val="595959"/>
                </a:solidFill>
                <a:highlight>
                  <a:srgbClr val="FFFFFF"/>
                </a:highlight>
                <a:latin typeface="AppleSDGothicNeo"/>
              </a:rPr>
              <a:t> 실제 값의 거의 일치</a:t>
            </a:r>
          </a:p>
        </p:txBody>
      </p:sp>
    </p:spTree>
    <p:extLst>
      <p:ext uri="{BB962C8B-B14F-4D97-AF65-F5344CB8AC3E}">
        <p14:creationId xmlns:p14="http://schemas.microsoft.com/office/powerpoint/2010/main" val="174716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CC06B9-26A8-416C-A46B-1B8A1425621F}"/>
              </a:ext>
            </a:extLst>
          </p:cNvPr>
          <p:cNvSpPr/>
          <p:nvPr/>
        </p:nvSpPr>
        <p:spPr>
          <a:xfrm>
            <a:off x="336474" y="1417026"/>
            <a:ext cx="9721925" cy="156874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3D687CD-AEB0-4FF9-AF52-125AC691A480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594240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/>
              <a:t>데이터 분석</a:t>
            </a:r>
            <a:r>
              <a:rPr lang="en-US" altLang="ko-KR" sz="3300" dirty="0"/>
              <a:t>- GRU</a:t>
            </a:r>
            <a:endParaRPr lang="ko-KR" altLang="en-US" sz="33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ED9BF56-A63C-4B5D-9FAC-F111B4739C36}"/>
              </a:ext>
            </a:extLst>
          </p:cNvPr>
          <p:cNvSpPr txBox="1">
            <a:spLocks/>
          </p:cNvSpPr>
          <p:nvPr/>
        </p:nvSpPr>
        <p:spPr>
          <a:xfrm>
            <a:off x="336475" y="915090"/>
            <a:ext cx="243720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1. GRU </a:t>
            </a:r>
            <a:r>
              <a:rPr lang="ko-KR" altLang="en-US" sz="1600" dirty="0">
                <a:solidFill>
                  <a:srgbClr val="595959"/>
                </a:solidFill>
                <a:highlight>
                  <a:srgbClr val="44C8F5"/>
                </a:highlight>
                <a:latin typeface="AppleSDGothicNeo"/>
              </a:rPr>
              <a:t>사용</a:t>
            </a:r>
            <a:endParaRPr lang="ko-KR" altLang="en-US" sz="1600" dirty="0">
              <a:solidFill>
                <a:srgbClr val="595959"/>
              </a:solidFill>
              <a:latin typeface="AppleSDGothicNe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75863E-36EE-4597-911D-D8CFCE11F5AB}"/>
              </a:ext>
            </a:extLst>
          </p:cNvPr>
          <p:cNvSpPr txBox="1"/>
          <p:nvPr/>
        </p:nvSpPr>
        <p:spPr>
          <a:xfrm>
            <a:off x="477521" y="1575490"/>
            <a:ext cx="15748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✔ </a:t>
            </a:r>
            <a:r>
              <a:rPr lang="en-US" altLang="ko-KR" sz="1500" dirty="0"/>
              <a:t>GRU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9258E-89BC-4B41-A1D9-65E0E8FCD14E}"/>
              </a:ext>
            </a:extLst>
          </p:cNvPr>
          <p:cNvSpPr txBox="1"/>
          <p:nvPr/>
        </p:nvSpPr>
        <p:spPr>
          <a:xfrm>
            <a:off x="477520" y="1982452"/>
            <a:ext cx="2509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0" dirty="0">
                <a:solidFill>
                  <a:srgbClr val="595959"/>
                </a:solidFill>
                <a:effectLst/>
                <a:latin typeface="AppleSDGothicNeo"/>
              </a:rPr>
              <a:t>1. LSTM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AppleSDGothicNeo"/>
              </a:rPr>
              <a:t>의 </a:t>
            </a:r>
            <a:r>
              <a:rPr lang="ko-KR" altLang="en-US" sz="1300" b="0" dirty="0" err="1">
                <a:solidFill>
                  <a:srgbClr val="595959"/>
                </a:solidFill>
                <a:effectLst/>
                <a:latin typeface="AppleSDGothicNeo"/>
              </a:rPr>
              <a:t>오버피팅</a:t>
            </a:r>
            <a:r>
              <a:rPr lang="ko-KR" altLang="en-US" sz="1300" b="0" dirty="0">
                <a:solidFill>
                  <a:srgbClr val="595959"/>
                </a:solidFill>
                <a:effectLst/>
                <a:latin typeface="AppleSDGothicNeo"/>
              </a:rPr>
              <a:t> 문제 해결</a:t>
            </a:r>
            <a:endParaRPr lang="en-US" altLang="ko-KR" sz="1300" dirty="0">
              <a:solidFill>
                <a:srgbClr val="595959"/>
              </a:solidFill>
              <a:latin typeface="AppleSDGothicNeo"/>
            </a:endParaRPr>
          </a:p>
          <a:p>
            <a:r>
              <a:rPr lang="en-US" altLang="ko-KR" sz="1300" b="0" dirty="0">
                <a:solidFill>
                  <a:srgbClr val="595959"/>
                </a:solidFill>
                <a:effectLst/>
                <a:latin typeface="AppleSDGothicNeo"/>
              </a:rPr>
              <a:t> </a:t>
            </a:r>
            <a:endParaRPr lang="ko-KR" altLang="en-US" sz="1300" b="0" dirty="0">
              <a:solidFill>
                <a:srgbClr val="595959"/>
              </a:solidFill>
              <a:effectLst/>
              <a:latin typeface="AppleSDGothicNeo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C19AD2-8252-4C9E-B393-81540018E219}"/>
              </a:ext>
            </a:extLst>
          </p:cNvPr>
          <p:cNvSpPr txBox="1"/>
          <p:nvPr/>
        </p:nvSpPr>
        <p:spPr>
          <a:xfrm>
            <a:off x="8270240" y="5313680"/>
            <a:ext cx="358528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(</a:t>
            </a:r>
            <a:r>
              <a:rPr lang="ko-KR" altLang="en-US" sz="1500" dirty="0"/>
              <a:t>나머지는 </a:t>
            </a:r>
            <a:r>
              <a:rPr lang="en-US" altLang="ko-KR" sz="1500" dirty="0" err="1"/>
              <a:t>SimpleRnn</a:t>
            </a:r>
            <a:r>
              <a:rPr lang="en-US" altLang="ko-KR" sz="1500" dirty="0"/>
              <a:t> </a:t>
            </a:r>
            <a:r>
              <a:rPr lang="ko-KR" altLang="en-US" sz="1500" dirty="0"/>
              <a:t>학습과정과 동일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CD1E5-43AC-426F-98DF-3621078B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4" y="3376526"/>
            <a:ext cx="7771205" cy="22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88300-B623-4C43-94D3-474775298237}"/>
              </a:ext>
            </a:extLst>
          </p:cNvPr>
          <p:cNvSpPr/>
          <p:nvPr/>
        </p:nvSpPr>
        <p:spPr>
          <a:xfrm>
            <a:off x="0" y="867117"/>
            <a:ext cx="12527280" cy="446688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3D687CD-AEB0-4FF9-AF52-125AC691A480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594240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/>
              <a:t>데이터 분석</a:t>
            </a:r>
            <a:r>
              <a:rPr lang="en-US" altLang="ko-KR" sz="3300" dirty="0"/>
              <a:t>- GRU</a:t>
            </a:r>
            <a:endParaRPr lang="ko-KR" altLang="en-US" sz="3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97687-21B2-4EB8-B7B2-676CAF23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" y="1062208"/>
            <a:ext cx="116871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9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41624C3-746A-45CA-ABA8-1A40E1162376}"/>
              </a:ext>
            </a:extLst>
          </p:cNvPr>
          <p:cNvSpPr/>
          <p:nvPr/>
        </p:nvSpPr>
        <p:spPr>
          <a:xfrm>
            <a:off x="325119" y="4471652"/>
            <a:ext cx="11378006" cy="238634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300" b="0" i="0" dirty="0">
              <a:solidFill>
                <a:srgbClr val="0D0D0D"/>
              </a:solidFill>
              <a:effectLst/>
              <a:latin typeface="AppleSDGothicNe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8AB6A-E8F9-49CE-9273-C63B3691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6" y="887114"/>
            <a:ext cx="9993154" cy="348579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3789E4C-BCEB-450A-8BF8-FE7DA2E3BF48}"/>
              </a:ext>
            </a:extLst>
          </p:cNvPr>
          <p:cNvSpPr txBox="1">
            <a:spLocks/>
          </p:cNvSpPr>
          <p:nvPr/>
        </p:nvSpPr>
        <p:spPr>
          <a:xfrm>
            <a:off x="336475" y="254690"/>
            <a:ext cx="6491045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dirty="0"/>
              <a:t>데이터 분석</a:t>
            </a:r>
            <a:r>
              <a:rPr lang="en-US" altLang="ko-KR" sz="3300" dirty="0"/>
              <a:t>- </a:t>
            </a:r>
            <a:r>
              <a:rPr lang="ko-KR" altLang="en-US" sz="3300" dirty="0"/>
              <a:t>모든 모델과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9141B-C6D7-4253-ABBE-9B7F30484846}"/>
              </a:ext>
            </a:extLst>
          </p:cNvPr>
          <p:cNvSpPr txBox="1"/>
          <p:nvPr/>
        </p:nvSpPr>
        <p:spPr>
          <a:xfrm>
            <a:off x="488874" y="5910813"/>
            <a:ext cx="981456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LSTM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과 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GRU 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모델이 기본 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RNN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에 비해 전반적으로 더 정확한 예측을 제공하는 것으로 보임</a:t>
            </a:r>
            <a:endParaRPr lang="en-US" altLang="ko-KR" sz="1300" b="0" i="0" dirty="0">
              <a:solidFill>
                <a:srgbClr val="0D0D0D"/>
              </a:solidFill>
              <a:effectLst/>
              <a:latin typeface="AppleSDGothicNeo"/>
            </a:endParaRPr>
          </a:p>
          <a:p>
            <a:pPr algn="l"/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 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특히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, 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높은 대여 수치를 갖는 시점에서 이 두 모델이 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RNN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보다 실제 데이터에 더 가까운 예측을 하고 있습니다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.</a:t>
            </a:r>
          </a:p>
          <a:p>
            <a:pPr algn="l"/>
            <a:endParaRPr lang="en-US" altLang="ko-KR" sz="1300" b="0" i="0" dirty="0">
              <a:solidFill>
                <a:srgbClr val="0D0D0D"/>
              </a:solidFill>
              <a:effectLst/>
              <a:latin typeface="AppleSDGothic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0EB79-97F0-4957-B73B-B300180B3A25}"/>
              </a:ext>
            </a:extLst>
          </p:cNvPr>
          <p:cNvSpPr txBox="1"/>
          <p:nvPr/>
        </p:nvSpPr>
        <p:spPr>
          <a:xfrm>
            <a:off x="336475" y="4586459"/>
            <a:ext cx="15748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✔ </a:t>
            </a:r>
            <a:r>
              <a:rPr lang="ko-KR" altLang="en-US" sz="1400" b="1" dirty="0" err="1"/>
              <a:t>예측정확성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238DF-E62F-4D1D-B572-EA2571533BE4}"/>
              </a:ext>
            </a:extLst>
          </p:cNvPr>
          <p:cNvSpPr txBox="1"/>
          <p:nvPr/>
        </p:nvSpPr>
        <p:spPr>
          <a:xfrm>
            <a:off x="336475" y="5515764"/>
            <a:ext cx="15748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✔ </a:t>
            </a:r>
            <a:r>
              <a:rPr lang="ko-KR" altLang="en-US" sz="1400" b="1" dirty="0"/>
              <a:t>변동대응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AAAC6-8686-4D3D-8868-8A01353240C6}"/>
              </a:ext>
            </a:extLst>
          </p:cNvPr>
          <p:cNvSpPr txBox="1"/>
          <p:nvPr/>
        </p:nvSpPr>
        <p:spPr>
          <a:xfrm>
            <a:off x="488874" y="4966472"/>
            <a:ext cx="1077856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 RNN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은 높은 변동성을 갖는 구간에서 예측 성능이 떨어지는 경향을 보이는 반면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, LSTM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과 </a:t>
            </a:r>
            <a:r>
              <a:rPr lang="en-US" altLang="ko-KR" sz="1300" b="0" i="0" dirty="0">
                <a:solidFill>
                  <a:srgbClr val="0D0D0D"/>
                </a:solidFill>
                <a:effectLst/>
                <a:latin typeface="AppleSDGothicNeo"/>
              </a:rPr>
              <a:t>GRU</a:t>
            </a:r>
            <a:r>
              <a:rPr lang="ko-KR" altLang="en-US" sz="1300" b="0" i="0" dirty="0">
                <a:solidFill>
                  <a:srgbClr val="0D0D0D"/>
                </a:solidFill>
                <a:effectLst/>
                <a:latin typeface="AppleSDGothicNeo"/>
              </a:rPr>
              <a:t>는 이러한 구간에서도 비교적 안정적인 예측을 제공</a:t>
            </a:r>
            <a:endParaRPr lang="ko-KR" altLang="en-US" sz="1300" dirty="0"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523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A4AF964-0065-4CB1-82FC-ABE107F0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9" y="1416116"/>
            <a:ext cx="7063154" cy="37119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1341C0-C2AD-4F63-BA96-874DE45D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68" y="3846354"/>
            <a:ext cx="4390386" cy="28331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45BE65D3-49C0-49D6-9B14-A9EE76384E45}"/>
              </a:ext>
            </a:extLst>
          </p:cNvPr>
          <p:cNvSpPr txBox="1">
            <a:spLocks/>
          </p:cNvSpPr>
          <p:nvPr/>
        </p:nvSpPr>
        <p:spPr>
          <a:xfrm>
            <a:off x="448235" y="285170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ppleSDGothicNeo"/>
              </a:rPr>
              <a:t>시그마 이상치 제거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E4ADF60-4AF5-4E67-B37B-28626AD826C8}"/>
              </a:ext>
            </a:extLst>
          </p:cNvPr>
          <p:cNvSpPr txBox="1">
            <a:spLocks/>
          </p:cNvSpPr>
          <p:nvPr/>
        </p:nvSpPr>
        <p:spPr>
          <a:xfrm>
            <a:off x="536849" y="790326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AppleSDGothicNeo"/>
              </a:rPr>
              <a:t>평균에서 많이 벗어난 </a:t>
            </a:r>
            <a:r>
              <a:rPr lang="en-US" altLang="ko-KR" dirty="0" err="1">
                <a:latin typeface="AppleSDGothicNeo"/>
              </a:rPr>
              <a:t>cnt</a:t>
            </a:r>
            <a:r>
              <a:rPr lang="ko-KR" altLang="en-US" dirty="0">
                <a:latin typeface="AppleSDGothicNeo"/>
              </a:rPr>
              <a:t>값 제거</a:t>
            </a:r>
            <a:r>
              <a:rPr lang="en-US" altLang="ko-KR" dirty="0">
                <a:latin typeface="AppleSDGothicNeo"/>
              </a:rPr>
              <a:t>: </a:t>
            </a:r>
            <a:r>
              <a:rPr lang="ko-KR" altLang="en-US" dirty="0">
                <a:latin typeface="AppleSDGothicNeo"/>
              </a:rPr>
              <a:t>분석결과에 왜곡을 줄 수 있음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B212-0BF5-4FB0-A463-F592EEE43C3E}"/>
              </a:ext>
            </a:extLst>
          </p:cNvPr>
          <p:cNvSpPr txBox="1"/>
          <p:nvPr/>
        </p:nvSpPr>
        <p:spPr>
          <a:xfrm>
            <a:off x="3862238" y="5795701"/>
            <a:ext cx="2926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b="0" i="0" dirty="0">
                <a:solidFill>
                  <a:srgbClr val="FF0000"/>
                </a:solidFill>
                <a:effectLst/>
                <a:latin typeface="AppleSDGothicNeo"/>
              </a:rPr>
              <a:t>시그마 이상치 </a:t>
            </a:r>
            <a:endParaRPr lang="en-US" altLang="ko-KR" sz="1200" b="0" i="0" dirty="0">
              <a:solidFill>
                <a:srgbClr val="0D0D0D"/>
              </a:solidFill>
              <a:effectLst/>
              <a:latin typeface="AppleSDGothicNeo"/>
            </a:endParaRPr>
          </a:p>
          <a:p>
            <a:pPr algn="r"/>
            <a:r>
              <a:rPr lang="ko-KR" altLang="en-US" sz="1000" b="0" i="0" dirty="0">
                <a:solidFill>
                  <a:srgbClr val="0D0D0D"/>
                </a:solidFill>
                <a:effectLst/>
                <a:latin typeface="AppleSDGothicNeo"/>
              </a:rPr>
              <a:t>데이터가 정규 분포를 따른다는 가정 하에</a:t>
            </a:r>
            <a:r>
              <a:rPr lang="en-US" altLang="ko-KR" sz="1000" b="0" i="0" dirty="0">
                <a:solidFill>
                  <a:srgbClr val="0D0D0D"/>
                </a:solidFill>
                <a:effectLst/>
                <a:latin typeface="AppleSDGothicNeo"/>
              </a:rPr>
              <a:t>,</a:t>
            </a:r>
          </a:p>
          <a:p>
            <a:pPr algn="r"/>
            <a:r>
              <a:rPr lang="ko-KR" altLang="en-US" sz="1000" b="0" i="0" dirty="0">
                <a:solidFill>
                  <a:srgbClr val="0D0D0D"/>
                </a:solidFill>
                <a:effectLst/>
                <a:latin typeface="AppleSDGothicNeo"/>
              </a:rPr>
              <a:t>평균과 표준편차를 사용하여 이상치를 정의</a:t>
            </a:r>
            <a:endParaRPr lang="en-US" altLang="ko-KR" sz="1000" b="0" i="0" dirty="0">
              <a:solidFill>
                <a:srgbClr val="0D0D0D"/>
              </a:solidFill>
              <a:effectLst/>
              <a:latin typeface="AppleSDGothicNeo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026EBE-386F-456B-8406-0C2CEA470F4C}"/>
              </a:ext>
            </a:extLst>
          </p:cNvPr>
          <p:cNvSpPr/>
          <p:nvPr/>
        </p:nvSpPr>
        <p:spPr>
          <a:xfrm>
            <a:off x="7019366" y="5210926"/>
            <a:ext cx="2384612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AppleSDGothicNeo"/>
              </a:rPr>
              <a:t>lower_limit</a:t>
            </a:r>
            <a:r>
              <a:rPr lang="ko-KR" altLang="en-US" sz="1200" dirty="0">
                <a:solidFill>
                  <a:srgbClr val="FF0000"/>
                </a:solidFill>
                <a:latin typeface="AppleSDGothicNeo"/>
              </a:rPr>
              <a:t>에 해당하는 값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F9F54C-D3AE-4951-81BE-724AD90234D3}"/>
              </a:ext>
            </a:extLst>
          </p:cNvPr>
          <p:cNvSpPr/>
          <p:nvPr/>
        </p:nvSpPr>
        <p:spPr>
          <a:xfrm>
            <a:off x="9950825" y="5128094"/>
            <a:ext cx="2384612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AppleSDGothicNeo"/>
              </a:rPr>
              <a:t>Upper_limit</a:t>
            </a:r>
            <a:r>
              <a:rPr lang="ko-KR" altLang="en-US" sz="1200" dirty="0">
                <a:solidFill>
                  <a:srgbClr val="FF0000"/>
                </a:solidFill>
                <a:latin typeface="AppleSDGothicNeo"/>
              </a:rPr>
              <a:t>에 해당하는 값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B8B8F6-920F-4684-88AB-5E89EA05F5F3}"/>
              </a:ext>
            </a:extLst>
          </p:cNvPr>
          <p:cNvGrpSpPr/>
          <p:nvPr/>
        </p:nvGrpSpPr>
        <p:grpSpPr>
          <a:xfrm>
            <a:off x="5679512" y="1128806"/>
            <a:ext cx="6512488" cy="3093599"/>
            <a:chOff x="5679512" y="1128806"/>
            <a:chExt cx="6512488" cy="30935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711DB3-5C23-43AB-8412-E39617D65AA9}"/>
                </a:ext>
              </a:extLst>
            </p:cNvPr>
            <p:cNvSpPr/>
            <p:nvPr/>
          </p:nvSpPr>
          <p:spPr>
            <a:xfrm>
              <a:off x="5679512" y="1128806"/>
              <a:ext cx="6512488" cy="3093599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76B087C-B7D5-4DBA-BCAB-3EAF37B2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5036" y="1508873"/>
              <a:ext cx="5782517" cy="84918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74BEF67-A54E-4698-9942-24A80DC6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5036" y="2566456"/>
              <a:ext cx="5930565" cy="1197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2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AA346-ECF4-49DE-8A23-B9CE99C27269}"/>
              </a:ext>
            </a:extLst>
          </p:cNvPr>
          <p:cNvSpPr/>
          <p:nvPr/>
        </p:nvSpPr>
        <p:spPr>
          <a:xfrm>
            <a:off x="845386" y="625618"/>
            <a:ext cx="5985707" cy="32072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C64692-245C-4934-B616-CEBBE90EC828}"/>
              </a:ext>
            </a:extLst>
          </p:cNvPr>
          <p:cNvSpPr/>
          <p:nvPr/>
        </p:nvSpPr>
        <p:spPr>
          <a:xfrm>
            <a:off x="5580980" y="3033277"/>
            <a:ext cx="5985707" cy="32072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9CFF00-895B-43B1-848C-BCA36D0A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28" y="1567949"/>
            <a:ext cx="5319221" cy="708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095A-57AA-43F0-8266-78C7BEF5859D}"/>
              </a:ext>
            </a:extLst>
          </p:cNvPr>
          <p:cNvSpPr txBox="1"/>
          <p:nvPr/>
        </p:nvSpPr>
        <p:spPr>
          <a:xfrm>
            <a:off x="3044708" y="2848611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"/>
              </a:rPr>
              <a:t>이상치 제거를 하면</a:t>
            </a:r>
            <a:r>
              <a:rPr lang="en-US" altLang="ko-KR" dirty="0">
                <a:latin typeface="AppleSDGothicNeo"/>
              </a:rPr>
              <a:t>? -&gt; </a:t>
            </a:r>
            <a:endParaRPr lang="ko-KR" altLang="en-US" dirty="0">
              <a:latin typeface="AppleSDGothicNe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C4E609-B81B-46B9-8472-A60A4207F141}"/>
              </a:ext>
            </a:extLst>
          </p:cNvPr>
          <p:cNvGrpSpPr/>
          <p:nvPr/>
        </p:nvGrpSpPr>
        <p:grpSpPr>
          <a:xfrm>
            <a:off x="5947766" y="3480683"/>
            <a:ext cx="5430712" cy="2062404"/>
            <a:chOff x="6413140" y="2240216"/>
            <a:chExt cx="5430712" cy="20624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D5D5A3E-6E21-4BCA-8CFF-888558F23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3140" y="2240216"/>
              <a:ext cx="4816257" cy="146316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682181-05B3-45BF-B73D-58F0824B4603}"/>
                </a:ext>
              </a:extLst>
            </p:cNvPr>
            <p:cNvSpPr/>
            <p:nvPr/>
          </p:nvSpPr>
          <p:spPr>
            <a:xfrm flipV="1">
              <a:off x="7869687" y="3201034"/>
              <a:ext cx="3253584" cy="5023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9A054-D8FC-4D37-9E85-23699C942E4A}"/>
                </a:ext>
              </a:extLst>
            </p:cNvPr>
            <p:cNvSpPr txBox="1"/>
            <p:nvPr/>
          </p:nvSpPr>
          <p:spPr>
            <a:xfrm>
              <a:off x="7869687" y="3933288"/>
              <a:ext cx="397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ppleSDGothicNeo"/>
                </a:rPr>
                <a:t>데이터의 개수가 </a:t>
              </a:r>
              <a:r>
                <a:rPr lang="ko-KR" altLang="en-US" dirty="0" err="1">
                  <a:latin typeface="AppleSDGothicNeo"/>
                </a:rPr>
                <a:t>줄어든걸</a:t>
              </a:r>
              <a:r>
                <a:rPr lang="ko-KR" altLang="en-US" dirty="0">
                  <a:latin typeface="AppleSDGothicNeo"/>
                </a:rPr>
                <a:t> </a:t>
              </a:r>
              <a:r>
                <a:rPr lang="ko-KR" altLang="en-US" dirty="0" err="1">
                  <a:latin typeface="AppleSDGothicNeo"/>
                </a:rPr>
                <a:t>볼수</a:t>
              </a:r>
              <a:r>
                <a:rPr lang="ko-KR" altLang="en-US" dirty="0">
                  <a:latin typeface="AppleSDGothicNeo"/>
                </a:rPr>
                <a:t> 있음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24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787B1C-B8B7-491A-B86A-97B0A30A2124}"/>
              </a:ext>
            </a:extLst>
          </p:cNvPr>
          <p:cNvSpPr/>
          <p:nvPr/>
        </p:nvSpPr>
        <p:spPr>
          <a:xfrm>
            <a:off x="6360067" y="449158"/>
            <a:ext cx="5724358" cy="618731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DB4A3-C02B-42BB-90A2-FA49EA47C976}"/>
              </a:ext>
            </a:extLst>
          </p:cNvPr>
          <p:cNvSpPr txBox="1"/>
          <p:nvPr/>
        </p:nvSpPr>
        <p:spPr>
          <a:xfrm>
            <a:off x="428783" y="509471"/>
            <a:ext cx="52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"/>
              </a:rPr>
              <a:t>이상치 된 데이터 </a:t>
            </a:r>
            <a:r>
              <a:rPr lang="en-US" altLang="ko-KR" dirty="0" err="1">
                <a:latin typeface="AppleSDGothicNeo"/>
              </a:rPr>
              <a:t>df_out</a:t>
            </a:r>
            <a:r>
              <a:rPr lang="ko-KR" altLang="en-US" dirty="0">
                <a:latin typeface="AppleSDGothicNeo"/>
              </a:rPr>
              <a:t>의 특정 칼럼</a:t>
            </a:r>
            <a:r>
              <a:rPr lang="en-US" altLang="ko-KR" dirty="0">
                <a:latin typeface="AppleSDGothicNeo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AppleSDGothicNeo"/>
              </a:rPr>
              <a:t>카테고리화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B7B3F2-3E8E-4E6A-B0A1-B45BF35E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14" y="1045258"/>
            <a:ext cx="5757443" cy="11623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8F747D0-5DA5-4EC7-BB44-C989E061EC56}"/>
              </a:ext>
            </a:extLst>
          </p:cNvPr>
          <p:cNvGrpSpPr/>
          <p:nvPr/>
        </p:nvGrpSpPr>
        <p:grpSpPr>
          <a:xfrm>
            <a:off x="472284" y="2671482"/>
            <a:ext cx="5754673" cy="2797086"/>
            <a:chOff x="752791" y="2723230"/>
            <a:chExt cx="6922618" cy="31701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D68B769-F772-46DA-8EA2-6CC01CB30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4316" y="2723231"/>
              <a:ext cx="2911092" cy="31701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094517-E86D-4D1E-B954-79000AC9395A}"/>
                </a:ext>
              </a:extLst>
            </p:cNvPr>
            <p:cNvSpPr txBox="1"/>
            <p:nvPr/>
          </p:nvSpPr>
          <p:spPr>
            <a:xfrm>
              <a:off x="3959702" y="4123661"/>
              <a:ext cx="445832" cy="41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ppleSDGothicNeo"/>
                </a:rPr>
                <a:t>-&gt;</a:t>
              </a:r>
              <a:endParaRPr lang="ko-KR" altLang="en-US" dirty="0">
                <a:latin typeface="AppleSDGothicNeo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86DD181-C66E-4724-96D6-54017B6D9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791" y="2723230"/>
              <a:ext cx="2843444" cy="317019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B2EA310-51BC-49BE-BABF-FBDA47CB3B8D}"/>
                </a:ext>
              </a:extLst>
            </p:cNvPr>
            <p:cNvSpPr/>
            <p:nvPr/>
          </p:nvSpPr>
          <p:spPr>
            <a:xfrm flipV="1">
              <a:off x="6741459" y="4123661"/>
              <a:ext cx="933950" cy="152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B34ADC-C1EF-45AC-9F28-FFCF61BCEDC6}"/>
                </a:ext>
              </a:extLst>
            </p:cNvPr>
            <p:cNvSpPr/>
            <p:nvPr/>
          </p:nvSpPr>
          <p:spPr>
            <a:xfrm flipV="1">
              <a:off x="6741459" y="4769119"/>
              <a:ext cx="933950" cy="5828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A85965-70B5-4105-98F4-286F54ABCAC8}"/>
                </a:ext>
              </a:extLst>
            </p:cNvPr>
            <p:cNvSpPr/>
            <p:nvPr/>
          </p:nvSpPr>
          <p:spPr>
            <a:xfrm flipV="1">
              <a:off x="6741458" y="5646298"/>
              <a:ext cx="933950" cy="152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324E09-ABB4-4F81-A96A-B578874FA570}"/>
                </a:ext>
              </a:extLst>
            </p:cNvPr>
            <p:cNvSpPr/>
            <p:nvPr/>
          </p:nvSpPr>
          <p:spPr>
            <a:xfrm flipV="1">
              <a:off x="2374820" y="3973517"/>
              <a:ext cx="933950" cy="152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E9AEBAC-7C16-47B6-94F7-EA6F35D8002B}"/>
                </a:ext>
              </a:extLst>
            </p:cNvPr>
            <p:cNvSpPr/>
            <p:nvPr/>
          </p:nvSpPr>
          <p:spPr>
            <a:xfrm flipV="1">
              <a:off x="2374820" y="4618976"/>
              <a:ext cx="933950" cy="6164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1B1A421-76E6-425A-9462-DA8ABB1BE1FA}"/>
                </a:ext>
              </a:extLst>
            </p:cNvPr>
            <p:cNvSpPr/>
            <p:nvPr/>
          </p:nvSpPr>
          <p:spPr>
            <a:xfrm flipV="1">
              <a:off x="2536185" y="5488154"/>
              <a:ext cx="933950" cy="152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ppleSDGothicNeo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03D034-98E8-4B0E-89E8-3F972E93F768}"/>
              </a:ext>
            </a:extLst>
          </p:cNvPr>
          <p:cNvGrpSpPr/>
          <p:nvPr/>
        </p:nvGrpSpPr>
        <p:grpSpPr>
          <a:xfrm>
            <a:off x="6768353" y="1257350"/>
            <a:ext cx="5316071" cy="3988199"/>
            <a:chOff x="6732494" y="611390"/>
            <a:chExt cx="5316071" cy="398819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3E86D1-5794-4069-9950-1310212651D8}"/>
                </a:ext>
              </a:extLst>
            </p:cNvPr>
            <p:cNvSpPr/>
            <p:nvPr/>
          </p:nvSpPr>
          <p:spPr>
            <a:xfrm>
              <a:off x="7096425" y="611390"/>
              <a:ext cx="3989294" cy="206009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ppleSDGothicNeo"/>
                </a:rPr>
                <a:t>Why?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AppleSDGothicNeo"/>
              </a:endParaRP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r>
                <a:rPr lang="ko-KR" altLang="en-US" sz="1500" b="1" dirty="0">
                  <a:solidFill>
                    <a:schemeClr val="tx1"/>
                  </a:solidFill>
                  <a:effectLst/>
                  <a:latin typeface="AppleSDGothicNeo"/>
                </a:rPr>
                <a:t>원 핫 인코딩</a:t>
              </a:r>
              <a:endParaRPr lang="en-US" altLang="ko-KR" sz="1500" b="1" dirty="0">
                <a:solidFill>
                  <a:schemeClr val="tx1"/>
                </a:solidFill>
                <a:effectLst/>
                <a:latin typeface="AppleSDGothicNeo"/>
              </a:endParaRP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endParaRPr lang="en-US" altLang="ko-KR" sz="1500" b="1" dirty="0">
                <a:solidFill>
                  <a:schemeClr val="tx1"/>
                </a:solidFill>
                <a:effectLst/>
                <a:latin typeface="AppleSDGothicNeo"/>
              </a:endParaRPr>
            </a:p>
            <a:p>
              <a:pPr algn="ctr"/>
              <a:r>
                <a:rPr lang="ko-KR" altLang="en-US" sz="1300" b="0" i="1" dirty="0" err="1">
                  <a:solidFill>
                    <a:schemeClr val="tx1"/>
                  </a:solidFill>
                  <a:effectLst/>
                  <a:latin typeface="AppleSDGothicNeo"/>
                </a:rPr>
                <a:t>카테고리화된</a:t>
              </a:r>
              <a:r>
                <a:rPr lang="en-US" altLang="ko-KR" sz="1300" b="0" i="1" dirty="0">
                  <a:solidFill>
                    <a:schemeClr val="tx1"/>
                  </a:solidFill>
                  <a:effectLst/>
                  <a:latin typeface="AppleSDGothicNeo"/>
                </a:rPr>
                <a:t>(</a:t>
              </a:r>
              <a:r>
                <a:rPr lang="ko-KR" altLang="en-US" sz="1300" b="0" i="1" dirty="0">
                  <a:solidFill>
                    <a:schemeClr val="tx1"/>
                  </a:solidFill>
                  <a:effectLst/>
                  <a:latin typeface="AppleSDGothicNeo"/>
                </a:rPr>
                <a:t>범주형</a:t>
              </a:r>
              <a:r>
                <a:rPr lang="en-US" altLang="ko-KR" sz="1300" b="0" i="1" dirty="0">
                  <a:solidFill>
                    <a:schemeClr val="tx1"/>
                  </a:solidFill>
                  <a:effectLst/>
                  <a:latin typeface="AppleSDGothicNeo"/>
                </a:rPr>
                <a:t>) </a:t>
              </a:r>
              <a:r>
                <a:rPr lang="ko-KR" altLang="en-US" sz="1300" b="0" i="1" dirty="0">
                  <a:solidFill>
                    <a:schemeClr val="tx1"/>
                  </a:solidFill>
                  <a:effectLst/>
                  <a:latin typeface="AppleSDGothicNeo"/>
                </a:rPr>
                <a:t>데이터에 대한 </a:t>
              </a:r>
              <a:endParaRPr lang="en-US" altLang="ko-KR" sz="1300" b="0" i="1" dirty="0">
                <a:solidFill>
                  <a:schemeClr val="tx1"/>
                </a:solidFill>
                <a:effectLst/>
                <a:latin typeface="AppleSDGothicNeo"/>
              </a:endParaRPr>
            </a:p>
            <a:p>
              <a:pPr algn="ctr"/>
              <a:r>
                <a:rPr lang="ko-KR" altLang="en-US" sz="1300" b="0" i="1" dirty="0">
                  <a:solidFill>
                    <a:srgbClr val="FF0000"/>
                  </a:solidFill>
                  <a:effectLst/>
                  <a:latin typeface="AppleSDGothicNeo"/>
                </a:rPr>
                <a:t>이진 변수를 생성</a:t>
              </a:r>
              <a:r>
                <a:rPr lang="ko-KR" altLang="en-US" sz="1300" b="0" i="1" dirty="0">
                  <a:solidFill>
                    <a:schemeClr val="tx1"/>
                  </a:solidFill>
                  <a:effectLst/>
                  <a:latin typeface="AppleSDGothicNeo"/>
                </a:rPr>
                <a:t>하는 기법</a:t>
              </a:r>
            </a:p>
            <a:p>
              <a:pPr marL="285750" indent="-285750" algn="ctr">
                <a:buFont typeface="Wingdings" panose="05000000000000000000" pitchFamily="2" charset="2"/>
                <a:buChar char="Ø"/>
              </a:pPr>
              <a:endParaRPr lang="ko-KR" altLang="en-US" b="0" dirty="0">
                <a:solidFill>
                  <a:schemeClr val="tx1"/>
                </a:solidFill>
                <a:effectLst/>
                <a:latin typeface="AppleSDGothicNeo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AppleSDGothicNeo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4E5A408-BACA-4D75-801A-B01002AAF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9601" y="2202271"/>
              <a:ext cx="1694054" cy="12267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C99DD8-804F-45C9-BC33-D0A640BBA497}"/>
                </a:ext>
              </a:extLst>
            </p:cNvPr>
            <p:cNvSpPr txBox="1"/>
            <p:nvPr/>
          </p:nvSpPr>
          <p:spPr>
            <a:xfrm>
              <a:off x="6732494" y="3907092"/>
              <a:ext cx="5316071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b="1" dirty="0">
                  <a:effectLst/>
                  <a:highlight>
                    <a:srgbClr val="00FFFF"/>
                  </a:highlight>
                  <a:latin typeface="AppleSDGothicNeo"/>
                </a:rPr>
                <a:t>원</a:t>
              </a:r>
              <a:r>
                <a:rPr lang="en-US" altLang="ko-KR" sz="1500" b="1" dirty="0">
                  <a:effectLst/>
                  <a:highlight>
                    <a:srgbClr val="00FFFF"/>
                  </a:highlight>
                  <a:latin typeface="AppleSDGothicNeo"/>
                </a:rPr>
                <a:t>-</a:t>
              </a:r>
              <a:r>
                <a:rPr lang="ko-KR" altLang="en-US" sz="1500" b="1" dirty="0">
                  <a:effectLst/>
                  <a:highlight>
                    <a:srgbClr val="00FFFF"/>
                  </a:highlight>
                  <a:latin typeface="AppleSDGothicNeo"/>
                </a:rPr>
                <a:t>핫 인코딩 사용하는 이유</a:t>
              </a:r>
              <a:endParaRPr lang="ko-KR" altLang="en-US" sz="1500" b="0" dirty="0">
                <a:effectLst/>
                <a:highlight>
                  <a:srgbClr val="00FFFF"/>
                </a:highlight>
                <a:latin typeface="AppleSDGothicNeo"/>
              </a:endParaRPr>
            </a:p>
            <a:p>
              <a:r>
                <a:rPr lang="en-US" altLang="ko-KR" sz="1200" b="0" dirty="0">
                  <a:effectLst/>
                  <a:latin typeface="AppleSDGothicNeo"/>
                </a:rPr>
                <a:t>1.</a:t>
              </a:r>
              <a:r>
                <a:rPr lang="ko-KR" altLang="en-US" sz="1200" b="0" dirty="0">
                  <a:effectLst/>
                  <a:latin typeface="AppleSDGothicNeo"/>
                </a:rPr>
                <a:t> 모델 호환성</a:t>
              </a:r>
              <a:r>
                <a:rPr lang="en-US" altLang="ko-KR" sz="1200" b="0" dirty="0">
                  <a:effectLst/>
                  <a:latin typeface="AppleSDGothicNeo"/>
                </a:rPr>
                <a:t>: </a:t>
              </a:r>
              <a:r>
                <a:rPr lang="ko-KR" altLang="en-US" sz="1200" b="0" dirty="0">
                  <a:effectLst/>
                  <a:latin typeface="AppleSDGothicNeo"/>
                </a:rPr>
                <a:t>많은 </a:t>
              </a:r>
              <a:r>
                <a:rPr lang="ko-KR" altLang="en-US" sz="1200" b="0" dirty="0" err="1">
                  <a:effectLst/>
                  <a:latin typeface="AppleSDGothicNeo"/>
                </a:rPr>
                <a:t>머신러닝</a:t>
              </a:r>
              <a:r>
                <a:rPr lang="ko-KR" altLang="en-US" sz="1200" b="0" dirty="0">
                  <a:effectLst/>
                  <a:latin typeface="AppleSDGothicNeo"/>
                </a:rPr>
                <a:t> 알고리즘은 숫자 입력을 요구하기 때문</a:t>
              </a:r>
            </a:p>
            <a:p>
              <a:r>
                <a:rPr lang="en-US" altLang="ko-KR" sz="1200" b="0" dirty="0">
                  <a:effectLst/>
                  <a:latin typeface="AppleSDGothicNeo"/>
                </a:rPr>
                <a:t>2.</a:t>
              </a:r>
              <a:r>
                <a:rPr lang="ko-KR" altLang="en-US" sz="1200" b="0" dirty="0">
                  <a:effectLst/>
                  <a:latin typeface="AppleSDGothicNeo"/>
                </a:rPr>
                <a:t> 우연한 순서나 중요도를 모델이 잘못 </a:t>
              </a:r>
              <a:r>
                <a:rPr lang="ko-KR" altLang="en-US" sz="1200" b="0" dirty="0" err="1">
                  <a:effectLst/>
                  <a:latin typeface="AppleSDGothicNeo"/>
                </a:rPr>
                <a:t>학습하는것을</a:t>
              </a:r>
              <a:r>
                <a:rPr lang="ko-KR" altLang="en-US" sz="1200" b="0" dirty="0">
                  <a:effectLst/>
                  <a:latin typeface="AppleSDGothicNeo"/>
                </a:rPr>
                <a:t> 방지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17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3F93D4-DD33-4C76-9410-1DCD883FF91C}"/>
              </a:ext>
            </a:extLst>
          </p:cNvPr>
          <p:cNvSpPr/>
          <p:nvPr/>
        </p:nvSpPr>
        <p:spPr>
          <a:xfrm>
            <a:off x="242071" y="2814915"/>
            <a:ext cx="11777104" cy="370843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DBC087-37BF-487F-9730-7226CFA7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5" y="412377"/>
            <a:ext cx="10572641" cy="10993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454741-0CC9-4E18-BB7C-4E1C3C15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2" y="3550023"/>
            <a:ext cx="10863109" cy="2537012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562B08B-BB71-4ADF-9C6C-0B7C6F296DF8}"/>
              </a:ext>
            </a:extLst>
          </p:cNvPr>
          <p:cNvSpPr/>
          <p:nvPr/>
        </p:nvSpPr>
        <p:spPr>
          <a:xfrm>
            <a:off x="4652682" y="1804740"/>
            <a:ext cx="600635" cy="717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B4F180-28A0-4A82-9EFF-D0D31B0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9" y="3154984"/>
            <a:ext cx="154326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5966A1-D76B-43E0-B31C-4551F7B4F986}"/>
              </a:ext>
            </a:extLst>
          </p:cNvPr>
          <p:cNvSpPr/>
          <p:nvPr/>
        </p:nvSpPr>
        <p:spPr>
          <a:xfrm>
            <a:off x="285813" y="3365565"/>
            <a:ext cx="11591960" cy="32072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A1D40C-9539-4D8E-A0D5-2006DD93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23" y="1296340"/>
            <a:ext cx="8906436" cy="1909773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BB5BB66-76EF-45F7-9567-D48BE66C6A90}"/>
              </a:ext>
            </a:extLst>
          </p:cNvPr>
          <p:cNvSpPr txBox="1">
            <a:spLocks/>
          </p:cNvSpPr>
          <p:nvPr/>
        </p:nvSpPr>
        <p:spPr>
          <a:xfrm>
            <a:off x="448235" y="285170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독립변수와 종속변수의 분리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F256A1-8023-42AD-B59C-5D5E39D7EAAC}"/>
              </a:ext>
            </a:extLst>
          </p:cNvPr>
          <p:cNvGrpSpPr/>
          <p:nvPr/>
        </p:nvGrpSpPr>
        <p:grpSpPr>
          <a:xfrm>
            <a:off x="578223" y="3581909"/>
            <a:ext cx="10448365" cy="2774576"/>
            <a:chOff x="578223" y="3429000"/>
            <a:chExt cx="10448365" cy="277457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EC73B05-396D-4F93-B683-F42DFC23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94" y="4100019"/>
              <a:ext cx="3818266" cy="439270"/>
            </a:xfrm>
            <a:prstGeom prst="rect">
              <a:avLst/>
            </a:prstGeom>
          </p:spPr>
        </p:pic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F33120D-2E93-47C2-8938-9702ABBF3F10}"/>
                </a:ext>
              </a:extLst>
            </p:cNvPr>
            <p:cNvSpPr txBox="1">
              <a:spLocks/>
            </p:cNvSpPr>
            <p:nvPr/>
          </p:nvSpPr>
          <p:spPr>
            <a:xfrm>
              <a:off x="775094" y="3601296"/>
              <a:ext cx="4903694" cy="4392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0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/>
                <a:t>이용객수</a:t>
              </a:r>
              <a:r>
                <a:rPr lang="en-US" altLang="ko-KR" dirty="0"/>
                <a:t>(</a:t>
              </a:r>
              <a:r>
                <a:rPr lang="en-US" altLang="ko-KR" dirty="0" err="1"/>
                <a:t>cnt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r>
                <a:rPr lang="en-US" altLang="ko-KR" dirty="0"/>
                <a:t>: </a:t>
              </a:r>
              <a:r>
                <a:rPr lang="ko-KR" altLang="en-US" dirty="0">
                  <a:solidFill>
                    <a:srgbClr val="FF0000"/>
                  </a:solidFill>
                </a:rPr>
                <a:t>모델이 예측할 값</a:t>
              </a:r>
              <a:r>
                <a:rPr lang="en-US" altLang="ko-KR" dirty="0">
                  <a:solidFill>
                    <a:srgbClr val="FF0000"/>
                  </a:solidFill>
                </a:rPr>
                <a:t> -&gt;</a:t>
              </a:r>
              <a:r>
                <a:rPr lang="en-US" altLang="ko-KR" dirty="0"/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종속변수 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8AD2B0B-AC2F-4FB8-9EB3-C1BFAB715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094" y="5593377"/>
              <a:ext cx="6920863" cy="458770"/>
            </a:xfrm>
            <a:prstGeom prst="rect">
              <a:avLst/>
            </a:prstGeom>
          </p:spPr>
        </p:pic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E3420245-45EB-4C57-8085-2A11916C0D03}"/>
                </a:ext>
              </a:extLst>
            </p:cNvPr>
            <p:cNvSpPr txBox="1">
              <a:spLocks/>
            </p:cNvSpPr>
            <p:nvPr/>
          </p:nvSpPr>
          <p:spPr>
            <a:xfrm>
              <a:off x="781229" y="5094654"/>
              <a:ext cx="6720930" cy="43927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b="0" dirty="0" err="1">
                  <a:effectLst/>
                  <a:latin typeface="Consolas" panose="020B0609020204030204" pitchFamily="49" charset="0"/>
                </a:rPr>
                <a:t>cnt</a:t>
              </a:r>
              <a:r>
                <a:rPr lang="ko-KR" altLang="en-US" sz="1800" b="0" dirty="0">
                  <a:effectLst/>
                  <a:latin typeface="Consolas" panose="020B0609020204030204" pitchFamily="49" charset="0"/>
                </a:rPr>
                <a:t>와 </a:t>
              </a:r>
              <a:r>
                <a:rPr lang="en-US" altLang="ko-KR" sz="1800" b="0" dirty="0">
                  <a:effectLst/>
                  <a:latin typeface="Consolas" panose="020B0609020204030204" pitchFamily="49" charset="0"/>
                </a:rPr>
                <a:t>timestamp </a:t>
              </a:r>
              <a:r>
                <a:rPr lang="ko-KR" altLang="en-US" sz="1800" b="0" dirty="0">
                  <a:effectLst/>
                  <a:latin typeface="Consolas" panose="020B0609020204030204" pitchFamily="49" charset="0"/>
                </a:rPr>
                <a:t>칼럼을 제거한 모든 열 </a:t>
              </a:r>
              <a:r>
                <a:rPr lang="en-US" altLang="ko-KR" sz="18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ko-KR" altLang="en-US" sz="18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독립변수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8DCF0B-6DEB-4B74-BE91-F0EEA4BCF54B}"/>
                </a:ext>
              </a:extLst>
            </p:cNvPr>
            <p:cNvSpPr/>
            <p:nvPr/>
          </p:nvSpPr>
          <p:spPr>
            <a:xfrm>
              <a:off x="578223" y="3429000"/>
              <a:ext cx="10448365" cy="2774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rgbClr val="7030A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86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F1F132-9AD6-4A17-9A84-9C03ADFA13C3}"/>
              </a:ext>
            </a:extLst>
          </p:cNvPr>
          <p:cNvSpPr/>
          <p:nvPr/>
        </p:nvSpPr>
        <p:spPr>
          <a:xfrm>
            <a:off x="367553" y="1016075"/>
            <a:ext cx="11591960" cy="358420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F0D17E-E227-4A47-A331-70F5E6193492}"/>
              </a:ext>
            </a:extLst>
          </p:cNvPr>
          <p:cNvSpPr txBox="1">
            <a:spLocks/>
          </p:cNvSpPr>
          <p:nvPr/>
        </p:nvSpPr>
        <p:spPr>
          <a:xfrm>
            <a:off x="367553" y="482394"/>
            <a:ext cx="73869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훈련용 </a:t>
            </a:r>
            <a:r>
              <a:rPr lang="en-US" altLang="ko-KR" dirty="0"/>
              <a:t>| </a:t>
            </a:r>
            <a:r>
              <a:rPr lang="ko-KR" altLang="en-US" dirty="0"/>
              <a:t>테스트용 데이터 분리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DB10A4C-C5A7-4015-81D6-3CB4002CAAAB}"/>
              </a:ext>
            </a:extLst>
          </p:cNvPr>
          <p:cNvSpPr txBox="1">
            <a:spLocks/>
          </p:cNvSpPr>
          <p:nvPr/>
        </p:nvSpPr>
        <p:spPr>
          <a:xfrm>
            <a:off x="7754471" y="482394"/>
            <a:ext cx="3191436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=&gt;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오버피팅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방지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8683CE-B3F8-443C-B5EF-E05FE612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9" y="1496221"/>
            <a:ext cx="5344271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154A12-177D-408A-87D9-357305B8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9" y="2614631"/>
            <a:ext cx="11438965" cy="4572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1F18F5-ECAF-449B-9E94-7F416A187B14}"/>
              </a:ext>
            </a:extLst>
          </p:cNvPr>
          <p:cNvSpPr/>
          <p:nvPr/>
        </p:nvSpPr>
        <p:spPr>
          <a:xfrm flipV="1">
            <a:off x="8534401" y="2741231"/>
            <a:ext cx="1478280" cy="398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94733D-7828-4179-8B79-637524D96ABA}"/>
              </a:ext>
            </a:extLst>
          </p:cNvPr>
          <p:cNvCxnSpPr/>
          <p:nvPr/>
        </p:nvCxnSpPr>
        <p:spPr>
          <a:xfrm flipV="1">
            <a:off x="9075420" y="3158490"/>
            <a:ext cx="0" cy="541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DC42027F-4539-4505-AF93-8253101D8A2F}"/>
              </a:ext>
            </a:extLst>
          </p:cNvPr>
          <p:cNvSpPr txBox="1">
            <a:spLocks/>
          </p:cNvSpPr>
          <p:nvPr/>
        </p:nvSpPr>
        <p:spPr>
          <a:xfrm>
            <a:off x="6976111" y="3786106"/>
            <a:ext cx="4198618" cy="533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훈련</a:t>
            </a:r>
            <a:r>
              <a:rPr lang="en-US" altLang="ko-K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테스트 비율설정</a:t>
            </a:r>
            <a:endParaRPr lang="en-US" altLang="ko-KR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0.3:0.7</a:t>
            </a:r>
            <a:r>
              <a:rPr lang="ko-KR" alt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로 각각 변수에 </a:t>
            </a:r>
            <a:r>
              <a:rPr lang="ko-KR" alt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대입됌</a:t>
            </a:r>
            <a:endParaRPr lang="ko-KR" altLang="en-US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A982B08-607B-4CF3-A4F8-613CB167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49" y="5361779"/>
            <a:ext cx="5624047" cy="1104996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9A54E2C-0633-4639-B127-82AC60EABC49}"/>
              </a:ext>
            </a:extLst>
          </p:cNvPr>
          <p:cNvSpPr/>
          <p:nvPr/>
        </p:nvSpPr>
        <p:spPr>
          <a:xfrm>
            <a:off x="1584729" y="4363250"/>
            <a:ext cx="600635" cy="71717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5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1285</Words>
  <Application>Microsoft Office PowerPoint</Application>
  <PresentationFormat>와이드스크린</PresentationFormat>
  <Paragraphs>232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AppleSDGothicNeo</vt:lpstr>
      <vt:lpstr>Arial Unicode MS</vt:lpstr>
      <vt:lpstr>Söhne</vt:lpstr>
      <vt:lpstr>맑은 고딕</vt:lpstr>
      <vt:lpstr>Arial</vt:lpstr>
      <vt:lpstr>Consolas</vt:lpstr>
      <vt:lpstr>Wingdings</vt:lpstr>
      <vt:lpstr>Office 테마</vt:lpstr>
      <vt:lpstr>런던 바이크 사용률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Pacf(부분자기 상관 함수)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런던 바이크 사용률</dc:title>
  <dc:creator>CONET-22</dc:creator>
  <cp:lastModifiedBy>CONET-22</cp:lastModifiedBy>
  <cp:revision>79</cp:revision>
  <dcterms:created xsi:type="dcterms:W3CDTF">2024-05-08T07:25:33Z</dcterms:created>
  <dcterms:modified xsi:type="dcterms:W3CDTF">2024-05-09T06:33:02Z</dcterms:modified>
</cp:coreProperties>
</file>