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7" r:id="rId19"/>
    <p:sldId id="278" r:id="rId20"/>
    <p:sldId id="280" r:id="rId21"/>
    <p:sldId id="282" r:id="rId22"/>
    <p:sldId id="288" r:id="rId23"/>
    <p:sldId id="281" r:id="rId24"/>
    <p:sldId id="284" r:id="rId25"/>
    <p:sldId id="285" r:id="rId26"/>
    <p:sldId id="286" r:id="rId27"/>
    <p:sldId id="287" r:id="rId28"/>
    <p:sldId id="292" r:id="rId29"/>
    <p:sldId id="290" r:id="rId30"/>
    <p:sldId id="289" r:id="rId31"/>
    <p:sldId id="294" r:id="rId32"/>
    <p:sldId id="293" r:id="rId33"/>
    <p:sldId id="295" r:id="rId34"/>
    <p:sldId id="297" r:id="rId35"/>
    <p:sldId id="298" r:id="rId36"/>
    <p:sldId id="299" r:id="rId37"/>
    <p:sldId id="300" r:id="rId38"/>
    <p:sldId id="296" r:id="rId39"/>
    <p:sldId id="303" r:id="rId40"/>
    <p:sldId id="302" r:id="rId41"/>
    <p:sldId id="30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C4A4B-972C-4EE4-B436-67FA67C05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BDF6B-41FA-424E-93E9-A0B0A4A5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89B86-D5B6-4AFF-ABED-FB5503B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BEA5C-3E58-464F-B20C-358E384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EB3E3-C5A1-4DA4-BE9E-9EA48833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6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E358C-FA21-49C5-8DBF-CDBE440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1AFE6-0A1C-4D7D-99E5-EF2F38332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C365C-52F9-4186-A27B-EB23BD37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885D7-169A-49C5-9B02-EECB12BE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81D0-9A8C-4C8E-85B7-2925D671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6797D-F4EF-4C30-8567-F98C490A4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8D3DC-1D2A-4C27-BF44-53431324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F0626-7764-45A6-9153-9B24769D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595CD-EB8C-4967-8467-4B743E3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A841B-5326-426A-AF09-DF48C9FC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9C10-8B93-49BB-B416-40EDFC1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102FE-0EE7-4C4A-B1B5-852F5073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7EBB9-7684-409C-8CAE-C2324A7D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A6F3E-E644-4808-8B19-991D376B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1E32-D5F6-4731-AA36-94305CC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07D7-9ED9-4728-A798-0D7D3821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704D6-D5D0-4CD9-9531-32F4B651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05437-391A-4E0D-A4BA-FF45548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3D667-84A7-4492-A518-00F016A0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34C81-2E84-4B46-ABB4-2FC23F4E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BF602-6F9A-4D6A-8E49-69F79AE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D7919-629E-41B4-B2E2-A3CDC4C48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CA107-1FA2-453F-8CC7-8A3152EF5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0B62F-4648-48E9-9948-5E5F0EA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5071D-5F98-40FD-A443-2BD99E35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AF26A-82A6-49A6-9987-966A5D1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2992-2F81-4B8C-814D-9A7AB647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CB586-CD6B-4808-8201-5BB32C0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C3A73-64A5-4315-930F-D8F6EFE7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F76B0-BFF6-4885-ABA9-00336A498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21683C-D988-4354-83A8-7A4582A3E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7BD06-20D5-44DD-8BAE-BD161DDB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17C68-82FB-40E7-8A59-5B2CA951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18DE1-4BE5-4D9F-BD85-B474F345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7D11-D24E-45F8-ACB2-18F7BC09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94F0A-18C9-467D-9754-4D0F244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432FC-1A9E-4F01-B292-931DE62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C9189-9089-4E0A-A732-E46E9925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99CCC1-A1CE-42E4-AADF-1AA683E9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26042-FEC2-44A3-AC59-B5D40418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D12A-10DE-4428-A87D-280D044A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9FE7B-AF31-4242-9947-CE4ADA96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E71D4-8740-4D46-870A-8B9689B2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4693-90E2-487C-84AF-45B5525B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B48DA-AD95-47BA-BF96-D3C4FB0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51C91-0416-4887-9F43-30582311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CEA55-90FD-4AA1-A1EA-9BCB560B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3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C8EC-2321-42AD-9188-EB80F444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FDAB5-BFAF-428D-B38C-35EC446E2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FE66C-B586-40BF-92A5-17D55C72E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83556-ABC4-4EDF-B747-EBC4DCD6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BBF85-469E-4258-86AE-B00874D4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48DCC-4C41-4A3F-A0BD-B8E8E185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D58A0C-CAB3-44A2-856B-DFCCCE18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756BD-4A65-43E3-88ED-35D49E61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5950B-4505-4A65-A67C-3F4ABE704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4EF3-3A49-487A-AF70-CC08F7E278A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7672E-A74D-4CF1-8563-1ADE9FDF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DE1C9-243E-491A-8340-AB07494EB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D0C4-F2E0-41C8-BF9E-48F6D8DCC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0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9D80-2FBC-4A0E-8AFE-44D3379DC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타이타닉호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000" dirty="0" err="1"/>
              <a:t>생존률</a:t>
            </a:r>
            <a:r>
              <a:rPr lang="ko-KR" altLang="en-US" sz="4000" dirty="0"/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290324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7AFF84-CB6F-4B0C-A213-E710F8F8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" r="1131"/>
          <a:stretch/>
        </p:blipFill>
        <p:spPr>
          <a:xfrm>
            <a:off x="294640" y="1540339"/>
            <a:ext cx="5442841" cy="3173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7AB89-E77D-4FA9-8579-1A382CDE7ED8}"/>
              </a:ext>
            </a:extLst>
          </p:cNvPr>
          <p:cNvSpPr txBox="1"/>
          <p:nvPr/>
        </p:nvSpPr>
        <p:spPr>
          <a:xfrm>
            <a:off x="6096000" y="3105834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가격이 저렴한 표를 많이 구매한 것도 있지만 </a:t>
            </a:r>
            <a:endParaRPr lang="en-US" altLang="ko-KR" dirty="0"/>
          </a:p>
          <a:p>
            <a:r>
              <a:rPr lang="ko-KR" altLang="en-US" dirty="0"/>
              <a:t>대체로 가격이 비싸면 생존율이 더 </a:t>
            </a:r>
            <a:r>
              <a:rPr lang="ko-KR" altLang="en-US" dirty="0" err="1"/>
              <a:t>높은것으로</a:t>
            </a:r>
            <a:r>
              <a:rPr lang="ko-KR" altLang="en-US" dirty="0"/>
              <a:t> 나타남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85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9D80-2FBC-4A0E-8AFE-44D3379D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/>
          <a:lstStyle/>
          <a:p>
            <a:r>
              <a:rPr lang="en-US" altLang="ko-KR" sz="4000" dirty="0"/>
              <a:t>Chap2</a:t>
            </a:r>
            <a:br>
              <a:rPr lang="en-US" altLang="ko-KR" sz="4000" dirty="0"/>
            </a:br>
            <a:r>
              <a:rPr lang="en-US" altLang="ko-KR" sz="4000" dirty="0"/>
              <a:t>Feature Engineering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1608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334071" y="257521"/>
            <a:ext cx="25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(Name)</a:t>
            </a:r>
            <a:r>
              <a:rPr lang="ko-KR" altLang="en-US" b="1" dirty="0"/>
              <a:t> 칼럼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74A74C1-1C32-4A58-9753-DD98AACB4652}"/>
              </a:ext>
            </a:extLst>
          </p:cNvPr>
          <p:cNvSpPr/>
          <p:nvPr/>
        </p:nvSpPr>
        <p:spPr>
          <a:xfrm>
            <a:off x="4368510" y="2507172"/>
            <a:ext cx="594746" cy="52011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F1F87A-9793-47A7-A0EF-1B918CD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58" y="961495"/>
            <a:ext cx="7022342" cy="882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B97100-2FE2-4107-B706-71BC0F31923C}"/>
              </a:ext>
            </a:extLst>
          </p:cNvPr>
          <p:cNvSpPr txBox="1"/>
          <p:nvPr/>
        </p:nvSpPr>
        <p:spPr>
          <a:xfrm>
            <a:off x="5169658" y="535954"/>
            <a:ext cx="538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Mr</a:t>
            </a:r>
            <a:r>
              <a:rPr lang="en-US" altLang="ko-KR" sz="1400" dirty="0"/>
              <a:t>, Miss, </a:t>
            </a:r>
            <a:r>
              <a:rPr lang="en-US" altLang="ko-KR" sz="1400" dirty="0" err="1"/>
              <a:t>Mrs</a:t>
            </a:r>
            <a:r>
              <a:rPr lang="ko-KR" altLang="en-US" sz="1400" dirty="0"/>
              <a:t>를 제외한 호칭을 </a:t>
            </a:r>
            <a:r>
              <a:rPr lang="en-US" altLang="ko-KR" sz="1400" dirty="0"/>
              <a:t>Other</a:t>
            </a:r>
            <a:r>
              <a:rPr lang="ko-KR" altLang="en-US" sz="1400" dirty="0"/>
              <a:t>로 카테고리화 후 수치화</a:t>
            </a:r>
            <a:endParaRPr lang="en-US" altLang="ko-KR" sz="14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EB6A0-D9F5-496F-B34F-0524947DCFB4}"/>
              </a:ext>
            </a:extLst>
          </p:cNvPr>
          <p:cNvGrpSpPr/>
          <p:nvPr/>
        </p:nvGrpSpPr>
        <p:grpSpPr>
          <a:xfrm>
            <a:off x="266976" y="1169539"/>
            <a:ext cx="4180075" cy="4518922"/>
            <a:chOff x="437245" y="733798"/>
            <a:chExt cx="3742830" cy="36913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CE07B1-CA90-4837-837C-C8CD3F1FA34E}"/>
                </a:ext>
              </a:extLst>
            </p:cNvPr>
            <p:cNvSpPr txBox="1"/>
            <p:nvPr/>
          </p:nvSpPr>
          <p:spPr>
            <a:xfrm>
              <a:off x="836019" y="3963484"/>
              <a:ext cx="29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이름자체는 생존율에 무관하지만</a:t>
              </a:r>
              <a:endParaRPr lang="en-US" altLang="ko-KR" sz="1200" dirty="0"/>
            </a:p>
            <a:p>
              <a:pPr algn="ctr"/>
              <a:r>
                <a:rPr lang="en-US" altLang="ko-KR" sz="1200" dirty="0" err="1"/>
                <a:t>Mr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Mrs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같은 호칭은 관련되어 있음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331E88D-FA41-4656-86ED-702508594F2D}"/>
                </a:ext>
              </a:extLst>
            </p:cNvPr>
            <p:cNvGrpSpPr/>
            <p:nvPr/>
          </p:nvGrpSpPr>
          <p:grpSpPr>
            <a:xfrm>
              <a:off x="437245" y="948164"/>
              <a:ext cx="1741068" cy="2924842"/>
              <a:chOff x="479394" y="1060418"/>
              <a:chExt cx="2575683" cy="432692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4C654D1-FB7C-46C7-89F3-A40E2D073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94" y="1060418"/>
                <a:ext cx="2575683" cy="4326921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80A7BBC-F3AB-448E-BC28-6A1838E21AA0}"/>
                  </a:ext>
                </a:extLst>
              </p:cNvPr>
              <p:cNvSpPr/>
              <p:nvPr/>
            </p:nvSpPr>
            <p:spPr>
              <a:xfrm>
                <a:off x="1847850" y="1400847"/>
                <a:ext cx="348615" cy="2450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0A12281-800F-4D18-862D-394B2F88E94F}"/>
                  </a:ext>
                </a:extLst>
              </p:cNvPr>
              <p:cNvSpPr/>
              <p:nvPr/>
            </p:nvSpPr>
            <p:spPr>
              <a:xfrm>
                <a:off x="1129665" y="1673672"/>
                <a:ext cx="348615" cy="2450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493F59C-646F-4E7C-B06D-AFC79AA5FC51}"/>
                  </a:ext>
                </a:extLst>
              </p:cNvPr>
              <p:cNvSpPr/>
              <p:nvPr/>
            </p:nvSpPr>
            <p:spPr>
              <a:xfrm>
                <a:off x="2242185" y="2263812"/>
                <a:ext cx="348615" cy="2450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444466-199B-42E5-8774-B1839A1A8BE6}"/>
                </a:ext>
              </a:extLst>
            </p:cNvPr>
            <p:cNvSpPr txBox="1"/>
            <p:nvPr/>
          </p:nvSpPr>
          <p:spPr>
            <a:xfrm>
              <a:off x="3082612" y="733798"/>
              <a:ext cx="1097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호칭 빈도수</a:t>
              </a:r>
              <a:endParaRPr lang="en-US" altLang="ko-KR" sz="1100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49AFB19-861F-48AB-B328-F24FBA12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891" y="948164"/>
              <a:ext cx="1653540" cy="2924842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7F2AC82F-DF6A-464F-ABE1-C875A054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58" y="1988690"/>
            <a:ext cx="4799762" cy="30709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201074-D902-4E19-8F29-79B6A0C2B525}"/>
              </a:ext>
            </a:extLst>
          </p:cNvPr>
          <p:cNvSpPr/>
          <p:nvPr/>
        </p:nvSpPr>
        <p:spPr>
          <a:xfrm>
            <a:off x="5116597" y="2893867"/>
            <a:ext cx="5494774" cy="379380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ED9992-24B2-4AD9-A405-BE61449D5166}"/>
              </a:ext>
            </a:extLst>
          </p:cNvPr>
          <p:cNvGrpSpPr/>
          <p:nvPr/>
        </p:nvGrpSpPr>
        <p:grpSpPr>
          <a:xfrm>
            <a:off x="5682282" y="3082714"/>
            <a:ext cx="4363403" cy="2867827"/>
            <a:chOff x="5837651" y="2819017"/>
            <a:chExt cx="5467305" cy="33266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E884C9-0B91-4681-B5E0-767A5D7B3EE1}"/>
                </a:ext>
              </a:extLst>
            </p:cNvPr>
            <p:cNvSpPr txBox="1"/>
            <p:nvPr/>
          </p:nvSpPr>
          <p:spPr>
            <a:xfrm>
              <a:off x="7455963" y="2819017"/>
              <a:ext cx="2477802" cy="35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highlight>
                    <a:srgbClr val="FFFF00"/>
                  </a:highlight>
                </a:rPr>
                <a:t>호칭 별 생존 </a:t>
              </a:r>
              <a:r>
                <a:rPr lang="en-US" altLang="ko-KR" sz="1400" b="1" dirty="0">
                  <a:highlight>
                    <a:srgbClr val="FFFF00"/>
                  </a:highlight>
                </a:rPr>
                <a:t>| </a:t>
              </a:r>
              <a:r>
                <a:rPr lang="ko-KR" altLang="en-US" sz="1400" b="1" dirty="0">
                  <a:highlight>
                    <a:srgbClr val="FFFF00"/>
                  </a:highlight>
                </a:rPr>
                <a:t>사망률</a:t>
              </a:r>
              <a:endParaRPr lang="en-US" altLang="ko-KR" sz="1400" b="1" dirty="0">
                <a:highlight>
                  <a:srgbClr val="FFFF00"/>
                </a:highlight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D8ADB34-092E-4610-9A3F-10AC06FD6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7651" y="3220706"/>
              <a:ext cx="5467305" cy="292496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02CDD7-389B-482D-8538-629F964A5355}"/>
                </a:ext>
              </a:extLst>
            </p:cNvPr>
            <p:cNvSpPr txBox="1"/>
            <p:nvPr/>
          </p:nvSpPr>
          <p:spPr>
            <a:xfrm>
              <a:off x="9775343" y="4475483"/>
              <a:ext cx="689643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Mr</a:t>
              </a:r>
              <a:endParaRPr lang="en-US" altLang="ko-KR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A27074-7D4A-4D43-B68C-F71FA05BC3DA}"/>
                </a:ext>
              </a:extLst>
            </p:cNvPr>
            <p:cNvSpPr txBox="1"/>
            <p:nvPr/>
          </p:nvSpPr>
          <p:spPr>
            <a:xfrm>
              <a:off x="9628634" y="3260603"/>
              <a:ext cx="928535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Other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D145BC-1964-4B9C-A951-F38CD2B09913}"/>
                </a:ext>
              </a:extLst>
            </p:cNvPr>
            <p:cNvSpPr txBox="1"/>
            <p:nvPr/>
          </p:nvSpPr>
          <p:spPr>
            <a:xfrm>
              <a:off x="9752877" y="5284285"/>
              <a:ext cx="689643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Mrs</a:t>
              </a:r>
              <a:endParaRPr lang="en-US" altLang="ko-KR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7531D4-1211-4A29-BC27-E714044ACDAE}"/>
                </a:ext>
              </a:extLst>
            </p:cNvPr>
            <p:cNvSpPr txBox="1"/>
            <p:nvPr/>
          </p:nvSpPr>
          <p:spPr>
            <a:xfrm>
              <a:off x="9714383" y="5533217"/>
              <a:ext cx="689643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Miss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2FC7BD-1ACE-418A-B72A-158A4B4492F2}"/>
                </a:ext>
              </a:extLst>
            </p:cNvPr>
            <p:cNvSpPr txBox="1"/>
            <p:nvPr/>
          </p:nvSpPr>
          <p:spPr>
            <a:xfrm>
              <a:off x="7224718" y="4426871"/>
              <a:ext cx="689643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Mr</a:t>
              </a:r>
              <a:endParaRPr lang="en-US" altLang="ko-KR" sz="1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2776BA-A564-40EC-A6D5-5F62D114A1B0}"/>
                </a:ext>
              </a:extLst>
            </p:cNvPr>
            <p:cNvSpPr txBox="1"/>
            <p:nvPr/>
          </p:nvSpPr>
          <p:spPr>
            <a:xfrm>
              <a:off x="7113235" y="4114485"/>
              <a:ext cx="927706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Other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0A07C3-D000-4672-AC74-1F0699349A44}"/>
                </a:ext>
              </a:extLst>
            </p:cNvPr>
            <p:cNvSpPr txBox="1"/>
            <p:nvPr/>
          </p:nvSpPr>
          <p:spPr>
            <a:xfrm>
              <a:off x="7204429" y="4918763"/>
              <a:ext cx="689643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Mrs</a:t>
              </a:r>
              <a:endParaRPr lang="en-US" altLang="ko-KR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9D09F3-B28D-47F6-A14B-A9283644FDD6}"/>
                </a:ext>
              </a:extLst>
            </p:cNvPr>
            <p:cNvSpPr txBox="1"/>
            <p:nvPr/>
          </p:nvSpPr>
          <p:spPr>
            <a:xfrm>
              <a:off x="7159109" y="5439059"/>
              <a:ext cx="689643" cy="28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Miss</a:t>
              </a:r>
              <a:endParaRPr lang="en-US" altLang="ko-KR" sz="10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F422A7C-400D-4BD2-AEDA-C9747CEEF9AC}"/>
              </a:ext>
            </a:extLst>
          </p:cNvPr>
          <p:cNvSpPr txBox="1"/>
          <p:nvPr/>
        </p:nvSpPr>
        <p:spPr>
          <a:xfrm>
            <a:off x="6242111" y="6206270"/>
            <a:ext cx="364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&gt; </a:t>
            </a:r>
            <a:r>
              <a:rPr lang="ko-KR" altLang="en-US" sz="1200" b="1" dirty="0">
                <a:solidFill>
                  <a:srgbClr val="0070C0"/>
                </a:solidFill>
              </a:rPr>
              <a:t>생존율은 비슷하지만 사망률은 </a:t>
            </a:r>
            <a:r>
              <a:rPr lang="en-US" altLang="ko-KR" sz="1200" b="1" dirty="0" err="1">
                <a:solidFill>
                  <a:srgbClr val="0070C0"/>
                </a:solidFill>
              </a:rPr>
              <a:t>Mr</a:t>
            </a:r>
            <a:r>
              <a:rPr lang="ko-KR" altLang="en-US" sz="1200" b="1" dirty="0">
                <a:solidFill>
                  <a:srgbClr val="0070C0"/>
                </a:solidFill>
              </a:rPr>
              <a:t>가 가장 큼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F2213F-740A-4BA8-9EF9-45D2F1BEA4DF}"/>
              </a:ext>
            </a:extLst>
          </p:cNvPr>
          <p:cNvSpPr/>
          <p:nvPr/>
        </p:nvSpPr>
        <p:spPr>
          <a:xfrm>
            <a:off x="-365764" y="2499958"/>
            <a:ext cx="13139008" cy="490369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334070" y="257521"/>
            <a:ext cx="24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성별</a:t>
            </a:r>
            <a:r>
              <a:rPr lang="en-US" altLang="ko-KR" b="1" dirty="0"/>
              <a:t>(Sex)</a:t>
            </a:r>
            <a:r>
              <a:rPr lang="ko-KR" altLang="en-US" b="1" dirty="0"/>
              <a:t> 칼럼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81108F-60AE-4527-B818-061D9488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38" y="1159618"/>
            <a:ext cx="5251102" cy="9973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929EEE-08FA-409E-9D61-766D36C4E664}"/>
              </a:ext>
            </a:extLst>
          </p:cNvPr>
          <p:cNvSpPr txBox="1"/>
          <p:nvPr/>
        </p:nvSpPr>
        <p:spPr>
          <a:xfrm>
            <a:off x="6958888" y="4528632"/>
            <a:ext cx="472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>
                <a:solidFill>
                  <a:srgbClr val="0070C0"/>
                </a:solidFill>
              </a:rPr>
              <a:t>&gt; </a:t>
            </a:r>
            <a:r>
              <a:rPr lang="ko-KR" altLang="en-US" sz="1200" b="1" i="1" dirty="0">
                <a:solidFill>
                  <a:srgbClr val="0070C0"/>
                </a:solidFill>
              </a:rPr>
              <a:t>남자 사망률이 압도적으로 높음</a:t>
            </a:r>
            <a:endParaRPr lang="en-US" altLang="ko-KR" sz="1200" b="1" i="1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0279AB-30C1-4A3C-A022-019505B4DCCF}"/>
              </a:ext>
            </a:extLst>
          </p:cNvPr>
          <p:cNvGrpSpPr/>
          <p:nvPr/>
        </p:nvGrpSpPr>
        <p:grpSpPr>
          <a:xfrm>
            <a:off x="912382" y="2831048"/>
            <a:ext cx="5416702" cy="3667731"/>
            <a:chOff x="266922" y="2831048"/>
            <a:chExt cx="5416702" cy="366773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F8E64F3-634B-4595-8A25-9313538059D7}"/>
                </a:ext>
              </a:extLst>
            </p:cNvPr>
            <p:cNvGrpSpPr/>
            <p:nvPr/>
          </p:nvGrpSpPr>
          <p:grpSpPr>
            <a:xfrm>
              <a:off x="266922" y="2831048"/>
              <a:ext cx="5416702" cy="3667731"/>
              <a:chOff x="4666967" y="3094481"/>
              <a:chExt cx="6515665" cy="398668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6EB44A8-24CF-4873-9B4D-390E7382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6967" y="3400388"/>
                <a:ext cx="6515665" cy="3680779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E884C9-0B91-4681-B5E0-767A5D7B3EE1}"/>
                  </a:ext>
                </a:extLst>
              </p:cNvPr>
              <p:cNvSpPr txBox="1"/>
              <p:nvPr/>
            </p:nvSpPr>
            <p:spPr>
              <a:xfrm>
                <a:off x="7274874" y="3094481"/>
                <a:ext cx="1977510" cy="31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>
                    <a:highlight>
                      <a:srgbClr val="FFFF00"/>
                    </a:highlight>
                  </a:rPr>
                  <a:t>성별 생존 </a:t>
                </a:r>
                <a:r>
                  <a:rPr lang="en-US" altLang="ko-KR" sz="1300" b="1" dirty="0">
                    <a:highlight>
                      <a:srgbClr val="FFFF00"/>
                    </a:highlight>
                  </a:rPr>
                  <a:t>| </a:t>
                </a:r>
                <a:r>
                  <a:rPr lang="ko-KR" altLang="en-US" sz="1300" b="1" dirty="0">
                    <a:highlight>
                      <a:srgbClr val="FFFF00"/>
                    </a:highlight>
                  </a:rPr>
                  <a:t>사망률</a:t>
                </a:r>
                <a:endParaRPr lang="en-US" altLang="ko-KR" sz="1300" b="1" dirty="0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474742-3A7A-44A5-9B2B-8AC8EF0E4A54}"/>
                </a:ext>
              </a:extLst>
            </p:cNvPr>
            <p:cNvSpPr txBox="1"/>
            <p:nvPr/>
          </p:nvSpPr>
          <p:spPr>
            <a:xfrm>
              <a:off x="1542186" y="4495130"/>
              <a:ext cx="644586" cy="28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4E1CD2-0AE5-4156-BEE7-A8AB03D2F93D}"/>
                </a:ext>
              </a:extLst>
            </p:cNvPr>
            <p:cNvSpPr txBox="1"/>
            <p:nvPr/>
          </p:nvSpPr>
          <p:spPr>
            <a:xfrm>
              <a:off x="4141694" y="4557563"/>
              <a:ext cx="644586" cy="28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CECCAA-848F-454D-8E4D-CA0AE7DCDD28}"/>
                </a:ext>
              </a:extLst>
            </p:cNvPr>
            <p:cNvSpPr txBox="1"/>
            <p:nvPr/>
          </p:nvSpPr>
          <p:spPr>
            <a:xfrm>
              <a:off x="4078941" y="5662958"/>
              <a:ext cx="644586" cy="28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female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2D92AA-9748-4634-9535-4ECD1457BF81}"/>
                </a:ext>
              </a:extLst>
            </p:cNvPr>
            <p:cNvSpPr txBox="1"/>
            <p:nvPr/>
          </p:nvSpPr>
          <p:spPr>
            <a:xfrm>
              <a:off x="1492486" y="5382202"/>
              <a:ext cx="644586" cy="28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female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5F1F39-3B8D-4068-9696-282380A6F434}"/>
              </a:ext>
            </a:extLst>
          </p:cNvPr>
          <p:cNvSpPr txBox="1"/>
          <p:nvPr/>
        </p:nvSpPr>
        <p:spPr>
          <a:xfrm>
            <a:off x="6401674" y="1381293"/>
            <a:ext cx="472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&gt; </a:t>
            </a:r>
            <a:r>
              <a:rPr lang="ko-KR" altLang="en-US" sz="1200" dirty="0"/>
              <a:t>성별은 남자</a:t>
            </a:r>
            <a:r>
              <a:rPr lang="en-US" altLang="ko-KR" sz="1200" dirty="0"/>
              <a:t>, </a:t>
            </a:r>
            <a:r>
              <a:rPr lang="ko-KR" altLang="en-US" sz="1200" dirty="0"/>
              <a:t>여자로 분류되므로 간단히 카테고리화 가능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74A13-3114-48E8-8F17-591F6B275C5D}"/>
              </a:ext>
            </a:extLst>
          </p:cNvPr>
          <p:cNvSpPr txBox="1"/>
          <p:nvPr/>
        </p:nvSpPr>
        <p:spPr>
          <a:xfrm>
            <a:off x="6875929" y="2232212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dead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8F8CB4-5D2C-4F93-A39F-E6BBC1BFDB54}"/>
              </a:ext>
            </a:extLst>
          </p:cNvPr>
          <p:cNvSpPr txBox="1"/>
          <p:nvPr/>
        </p:nvSpPr>
        <p:spPr>
          <a:xfrm>
            <a:off x="6203740" y="3531397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dead</a:t>
            </a:r>
            <a:endParaRPr lang="ko-KR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A01291-FE5A-49E9-AA2D-69E590A19B65}"/>
              </a:ext>
            </a:extLst>
          </p:cNvPr>
          <p:cNvSpPr txBox="1"/>
          <p:nvPr/>
        </p:nvSpPr>
        <p:spPr>
          <a:xfrm>
            <a:off x="6203740" y="3340847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survived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6830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0E58A0-CA8E-44BF-A5AC-C7809417107E}"/>
              </a:ext>
            </a:extLst>
          </p:cNvPr>
          <p:cNvSpPr/>
          <p:nvPr/>
        </p:nvSpPr>
        <p:spPr>
          <a:xfrm>
            <a:off x="-208439" y="4069380"/>
            <a:ext cx="12642485" cy="312248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FFEE0A-38C2-48C4-A163-C965812C0DEF}"/>
              </a:ext>
            </a:extLst>
          </p:cNvPr>
          <p:cNvGrpSpPr/>
          <p:nvPr/>
        </p:nvGrpSpPr>
        <p:grpSpPr>
          <a:xfrm>
            <a:off x="334071" y="2592551"/>
            <a:ext cx="10236802" cy="1295700"/>
            <a:chOff x="324926" y="2682046"/>
            <a:chExt cx="10236802" cy="12957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6ED84D-8A01-4CFB-9A80-A0D1BBBE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926" y="2682046"/>
              <a:ext cx="10236802" cy="9333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D6BB2D-7550-4083-8799-6910A7CA8A35}"/>
                </a:ext>
              </a:extLst>
            </p:cNvPr>
            <p:cNvSpPr txBox="1"/>
            <p:nvPr/>
          </p:nvSpPr>
          <p:spPr>
            <a:xfrm>
              <a:off x="355138" y="3669969"/>
              <a:ext cx="81926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Title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호칭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남녀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미혼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기혼</a:t>
              </a:r>
              <a:r>
                <a:rPr lang="en-US" altLang="ko-KR" sz="1200" dirty="0"/>
                <a:t>)</a:t>
              </a:r>
              <a:r>
                <a:rPr lang="ko-KR" altLang="en-US" sz="1400" dirty="0"/>
                <a:t> 별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나이의 </a:t>
              </a:r>
              <a:r>
                <a:rPr lang="ko-KR" altLang="en-US" sz="1400" dirty="0" err="1"/>
                <a:t>중위값으로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결측값을</a:t>
              </a:r>
              <a:r>
                <a:rPr lang="ko-KR" altLang="en-US" sz="1400" dirty="0"/>
                <a:t> 채움</a:t>
              </a:r>
              <a:endParaRPr lang="en-US" altLang="ko-KR" sz="14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A750CE6-68A9-4066-AFAB-3406BA3F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8" y="830403"/>
            <a:ext cx="1108595" cy="14892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22B1E2-005B-4ED4-BDFB-CB3DAD9F22EE}"/>
              </a:ext>
            </a:extLst>
          </p:cNvPr>
          <p:cNvSpPr txBox="1"/>
          <p:nvPr/>
        </p:nvSpPr>
        <p:spPr>
          <a:xfrm>
            <a:off x="1634714" y="1920248"/>
            <a:ext cx="21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나이의 </a:t>
            </a:r>
            <a:r>
              <a:rPr lang="ko-KR" altLang="en-US" sz="1400" dirty="0" err="1"/>
              <a:t>결측값</a:t>
            </a:r>
            <a:r>
              <a:rPr lang="ko-KR" altLang="en-US" sz="1400" dirty="0"/>
              <a:t> </a:t>
            </a:r>
            <a:r>
              <a:rPr lang="en-US" altLang="ko-KR" sz="1400" dirty="0"/>
              <a:t>:  177</a:t>
            </a:r>
            <a:r>
              <a:rPr lang="ko-KR" altLang="en-US" sz="1400" dirty="0"/>
              <a:t>개 </a:t>
            </a:r>
            <a:endParaRPr lang="en-US" altLang="ko-KR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CC2B4D3-5742-4460-9510-B54CE8B5D726}"/>
              </a:ext>
            </a:extLst>
          </p:cNvPr>
          <p:cNvGrpSpPr/>
          <p:nvPr/>
        </p:nvGrpSpPr>
        <p:grpSpPr>
          <a:xfrm>
            <a:off x="220504" y="4739597"/>
            <a:ext cx="7625189" cy="1776677"/>
            <a:chOff x="167531" y="4823802"/>
            <a:chExt cx="8380229" cy="17766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40C01A-5473-4D6A-9F5E-792810AAD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93"/>
            <a:stretch/>
          </p:blipFill>
          <p:spPr>
            <a:xfrm>
              <a:off x="167531" y="4823802"/>
              <a:ext cx="8380229" cy="1776677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4E16CA-C9FD-4499-8806-C51D2410B32E}"/>
                </a:ext>
              </a:extLst>
            </p:cNvPr>
            <p:cNvSpPr/>
            <p:nvPr/>
          </p:nvSpPr>
          <p:spPr>
            <a:xfrm>
              <a:off x="3324338" y="4823802"/>
              <a:ext cx="365760" cy="3670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7DF75B4-9898-4473-8AD8-21279295D510}"/>
                </a:ext>
              </a:extLst>
            </p:cNvPr>
            <p:cNvSpPr/>
            <p:nvPr/>
          </p:nvSpPr>
          <p:spPr>
            <a:xfrm>
              <a:off x="916395" y="5844064"/>
              <a:ext cx="365760" cy="3670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A39482-9375-4BBD-B216-264161E99F16}"/>
              </a:ext>
            </a:extLst>
          </p:cNvPr>
          <p:cNvSpPr txBox="1"/>
          <p:nvPr/>
        </p:nvSpPr>
        <p:spPr>
          <a:xfrm>
            <a:off x="8280399" y="5491562"/>
            <a:ext cx="3246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>
                <a:solidFill>
                  <a:srgbClr val="0070C0"/>
                </a:solidFill>
              </a:rPr>
              <a:t>&gt; </a:t>
            </a:r>
            <a:r>
              <a:rPr lang="ko-KR" altLang="en-US" sz="1300" b="1" i="1" dirty="0">
                <a:solidFill>
                  <a:srgbClr val="0070C0"/>
                </a:solidFill>
              </a:rPr>
              <a:t>약 </a:t>
            </a:r>
            <a:r>
              <a:rPr lang="en-US" altLang="ko-KR" sz="1300" b="1" i="1" dirty="0">
                <a:solidFill>
                  <a:srgbClr val="0070C0"/>
                </a:solidFill>
              </a:rPr>
              <a:t>0~10</a:t>
            </a:r>
            <a:r>
              <a:rPr lang="ko-KR" altLang="en-US" sz="1300" b="1" i="1" dirty="0">
                <a:solidFill>
                  <a:srgbClr val="0070C0"/>
                </a:solidFill>
              </a:rPr>
              <a:t>세 </a:t>
            </a:r>
            <a:r>
              <a:rPr lang="en-US" altLang="ko-KR" sz="1300" b="1" i="1" dirty="0">
                <a:solidFill>
                  <a:srgbClr val="0070C0"/>
                </a:solidFill>
              </a:rPr>
              <a:t>: </a:t>
            </a:r>
            <a:r>
              <a:rPr lang="ko-KR" altLang="en-US" sz="1300" b="1" i="1" dirty="0" err="1">
                <a:solidFill>
                  <a:srgbClr val="0070C0"/>
                </a:solidFill>
              </a:rPr>
              <a:t>생존률</a:t>
            </a:r>
            <a:r>
              <a:rPr lang="ko-KR" altLang="en-US" sz="1300" b="1" i="1" dirty="0">
                <a:solidFill>
                  <a:srgbClr val="0070C0"/>
                </a:solidFill>
              </a:rPr>
              <a:t> 높음</a:t>
            </a:r>
            <a:endParaRPr lang="en-US" altLang="ko-KR" sz="1300" b="1" i="1" dirty="0">
              <a:solidFill>
                <a:srgbClr val="0070C0"/>
              </a:solidFill>
            </a:endParaRPr>
          </a:p>
          <a:p>
            <a:r>
              <a:rPr lang="en-US" altLang="ko-KR" sz="1300" b="1" i="1" dirty="0">
                <a:solidFill>
                  <a:srgbClr val="0070C0"/>
                </a:solidFill>
              </a:rPr>
              <a:t>&gt; 20</a:t>
            </a:r>
            <a:r>
              <a:rPr lang="ko-KR" altLang="en-US" sz="1300" b="1" i="1" dirty="0">
                <a:solidFill>
                  <a:srgbClr val="0070C0"/>
                </a:solidFill>
              </a:rPr>
              <a:t>대 후반</a:t>
            </a:r>
            <a:r>
              <a:rPr lang="en-US" altLang="ko-KR" sz="1300" b="1" i="1" dirty="0">
                <a:solidFill>
                  <a:srgbClr val="0070C0"/>
                </a:solidFill>
              </a:rPr>
              <a:t>~ 30</a:t>
            </a:r>
            <a:r>
              <a:rPr lang="ko-KR" altLang="en-US" sz="1300" b="1" i="1" dirty="0">
                <a:solidFill>
                  <a:srgbClr val="0070C0"/>
                </a:solidFill>
              </a:rPr>
              <a:t>대 초반</a:t>
            </a:r>
            <a:r>
              <a:rPr lang="en-US" altLang="ko-KR" sz="1300" b="1" i="1" dirty="0">
                <a:solidFill>
                  <a:srgbClr val="0070C0"/>
                </a:solidFill>
              </a:rPr>
              <a:t>: </a:t>
            </a:r>
            <a:r>
              <a:rPr lang="ko-KR" altLang="en-US" sz="1300" b="1" i="1" dirty="0">
                <a:solidFill>
                  <a:srgbClr val="0070C0"/>
                </a:solidFill>
              </a:rPr>
              <a:t>사망률 높음</a:t>
            </a:r>
            <a:endParaRPr lang="en-US" altLang="ko-KR" sz="1300" b="1" i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848756-0A1B-4124-AB17-CBD5EEA0A4EC}"/>
              </a:ext>
            </a:extLst>
          </p:cNvPr>
          <p:cNvSpPr txBox="1"/>
          <p:nvPr/>
        </p:nvSpPr>
        <p:spPr>
          <a:xfrm>
            <a:off x="220504" y="4259656"/>
            <a:ext cx="22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나이별 생존</a:t>
            </a:r>
            <a:r>
              <a:rPr lang="en-US" altLang="ko-KR" sz="1400" b="1" dirty="0">
                <a:highlight>
                  <a:srgbClr val="FFFF00"/>
                </a:highlight>
              </a:rPr>
              <a:t>|</a:t>
            </a:r>
            <a:r>
              <a:rPr lang="ko-KR" altLang="en-US" sz="1400" b="1" dirty="0">
                <a:highlight>
                  <a:srgbClr val="FFFF00"/>
                </a:highlight>
              </a:rPr>
              <a:t>사망률</a:t>
            </a:r>
            <a:endParaRPr lang="en-US" altLang="ko-KR" sz="1400" b="1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4C7C9-A303-4A8D-AD60-3B10AB1E7DC8}"/>
              </a:ext>
            </a:extLst>
          </p:cNvPr>
          <p:cNvSpPr txBox="1"/>
          <p:nvPr/>
        </p:nvSpPr>
        <p:spPr>
          <a:xfrm>
            <a:off x="334070" y="257521"/>
            <a:ext cx="20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  <a:r>
              <a:rPr lang="en-US" altLang="ko-KR" b="1" dirty="0"/>
              <a:t>(Age)</a:t>
            </a:r>
            <a:r>
              <a:rPr lang="ko-KR" altLang="en-US" b="1" dirty="0"/>
              <a:t> 칼럼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64057A-9C74-4AAC-9208-52D09B17B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66" y="5097226"/>
            <a:ext cx="834120" cy="4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BE99F3-DC27-4B62-8C2C-3341A77CF2E8}"/>
              </a:ext>
            </a:extLst>
          </p:cNvPr>
          <p:cNvSpPr/>
          <p:nvPr/>
        </p:nvSpPr>
        <p:spPr>
          <a:xfrm>
            <a:off x="-208439" y="3429000"/>
            <a:ext cx="12642485" cy="376286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334070" y="257521"/>
            <a:ext cx="20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  <a:r>
              <a:rPr lang="en-US" altLang="ko-KR" b="1" dirty="0"/>
              <a:t>(Age)</a:t>
            </a:r>
            <a:r>
              <a:rPr lang="ko-KR" altLang="en-US" b="1" dirty="0"/>
              <a:t> 칼럼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39482-9375-4BBD-B216-264161E99F16}"/>
              </a:ext>
            </a:extLst>
          </p:cNvPr>
          <p:cNvSpPr txBox="1"/>
          <p:nvPr/>
        </p:nvSpPr>
        <p:spPr>
          <a:xfrm>
            <a:off x="329441" y="760891"/>
            <a:ext cx="5678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Binning : </a:t>
            </a:r>
            <a:r>
              <a:rPr lang="ko-KR" alt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연속형 변수를 여러 범주로 구분하는 데이터 </a:t>
            </a:r>
            <a:r>
              <a:rPr lang="ko-KR" altLang="en-US" sz="13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전처리</a:t>
            </a:r>
            <a:r>
              <a:rPr lang="ko-KR" alt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기법</a:t>
            </a:r>
            <a:endParaRPr lang="en-US" altLang="ko-KR" sz="1400" dirty="0"/>
          </a:p>
          <a:p>
            <a:r>
              <a:rPr lang="ko-KR" altLang="en-US" sz="1200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200" dirty="0">
                <a:effectLst/>
                <a:latin typeface="Consolas" panose="020B0609020204030204" pitchFamily="49" charset="0"/>
              </a:rPr>
              <a:t>분석을 더 간단하게 하거나 특정 알고리즘 성능을 높이는데 도움이 됨</a:t>
            </a:r>
          </a:p>
          <a:p>
            <a:endParaRPr lang="en-US" altLang="ko-KR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401D00-33B7-4323-B13F-B604AF8FB7FE}"/>
              </a:ext>
            </a:extLst>
          </p:cNvPr>
          <p:cNvGrpSpPr/>
          <p:nvPr/>
        </p:nvGrpSpPr>
        <p:grpSpPr>
          <a:xfrm>
            <a:off x="561477" y="1689844"/>
            <a:ext cx="9158966" cy="1467185"/>
            <a:chOff x="470037" y="1710164"/>
            <a:chExt cx="9158966" cy="14671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C2D324-D492-47EC-BA0A-E9CCF0A6A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94"/>
            <a:stretch/>
          </p:blipFill>
          <p:spPr>
            <a:xfrm>
              <a:off x="470037" y="1710164"/>
              <a:ext cx="1796853" cy="134388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11F9C7-9DAF-42DF-9291-B4B7B206D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524" y="1726912"/>
              <a:ext cx="5673479" cy="1450437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15750B64-5C7D-45FA-887C-045E24C02532}"/>
                </a:ext>
              </a:extLst>
            </p:cNvPr>
            <p:cNvSpPr/>
            <p:nvPr/>
          </p:nvSpPr>
          <p:spPr>
            <a:xfrm>
              <a:off x="2813834" y="2192074"/>
              <a:ext cx="594746" cy="5201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0F3A90E-15B0-440F-A15D-63764CEE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11" y="3894162"/>
            <a:ext cx="5157669" cy="28419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E0F40-1261-4234-B27B-00191E907186}"/>
              </a:ext>
            </a:extLst>
          </p:cNvPr>
          <p:cNvSpPr txBox="1"/>
          <p:nvPr/>
        </p:nvSpPr>
        <p:spPr>
          <a:xfrm>
            <a:off x="270441" y="3550504"/>
            <a:ext cx="22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나이별 생존</a:t>
            </a:r>
            <a:r>
              <a:rPr lang="en-US" altLang="ko-KR" sz="1400" b="1" dirty="0">
                <a:highlight>
                  <a:srgbClr val="FFFF00"/>
                </a:highlight>
              </a:rPr>
              <a:t>|</a:t>
            </a:r>
            <a:r>
              <a:rPr lang="ko-KR" altLang="en-US" sz="1400" b="1" dirty="0">
                <a:highlight>
                  <a:srgbClr val="FFFF00"/>
                </a:highlight>
              </a:rPr>
              <a:t>사망률</a:t>
            </a:r>
            <a:endParaRPr lang="en-US" altLang="ko-KR" sz="1400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72A86-4EDF-4D8F-993A-CC706B57D670}"/>
              </a:ext>
            </a:extLst>
          </p:cNvPr>
          <p:cNvSpPr txBox="1"/>
          <p:nvPr/>
        </p:nvSpPr>
        <p:spPr>
          <a:xfrm>
            <a:off x="6332219" y="5132809"/>
            <a:ext cx="324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0070C0"/>
                </a:solidFill>
              </a:rPr>
              <a:t>&gt; Adult </a:t>
            </a:r>
            <a:r>
              <a:rPr lang="ko-KR" altLang="en-US" sz="1400" b="1" i="1" dirty="0">
                <a:solidFill>
                  <a:srgbClr val="0070C0"/>
                </a:solidFill>
              </a:rPr>
              <a:t>사망률이 가장 높음</a:t>
            </a:r>
            <a:endParaRPr lang="en-US" altLang="ko-KR" sz="1400" b="1" i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630F1-9985-400B-A41F-54AFE9F4657F}"/>
              </a:ext>
            </a:extLst>
          </p:cNvPr>
          <p:cNvSpPr txBox="1"/>
          <p:nvPr/>
        </p:nvSpPr>
        <p:spPr>
          <a:xfrm>
            <a:off x="1459903" y="4870839"/>
            <a:ext cx="609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EB734A-401D-41F3-A817-925346F5954B}"/>
              </a:ext>
            </a:extLst>
          </p:cNvPr>
          <p:cNvSpPr txBox="1"/>
          <p:nvPr/>
        </p:nvSpPr>
        <p:spPr>
          <a:xfrm>
            <a:off x="3876343" y="4107271"/>
            <a:ext cx="609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3624A-0D36-42CA-A4FF-A85FF47F160E}"/>
              </a:ext>
            </a:extLst>
          </p:cNvPr>
          <p:cNvSpPr txBox="1"/>
          <p:nvPr/>
        </p:nvSpPr>
        <p:spPr>
          <a:xfrm>
            <a:off x="3845982" y="4905187"/>
            <a:ext cx="609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young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90EB79-E3D8-450F-9ACA-1E78B67E5A9D}"/>
              </a:ext>
            </a:extLst>
          </p:cNvPr>
          <p:cNvSpPr txBox="1"/>
          <p:nvPr/>
        </p:nvSpPr>
        <p:spPr>
          <a:xfrm>
            <a:off x="1399708" y="5459111"/>
            <a:ext cx="609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young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8AEB6-AFD4-4B3A-91E7-96D626A9CB6D}"/>
              </a:ext>
            </a:extLst>
          </p:cNvPr>
          <p:cNvSpPr txBox="1"/>
          <p:nvPr/>
        </p:nvSpPr>
        <p:spPr>
          <a:xfrm>
            <a:off x="3830893" y="5714788"/>
            <a:ext cx="609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1A5358-42FB-4093-B0E3-504C479F96F1}"/>
              </a:ext>
            </a:extLst>
          </p:cNvPr>
          <p:cNvSpPr txBox="1"/>
          <p:nvPr/>
        </p:nvSpPr>
        <p:spPr>
          <a:xfrm>
            <a:off x="1399707" y="5939849"/>
            <a:ext cx="609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13150-EC20-4927-97A3-9B086F628E0D}"/>
              </a:ext>
            </a:extLst>
          </p:cNvPr>
          <p:cNvSpPr txBox="1"/>
          <p:nvPr/>
        </p:nvSpPr>
        <p:spPr>
          <a:xfrm>
            <a:off x="1402263" y="5132809"/>
            <a:ext cx="858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mid-age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F68BE5-A967-4215-9BD0-69A7E42DFD85}"/>
              </a:ext>
            </a:extLst>
          </p:cNvPr>
          <p:cNvSpPr txBox="1"/>
          <p:nvPr/>
        </p:nvSpPr>
        <p:spPr>
          <a:xfrm>
            <a:off x="3751822" y="4377276"/>
            <a:ext cx="858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mid-age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B39BB5-EDA2-4F6C-850D-88509C9788B7}"/>
              </a:ext>
            </a:extLst>
          </p:cNvPr>
          <p:cNvSpPr txBox="1"/>
          <p:nvPr/>
        </p:nvSpPr>
        <p:spPr>
          <a:xfrm>
            <a:off x="3830893" y="3911056"/>
            <a:ext cx="858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senior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76A01-313C-4A73-BE16-8CA5CB3D3223}"/>
              </a:ext>
            </a:extLst>
          </p:cNvPr>
          <p:cNvSpPr txBox="1"/>
          <p:nvPr/>
        </p:nvSpPr>
        <p:spPr>
          <a:xfrm>
            <a:off x="1435310" y="4723258"/>
            <a:ext cx="858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senior</a:t>
            </a:r>
          </a:p>
        </p:txBody>
      </p:sp>
    </p:spTree>
    <p:extLst>
      <p:ext uri="{BB962C8B-B14F-4D97-AF65-F5344CB8AC3E}">
        <p14:creationId xmlns:p14="http://schemas.microsoft.com/office/powerpoint/2010/main" val="68112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334070" y="257521"/>
            <a:ext cx="36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탑승 항구</a:t>
            </a:r>
            <a:r>
              <a:rPr lang="en-US" altLang="ko-KR" b="1" dirty="0"/>
              <a:t>(Embarked)</a:t>
            </a:r>
            <a:r>
              <a:rPr lang="ko-KR" altLang="en-US" b="1" dirty="0"/>
              <a:t> 칼럼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39482-9375-4BBD-B216-264161E99F16}"/>
              </a:ext>
            </a:extLst>
          </p:cNvPr>
          <p:cNvSpPr txBox="1"/>
          <p:nvPr/>
        </p:nvSpPr>
        <p:spPr>
          <a:xfrm>
            <a:off x="329441" y="760891"/>
            <a:ext cx="567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 C = Cherbourg, Q = Queenstown, S = Southampton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FE583B-C5EF-40AD-AF00-CBF98FFDD05F}"/>
              </a:ext>
            </a:extLst>
          </p:cNvPr>
          <p:cNvGrpSpPr/>
          <p:nvPr/>
        </p:nvGrpSpPr>
        <p:grpSpPr>
          <a:xfrm>
            <a:off x="104062" y="1254524"/>
            <a:ext cx="7251384" cy="5345955"/>
            <a:chOff x="1" y="1254524"/>
            <a:chExt cx="7251384" cy="534595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8C268D-56D2-4791-8083-435B6868CC24}"/>
                </a:ext>
              </a:extLst>
            </p:cNvPr>
            <p:cNvSpPr/>
            <p:nvPr/>
          </p:nvSpPr>
          <p:spPr>
            <a:xfrm>
              <a:off x="1" y="1254524"/>
              <a:ext cx="6389336" cy="534595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F8206B-74B3-4BD3-88F3-E36743C34621}"/>
                </a:ext>
              </a:extLst>
            </p:cNvPr>
            <p:cNvSpPr txBox="1"/>
            <p:nvPr/>
          </p:nvSpPr>
          <p:spPr>
            <a:xfrm>
              <a:off x="1749934" y="1511654"/>
              <a:ext cx="2516568" cy="27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highlight>
                    <a:srgbClr val="FFFF00"/>
                  </a:highlight>
                </a:rPr>
                <a:t>각 </a:t>
              </a:r>
              <a:r>
                <a:rPr lang="ko-KR" altLang="en-US" sz="1300" b="1" dirty="0" err="1">
                  <a:highlight>
                    <a:srgbClr val="FFFF00"/>
                  </a:highlight>
                </a:rPr>
                <a:t>항구별</a:t>
              </a:r>
              <a:r>
                <a:rPr lang="ko-KR" altLang="en-US" sz="1300" b="1" dirty="0">
                  <a:highlight>
                    <a:srgbClr val="FFFF00"/>
                  </a:highlight>
                </a:rPr>
                <a:t> 등급</a:t>
              </a:r>
              <a:r>
                <a:rPr lang="en-US" altLang="ko-KR" sz="1300" b="1" dirty="0">
                  <a:highlight>
                    <a:srgbClr val="FFFF00"/>
                  </a:highlight>
                </a:rPr>
                <a:t>(1</a:t>
              </a:r>
              <a:r>
                <a:rPr lang="ko-KR" altLang="en-US" sz="1300" b="1" dirty="0">
                  <a:highlight>
                    <a:srgbClr val="FFFF00"/>
                  </a:highlight>
                </a:rPr>
                <a:t>등급이 탑클래스</a:t>
              </a:r>
              <a:r>
                <a:rPr lang="en-US" altLang="ko-KR" sz="1300" b="1" dirty="0">
                  <a:highlight>
                    <a:srgbClr val="FFFF00"/>
                  </a:highlight>
                </a:rPr>
                <a:t>)</a:t>
              </a:r>
              <a:endParaRPr lang="ko-KR" altLang="en-US" sz="1300" b="1" dirty="0">
                <a:highlight>
                  <a:srgbClr val="FFFF00"/>
                </a:highlight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2C492-BB01-4760-B5DD-DDB029E83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93" y="1953402"/>
              <a:ext cx="4744050" cy="283542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90ED5F-4448-453E-9156-046BD858E35C}"/>
                </a:ext>
              </a:extLst>
            </p:cNvPr>
            <p:cNvSpPr txBox="1"/>
            <p:nvPr/>
          </p:nvSpPr>
          <p:spPr>
            <a:xfrm>
              <a:off x="678493" y="5043694"/>
              <a:ext cx="4184536" cy="27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i="1" dirty="0">
                  <a:solidFill>
                    <a:srgbClr val="0070C0"/>
                  </a:solidFill>
                </a:rPr>
                <a:t>&gt; Q</a:t>
              </a:r>
              <a:r>
                <a:rPr lang="ko-KR" altLang="en-US" sz="1300" b="1" i="1" dirty="0">
                  <a:solidFill>
                    <a:srgbClr val="0070C0"/>
                  </a:solidFill>
                </a:rPr>
                <a:t>항구</a:t>
              </a:r>
              <a:r>
                <a:rPr lang="en-US" altLang="ko-KR" sz="1300" b="1" i="1" dirty="0">
                  <a:solidFill>
                    <a:srgbClr val="0070C0"/>
                  </a:solidFill>
                </a:rPr>
                <a:t>: 3</a:t>
              </a:r>
              <a:r>
                <a:rPr lang="ko-KR" altLang="en-US" sz="1300" b="1" i="1" dirty="0">
                  <a:solidFill>
                    <a:srgbClr val="0070C0"/>
                  </a:solidFill>
                </a:rPr>
                <a:t>등급석에서만 유독 탑승률이 높음</a:t>
              </a:r>
              <a:endParaRPr lang="en-US" altLang="ko-KR" sz="13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E16F0-30F5-48EC-AC32-30F5C4F9072B}"/>
                </a:ext>
              </a:extLst>
            </p:cNvPr>
            <p:cNvSpPr txBox="1"/>
            <p:nvPr/>
          </p:nvSpPr>
          <p:spPr>
            <a:xfrm>
              <a:off x="2817131" y="3924587"/>
              <a:ext cx="544115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S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95ABBD-D895-4096-8135-0AF0037FC2C9}"/>
                </a:ext>
              </a:extLst>
            </p:cNvPr>
            <p:cNvSpPr txBox="1"/>
            <p:nvPr/>
          </p:nvSpPr>
          <p:spPr>
            <a:xfrm>
              <a:off x="4308627" y="3800227"/>
              <a:ext cx="544115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S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AEC11C-6917-46CD-B3AE-EC519913472C}"/>
                </a:ext>
              </a:extLst>
            </p:cNvPr>
            <p:cNvSpPr txBox="1"/>
            <p:nvPr/>
          </p:nvSpPr>
          <p:spPr>
            <a:xfrm>
              <a:off x="1328781" y="3872672"/>
              <a:ext cx="544115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S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ADF1B9-235B-4C2C-ADE9-56BADF85F812}"/>
                </a:ext>
              </a:extLst>
            </p:cNvPr>
            <p:cNvSpPr txBox="1"/>
            <p:nvPr/>
          </p:nvSpPr>
          <p:spPr>
            <a:xfrm>
              <a:off x="1328781" y="3450833"/>
              <a:ext cx="555873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EB231F-4029-4C9D-A4CD-2AAA89DB578E}"/>
                </a:ext>
              </a:extLst>
            </p:cNvPr>
            <p:cNvSpPr txBox="1"/>
            <p:nvPr/>
          </p:nvSpPr>
          <p:spPr>
            <a:xfrm>
              <a:off x="2824946" y="3421128"/>
              <a:ext cx="555873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32397-5AAB-4942-A0B1-BCD3604CD3FF}"/>
                </a:ext>
              </a:extLst>
            </p:cNvPr>
            <p:cNvSpPr txBox="1"/>
            <p:nvPr/>
          </p:nvSpPr>
          <p:spPr>
            <a:xfrm>
              <a:off x="4308626" y="2478152"/>
              <a:ext cx="555873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774BA9-B4FE-41E1-8DAD-2E1B27AE64E7}"/>
                </a:ext>
              </a:extLst>
            </p:cNvPr>
            <p:cNvSpPr txBox="1"/>
            <p:nvPr/>
          </p:nvSpPr>
          <p:spPr>
            <a:xfrm>
              <a:off x="2824946" y="3281284"/>
              <a:ext cx="573511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Q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3F2F0C-69CA-4084-A3F7-0ABB7FCB5986}"/>
                </a:ext>
              </a:extLst>
            </p:cNvPr>
            <p:cNvSpPr txBox="1"/>
            <p:nvPr/>
          </p:nvSpPr>
          <p:spPr>
            <a:xfrm>
              <a:off x="4289519" y="2159511"/>
              <a:ext cx="573511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Q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6520F3-B4A8-4426-8AE7-B5C5236FB96F}"/>
                </a:ext>
              </a:extLst>
            </p:cNvPr>
            <p:cNvSpPr txBox="1"/>
            <p:nvPr/>
          </p:nvSpPr>
          <p:spPr>
            <a:xfrm>
              <a:off x="1328781" y="3167037"/>
              <a:ext cx="573511" cy="24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Q </a:t>
              </a:r>
              <a:r>
                <a:rPr lang="ko-KR" altLang="en-US" sz="1100" dirty="0"/>
                <a:t>항구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996073-C80F-4044-A451-0D0DF20EFD27}"/>
                </a:ext>
              </a:extLst>
            </p:cNvPr>
            <p:cNvSpPr txBox="1"/>
            <p:nvPr/>
          </p:nvSpPr>
          <p:spPr>
            <a:xfrm>
              <a:off x="636193" y="5524431"/>
              <a:ext cx="661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i="1" dirty="0">
                  <a:solidFill>
                    <a:srgbClr val="0070C0"/>
                  </a:solidFill>
                </a:rPr>
                <a:t>&gt; S</a:t>
              </a:r>
              <a:r>
                <a:rPr lang="ko-KR" altLang="en-US" sz="1300" b="1" i="1" dirty="0">
                  <a:solidFill>
                    <a:srgbClr val="0070C0"/>
                  </a:solidFill>
                </a:rPr>
                <a:t>항구</a:t>
              </a:r>
              <a:r>
                <a:rPr lang="en-US" altLang="ko-KR" sz="1300" b="1" i="1" dirty="0">
                  <a:solidFill>
                    <a:srgbClr val="0070C0"/>
                  </a:solidFill>
                </a:rPr>
                <a:t>:  </a:t>
              </a:r>
              <a:r>
                <a:rPr lang="ko-KR" altLang="en-US" sz="1300" b="1" i="1" dirty="0">
                  <a:solidFill>
                    <a:srgbClr val="0070C0"/>
                  </a:solidFill>
                </a:rPr>
                <a:t>모든 등급에서 </a:t>
              </a:r>
              <a:r>
                <a:rPr lang="en-US" altLang="ko-KR" sz="1300" b="1" i="1" dirty="0">
                  <a:solidFill>
                    <a:srgbClr val="0070C0"/>
                  </a:solidFill>
                </a:rPr>
                <a:t>50% </a:t>
              </a:r>
              <a:r>
                <a:rPr lang="ko-KR" altLang="en-US" sz="1300" b="1" i="1" dirty="0">
                  <a:solidFill>
                    <a:srgbClr val="0070C0"/>
                  </a:solidFill>
                </a:rPr>
                <a:t>이상 </a:t>
              </a:r>
              <a:r>
                <a:rPr lang="en-US" altLang="ko-KR" sz="1300" b="1" i="1" dirty="0">
                  <a:solidFill>
                    <a:srgbClr val="0070C0"/>
                  </a:solidFill>
                </a:rPr>
                <a:t>–</a:t>
              </a:r>
            </a:p>
            <a:p>
              <a:r>
                <a:rPr lang="en-US" altLang="ko-KR" sz="1300" b="1" i="1" dirty="0">
                  <a:solidFill>
                    <a:srgbClr val="0070C0"/>
                  </a:solidFill>
                </a:rPr>
                <a:t>    -&gt; </a:t>
              </a:r>
              <a:r>
                <a:rPr lang="en-US" altLang="ko-KR" sz="1500" b="1" i="1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EMBARK </a:t>
              </a:r>
              <a:r>
                <a:rPr lang="ko-KR" altLang="en-US" sz="1500" b="1" i="1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정보가 없다면 </a:t>
              </a:r>
              <a:r>
                <a:rPr lang="en-US" altLang="ko-KR" sz="1500" b="1" i="1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S</a:t>
              </a:r>
              <a:r>
                <a:rPr lang="ko-KR" altLang="en-US" sz="1500" b="1" i="1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를 넣어도 무관</a:t>
              </a:r>
              <a:endParaRPr lang="en-US" altLang="ko-KR" sz="1500" b="1" i="1" dirty="0">
                <a:solidFill>
                  <a:srgbClr val="0070C0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9B786AA-7BEB-4AF8-AFD2-CC57B7EA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1" y="1317222"/>
            <a:ext cx="4410691" cy="6668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21A9E4-245C-4ACF-82C8-BF0606AF6F72}"/>
              </a:ext>
            </a:extLst>
          </p:cNvPr>
          <p:cNvCxnSpPr>
            <a:cxnSpLocks/>
          </p:cNvCxnSpPr>
          <p:nvPr/>
        </p:nvCxnSpPr>
        <p:spPr>
          <a:xfrm flipV="1">
            <a:off x="4937710" y="1202706"/>
            <a:ext cx="1748332" cy="476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3A7B9C-6801-403E-898A-0F09B77F0136}"/>
              </a:ext>
            </a:extLst>
          </p:cNvPr>
          <p:cNvSpPr txBox="1"/>
          <p:nvPr/>
        </p:nvSpPr>
        <p:spPr>
          <a:xfrm>
            <a:off x="6736305" y="838380"/>
            <a:ext cx="567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결측치를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항구로 채움</a:t>
            </a: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79A98F-9488-4AD1-B699-495A0910E15C}"/>
              </a:ext>
            </a:extLst>
          </p:cNvPr>
          <p:cNvGrpSpPr/>
          <p:nvPr/>
        </p:nvGrpSpPr>
        <p:grpSpPr>
          <a:xfrm>
            <a:off x="6736304" y="2701166"/>
            <a:ext cx="5678109" cy="1160235"/>
            <a:chOff x="6736304" y="2385252"/>
            <a:chExt cx="5678109" cy="11602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0C4386-ED96-457F-B4B9-849F21681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0001" y="2802433"/>
              <a:ext cx="5315692" cy="743054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72D4CD-D968-4776-AE85-CC3705B991C3}"/>
                </a:ext>
              </a:extLst>
            </p:cNvPr>
            <p:cNvSpPr txBox="1"/>
            <p:nvPr/>
          </p:nvSpPr>
          <p:spPr>
            <a:xfrm>
              <a:off x="6736304" y="2385252"/>
              <a:ext cx="5678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2.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항구별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카테고리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-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수치화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31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334070" y="257521"/>
            <a:ext cx="23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요금</a:t>
            </a:r>
            <a:r>
              <a:rPr lang="en-US" altLang="ko-KR" b="1" dirty="0"/>
              <a:t>(Fare) </a:t>
            </a:r>
            <a:r>
              <a:rPr lang="ko-KR" altLang="en-US" b="1" dirty="0"/>
              <a:t>칼럼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3A7B9C-6801-403E-898A-0F09B77F0136}"/>
              </a:ext>
            </a:extLst>
          </p:cNvPr>
          <p:cNvSpPr txBox="1"/>
          <p:nvPr/>
        </p:nvSpPr>
        <p:spPr>
          <a:xfrm>
            <a:off x="334070" y="919403"/>
            <a:ext cx="567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요금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결측치를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등급의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중위값을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이용해 채움</a:t>
            </a: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5914E-DC0D-41E6-A229-D97E81DA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7" y="1501319"/>
            <a:ext cx="9193507" cy="6331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1A7C2F-EC48-4B45-A811-1327E36E4F55}"/>
              </a:ext>
            </a:extLst>
          </p:cNvPr>
          <p:cNvSpPr/>
          <p:nvPr/>
        </p:nvSpPr>
        <p:spPr>
          <a:xfrm>
            <a:off x="-225243" y="3823718"/>
            <a:ext cx="12642485" cy="337573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59C7DC-6E9E-42A1-9380-39B8C8E20125}"/>
              </a:ext>
            </a:extLst>
          </p:cNvPr>
          <p:cNvGrpSpPr/>
          <p:nvPr/>
        </p:nvGrpSpPr>
        <p:grpSpPr>
          <a:xfrm>
            <a:off x="211002" y="3954929"/>
            <a:ext cx="11433614" cy="2358398"/>
            <a:chOff x="211002" y="3954929"/>
            <a:chExt cx="11433614" cy="235839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3F4036D-E17B-436D-A6BC-30CD01E844F3}"/>
                </a:ext>
              </a:extLst>
            </p:cNvPr>
            <p:cNvGrpSpPr/>
            <p:nvPr/>
          </p:nvGrpSpPr>
          <p:grpSpPr>
            <a:xfrm>
              <a:off x="211002" y="3954929"/>
              <a:ext cx="11433614" cy="2358398"/>
              <a:chOff x="109240" y="4616811"/>
              <a:chExt cx="11433614" cy="235839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84307D-F62A-4590-BCBC-9DF9AD187EA6}"/>
                  </a:ext>
                </a:extLst>
              </p:cNvPr>
              <p:cNvSpPr txBox="1"/>
              <p:nvPr/>
            </p:nvSpPr>
            <p:spPr>
              <a:xfrm>
                <a:off x="109240" y="4616811"/>
                <a:ext cx="2258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i="0" dirty="0">
                    <a:solidFill>
                      <a:srgbClr val="0D0D0D"/>
                    </a:solidFill>
                    <a:effectLst/>
                    <a:highlight>
                      <a:srgbClr val="FFFF00"/>
                    </a:highlight>
                    <a:latin typeface="Söhne"/>
                  </a:rPr>
                  <a:t>요금과 </a:t>
                </a:r>
                <a:r>
                  <a:rPr lang="ko-KR" altLang="en-US" sz="1400" b="1" i="0" dirty="0" err="1">
                    <a:solidFill>
                      <a:srgbClr val="0D0D0D"/>
                    </a:solidFill>
                    <a:effectLst/>
                    <a:highlight>
                      <a:srgbClr val="FFFF00"/>
                    </a:highlight>
                    <a:latin typeface="Söhne"/>
                  </a:rPr>
                  <a:t>생존률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E5B7AE1-BB5B-41D9-90ED-2D505511D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700" y="5097289"/>
                <a:ext cx="6759339" cy="187792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3F938AD-06D3-4C0E-B308-17E3D65F2DE4}"/>
                  </a:ext>
                </a:extLst>
              </p:cNvPr>
              <p:cNvSpPr txBox="1"/>
              <p:nvPr/>
            </p:nvSpPr>
            <p:spPr>
              <a:xfrm>
                <a:off x="7494989" y="5846871"/>
                <a:ext cx="404786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300" b="1" i="1" dirty="0">
                    <a:solidFill>
                      <a:srgbClr val="0070C0"/>
                    </a:solidFill>
                  </a:rPr>
                  <a:t>티켓 요금이 높을수록 생존확률이 높음</a:t>
                </a:r>
                <a:endParaRPr lang="en-US" altLang="ko-KR" sz="1300" b="1" i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300" b="1" i="1" dirty="0">
                    <a:solidFill>
                      <a:srgbClr val="0070C0"/>
                    </a:solidFill>
                  </a:rPr>
                  <a:t>티켓 요금이 낮을수록 사망률 높음</a:t>
                </a:r>
                <a:endParaRPr lang="en-US" altLang="ko-KR" sz="1300" b="1" i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53C546F-C81D-4CA5-973E-6E869BB9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596" y="5067794"/>
              <a:ext cx="834120" cy="48336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2BEBA05-E14E-4187-9321-5AE86106A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77" y="2641604"/>
            <a:ext cx="6201640" cy="105742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26C882-17CD-4435-8DC5-4F7D7D3CADB8}"/>
              </a:ext>
            </a:extLst>
          </p:cNvPr>
          <p:cNvSpPr txBox="1"/>
          <p:nvPr/>
        </p:nvSpPr>
        <p:spPr>
          <a:xfrm>
            <a:off x="334070" y="2251749"/>
            <a:ext cx="567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수치형으로 매핑</a:t>
            </a: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8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264621" y="130199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객실넘버</a:t>
            </a:r>
            <a:r>
              <a:rPr lang="en-US" altLang="ko-KR" b="1" dirty="0"/>
              <a:t>(cabin) </a:t>
            </a:r>
            <a:r>
              <a:rPr lang="ko-KR" altLang="en-US" b="1" dirty="0"/>
              <a:t>컬럼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8AD5DC-AD6D-4CC3-822E-BAB354178774}"/>
              </a:ext>
            </a:extLst>
          </p:cNvPr>
          <p:cNvSpPr/>
          <p:nvPr/>
        </p:nvSpPr>
        <p:spPr>
          <a:xfrm>
            <a:off x="6745710" y="533133"/>
            <a:ext cx="5658357" cy="324970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1EE548-7E15-4414-8828-4B4940F4C074}"/>
              </a:ext>
            </a:extLst>
          </p:cNvPr>
          <p:cNvGrpSpPr/>
          <p:nvPr/>
        </p:nvGrpSpPr>
        <p:grpSpPr>
          <a:xfrm>
            <a:off x="218349" y="533133"/>
            <a:ext cx="6422330" cy="3249701"/>
            <a:chOff x="1960078" y="1067598"/>
            <a:chExt cx="7224562" cy="39223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AE4405-55E3-4F16-8843-71221F20CF0A}"/>
                </a:ext>
              </a:extLst>
            </p:cNvPr>
            <p:cNvSpPr/>
            <p:nvPr/>
          </p:nvSpPr>
          <p:spPr>
            <a:xfrm>
              <a:off x="1960078" y="1067598"/>
              <a:ext cx="7224562" cy="392234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1FF80D-C9B5-4F34-B1A9-F73BFC953AE8}"/>
                </a:ext>
              </a:extLst>
            </p:cNvPr>
            <p:cNvGrpSpPr/>
            <p:nvPr/>
          </p:nvGrpSpPr>
          <p:grpSpPr>
            <a:xfrm>
              <a:off x="2348917" y="2113839"/>
              <a:ext cx="1667108" cy="2314898"/>
              <a:chOff x="520764" y="980079"/>
              <a:chExt cx="1667108" cy="231489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F81F7B2-D2FC-4359-BABE-754404C21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764" y="980079"/>
                <a:ext cx="1667108" cy="2314898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53353BD-5394-4106-AA38-7A31F95D32E3}"/>
                  </a:ext>
                </a:extLst>
              </p:cNvPr>
              <p:cNvSpPr/>
              <p:nvPr/>
            </p:nvSpPr>
            <p:spPr>
              <a:xfrm>
                <a:off x="568546" y="1628328"/>
                <a:ext cx="108110" cy="202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ABB6E29-E084-4444-B1B0-FCBD13BDC80B}"/>
                  </a:ext>
                </a:extLst>
              </p:cNvPr>
              <p:cNvSpPr/>
              <p:nvPr/>
            </p:nvSpPr>
            <p:spPr>
              <a:xfrm>
                <a:off x="568546" y="1995993"/>
                <a:ext cx="108110" cy="202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122C2DC-76B8-4B30-9C40-74102422A841}"/>
                  </a:ext>
                </a:extLst>
              </p:cNvPr>
              <p:cNvSpPr/>
              <p:nvPr/>
            </p:nvSpPr>
            <p:spPr>
              <a:xfrm>
                <a:off x="568546" y="1248915"/>
                <a:ext cx="108110" cy="202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40D3935F-E2D7-47BC-9219-4AB0603426E3}"/>
                </a:ext>
              </a:extLst>
            </p:cNvPr>
            <p:cNvSpPr/>
            <p:nvPr/>
          </p:nvSpPr>
          <p:spPr>
            <a:xfrm>
              <a:off x="4340909" y="2973205"/>
              <a:ext cx="594746" cy="5201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72D99E-AB9A-4435-80A1-C8AD775E3B36}"/>
                </a:ext>
              </a:extLst>
            </p:cNvPr>
            <p:cNvSpPr txBox="1"/>
            <p:nvPr/>
          </p:nvSpPr>
          <p:spPr>
            <a:xfrm>
              <a:off x="2078229" y="1380907"/>
              <a:ext cx="3123126" cy="37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1. </a:t>
              </a:r>
              <a:r>
                <a:rPr lang="ko-KR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객실 앞 알파벳만 취급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D9AFA1-5DD6-4C20-B4FF-4315B449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1355" y="2042126"/>
              <a:ext cx="3578019" cy="52011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8BCEF80-41F8-4FD3-8B39-59C4ABBA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355" y="2741772"/>
              <a:ext cx="1714649" cy="1600339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68D3BA8-5D64-4D5E-824F-5CBDCF382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078" y="1186088"/>
            <a:ext cx="4251390" cy="24137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99DDEC8-960B-446D-89C0-F4E4AEC25E98}"/>
              </a:ext>
            </a:extLst>
          </p:cNvPr>
          <p:cNvSpPr txBox="1"/>
          <p:nvPr/>
        </p:nvSpPr>
        <p:spPr>
          <a:xfrm>
            <a:off x="6639047" y="720684"/>
            <a:ext cx="177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 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등급별 객실</a:t>
            </a: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9F797F5-D908-4B19-9EFE-4849C31A2D5E}"/>
              </a:ext>
            </a:extLst>
          </p:cNvPr>
          <p:cNvSpPr/>
          <p:nvPr/>
        </p:nvSpPr>
        <p:spPr>
          <a:xfrm>
            <a:off x="-376476" y="4111056"/>
            <a:ext cx="6551974" cy="333834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1B365D-7854-4995-8E9A-BE84D7BAD3CE}"/>
              </a:ext>
            </a:extLst>
          </p:cNvPr>
          <p:cNvSpPr txBox="1"/>
          <p:nvPr/>
        </p:nvSpPr>
        <p:spPr>
          <a:xfrm>
            <a:off x="87184" y="4231592"/>
            <a:ext cx="277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객실 </a:t>
            </a:r>
            <a:r>
              <a:rPr lang="ko-KR" alt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결측치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중위값</a:t>
            </a: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D94BF9-1B01-4519-B052-6DBD1E5EBF03}"/>
              </a:ext>
            </a:extLst>
          </p:cNvPr>
          <p:cNvSpPr/>
          <p:nvPr/>
        </p:nvSpPr>
        <p:spPr>
          <a:xfrm>
            <a:off x="6326993" y="4011922"/>
            <a:ext cx="6003171" cy="324970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F34CD5-F044-4DFC-AEB0-CD1E1CCA5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39" y="4856102"/>
            <a:ext cx="5742324" cy="60194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3B8098-53DD-48E1-82F7-B58AC36E1E74}"/>
              </a:ext>
            </a:extLst>
          </p:cNvPr>
          <p:cNvSpPr txBox="1"/>
          <p:nvPr/>
        </p:nvSpPr>
        <p:spPr>
          <a:xfrm>
            <a:off x="6476722" y="4269798"/>
            <a:ext cx="277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매핑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785EFBD-4B60-4C08-8C34-76C1A47C0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882" y="4973593"/>
            <a:ext cx="5398467" cy="6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D9BE66-47E8-4EC6-9F7F-5354867ADAA5}"/>
              </a:ext>
            </a:extLst>
          </p:cNvPr>
          <p:cNvSpPr/>
          <p:nvPr/>
        </p:nvSpPr>
        <p:spPr>
          <a:xfrm>
            <a:off x="-225243" y="1836664"/>
            <a:ext cx="12642485" cy="571003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295372" y="275897"/>
            <a:ext cx="633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sibSp</a:t>
            </a:r>
            <a:r>
              <a:rPr lang="en-US" altLang="ko-KR" b="1" dirty="0"/>
              <a:t>+ parch</a:t>
            </a:r>
            <a:r>
              <a:rPr lang="ko-KR" altLang="en-US" b="1" dirty="0"/>
              <a:t>를 이용한 </a:t>
            </a:r>
            <a:r>
              <a:rPr lang="ko-KR" altLang="en-US" b="1" dirty="0">
                <a:highlight>
                  <a:srgbClr val="FFFF00"/>
                </a:highlight>
              </a:rPr>
              <a:t>가족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en-US" altLang="ko-KR" b="1" dirty="0" err="1">
                <a:highlight>
                  <a:srgbClr val="FFFF00"/>
                </a:highlight>
              </a:rPr>
              <a:t>FamilySize</a:t>
            </a:r>
            <a:r>
              <a:rPr lang="en-US" altLang="ko-KR" b="1" dirty="0">
                <a:highlight>
                  <a:srgbClr val="FFFF00"/>
                </a:highlight>
              </a:rPr>
              <a:t>) </a:t>
            </a:r>
            <a:r>
              <a:rPr lang="ko-KR" altLang="en-US" b="1" dirty="0"/>
              <a:t>칼럼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D6273-F9B5-43B0-BF4C-D2F51C28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07" y="2612485"/>
            <a:ext cx="5085604" cy="707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8B1DE-21D6-4AC8-9852-F61D77AF6A96}"/>
              </a:ext>
            </a:extLst>
          </p:cNvPr>
          <p:cNvSpPr txBox="1"/>
          <p:nvPr/>
        </p:nvSpPr>
        <p:spPr>
          <a:xfrm>
            <a:off x="427407" y="840486"/>
            <a:ext cx="4499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SibSp</a:t>
            </a:r>
            <a:r>
              <a:rPr lang="en-US" altLang="ko-KR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ko-KR" altLang="en-US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함께 탑승한 형제자매</a:t>
            </a:r>
            <a:r>
              <a:rPr lang="en-US" altLang="ko-KR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배우자 수 총합</a:t>
            </a:r>
            <a:br>
              <a:rPr lang="ko-KR" altLang="en-US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Parch - </a:t>
            </a:r>
            <a:r>
              <a:rPr lang="ko-KR" altLang="en-US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함께 탑승한 부모</a:t>
            </a:r>
            <a:r>
              <a:rPr lang="en-US" altLang="ko-KR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자녀 수 총합</a:t>
            </a:r>
            <a:endParaRPr lang="en-US" altLang="ko-KR" sz="13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4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이 둘을 합해 가족 칼럼 생성 </a:t>
            </a:r>
            <a:r>
              <a:rPr lang="en-US" altLang="ko-KR" sz="14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FamilySize</a:t>
            </a:r>
            <a:r>
              <a:rPr lang="en-US" altLang="ko-KR" sz="14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b="1" i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A426E-AA0F-4D38-8C95-164125D78537}"/>
              </a:ext>
            </a:extLst>
          </p:cNvPr>
          <p:cNvSpPr txBox="1"/>
          <p:nvPr/>
        </p:nvSpPr>
        <p:spPr>
          <a:xfrm>
            <a:off x="427407" y="2142042"/>
            <a:ext cx="44996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dirty="0">
                <a:effectLst/>
                <a:latin typeface="Consolas" panose="020B0609020204030204" pitchFamily="49" charset="0"/>
              </a:rPr>
              <a:t>1. </a:t>
            </a:r>
            <a:r>
              <a:rPr lang="en-US" altLang="ko-KR" sz="1300" b="1" i="1" dirty="0" err="1">
                <a:effectLst/>
                <a:latin typeface="Consolas" panose="020B0609020204030204" pitchFamily="49" charset="0"/>
              </a:rPr>
              <a:t>SibSp</a:t>
            </a:r>
            <a:r>
              <a:rPr lang="en-US" altLang="ko-KR" sz="1300" b="1" i="1" dirty="0" err="1">
                <a:latin typeface="Consolas" panose="020B0609020204030204" pitchFamily="49" charset="0"/>
              </a:rPr>
              <a:t>+Parch</a:t>
            </a:r>
            <a:r>
              <a:rPr lang="en-US" altLang="ko-KR" sz="1300" b="1" i="1" dirty="0">
                <a:latin typeface="Consolas" panose="020B0609020204030204" pitchFamily="49" charset="0"/>
              </a:rPr>
              <a:t> +1(1</a:t>
            </a:r>
            <a:r>
              <a:rPr lang="ko-KR" altLang="en-US" sz="1300" b="1" i="1" dirty="0">
                <a:latin typeface="Consolas" panose="020B0609020204030204" pitchFamily="49" charset="0"/>
              </a:rPr>
              <a:t>은 본인</a:t>
            </a:r>
            <a:r>
              <a:rPr lang="en-US" altLang="ko-KR" sz="1300" b="1" i="1" dirty="0">
                <a:latin typeface="Consolas" panose="020B0609020204030204" pitchFamily="49" charset="0"/>
              </a:rPr>
              <a:t>)</a:t>
            </a:r>
            <a:endParaRPr lang="ko-KR" altLang="en-US" sz="1400" b="1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77B57-338D-48EC-895D-C89EBEE84F23}"/>
              </a:ext>
            </a:extLst>
          </p:cNvPr>
          <p:cNvSpPr txBox="1"/>
          <p:nvPr/>
        </p:nvSpPr>
        <p:spPr>
          <a:xfrm>
            <a:off x="427407" y="3788415"/>
            <a:ext cx="22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가족수와</a:t>
            </a:r>
            <a:r>
              <a:rPr lang="ko-KR" altLang="en-US" sz="1400" b="1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  </a:t>
            </a:r>
            <a:r>
              <a:rPr lang="ko-KR" altLang="en-US" sz="1400" b="1" i="0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생존률</a:t>
            </a:r>
            <a:endParaRPr lang="en-US" altLang="ko-KR" sz="1400" b="1" dirty="0"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87FC69-93C2-4E35-930F-9E33FA2D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7" y="4465359"/>
            <a:ext cx="6737322" cy="15066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73479B-9EC6-41EB-A9BB-095514E4281B}"/>
              </a:ext>
            </a:extLst>
          </p:cNvPr>
          <p:cNvSpPr txBox="1"/>
          <p:nvPr/>
        </p:nvSpPr>
        <p:spPr>
          <a:xfrm>
            <a:off x="7541156" y="4691679"/>
            <a:ext cx="449965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혼자일때</a:t>
            </a:r>
            <a:r>
              <a:rPr lang="ko-KR" altLang="en-US" sz="13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사망률이 높고</a:t>
            </a:r>
            <a:endParaRPr lang="en-US" altLang="ko-KR" sz="13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명일때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가장 </a:t>
            </a:r>
            <a:r>
              <a:rPr lang="ko-KR" altLang="en-US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생존률이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올라감</a:t>
            </a:r>
            <a:endParaRPr lang="en-US" altLang="ko-KR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ko-KR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, 4</a:t>
            </a:r>
            <a:r>
              <a:rPr lang="ko-KR" altLang="en-US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명일땐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사망률보다 </a:t>
            </a:r>
            <a:r>
              <a:rPr lang="ko-KR" altLang="en-US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생존률이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더 높으나</a:t>
            </a:r>
            <a:endParaRPr lang="en-US" altLang="ko-KR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3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명 초과부턴 사망률이 더 높아짐</a:t>
            </a:r>
            <a:endParaRPr lang="ko-KR" altLang="en-US" sz="14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9D80-2FBC-4A0E-8AFE-44D3379D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/>
          <a:lstStyle/>
          <a:p>
            <a:r>
              <a:rPr lang="en-US" altLang="ko-KR" sz="4000" dirty="0"/>
              <a:t>Chap1</a:t>
            </a:r>
            <a:br>
              <a:rPr lang="en-US" altLang="ko-KR" sz="4000" dirty="0"/>
            </a:br>
            <a:r>
              <a:rPr lang="ko-KR" altLang="en-US" sz="4000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81061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02524-A2D7-4B23-B80F-C33EB6C6F622}"/>
              </a:ext>
            </a:extLst>
          </p:cNvPr>
          <p:cNvSpPr txBox="1"/>
          <p:nvPr/>
        </p:nvSpPr>
        <p:spPr>
          <a:xfrm>
            <a:off x="295372" y="275897"/>
            <a:ext cx="633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필요없는</a:t>
            </a:r>
            <a:r>
              <a:rPr lang="ko-KR" altLang="en-US" b="1" dirty="0"/>
              <a:t> 칼럼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76FD7-535B-46A0-8CBB-BFDC001AE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1" t="43374" b="10635"/>
          <a:stretch/>
        </p:blipFill>
        <p:spPr>
          <a:xfrm>
            <a:off x="360962" y="1098138"/>
            <a:ext cx="6336536" cy="1507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A559E7-6496-4140-97B2-D00D0E93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2" y="3058669"/>
            <a:ext cx="6336536" cy="37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9D80-2FBC-4A0E-8AFE-44D3379D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/>
          <a:lstStyle/>
          <a:p>
            <a:r>
              <a:rPr lang="en-US" altLang="ko-KR" sz="4000" dirty="0"/>
              <a:t>Chap3</a:t>
            </a:r>
            <a:br>
              <a:rPr lang="en-US" altLang="ko-KR" sz="4000" dirty="0"/>
            </a:br>
            <a:r>
              <a:rPr lang="en-US" altLang="ko-KR" sz="4000" dirty="0"/>
              <a:t>Modeling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905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31EF6D-8DD5-41B4-A039-6690D5FFB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</a:p>
        </p:txBody>
      </p:sp>
    </p:spTree>
    <p:extLst>
      <p:ext uri="{BB962C8B-B14F-4D97-AF65-F5344CB8AC3E}">
        <p14:creationId xmlns:p14="http://schemas.microsoft.com/office/powerpoint/2010/main" val="336711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KNN 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EEDF79-3050-43A0-9FBA-06BCF39EF5A0}"/>
              </a:ext>
            </a:extLst>
          </p:cNvPr>
          <p:cNvGrpSpPr/>
          <p:nvPr/>
        </p:nvGrpSpPr>
        <p:grpSpPr>
          <a:xfrm>
            <a:off x="213847" y="1320928"/>
            <a:ext cx="4523772" cy="4653023"/>
            <a:chOff x="631217" y="1119173"/>
            <a:chExt cx="4523772" cy="465302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CF2C51-3B6D-4EF5-9304-ABFFAAF3BA7B}"/>
                </a:ext>
              </a:extLst>
            </p:cNvPr>
            <p:cNvGrpSpPr/>
            <p:nvPr/>
          </p:nvGrpSpPr>
          <p:grpSpPr>
            <a:xfrm>
              <a:off x="631217" y="1119173"/>
              <a:ext cx="4523772" cy="4653023"/>
              <a:chOff x="1074517" y="1180618"/>
              <a:chExt cx="4523772" cy="4653023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BABC2BC1-309D-4114-9441-29E4EAE05406}"/>
                  </a:ext>
                </a:extLst>
              </p:cNvPr>
              <p:cNvCxnSpPr/>
              <p:nvPr/>
            </p:nvCxnSpPr>
            <p:spPr>
              <a:xfrm>
                <a:off x="1608881" y="1180618"/>
                <a:ext cx="0" cy="46530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FCBC4F2-BC73-43E9-9DAE-8104FAAEF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4517" y="5569352"/>
                <a:ext cx="45237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218BDCF-08D1-4940-8C48-966411B3D816}"/>
                </a:ext>
              </a:extLst>
            </p:cNvPr>
            <p:cNvSpPr/>
            <p:nvPr/>
          </p:nvSpPr>
          <p:spPr>
            <a:xfrm>
              <a:off x="2907325" y="4054144"/>
              <a:ext cx="219919" cy="21783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99A3C2-4598-4CF6-9F5E-2045C02FF7D0}"/>
                </a:ext>
              </a:extLst>
            </p:cNvPr>
            <p:cNvSpPr/>
            <p:nvPr/>
          </p:nvSpPr>
          <p:spPr>
            <a:xfrm>
              <a:off x="1846623" y="2759340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A88DBB2-3D44-4033-8EA6-4FCAADC3EF3E}"/>
                </a:ext>
              </a:extLst>
            </p:cNvPr>
            <p:cNvSpPr/>
            <p:nvPr/>
          </p:nvSpPr>
          <p:spPr>
            <a:xfrm>
              <a:off x="1741947" y="3481245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2BEA3C7-D3DF-4628-8192-7FDCE0BCA667}"/>
                </a:ext>
              </a:extLst>
            </p:cNvPr>
            <p:cNvSpPr/>
            <p:nvPr/>
          </p:nvSpPr>
          <p:spPr>
            <a:xfrm>
              <a:off x="2573770" y="3537125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BFB5F9-D777-4551-86CE-1227AE3D30DE}"/>
                </a:ext>
              </a:extLst>
            </p:cNvPr>
            <p:cNvSpPr/>
            <p:nvPr/>
          </p:nvSpPr>
          <p:spPr>
            <a:xfrm>
              <a:off x="2673184" y="3055006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31602B4-DBE1-4B09-8479-280757105EA7}"/>
                </a:ext>
              </a:extLst>
            </p:cNvPr>
            <p:cNvSpPr/>
            <p:nvPr/>
          </p:nvSpPr>
          <p:spPr>
            <a:xfrm>
              <a:off x="4273384" y="4431686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8FABD5-FBFB-403C-861D-55B2A10C2737}"/>
                </a:ext>
              </a:extLst>
            </p:cNvPr>
            <p:cNvSpPr/>
            <p:nvPr/>
          </p:nvSpPr>
          <p:spPr>
            <a:xfrm>
              <a:off x="4579073" y="3445685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F92E82B-79AE-4684-996C-A05C3626E310}"/>
                </a:ext>
              </a:extLst>
            </p:cNvPr>
            <p:cNvSpPr/>
            <p:nvPr/>
          </p:nvSpPr>
          <p:spPr>
            <a:xfrm>
              <a:off x="4647042" y="4700963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6E5A2-41D4-46F2-9DF3-BEC3BA068A43}"/>
                </a:ext>
              </a:extLst>
            </p:cNvPr>
            <p:cNvSpPr/>
            <p:nvPr/>
          </p:nvSpPr>
          <p:spPr>
            <a:xfrm>
              <a:off x="4053465" y="5162564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F3A1E-709D-4E79-B9E9-E0FE22FE08DB}"/>
                </a:ext>
              </a:extLst>
            </p:cNvPr>
            <p:cNvSpPr/>
            <p:nvPr/>
          </p:nvSpPr>
          <p:spPr>
            <a:xfrm>
              <a:off x="3218866" y="3945228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D123F-8477-413D-A50E-0F1B5A60425C}"/>
                </a:ext>
              </a:extLst>
            </p:cNvPr>
            <p:cNvSpPr txBox="1"/>
            <p:nvPr/>
          </p:nvSpPr>
          <p:spPr>
            <a:xfrm>
              <a:off x="1329985" y="1390421"/>
              <a:ext cx="15773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RED</a:t>
              </a:r>
              <a:r>
                <a:rPr lang="en-US" altLang="ko-KR" sz="1300" dirty="0"/>
                <a:t>: DIED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BLUE</a:t>
              </a:r>
              <a:r>
                <a:rPr lang="en-US" altLang="ko-KR" sz="1300" dirty="0"/>
                <a:t>: SURVIVED</a:t>
              </a:r>
              <a:endParaRPr lang="ko-KR" altLang="en-US" sz="13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058-4949-46B0-9D80-0DA19EC4D99E}"/>
              </a:ext>
            </a:extLst>
          </p:cNvPr>
          <p:cNvSpPr txBox="1"/>
          <p:nvPr/>
        </p:nvSpPr>
        <p:spPr>
          <a:xfrm>
            <a:off x="2336489" y="4252924"/>
            <a:ext cx="661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ME</a:t>
            </a:r>
            <a:endParaRPr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D2E11-2719-44B6-ABED-4A014A9F2A2D}"/>
              </a:ext>
            </a:extLst>
          </p:cNvPr>
          <p:cNvSpPr txBox="1"/>
          <p:nvPr/>
        </p:nvSpPr>
        <p:spPr>
          <a:xfrm>
            <a:off x="5493832" y="1006909"/>
            <a:ext cx="30200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IF K=3</a:t>
            </a:r>
          </a:p>
          <a:p>
            <a:r>
              <a:rPr lang="en-US" altLang="ko-KR" sz="1300" dirty="0"/>
              <a:t>-&gt; </a:t>
            </a:r>
            <a:r>
              <a:rPr lang="ko-KR" altLang="en-US" sz="1300" dirty="0"/>
              <a:t>나와 가장 가까운 </a:t>
            </a:r>
            <a:r>
              <a:rPr lang="en-US" altLang="ko-KR" sz="1300" dirty="0"/>
              <a:t>3</a:t>
            </a:r>
            <a:r>
              <a:rPr lang="ko-KR" altLang="en-US" sz="1300" dirty="0"/>
              <a:t>개의 데이터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98729BBC-88B5-4955-8165-825B3C00BC86}"/>
              </a:ext>
            </a:extLst>
          </p:cNvPr>
          <p:cNvSpPr/>
          <p:nvPr/>
        </p:nvSpPr>
        <p:spPr>
          <a:xfrm>
            <a:off x="2011680" y="3139168"/>
            <a:ext cx="1357184" cy="1696992"/>
          </a:xfrm>
          <a:custGeom>
            <a:avLst/>
            <a:gdLst>
              <a:gd name="connsiteX0" fmla="*/ 436880 w 1357184"/>
              <a:gd name="connsiteY0" fmla="*/ 20592 h 1696992"/>
              <a:gd name="connsiteX1" fmla="*/ 375920 w 1357184"/>
              <a:gd name="connsiteY1" fmla="*/ 10432 h 1696992"/>
              <a:gd name="connsiteX2" fmla="*/ 233680 w 1357184"/>
              <a:gd name="connsiteY2" fmla="*/ 61232 h 1696992"/>
              <a:gd name="connsiteX3" fmla="*/ 81280 w 1357184"/>
              <a:gd name="connsiteY3" fmla="*/ 203472 h 1696992"/>
              <a:gd name="connsiteX4" fmla="*/ 40640 w 1357184"/>
              <a:gd name="connsiteY4" fmla="*/ 305072 h 1696992"/>
              <a:gd name="connsiteX5" fmla="*/ 0 w 1357184"/>
              <a:gd name="connsiteY5" fmla="*/ 538752 h 1696992"/>
              <a:gd name="connsiteX6" fmla="*/ 30480 w 1357184"/>
              <a:gd name="connsiteY6" fmla="*/ 1026432 h 1696992"/>
              <a:gd name="connsiteX7" fmla="*/ 223520 w 1357184"/>
              <a:gd name="connsiteY7" fmla="*/ 1412512 h 1696992"/>
              <a:gd name="connsiteX8" fmla="*/ 365760 w 1357184"/>
              <a:gd name="connsiteY8" fmla="*/ 1585232 h 1696992"/>
              <a:gd name="connsiteX9" fmla="*/ 528320 w 1357184"/>
              <a:gd name="connsiteY9" fmla="*/ 1646192 h 1696992"/>
              <a:gd name="connsiteX10" fmla="*/ 894080 w 1357184"/>
              <a:gd name="connsiteY10" fmla="*/ 1696992 h 1696992"/>
              <a:gd name="connsiteX11" fmla="*/ 1249680 w 1357184"/>
              <a:gd name="connsiteY11" fmla="*/ 1605552 h 1696992"/>
              <a:gd name="connsiteX12" fmla="*/ 1310640 w 1357184"/>
              <a:gd name="connsiteY12" fmla="*/ 1442992 h 1696992"/>
              <a:gd name="connsiteX13" fmla="*/ 1330960 w 1357184"/>
              <a:gd name="connsiteY13" fmla="*/ 843552 h 1696992"/>
              <a:gd name="connsiteX14" fmla="*/ 1188720 w 1357184"/>
              <a:gd name="connsiteY14" fmla="*/ 508272 h 1696992"/>
              <a:gd name="connsiteX15" fmla="*/ 965200 w 1357184"/>
              <a:gd name="connsiteY15" fmla="*/ 203472 h 1696992"/>
              <a:gd name="connsiteX16" fmla="*/ 904240 w 1357184"/>
              <a:gd name="connsiteY16" fmla="*/ 132352 h 1696992"/>
              <a:gd name="connsiteX17" fmla="*/ 782320 w 1357184"/>
              <a:gd name="connsiteY17" fmla="*/ 61232 h 1696992"/>
              <a:gd name="connsiteX18" fmla="*/ 711200 w 1357184"/>
              <a:gd name="connsiteY18" fmla="*/ 30752 h 1696992"/>
              <a:gd name="connsiteX19" fmla="*/ 386080 w 1357184"/>
              <a:gd name="connsiteY19" fmla="*/ 272 h 16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57184" h="1696992">
                <a:moveTo>
                  <a:pt x="436880" y="20592"/>
                </a:moveTo>
                <a:cubicBezTo>
                  <a:pt x="416560" y="17205"/>
                  <a:pt x="396120" y="6392"/>
                  <a:pt x="375920" y="10432"/>
                </a:cubicBezTo>
                <a:cubicBezTo>
                  <a:pt x="326551" y="20306"/>
                  <a:pt x="277879" y="37124"/>
                  <a:pt x="233680" y="61232"/>
                </a:cubicBezTo>
                <a:cubicBezTo>
                  <a:pt x="204389" y="77209"/>
                  <a:pt x="105943" y="178809"/>
                  <a:pt x="81280" y="203472"/>
                </a:cubicBezTo>
                <a:cubicBezTo>
                  <a:pt x="67733" y="237339"/>
                  <a:pt x="49234" y="269623"/>
                  <a:pt x="40640" y="305072"/>
                </a:cubicBezTo>
                <a:cubicBezTo>
                  <a:pt x="22013" y="381909"/>
                  <a:pt x="0" y="538752"/>
                  <a:pt x="0" y="538752"/>
                </a:cubicBezTo>
                <a:cubicBezTo>
                  <a:pt x="10160" y="701312"/>
                  <a:pt x="6080" y="865393"/>
                  <a:pt x="30480" y="1026432"/>
                </a:cubicBezTo>
                <a:cubicBezTo>
                  <a:pt x="46545" y="1132462"/>
                  <a:pt x="169011" y="1334941"/>
                  <a:pt x="223520" y="1412512"/>
                </a:cubicBezTo>
                <a:cubicBezTo>
                  <a:pt x="266402" y="1473536"/>
                  <a:pt x="306570" y="1539853"/>
                  <a:pt x="365760" y="1585232"/>
                </a:cubicBezTo>
                <a:cubicBezTo>
                  <a:pt x="411687" y="1620443"/>
                  <a:pt x="472488" y="1630965"/>
                  <a:pt x="528320" y="1646192"/>
                </a:cubicBezTo>
                <a:cubicBezTo>
                  <a:pt x="628856" y="1673611"/>
                  <a:pt x="793304" y="1686384"/>
                  <a:pt x="894080" y="1696992"/>
                </a:cubicBezTo>
                <a:cubicBezTo>
                  <a:pt x="978630" y="1687933"/>
                  <a:pt x="1181771" y="1720475"/>
                  <a:pt x="1249680" y="1605552"/>
                </a:cubicBezTo>
                <a:cubicBezTo>
                  <a:pt x="1279121" y="1555729"/>
                  <a:pt x="1290320" y="1497179"/>
                  <a:pt x="1310640" y="1442992"/>
                </a:cubicBezTo>
                <a:cubicBezTo>
                  <a:pt x="1355187" y="1175710"/>
                  <a:pt x="1378475" y="1146457"/>
                  <a:pt x="1330960" y="843552"/>
                </a:cubicBezTo>
                <a:cubicBezTo>
                  <a:pt x="1323089" y="793377"/>
                  <a:pt x="1211705" y="544281"/>
                  <a:pt x="1188720" y="508272"/>
                </a:cubicBezTo>
                <a:cubicBezTo>
                  <a:pt x="1120932" y="402071"/>
                  <a:pt x="1047194" y="299132"/>
                  <a:pt x="965200" y="203472"/>
                </a:cubicBezTo>
                <a:cubicBezTo>
                  <a:pt x="944880" y="179765"/>
                  <a:pt x="927947" y="152672"/>
                  <a:pt x="904240" y="132352"/>
                </a:cubicBezTo>
                <a:cubicBezTo>
                  <a:pt x="880875" y="112325"/>
                  <a:pt x="817994" y="77448"/>
                  <a:pt x="782320" y="61232"/>
                </a:cubicBezTo>
                <a:cubicBezTo>
                  <a:pt x="758840" y="50559"/>
                  <a:pt x="736420" y="36156"/>
                  <a:pt x="711200" y="30752"/>
                </a:cubicBezTo>
                <a:cubicBezTo>
                  <a:pt x="544374" y="-4996"/>
                  <a:pt x="526429" y="272"/>
                  <a:pt x="386080" y="272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47C39B-4E56-4151-884B-75B354BA2A8C}"/>
              </a:ext>
            </a:extLst>
          </p:cNvPr>
          <p:cNvCxnSpPr>
            <a:cxnSpLocks/>
            <a:stCxn id="32" idx="14"/>
          </p:cNvCxnSpPr>
          <p:nvPr/>
        </p:nvCxnSpPr>
        <p:spPr>
          <a:xfrm flipV="1">
            <a:off x="3200400" y="2019182"/>
            <a:ext cx="2032000" cy="1628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BACFD7-C83E-4947-A73E-34FFA35CA149}"/>
              </a:ext>
            </a:extLst>
          </p:cNvPr>
          <p:cNvSpPr txBox="1"/>
          <p:nvPr/>
        </p:nvSpPr>
        <p:spPr>
          <a:xfrm>
            <a:off x="5453192" y="1716434"/>
            <a:ext cx="504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생존자의 수가 더 많으므로 생존으로 판단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704E66-0E94-46F8-AD01-41CAE4EAA8B3}"/>
              </a:ext>
            </a:extLst>
          </p:cNvPr>
          <p:cNvSpPr txBox="1"/>
          <p:nvPr/>
        </p:nvSpPr>
        <p:spPr>
          <a:xfrm>
            <a:off x="5493832" y="2540923"/>
            <a:ext cx="30200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highlight>
                  <a:srgbClr val="FFFF00"/>
                </a:highlight>
              </a:rPr>
              <a:t>K</a:t>
            </a:r>
            <a:r>
              <a:rPr lang="ko-KR" altLang="en-US" sz="1300" dirty="0">
                <a:highlight>
                  <a:srgbClr val="FFFF00"/>
                </a:highlight>
              </a:rPr>
              <a:t>의 값에 따라 </a:t>
            </a:r>
            <a:r>
              <a:rPr lang="ko-KR" altLang="en-US" sz="1300" dirty="0" err="1">
                <a:highlight>
                  <a:srgbClr val="FFFF00"/>
                </a:highlight>
              </a:rPr>
              <a:t>예측값이</a:t>
            </a:r>
            <a:r>
              <a:rPr lang="ko-KR" altLang="en-US" sz="1300" dirty="0">
                <a:highlight>
                  <a:srgbClr val="FFFF00"/>
                </a:highlight>
              </a:rPr>
              <a:t> 달라짐</a:t>
            </a:r>
          </a:p>
        </p:txBody>
      </p:sp>
    </p:spTree>
    <p:extLst>
      <p:ext uri="{BB962C8B-B14F-4D97-AF65-F5344CB8AC3E}">
        <p14:creationId xmlns:p14="http://schemas.microsoft.com/office/powerpoint/2010/main" val="2412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Decision Tree</a:t>
            </a:r>
            <a:endParaRPr lang="ko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D6BBD4-5000-4CF5-A043-D8B74FA83D3E}"/>
              </a:ext>
            </a:extLst>
          </p:cNvPr>
          <p:cNvGrpSpPr/>
          <p:nvPr/>
        </p:nvGrpSpPr>
        <p:grpSpPr>
          <a:xfrm>
            <a:off x="1856774" y="1101718"/>
            <a:ext cx="7362399" cy="3782889"/>
            <a:chOff x="1856774" y="1101718"/>
            <a:chExt cx="7362399" cy="378288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218BDCF-08D1-4940-8C48-966411B3D816}"/>
                </a:ext>
              </a:extLst>
            </p:cNvPr>
            <p:cNvSpPr/>
            <p:nvPr/>
          </p:nvSpPr>
          <p:spPr>
            <a:xfrm>
              <a:off x="5503644" y="1101718"/>
              <a:ext cx="673634" cy="667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62816B-9AFB-4112-8432-6E31D2EDE806}"/>
                </a:ext>
              </a:extLst>
            </p:cNvPr>
            <p:cNvSpPr txBox="1"/>
            <p:nvPr/>
          </p:nvSpPr>
          <p:spPr>
            <a:xfrm>
              <a:off x="3972251" y="2413474"/>
              <a:ext cx="8026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혼자</a:t>
              </a:r>
              <a:r>
                <a:rPr lang="en-US" altLang="ko-KR" sz="1300" dirty="0"/>
                <a:t>?</a:t>
              </a:r>
              <a:endParaRPr lang="ko-KR" altLang="en-US" sz="1300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6DC1C3D-7F2B-498A-B905-2A3C779D6C4C}"/>
                </a:ext>
              </a:extLst>
            </p:cNvPr>
            <p:cNvCxnSpPr/>
            <p:nvPr/>
          </p:nvCxnSpPr>
          <p:spPr>
            <a:xfrm flipH="1">
              <a:off x="4774891" y="1738476"/>
              <a:ext cx="792480" cy="5994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E9CC5F7-DC50-4CCE-A8F9-3415FEC61BCC}"/>
                </a:ext>
              </a:extLst>
            </p:cNvPr>
            <p:cNvCxnSpPr>
              <a:cxnSpLocks/>
            </p:cNvCxnSpPr>
            <p:nvPr/>
          </p:nvCxnSpPr>
          <p:spPr>
            <a:xfrm>
              <a:off x="6177278" y="1768956"/>
              <a:ext cx="772469" cy="5148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E0236-9DD2-43BA-8591-E162F873B6C1}"/>
                </a:ext>
              </a:extLst>
            </p:cNvPr>
            <p:cNvSpPr txBox="1"/>
            <p:nvPr/>
          </p:nvSpPr>
          <p:spPr>
            <a:xfrm>
              <a:off x="6786881" y="2413474"/>
              <a:ext cx="8026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가족</a:t>
              </a:r>
              <a:r>
                <a:rPr lang="en-US" altLang="ko-KR" sz="1300" dirty="0"/>
                <a:t>?</a:t>
              </a:r>
              <a:endParaRPr lang="ko-KR" altLang="en-US" sz="13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86AA8F-B09A-4A42-BAA0-7AA6B7734C2F}"/>
                </a:ext>
              </a:extLst>
            </p:cNvPr>
            <p:cNvSpPr txBox="1"/>
            <p:nvPr/>
          </p:nvSpPr>
          <p:spPr>
            <a:xfrm>
              <a:off x="2854651" y="3432674"/>
              <a:ext cx="8026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1</a:t>
              </a:r>
              <a:r>
                <a:rPr lang="ko-KR" altLang="en-US" sz="1300" dirty="0"/>
                <a:t>등석</a:t>
              </a:r>
              <a:r>
                <a:rPr lang="en-US" altLang="ko-KR" sz="1300" dirty="0"/>
                <a:t>?</a:t>
              </a:r>
              <a:endParaRPr lang="ko-KR" altLang="en-US" sz="13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DCEB63-6521-4FE5-8CD1-AB6EE03DF2E5}"/>
                </a:ext>
              </a:extLst>
            </p:cNvPr>
            <p:cNvSpPr txBox="1"/>
            <p:nvPr/>
          </p:nvSpPr>
          <p:spPr>
            <a:xfrm>
              <a:off x="7894011" y="3429000"/>
              <a:ext cx="8026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1</a:t>
              </a:r>
              <a:r>
                <a:rPr lang="ko-KR" altLang="en-US" sz="1300" dirty="0"/>
                <a:t>등석</a:t>
              </a:r>
              <a:r>
                <a:rPr lang="en-US" altLang="ko-KR" sz="1300" dirty="0"/>
                <a:t>?</a:t>
              </a:r>
              <a:endParaRPr lang="ko-KR" altLang="en-US" sz="13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1F346DC-0698-41D4-BE86-7BD2C44B0432}"/>
                </a:ext>
              </a:extLst>
            </p:cNvPr>
            <p:cNvGrpSpPr/>
            <p:nvPr/>
          </p:nvGrpSpPr>
          <p:grpSpPr>
            <a:xfrm>
              <a:off x="3332171" y="2685914"/>
              <a:ext cx="1921013" cy="599440"/>
              <a:chOff x="3332171" y="2685914"/>
              <a:chExt cx="1921013" cy="599440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E4CBFCE-6969-4F4A-BA72-82C70CBE4353}"/>
                  </a:ext>
                </a:extLst>
              </p:cNvPr>
              <p:cNvCxnSpPr/>
              <p:nvPr/>
            </p:nvCxnSpPr>
            <p:spPr>
              <a:xfrm flipH="1">
                <a:off x="3332171" y="2685914"/>
                <a:ext cx="792480" cy="599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B5DB980-4352-4B65-AFE8-BB5F108D6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715" y="2754980"/>
                <a:ext cx="772469" cy="5148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CA1FD-82FF-4284-8E7E-B2DCE3A8C05A}"/>
                </a:ext>
              </a:extLst>
            </p:cNvPr>
            <p:cNvGrpSpPr/>
            <p:nvPr/>
          </p:nvGrpSpPr>
          <p:grpSpPr>
            <a:xfrm>
              <a:off x="6206678" y="2712679"/>
              <a:ext cx="1921013" cy="599440"/>
              <a:chOff x="3332171" y="2685914"/>
              <a:chExt cx="1921013" cy="599440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6765F047-D62F-467F-A62F-642A89CEC798}"/>
                  </a:ext>
                </a:extLst>
              </p:cNvPr>
              <p:cNvCxnSpPr/>
              <p:nvPr/>
            </p:nvCxnSpPr>
            <p:spPr>
              <a:xfrm flipH="1">
                <a:off x="3332171" y="2685914"/>
                <a:ext cx="792480" cy="599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7EA34F7C-7139-41E0-A7AB-C306332A9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715" y="2754980"/>
                <a:ext cx="772469" cy="5148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6C6D447-428B-475C-B434-75A07C51B19F}"/>
                </a:ext>
              </a:extLst>
            </p:cNvPr>
            <p:cNvSpPr/>
            <p:nvPr/>
          </p:nvSpPr>
          <p:spPr>
            <a:xfrm>
              <a:off x="5253184" y="3357363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B665001-A318-4058-A19D-DF106EC2AA50}"/>
                </a:ext>
              </a:extLst>
            </p:cNvPr>
            <p:cNvSpPr/>
            <p:nvPr/>
          </p:nvSpPr>
          <p:spPr>
            <a:xfrm>
              <a:off x="6085840" y="3503557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28E65DC-6FE4-4705-A775-A7965724815D}"/>
                </a:ext>
              </a:extLst>
            </p:cNvPr>
            <p:cNvGrpSpPr/>
            <p:nvPr/>
          </p:nvGrpSpPr>
          <p:grpSpPr>
            <a:xfrm>
              <a:off x="2162998" y="3863356"/>
              <a:ext cx="1921013" cy="599440"/>
              <a:chOff x="3332171" y="2685914"/>
              <a:chExt cx="1921013" cy="59944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FACB8AB0-6FAF-48AF-B5E8-243292BEBA0A}"/>
                  </a:ext>
                </a:extLst>
              </p:cNvPr>
              <p:cNvCxnSpPr/>
              <p:nvPr/>
            </p:nvCxnSpPr>
            <p:spPr>
              <a:xfrm flipH="1">
                <a:off x="3332171" y="2685914"/>
                <a:ext cx="792480" cy="599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A7BF719-B8D7-46A4-A022-0170411A1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715" y="2754980"/>
                <a:ext cx="772469" cy="5148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E66AA9C-3792-45CC-B3B9-3A9C333F13F0}"/>
                </a:ext>
              </a:extLst>
            </p:cNvPr>
            <p:cNvSpPr/>
            <p:nvPr/>
          </p:nvSpPr>
          <p:spPr>
            <a:xfrm>
              <a:off x="4124651" y="4647683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949FE87-A2E8-4DB5-86AF-6CEFF0F4B25D}"/>
                </a:ext>
              </a:extLst>
            </p:cNvPr>
            <p:cNvGrpSpPr/>
            <p:nvPr/>
          </p:nvGrpSpPr>
          <p:grpSpPr>
            <a:xfrm>
              <a:off x="7188201" y="3890121"/>
              <a:ext cx="1921013" cy="599440"/>
              <a:chOff x="3332171" y="2685914"/>
              <a:chExt cx="1921013" cy="59944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05505063-553D-4B38-8C04-A55E50B77B5D}"/>
                  </a:ext>
                </a:extLst>
              </p:cNvPr>
              <p:cNvCxnSpPr/>
              <p:nvPr/>
            </p:nvCxnSpPr>
            <p:spPr>
              <a:xfrm flipH="1">
                <a:off x="3332171" y="2685914"/>
                <a:ext cx="792480" cy="599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612991BA-80C9-45B5-80F1-9069991D4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715" y="2754980"/>
                <a:ext cx="772469" cy="5148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DACA91A-6597-47DC-855B-5AF61B14DAF5}"/>
                </a:ext>
              </a:extLst>
            </p:cNvPr>
            <p:cNvSpPr/>
            <p:nvPr/>
          </p:nvSpPr>
          <p:spPr>
            <a:xfrm>
              <a:off x="6915666" y="4557861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9799A2D-CAA5-42C3-824C-7C91C20B5F79}"/>
                </a:ext>
              </a:extLst>
            </p:cNvPr>
            <p:cNvSpPr/>
            <p:nvPr/>
          </p:nvSpPr>
          <p:spPr>
            <a:xfrm>
              <a:off x="8999254" y="4666776"/>
              <a:ext cx="219919" cy="2178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04816A3-7ADA-4B6B-9333-017F569E3EA3}"/>
                </a:ext>
              </a:extLst>
            </p:cNvPr>
            <p:cNvSpPr/>
            <p:nvPr/>
          </p:nvSpPr>
          <p:spPr>
            <a:xfrm>
              <a:off x="1856774" y="4666776"/>
              <a:ext cx="219919" cy="2178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CBF8945-669A-4904-AD9D-EAA6620CE5C8}"/>
              </a:ext>
            </a:extLst>
          </p:cNvPr>
          <p:cNvSpPr txBox="1"/>
          <p:nvPr/>
        </p:nvSpPr>
        <p:spPr>
          <a:xfrm>
            <a:off x="7741456" y="6080204"/>
            <a:ext cx="43613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특징별</a:t>
            </a:r>
            <a:r>
              <a:rPr lang="ko-KR" altLang="en-US" sz="1300" dirty="0"/>
              <a:t> </a:t>
            </a:r>
            <a:r>
              <a:rPr lang="en-US" altLang="ko-KR" sz="1300" dirty="0"/>
              <a:t>true false</a:t>
            </a:r>
            <a:r>
              <a:rPr lang="ko-KR" altLang="en-US" sz="1300" dirty="0"/>
              <a:t>값으로 따져 끝에 값 채택</a:t>
            </a:r>
          </a:p>
        </p:txBody>
      </p:sp>
    </p:spTree>
    <p:extLst>
      <p:ext uri="{BB962C8B-B14F-4D97-AF65-F5344CB8AC3E}">
        <p14:creationId xmlns:p14="http://schemas.microsoft.com/office/powerpoint/2010/main" val="292680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3D9EA8-2AB7-4E78-840C-69BCAC9D7EC9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Random Forest</a:t>
            </a:r>
            <a:endParaRPr lang="ko-KR" altLang="en-US" b="1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210CAC-F15C-4D8A-A49C-36B53BE1A26B}"/>
              </a:ext>
            </a:extLst>
          </p:cNvPr>
          <p:cNvGrpSpPr/>
          <p:nvPr/>
        </p:nvGrpSpPr>
        <p:grpSpPr>
          <a:xfrm>
            <a:off x="581010" y="1666240"/>
            <a:ext cx="5009289" cy="3972431"/>
            <a:chOff x="2214471" y="1950848"/>
            <a:chExt cx="5942904" cy="465302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AD4E9B0-AB1F-49F5-8188-E75D05B621AA}"/>
                </a:ext>
              </a:extLst>
            </p:cNvPr>
            <p:cNvGrpSpPr/>
            <p:nvPr/>
          </p:nvGrpSpPr>
          <p:grpSpPr>
            <a:xfrm>
              <a:off x="2927050" y="1950848"/>
              <a:ext cx="4523772" cy="4653023"/>
              <a:chOff x="4751738" y="2123568"/>
              <a:chExt cx="4523772" cy="465302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D7C1C60-4725-4DDE-8AD2-830AF16506DE}"/>
                  </a:ext>
                </a:extLst>
              </p:cNvPr>
              <p:cNvCxnSpPr/>
              <p:nvPr/>
            </p:nvCxnSpPr>
            <p:spPr>
              <a:xfrm>
                <a:off x="7013624" y="2123568"/>
                <a:ext cx="0" cy="46530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C499F5-A31C-4AFC-B0A5-4B51ADD36D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1738" y="4592062"/>
                <a:ext cx="45237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4A2366-4890-40FE-A38B-5E19197C8B3C}"/>
                </a:ext>
              </a:extLst>
            </p:cNvPr>
            <p:cNvGrpSpPr/>
            <p:nvPr/>
          </p:nvGrpSpPr>
          <p:grpSpPr>
            <a:xfrm>
              <a:off x="2744375" y="2310496"/>
              <a:ext cx="2268014" cy="1169303"/>
              <a:chOff x="2271157" y="3241042"/>
              <a:chExt cx="2268014" cy="116930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27F4CFC-A63B-47E2-A4BF-6FC24CADC915}"/>
                  </a:ext>
                </a:extLst>
              </p:cNvPr>
              <p:cNvSpPr/>
              <p:nvPr/>
            </p:nvSpPr>
            <p:spPr>
              <a:xfrm>
                <a:off x="3332574" y="3241042"/>
                <a:ext cx="272603" cy="28989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DCD645-59D5-4F67-B0DC-2FD56ACEE980}"/>
                  </a:ext>
                </a:extLst>
              </p:cNvPr>
              <p:cNvSpPr txBox="1"/>
              <p:nvPr/>
            </p:nvSpPr>
            <p:spPr>
              <a:xfrm>
                <a:off x="2712856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</a:t>
                </a:r>
                <a:endParaRPr lang="ko-KR" altLang="en-US" sz="1300" dirty="0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5AC180DE-E9A7-4AAA-BDB3-C94EE39438C1}"/>
                  </a:ext>
                </a:extLst>
              </p:cNvPr>
              <p:cNvCxnSpPr/>
              <p:nvPr/>
            </p:nvCxnSpPr>
            <p:spPr>
              <a:xfrm flipH="1">
                <a:off x="3037665" y="3517697"/>
                <a:ext cx="320698" cy="2604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9AC66605-B84F-4D01-8ECB-8373D803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178" y="3530939"/>
                <a:ext cx="312600" cy="22368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1DE5BF-34ED-4513-BC90-8824900DAC49}"/>
                  </a:ext>
                </a:extLst>
              </p:cNvPr>
              <p:cNvSpPr txBox="1"/>
              <p:nvPr/>
            </p:nvSpPr>
            <p:spPr>
              <a:xfrm>
                <a:off x="3851869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??</a:t>
                </a:r>
                <a:endParaRPr lang="ko-KR" altLang="en-US" sz="1300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7FF6003-106D-44D9-9B6F-05448E8AC6C2}"/>
                  </a:ext>
                </a:extLst>
              </p:cNvPr>
              <p:cNvGrpSpPr/>
              <p:nvPr/>
            </p:nvGrpSpPr>
            <p:grpSpPr>
              <a:xfrm>
                <a:off x="2453832" y="3929334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1D85B55A-A89F-486C-A4F7-2B9C7124D41D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666119D0-11D7-45C5-82F1-283180AD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E4BC8AF-1B04-4006-B269-D4204AC69C83}"/>
                  </a:ext>
                </a:extLst>
              </p:cNvPr>
              <p:cNvGrpSpPr/>
              <p:nvPr/>
            </p:nvGrpSpPr>
            <p:grpSpPr>
              <a:xfrm>
                <a:off x="3617075" y="3940962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9BED283B-9460-4F0E-B099-65E3004D1081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33C29534-6B79-4EE9-A87F-1168E3B1B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A872148-A112-48B3-9BB4-613DEB6C635A}"/>
                  </a:ext>
                </a:extLst>
              </p:cNvPr>
              <p:cNvSpPr/>
              <p:nvPr/>
            </p:nvSpPr>
            <p:spPr>
              <a:xfrm>
                <a:off x="3231219" y="4221061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8E78589-F97F-4DB0-8781-A290A6BF9DAA}"/>
                  </a:ext>
                </a:extLst>
              </p:cNvPr>
              <p:cNvSpPr/>
              <p:nvPr/>
            </p:nvSpPr>
            <p:spPr>
              <a:xfrm>
                <a:off x="3568175" y="4284578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679C5D3-90C5-4D1F-85C3-CFD3EB24264C}"/>
                  </a:ext>
                </a:extLst>
              </p:cNvPr>
              <p:cNvSpPr/>
              <p:nvPr/>
            </p:nvSpPr>
            <p:spPr>
              <a:xfrm>
                <a:off x="2271157" y="4315703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D715B8B-144D-4B0C-816C-91CF474F7D5C}"/>
                  </a:ext>
                </a:extLst>
              </p:cNvPr>
              <p:cNvSpPr/>
              <p:nvPr/>
            </p:nvSpPr>
            <p:spPr>
              <a:xfrm>
                <a:off x="4450175" y="4268382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89AAA9D-6EFE-4AAA-80F6-ABA3F885B1D4}"/>
                </a:ext>
              </a:extLst>
            </p:cNvPr>
            <p:cNvGrpSpPr/>
            <p:nvPr/>
          </p:nvGrpSpPr>
          <p:grpSpPr>
            <a:xfrm>
              <a:off x="5385975" y="2981056"/>
              <a:ext cx="2268014" cy="1169303"/>
              <a:chOff x="2271157" y="3241042"/>
              <a:chExt cx="2268014" cy="116930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49863E8-A5F5-4590-AE53-11414F7B4FB5}"/>
                  </a:ext>
                </a:extLst>
              </p:cNvPr>
              <p:cNvSpPr/>
              <p:nvPr/>
            </p:nvSpPr>
            <p:spPr>
              <a:xfrm>
                <a:off x="3332574" y="3241042"/>
                <a:ext cx="272603" cy="28989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EAE36C-3AB6-4CAD-BAC4-18D96C761874}"/>
                  </a:ext>
                </a:extLst>
              </p:cNvPr>
              <p:cNvSpPr txBox="1"/>
              <p:nvPr/>
            </p:nvSpPr>
            <p:spPr>
              <a:xfrm>
                <a:off x="2712856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</a:t>
                </a:r>
                <a:endParaRPr lang="ko-KR" altLang="en-US" sz="1300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C4555D2-5BF9-4576-AFF3-1310EBDAFCF5}"/>
                  </a:ext>
                </a:extLst>
              </p:cNvPr>
              <p:cNvCxnSpPr/>
              <p:nvPr/>
            </p:nvCxnSpPr>
            <p:spPr>
              <a:xfrm flipH="1">
                <a:off x="3037665" y="3517697"/>
                <a:ext cx="320698" cy="2604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0B1C876C-D614-460C-8A8A-4C4C34BC7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178" y="3530939"/>
                <a:ext cx="312600" cy="22368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624FF06-EB7A-4D19-9D57-D5A99DC870F4}"/>
                  </a:ext>
                </a:extLst>
              </p:cNvPr>
              <p:cNvSpPr txBox="1"/>
              <p:nvPr/>
            </p:nvSpPr>
            <p:spPr>
              <a:xfrm>
                <a:off x="3851869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</a:t>
                </a:r>
                <a:endParaRPr lang="ko-KR" altLang="en-US" sz="1300" dirty="0"/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E548193-081A-4935-BFF6-B31C87050280}"/>
                  </a:ext>
                </a:extLst>
              </p:cNvPr>
              <p:cNvGrpSpPr/>
              <p:nvPr/>
            </p:nvGrpSpPr>
            <p:grpSpPr>
              <a:xfrm>
                <a:off x="2453832" y="3929334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07147468-DBB2-4B61-B21F-460EB83056A4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10033D81-7BBE-4A59-B296-FC4075D10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A58757E9-728A-460F-8887-B586897FE961}"/>
                  </a:ext>
                </a:extLst>
              </p:cNvPr>
              <p:cNvGrpSpPr/>
              <p:nvPr/>
            </p:nvGrpSpPr>
            <p:grpSpPr>
              <a:xfrm>
                <a:off x="3617075" y="3940962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96CD5A00-3127-462A-BDB2-2E0BA8EC397C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5D3E0173-74AB-4DC4-910D-CD79AA389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E8AF0F9-CF15-4A2C-A6D0-CDD427E29CB3}"/>
                  </a:ext>
                </a:extLst>
              </p:cNvPr>
              <p:cNvSpPr/>
              <p:nvPr/>
            </p:nvSpPr>
            <p:spPr>
              <a:xfrm>
                <a:off x="3231219" y="4221061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CD82D59C-8997-4CAA-850D-6478C35F62B7}"/>
                  </a:ext>
                </a:extLst>
              </p:cNvPr>
              <p:cNvSpPr/>
              <p:nvPr/>
            </p:nvSpPr>
            <p:spPr>
              <a:xfrm>
                <a:off x="3568175" y="4284578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609291F-3C2B-49B1-9523-C960C365EBE8}"/>
                  </a:ext>
                </a:extLst>
              </p:cNvPr>
              <p:cNvSpPr/>
              <p:nvPr/>
            </p:nvSpPr>
            <p:spPr>
              <a:xfrm>
                <a:off x="2271157" y="4315703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49BC77A2-8408-4C21-9242-D17C6BC1413A}"/>
                  </a:ext>
                </a:extLst>
              </p:cNvPr>
              <p:cNvSpPr/>
              <p:nvPr/>
            </p:nvSpPr>
            <p:spPr>
              <a:xfrm>
                <a:off x="4450175" y="4268382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B1CEE38-913E-4753-9ECE-520D86F1D3C6}"/>
                </a:ext>
              </a:extLst>
            </p:cNvPr>
            <p:cNvGrpSpPr/>
            <p:nvPr/>
          </p:nvGrpSpPr>
          <p:grpSpPr>
            <a:xfrm>
              <a:off x="2214471" y="4868876"/>
              <a:ext cx="2268014" cy="1169303"/>
              <a:chOff x="2271157" y="3241042"/>
              <a:chExt cx="2268014" cy="1169303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A545A851-3122-475D-8FE9-CD261AF034D6}"/>
                  </a:ext>
                </a:extLst>
              </p:cNvPr>
              <p:cNvSpPr/>
              <p:nvPr/>
            </p:nvSpPr>
            <p:spPr>
              <a:xfrm>
                <a:off x="3332574" y="3241042"/>
                <a:ext cx="272603" cy="28989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7BB718-0607-44C6-AC54-68D77A0D4AC8}"/>
                  </a:ext>
                </a:extLst>
              </p:cNvPr>
              <p:cNvSpPr txBox="1"/>
              <p:nvPr/>
            </p:nvSpPr>
            <p:spPr>
              <a:xfrm>
                <a:off x="2712856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??</a:t>
                </a:r>
                <a:endParaRPr lang="ko-KR" altLang="en-US" sz="1300" dirty="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839541B-308D-403F-9E54-2F0D7B4CEB98}"/>
                  </a:ext>
                </a:extLst>
              </p:cNvPr>
              <p:cNvCxnSpPr/>
              <p:nvPr/>
            </p:nvCxnSpPr>
            <p:spPr>
              <a:xfrm flipH="1">
                <a:off x="3037665" y="3517697"/>
                <a:ext cx="320698" cy="2604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C0D2A4D7-58CF-4CE8-A97E-A769C572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178" y="3530939"/>
                <a:ext cx="312600" cy="22368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4BBE5D-DD0B-436F-BD30-252BD838E4C5}"/>
                  </a:ext>
                </a:extLst>
              </p:cNvPr>
              <p:cNvSpPr txBox="1"/>
              <p:nvPr/>
            </p:nvSpPr>
            <p:spPr>
              <a:xfrm>
                <a:off x="3851869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??</a:t>
                </a:r>
                <a:endParaRPr lang="ko-KR" altLang="en-US" sz="13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C0E4AD5-47FC-4ECA-A3FF-48C96DB637E1}"/>
                  </a:ext>
                </a:extLst>
              </p:cNvPr>
              <p:cNvGrpSpPr/>
              <p:nvPr/>
            </p:nvGrpSpPr>
            <p:grpSpPr>
              <a:xfrm>
                <a:off x="2453832" y="3929334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AD2449F5-C41A-4729-AA06-BDAF2A6C991A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3A85D2E7-10FF-4B81-AB7C-F6E0C138F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C3897E5-5134-4FD5-B8FB-914CC882E2A4}"/>
                  </a:ext>
                </a:extLst>
              </p:cNvPr>
              <p:cNvGrpSpPr/>
              <p:nvPr/>
            </p:nvGrpSpPr>
            <p:grpSpPr>
              <a:xfrm>
                <a:off x="3617075" y="3940962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3A29A287-DBD1-4420-823B-7F57A1C352EC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3364FD0F-FF0F-48FF-9970-DD0BDE43F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BFF692EC-1572-4F93-AF7C-3DDC3C1E8A5A}"/>
                  </a:ext>
                </a:extLst>
              </p:cNvPr>
              <p:cNvSpPr/>
              <p:nvPr/>
            </p:nvSpPr>
            <p:spPr>
              <a:xfrm>
                <a:off x="3231219" y="4221061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726D4E7-00F1-40EE-B6D4-8816FB6FBF04}"/>
                  </a:ext>
                </a:extLst>
              </p:cNvPr>
              <p:cNvSpPr/>
              <p:nvPr/>
            </p:nvSpPr>
            <p:spPr>
              <a:xfrm>
                <a:off x="3568175" y="4284578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3CD43A-6D5D-4A51-B905-C90DE5F5D79C}"/>
                  </a:ext>
                </a:extLst>
              </p:cNvPr>
              <p:cNvSpPr/>
              <p:nvPr/>
            </p:nvSpPr>
            <p:spPr>
              <a:xfrm>
                <a:off x="2271157" y="4315703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95422A3-2160-4830-AD1A-BB4733921280}"/>
                  </a:ext>
                </a:extLst>
              </p:cNvPr>
              <p:cNvSpPr/>
              <p:nvPr/>
            </p:nvSpPr>
            <p:spPr>
              <a:xfrm>
                <a:off x="4450175" y="4268382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66D23C5-BC54-442A-8948-3ADBD82D20F4}"/>
                </a:ext>
              </a:extLst>
            </p:cNvPr>
            <p:cNvGrpSpPr/>
            <p:nvPr/>
          </p:nvGrpSpPr>
          <p:grpSpPr>
            <a:xfrm>
              <a:off x="5889361" y="5329745"/>
              <a:ext cx="2268014" cy="1262421"/>
              <a:chOff x="2271157" y="3241042"/>
              <a:chExt cx="2268014" cy="1262421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BDD9C94-C76F-407A-9EEB-43A32635A02A}"/>
                  </a:ext>
                </a:extLst>
              </p:cNvPr>
              <p:cNvSpPr/>
              <p:nvPr/>
            </p:nvSpPr>
            <p:spPr>
              <a:xfrm>
                <a:off x="3332574" y="3241042"/>
                <a:ext cx="272603" cy="28989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B4A7175-A6A0-43BB-87EB-89EF8B8DB2A2}"/>
                  </a:ext>
                </a:extLst>
              </p:cNvPr>
              <p:cNvSpPr txBox="1"/>
              <p:nvPr/>
            </p:nvSpPr>
            <p:spPr>
              <a:xfrm>
                <a:off x="2712856" y="3810966"/>
                <a:ext cx="324809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????</a:t>
                </a:r>
                <a:endParaRPr lang="ko-KR" altLang="en-US" sz="1300" dirty="0"/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21193F70-7A60-4C4A-B952-CA45DA8AEA20}"/>
                  </a:ext>
                </a:extLst>
              </p:cNvPr>
              <p:cNvCxnSpPr/>
              <p:nvPr/>
            </p:nvCxnSpPr>
            <p:spPr>
              <a:xfrm flipH="1">
                <a:off x="3037665" y="3517697"/>
                <a:ext cx="320698" cy="2604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8614A98-4B9B-4FEB-8C80-EF47DBBE9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178" y="3530939"/>
                <a:ext cx="312600" cy="22368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3446AA1-50F9-436F-BC6C-D0415F424A34}"/>
                  </a:ext>
                </a:extLst>
              </p:cNvPr>
              <p:cNvSpPr txBox="1"/>
              <p:nvPr/>
            </p:nvSpPr>
            <p:spPr>
              <a:xfrm>
                <a:off x="3851869" y="3810966"/>
                <a:ext cx="3248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??</a:t>
                </a:r>
                <a:endParaRPr lang="ko-KR" altLang="en-US" sz="1300" dirty="0"/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02CF363F-62EF-445F-AEFC-B65B3B9A2F98}"/>
                  </a:ext>
                </a:extLst>
              </p:cNvPr>
              <p:cNvGrpSpPr/>
              <p:nvPr/>
            </p:nvGrpSpPr>
            <p:grpSpPr>
              <a:xfrm>
                <a:off x="2453832" y="3929334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0C4F99C0-34FD-4784-8B33-EC9EA9C8051B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4363711A-D8FC-4360-B4B3-E878C794F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9FB5F9E4-2767-40D4-ACD3-07CD479897CE}"/>
                  </a:ext>
                </a:extLst>
              </p:cNvPr>
              <p:cNvGrpSpPr/>
              <p:nvPr/>
            </p:nvGrpSpPr>
            <p:grpSpPr>
              <a:xfrm>
                <a:off x="3617075" y="3940962"/>
                <a:ext cx="777388" cy="260441"/>
                <a:chOff x="3332171" y="2685914"/>
                <a:chExt cx="1921013" cy="599440"/>
              </a:xfrm>
            </p:grpSpPr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4F977E81-6202-4FB7-84B6-AF80322CCD70}"/>
                    </a:ext>
                  </a:extLst>
                </p:cNvPr>
                <p:cNvCxnSpPr/>
                <p:nvPr/>
              </p:nvCxnSpPr>
              <p:spPr>
                <a:xfrm flipH="1">
                  <a:off x="3332171" y="2685914"/>
                  <a:ext cx="792480" cy="59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FF855814-E1FD-4453-B67D-0C6179648E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715" y="2754980"/>
                  <a:ext cx="772469" cy="514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3AA243AB-40F8-4ADC-9EDD-9798F4373F3A}"/>
                  </a:ext>
                </a:extLst>
              </p:cNvPr>
              <p:cNvSpPr/>
              <p:nvPr/>
            </p:nvSpPr>
            <p:spPr>
              <a:xfrm>
                <a:off x="3231219" y="4221061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81CA03D-0047-48C6-A5B5-7C2401772CAA}"/>
                  </a:ext>
                </a:extLst>
              </p:cNvPr>
              <p:cNvSpPr/>
              <p:nvPr/>
            </p:nvSpPr>
            <p:spPr>
              <a:xfrm>
                <a:off x="3568175" y="4284578"/>
                <a:ext cx="88996" cy="946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6D681FFD-B0EC-49A8-A797-5359B83CF286}"/>
                  </a:ext>
                </a:extLst>
              </p:cNvPr>
              <p:cNvSpPr/>
              <p:nvPr/>
            </p:nvSpPr>
            <p:spPr>
              <a:xfrm>
                <a:off x="2271157" y="4315703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2AE4C4B7-8797-4AD1-8B13-DBA156D91BCD}"/>
                  </a:ext>
                </a:extLst>
              </p:cNvPr>
              <p:cNvSpPr/>
              <p:nvPr/>
            </p:nvSpPr>
            <p:spPr>
              <a:xfrm>
                <a:off x="4450175" y="4268382"/>
                <a:ext cx="88996" cy="9464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96CA8BA-3AE7-4F3F-BD2C-4A578AC69B5F}"/>
              </a:ext>
            </a:extLst>
          </p:cNvPr>
          <p:cNvSpPr txBox="1"/>
          <p:nvPr/>
        </p:nvSpPr>
        <p:spPr>
          <a:xfrm>
            <a:off x="5590299" y="1260909"/>
            <a:ext cx="436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위 </a:t>
            </a:r>
            <a:r>
              <a:rPr lang="en-US" altLang="ko-KR" sz="1500" b="1" dirty="0"/>
              <a:t>Decision Tree</a:t>
            </a:r>
            <a:r>
              <a:rPr lang="ko-KR" altLang="en-US" sz="1500" b="1" dirty="0"/>
              <a:t>가 여러 개 있는 형태</a:t>
            </a:r>
            <a:endParaRPr lang="en-US" altLang="ko-KR" sz="1500" b="1" dirty="0"/>
          </a:p>
          <a:p>
            <a:r>
              <a:rPr lang="en-US" altLang="ko-KR" sz="1300" dirty="0"/>
              <a:t>(</a:t>
            </a:r>
            <a:r>
              <a:rPr lang="ko-KR" altLang="en-US" sz="1300" dirty="0"/>
              <a:t>단 여러 </a:t>
            </a:r>
            <a:r>
              <a:rPr lang="en-US" altLang="ko-KR" sz="1300" dirty="0"/>
              <a:t>Decision Tree</a:t>
            </a:r>
            <a:r>
              <a:rPr lang="ko-KR" altLang="en-US" sz="1300" dirty="0"/>
              <a:t>의 사이즈가 좀 작음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05CA17-3406-4DEB-B0FE-8BE42C32F41A}"/>
              </a:ext>
            </a:extLst>
          </p:cNvPr>
          <p:cNvSpPr txBox="1"/>
          <p:nvPr/>
        </p:nvSpPr>
        <p:spPr>
          <a:xfrm>
            <a:off x="6096000" y="2463244"/>
            <a:ext cx="4361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특징</a:t>
            </a:r>
            <a:r>
              <a:rPr lang="en-US" altLang="ko-KR" sz="1300" dirty="0"/>
              <a:t>(feature)</a:t>
            </a:r>
            <a:r>
              <a:rPr lang="ko-KR" altLang="en-US" sz="1300" dirty="0"/>
              <a:t>가 </a:t>
            </a:r>
            <a:r>
              <a:rPr lang="en-US" altLang="ko-KR" sz="1300" dirty="0"/>
              <a:t>9</a:t>
            </a:r>
            <a:r>
              <a:rPr lang="ko-KR" altLang="en-US" sz="1300" dirty="0"/>
              <a:t>개라 치면</a:t>
            </a:r>
            <a:endParaRPr lang="en-US" altLang="ko-KR" sz="1300" dirty="0"/>
          </a:p>
          <a:p>
            <a:r>
              <a:rPr lang="en-US" altLang="ko-KR" sz="1300" dirty="0"/>
              <a:t>Decision tree</a:t>
            </a:r>
            <a:r>
              <a:rPr lang="ko-KR" altLang="en-US" sz="1300" dirty="0"/>
              <a:t>를 </a:t>
            </a:r>
            <a:r>
              <a:rPr lang="en-US" altLang="ko-KR" sz="1300" dirty="0"/>
              <a:t>3,3,3 </a:t>
            </a:r>
            <a:r>
              <a:rPr lang="ko-KR" altLang="en-US" sz="1300" dirty="0"/>
              <a:t>식으로 쪼개는 형태가 </a:t>
            </a:r>
            <a:r>
              <a:rPr lang="ko-KR" altLang="en-US" sz="1300" dirty="0" err="1"/>
              <a:t>될수</a:t>
            </a:r>
            <a:r>
              <a:rPr lang="ko-KR" altLang="en-US" sz="1300" dirty="0"/>
              <a:t> 있음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9C6D4C-3A83-4780-9959-B1963D8B64AF}"/>
              </a:ext>
            </a:extLst>
          </p:cNvPr>
          <p:cNvSpPr txBox="1"/>
          <p:nvPr/>
        </p:nvSpPr>
        <p:spPr>
          <a:xfrm>
            <a:off x="6118440" y="3056740"/>
            <a:ext cx="43613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highlight>
                  <a:srgbClr val="FFFF00"/>
                </a:highlight>
              </a:rPr>
              <a:t>2</a:t>
            </a:r>
            <a:r>
              <a:rPr lang="ko-KR" altLang="en-US" sz="1300" dirty="0">
                <a:highlight>
                  <a:srgbClr val="FFFF00"/>
                </a:highlight>
              </a:rPr>
              <a:t>개의 </a:t>
            </a:r>
            <a:r>
              <a:rPr lang="en-US" altLang="ko-KR" sz="1300" dirty="0">
                <a:highlight>
                  <a:srgbClr val="FFFF00"/>
                </a:highlight>
              </a:rPr>
              <a:t>tree</a:t>
            </a:r>
            <a:r>
              <a:rPr lang="ko-KR" altLang="en-US" sz="1300" dirty="0">
                <a:highlight>
                  <a:srgbClr val="FFFF00"/>
                </a:highlight>
              </a:rPr>
              <a:t>는 죽은 값</a:t>
            </a:r>
            <a:endParaRPr lang="en-US" altLang="ko-KR" sz="1300" dirty="0">
              <a:highlight>
                <a:srgbClr val="FFFF00"/>
              </a:highlight>
            </a:endParaRPr>
          </a:p>
          <a:p>
            <a:r>
              <a:rPr lang="en-US" altLang="ko-KR" sz="1300" dirty="0">
                <a:highlight>
                  <a:srgbClr val="FFFF00"/>
                </a:highlight>
              </a:rPr>
              <a:t>1</a:t>
            </a:r>
            <a:r>
              <a:rPr lang="ko-KR" altLang="en-US" sz="1300" dirty="0">
                <a:highlight>
                  <a:srgbClr val="FFFF00"/>
                </a:highlight>
              </a:rPr>
              <a:t>개의 </a:t>
            </a:r>
            <a:r>
              <a:rPr lang="en-US" altLang="ko-KR" sz="1300" dirty="0">
                <a:highlight>
                  <a:srgbClr val="FFFF00"/>
                </a:highlight>
              </a:rPr>
              <a:t>tree</a:t>
            </a:r>
            <a:r>
              <a:rPr lang="ko-KR" altLang="en-US" sz="1300" dirty="0">
                <a:highlight>
                  <a:srgbClr val="FFFF00"/>
                </a:highlight>
              </a:rPr>
              <a:t>는 생존 값이라면</a:t>
            </a:r>
            <a:endParaRPr lang="en-US" altLang="ko-KR" sz="1300" dirty="0">
              <a:highlight>
                <a:srgbClr val="FFFF00"/>
              </a:highlight>
            </a:endParaRPr>
          </a:p>
          <a:p>
            <a:r>
              <a:rPr lang="ko-KR" altLang="en-US" sz="1300" dirty="0">
                <a:highlight>
                  <a:srgbClr val="FFFF00"/>
                </a:highlight>
              </a:rPr>
              <a:t>죽은 값을 채택</a:t>
            </a:r>
          </a:p>
        </p:txBody>
      </p:sp>
    </p:spTree>
    <p:extLst>
      <p:ext uri="{BB962C8B-B14F-4D97-AF65-F5344CB8AC3E}">
        <p14:creationId xmlns:p14="http://schemas.microsoft.com/office/powerpoint/2010/main" val="288897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3D9EA8-2AB7-4E78-840C-69BCAC9D7EC9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Navie</a:t>
            </a:r>
            <a:r>
              <a:rPr lang="en-US" altLang="ko-KR" b="1" dirty="0"/>
              <a:t> Bayes</a:t>
            </a:r>
            <a:endParaRPr lang="ko-KR" alt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6AE713-97E3-46A6-AE38-96126C6A3AEC}"/>
              </a:ext>
            </a:extLst>
          </p:cNvPr>
          <p:cNvSpPr txBox="1"/>
          <p:nvPr/>
        </p:nvSpPr>
        <p:spPr>
          <a:xfrm>
            <a:off x="479819" y="884989"/>
            <a:ext cx="4361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확률 사용</a:t>
            </a:r>
            <a:endParaRPr lang="ko-KR" altLang="en-US" sz="13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F26F07-C334-4F98-B74B-9EA41A01780C}"/>
              </a:ext>
            </a:extLst>
          </p:cNvPr>
          <p:cNvGrpSpPr/>
          <p:nvPr/>
        </p:nvGrpSpPr>
        <p:grpSpPr>
          <a:xfrm>
            <a:off x="704614" y="1402079"/>
            <a:ext cx="10471386" cy="2367281"/>
            <a:chOff x="237254" y="1402079"/>
            <a:chExt cx="10471386" cy="2367281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068DD15-FA09-40FC-8538-F680A15CEA00}"/>
                </a:ext>
              </a:extLst>
            </p:cNvPr>
            <p:cNvSpPr/>
            <p:nvPr/>
          </p:nvSpPr>
          <p:spPr>
            <a:xfrm>
              <a:off x="237254" y="1402079"/>
              <a:ext cx="10471386" cy="236728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3122D6-58B4-470D-A306-FE4E9EC3D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076" y="1843451"/>
              <a:ext cx="4361368" cy="136514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85C952-D0E3-470A-BEA9-A2F527EA0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265" y="1831685"/>
              <a:ext cx="4267175" cy="1365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30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3D9EA8-2AB7-4E78-840C-69BCAC9D7EC9}"/>
              </a:ext>
            </a:extLst>
          </p:cNvPr>
          <p:cNvSpPr txBox="1"/>
          <p:nvPr/>
        </p:nvSpPr>
        <p:spPr>
          <a:xfrm>
            <a:off x="237254" y="397450"/>
            <a:ext cx="575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SVM (Support Vector Machine)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54D27-1CA1-4A63-94F8-E9AF7DD8F3E6}"/>
              </a:ext>
            </a:extLst>
          </p:cNvPr>
          <p:cNvGrpSpPr/>
          <p:nvPr/>
        </p:nvGrpSpPr>
        <p:grpSpPr>
          <a:xfrm>
            <a:off x="213847" y="1320928"/>
            <a:ext cx="4523772" cy="4653023"/>
            <a:chOff x="631217" y="1119173"/>
            <a:chExt cx="4523772" cy="465302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6FE70A3-5835-4D89-988B-14F1446EED73}"/>
                </a:ext>
              </a:extLst>
            </p:cNvPr>
            <p:cNvGrpSpPr/>
            <p:nvPr/>
          </p:nvGrpSpPr>
          <p:grpSpPr>
            <a:xfrm>
              <a:off x="631217" y="1119173"/>
              <a:ext cx="4523772" cy="4653023"/>
              <a:chOff x="1074517" y="1180618"/>
              <a:chExt cx="4523772" cy="4653023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0BA56AC-9F53-477A-A7A7-8417B9D42417}"/>
                  </a:ext>
                </a:extLst>
              </p:cNvPr>
              <p:cNvCxnSpPr/>
              <p:nvPr/>
            </p:nvCxnSpPr>
            <p:spPr>
              <a:xfrm>
                <a:off x="1608881" y="1180618"/>
                <a:ext cx="0" cy="46530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6D4AD62-6117-41B7-AFEC-899478081A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4517" y="5569352"/>
                <a:ext cx="45237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78CCD9A-EDAA-490D-9480-C377BC4A0F15}"/>
                </a:ext>
              </a:extLst>
            </p:cNvPr>
            <p:cNvSpPr/>
            <p:nvPr/>
          </p:nvSpPr>
          <p:spPr>
            <a:xfrm>
              <a:off x="1846623" y="2759340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0D672F-662B-4609-A68F-6C7F13DD7C88}"/>
                </a:ext>
              </a:extLst>
            </p:cNvPr>
            <p:cNvSpPr/>
            <p:nvPr/>
          </p:nvSpPr>
          <p:spPr>
            <a:xfrm>
              <a:off x="1741947" y="3481245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76323E2-B21C-4B11-8256-DB451138D59A}"/>
                </a:ext>
              </a:extLst>
            </p:cNvPr>
            <p:cNvSpPr/>
            <p:nvPr/>
          </p:nvSpPr>
          <p:spPr>
            <a:xfrm>
              <a:off x="2573770" y="3537125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4EF818-6EA9-43A4-8376-96D1E027000F}"/>
                </a:ext>
              </a:extLst>
            </p:cNvPr>
            <p:cNvSpPr/>
            <p:nvPr/>
          </p:nvSpPr>
          <p:spPr>
            <a:xfrm>
              <a:off x="2830407" y="3055098"/>
              <a:ext cx="219919" cy="217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97545A9-17B5-4FF9-997E-14690667EF0D}"/>
                </a:ext>
              </a:extLst>
            </p:cNvPr>
            <p:cNvSpPr/>
            <p:nvPr/>
          </p:nvSpPr>
          <p:spPr>
            <a:xfrm>
              <a:off x="4273384" y="4431686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19341E9-E594-4550-A0E2-BCC41AF47735}"/>
                </a:ext>
              </a:extLst>
            </p:cNvPr>
            <p:cNvSpPr/>
            <p:nvPr/>
          </p:nvSpPr>
          <p:spPr>
            <a:xfrm>
              <a:off x="4579073" y="3445685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3EA8F77-2086-4A9E-8310-6F5A1F328259}"/>
                </a:ext>
              </a:extLst>
            </p:cNvPr>
            <p:cNvSpPr/>
            <p:nvPr/>
          </p:nvSpPr>
          <p:spPr>
            <a:xfrm>
              <a:off x="4647042" y="4700963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A80A9D0-40FE-4C55-A82C-BDAF129B189C}"/>
                </a:ext>
              </a:extLst>
            </p:cNvPr>
            <p:cNvSpPr/>
            <p:nvPr/>
          </p:nvSpPr>
          <p:spPr>
            <a:xfrm>
              <a:off x="4053465" y="5162564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16AEC34-3969-41CF-A503-554FFBB51F3C}"/>
                </a:ext>
              </a:extLst>
            </p:cNvPr>
            <p:cNvSpPr/>
            <p:nvPr/>
          </p:nvSpPr>
          <p:spPr>
            <a:xfrm>
              <a:off x="3218866" y="3945228"/>
              <a:ext cx="219919" cy="2178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EC2BE5-ED12-4FC1-BE8E-3C5C24749C5B}"/>
                </a:ext>
              </a:extLst>
            </p:cNvPr>
            <p:cNvSpPr txBox="1"/>
            <p:nvPr/>
          </p:nvSpPr>
          <p:spPr>
            <a:xfrm>
              <a:off x="1329985" y="1390421"/>
              <a:ext cx="15773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RED</a:t>
              </a:r>
              <a:r>
                <a:rPr lang="en-US" altLang="ko-KR" sz="1300" dirty="0"/>
                <a:t>: DIED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BLUE</a:t>
              </a:r>
              <a:r>
                <a:rPr lang="en-US" altLang="ko-KR" sz="1300" dirty="0"/>
                <a:t>: SURVIVED</a:t>
              </a:r>
              <a:endParaRPr lang="ko-KR" altLang="en-US" sz="1300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AAC28-9276-40EF-96B5-2485FE9B4084}"/>
              </a:ext>
            </a:extLst>
          </p:cNvPr>
          <p:cNvCxnSpPr/>
          <p:nvPr/>
        </p:nvCxnSpPr>
        <p:spPr>
          <a:xfrm flipH="1">
            <a:off x="1896714" y="868071"/>
            <a:ext cx="2739305" cy="424678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C5B799-1913-4653-B1FD-9E2184BE3ED3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600750" y="3442783"/>
            <a:ext cx="218126" cy="24021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0DFDEE-A0DB-4AAC-84D5-D3720A7739D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11435" y="3980266"/>
            <a:ext cx="222267" cy="1986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84965E-6ABF-4475-B957-61D3A6328263}"/>
              </a:ext>
            </a:extLst>
          </p:cNvPr>
          <p:cNvSpPr txBox="1"/>
          <p:nvPr/>
        </p:nvSpPr>
        <p:spPr>
          <a:xfrm>
            <a:off x="5347789" y="10689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두 클래스 간의 가장 큰 폭을 가지는 거리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SVM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의 목표는 이 마진을 최대화하는 결정 경계를 찾는 것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B7761-EFA8-4791-88E8-80D07098D3C6}"/>
              </a:ext>
            </a:extLst>
          </p:cNvPr>
          <p:cNvSpPr txBox="1"/>
          <p:nvPr/>
        </p:nvSpPr>
        <p:spPr>
          <a:xfrm>
            <a:off x="5340055" y="30002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결정 경계는 최적의 분리 경계를 나타내고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  파란색과 빨간색 점들 간의 거리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(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마진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)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을 최대로 하는 선을</a:t>
            </a:r>
            <a:endParaRPr lang="en-US" altLang="ko-KR" sz="1400" dirty="0">
              <a:solidFill>
                <a:srgbClr val="0D0D0D"/>
              </a:solidFill>
              <a:highlight>
                <a:srgbClr val="FFFF00"/>
              </a:highlight>
              <a:latin typeface="Söhne"/>
            </a:endParaRPr>
          </a:p>
          <a:p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 선택하는 것이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SVM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의 주 목적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EF2DA6-F3D1-40EF-9F01-130CCDAAB637}"/>
              </a:ext>
            </a:extLst>
          </p:cNvPr>
          <p:cNvSpPr txBox="1"/>
          <p:nvPr/>
        </p:nvSpPr>
        <p:spPr>
          <a:xfrm>
            <a:off x="5347789" y="20345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Hyperplane(</a:t>
            </a:r>
            <a:r>
              <a:rPr lang="ko-KR" altLang="en-US" sz="1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결정 경계</a:t>
            </a:r>
            <a:r>
              <a:rPr lang="en-US" altLang="ko-KR" sz="1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)</a:t>
            </a:r>
            <a:endParaRPr lang="en-US" altLang="ko-KR" sz="15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1300" b="0" i="0" dirty="0">
                <a:solidFill>
                  <a:srgbClr val="0D0D0D"/>
                </a:solidFill>
                <a:effectLst/>
                <a:latin typeface="Söhne"/>
              </a:rPr>
              <a:t>오렌지색 선으로 표현된 부분이며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Söhne"/>
              </a:rPr>
              <a:t>다른 클래스를 구분하는 데 사용</a:t>
            </a:r>
            <a:endParaRPr lang="en-US" altLang="ko-KR" sz="13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AF9C44-A7BF-4A28-997F-61E2E9C2ECC3}"/>
              </a:ext>
            </a:extLst>
          </p:cNvPr>
          <p:cNvSpPr/>
          <p:nvPr/>
        </p:nvSpPr>
        <p:spPr>
          <a:xfrm>
            <a:off x="2718428" y="2188021"/>
            <a:ext cx="222267" cy="24021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7B8861-B694-49D6-BB58-F206542006DE}"/>
              </a:ext>
            </a:extLst>
          </p:cNvPr>
          <p:cNvSpPr/>
          <p:nvPr/>
        </p:nvSpPr>
        <p:spPr>
          <a:xfrm>
            <a:off x="4654636" y="3204919"/>
            <a:ext cx="222267" cy="240217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7789E-CD7C-4265-A972-162C2B2160CE}"/>
              </a:ext>
            </a:extLst>
          </p:cNvPr>
          <p:cNvSpPr txBox="1"/>
          <p:nvPr/>
        </p:nvSpPr>
        <p:spPr>
          <a:xfrm>
            <a:off x="2743208" y="2023527"/>
            <a:ext cx="890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사람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1: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생존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66CF7-12E6-4FBF-9CE6-58A8F3B05C91}"/>
              </a:ext>
            </a:extLst>
          </p:cNvPr>
          <p:cNvSpPr txBox="1"/>
          <p:nvPr/>
        </p:nvSpPr>
        <p:spPr>
          <a:xfrm>
            <a:off x="4209607" y="3061771"/>
            <a:ext cx="890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00FFFF"/>
                </a:highlight>
                <a:latin typeface="Söhne"/>
              </a:rPr>
              <a:t>사람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00FFFF"/>
                </a:highlight>
                <a:latin typeface="Söhne"/>
              </a:rPr>
              <a:t>2: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00FFFF"/>
                </a:highlight>
                <a:latin typeface="Söhne"/>
              </a:rPr>
              <a:t>죽음</a:t>
            </a:r>
            <a:endParaRPr lang="ko-KR" altLang="en-US" sz="14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121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31EF6D-8DD5-41B4-A039-6690D5FFB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K-FOLD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7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65895-8B83-45BB-B57C-36AAEF2F0632}"/>
              </a:ext>
            </a:extLst>
          </p:cNvPr>
          <p:cNvSpPr txBox="1"/>
          <p:nvPr/>
        </p:nvSpPr>
        <p:spPr>
          <a:xfrm>
            <a:off x="237254" y="397450"/>
            <a:ext cx="575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Validate </a:t>
            </a:r>
            <a:r>
              <a:rPr lang="ko-KR" altLang="en-US" b="1" dirty="0"/>
              <a:t>비율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DD19A8-E142-44B3-9E18-0C698BBD951D}"/>
              </a:ext>
            </a:extLst>
          </p:cNvPr>
          <p:cNvGrpSpPr/>
          <p:nvPr/>
        </p:nvGrpSpPr>
        <p:grpSpPr>
          <a:xfrm>
            <a:off x="350134" y="1423686"/>
            <a:ext cx="8168833" cy="4897968"/>
            <a:chOff x="512180" y="1092843"/>
            <a:chExt cx="9014567" cy="536770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3C560C4-E4DC-4502-8FF6-36B2A8C687C8}"/>
                </a:ext>
              </a:extLst>
            </p:cNvPr>
            <p:cNvGrpSpPr/>
            <p:nvPr/>
          </p:nvGrpSpPr>
          <p:grpSpPr>
            <a:xfrm>
              <a:off x="512180" y="1092843"/>
              <a:ext cx="5310849" cy="2569580"/>
              <a:chOff x="1460340" y="1370635"/>
              <a:chExt cx="5310849" cy="256958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5E1C0A-B9BE-46BB-98A0-6BC062E8A5BA}"/>
                  </a:ext>
                </a:extLst>
              </p:cNvPr>
              <p:cNvSpPr/>
              <p:nvPr/>
            </p:nvSpPr>
            <p:spPr>
              <a:xfrm>
                <a:off x="1460340" y="1446835"/>
                <a:ext cx="1805650" cy="24171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8E4CD5-5E34-4217-964D-9DF8AA170951}"/>
                  </a:ext>
                </a:extLst>
              </p:cNvPr>
              <p:cNvSpPr txBox="1"/>
              <p:nvPr/>
            </p:nvSpPr>
            <p:spPr>
              <a:xfrm>
                <a:off x="1788289" y="2395959"/>
                <a:ext cx="1149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Train data</a:t>
                </a:r>
              </a:p>
              <a:p>
                <a:pPr algn="ctr"/>
                <a:r>
                  <a:rPr lang="en-US" altLang="ko-KR" sz="1600" dirty="0"/>
                  <a:t>(891)</a:t>
                </a:r>
                <a:endParaRPr lang="ko-KR" altLang="en-US" sz="1600" dirty="0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50BB4061-121D-49B2-8875-667A9E507A5D}"/>
                  </a:ext>
                </a:extLst>
              </p:cNvPr>
              <p:cNvSpPr/>
              <p:nvPr/>
            </p:nvSpPr>
            <p:spPr>
              <a:xfrm>
                <a:off x="3708753" y="2395370"/>
                <a:ext cx="594746" cy="520112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964510D-2D80-45CC-B9E1-9DEAC7FDED4B}"/>
                  </a:ext>
                </a:extLst>
              </p:cNvPr>
              <p:cNvGrpSpPr/>
              <p:nvPr/>
            </p:nvGrpSpPr>
            <p:grpSpPr>
              <a:xfrm>
                <a:off x="4965539" y="1370635"/>
                <a:ext cx="1805650" cy="2569580"/>
                <a:chOff x="4988689" y="1530582"/>
                <a:chExt cx="1805650" cy="25695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24E0B26-1DB8-4714-9276-815B8978176E}"/>
                    </a:ext>
                  </a:extLst>
                </p:cNvPr>
                <p:cNvSpPr/>
                <p:nvPr/>
              </p:nvSpPr>
              <p:spPr>
                <a:xfrm>
                  <a:off x="4988689" y="1530582"/>
                  <a:ext cx="1805650" cy="23176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08C6806C-33D9-4003-9C3E-E4D9A00FA0FE}"/>
                    </a:ext>
                  </a:extLst>
                </p:cNvPr>
                <p:cNvSpPr/>
                <p:nvPr/>
              </p:nvSpPr>
              <p:spPr>
                <a:xfrm>
                  <a:off x="4988689" y="3560634"/>
                  <a:ext cx="1805650" cy="5395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65880D-889B-4F39-BB33-B4227727E1D0}"/>
                    </a:ext>
                  </a:extLst>
                </p:cNvPr>
                <p:cNvSpPr txBox="1"/>
                <p:nvPr/>
              </p:nvSpPr>
              <p:spPr>
                <a:xfrm>
                  <a:off x="5316638" y="2313409"/>
                  <a:ext cx="11497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800</a:t>
                  </a:r>
                  <a:endParaRPr lang="ko-KR" altLang="en-US" sz="1600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F91E995-4269-4896-ADAD-F9581F63A5E7}"/>
                    </a:ext>
                  </a:extLst>
                </p:cNvPr>
                <p:cNvSpPr txBox="1"/>
                <p:nvPr/>
              </p:nvSpPr>
              <p:spPr>
                <a:xfrm>
                  <a:off x="5316638" y="3635648"/>
                  <a:ext cx="11497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91</a:t>
                  </a:r>
                  <a:endParaRPr lang="ko-KR" altLang="en-US" sz="1600" dirty="0"/>
                </a:p>
              </p:txBody>
            </p:sp>
          </p:grp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5A8C60-FB98-4402-8D3E-33700BC5D59D}"/>
                </a:ext>
              </a:extLst>
            </p:cNvPr>
            <p:cNvSpPr/>
            <p:nvPr/>
          </p:nvSpPr>
          <p:spPr>
            <a:xfrm>
              <a:off x="512180" y="3877519"/>
              <a:ext cx="1805650" cy="24171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FC61A-DCCB-44D9-A285-006AC4358002}"/>
                </a:ext>
              </a:extLst>
            </p:cNvPr>
            <p:cNvSpPr txBox="1"/>
            <p:nvPr/>
          </p:nvSpPr>
          <p:spPr>
            <a:xfrm>
              <a:off x="840129" y="4826643"/>
              <a:ext cx="1149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test data</a:t>
              </a:r>
            </a:p>
            <a:p>
              <a:pPr algn="ctr"/>
              <a:r>
                <a:rPr lang="en-US" altLang="ko-KR" sz="1600" dirty="0"/>
                <a:t>(891)</a:t>
              </a:r>
              <a:endParaRPr lang="ko-KR" altLang="en-US" sz="1600" dirty="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2A29253-D7FE-4128-9BD0-5187997F4BC2}"/>
                </a:ext>
              </a:extLst>
            </p:cNvPr>
            <p:cNvSpPr/>
            <p:nvPr/>
          </p:nvSpPr>
          <p:spPr>
            <a:xfrm>
              <a:off x="2760593" y="4826053"/>
              <a:ext cx="594746" cy="5201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E36C4E1-DB19-4427-BCFD-8A900AEA4CB7}"/>
                </a:ext>
              </a:extLst>
            </p:cNvPr>
            <p:cNvGrpSpPr/>
            <p:nvPr/>
          </p:nvGrpSpPr>
          <p:grpSpPr>
            <a:xfrm>
              <a:off x="4017379" y="4016930"/>
              <a:ext cx="1805650" cy="2443620"/>
              <a:chOff x="4017379" y="4193214"/>
              <a:chExt cx="1805650" cy="244362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F4AD2CE-B06B-4747-B58B-C75AD96D6DC7}"/>
                  </a:ext>
                </a:extLst>
              </p:cNvPr>
              <p:cNvSpPr/>
              <p:nvPr/>
            </p:nvSpPr>
            <p:spPr>
              <a:xfrm>
                <a:off x="4017379" y="4319174"/>
                <a:ext cx="1805650" cy="23176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2B6EDE-7C46-4307-9CD3-10A59EBCD841}"/>
                  </a:ext>
                </a:extLst>
              </p:cNvPr>
              <p:cNvSpPr txBox="1"/>
              <p:nvPr/>
            </p:nvSpPr>
            <p:spPr>
              <a:xfrm>
                <a:off x="4345328" y="5765157"/>
                <a:ext cx="11497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800</a:t>
                </a:r>
                <a:endParaRPr lang="ko-KR" altLang="en-US" sz="1600" dirty="0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01E7D61-499B-494E-BE4D-93CAD0FBC534}"/>
                  </a:ext>
                </a:extLst>
              </p:cNvPr>
              <p:cNvGrpSpPr/>
              <p:nvPr/>
            </p:nvGrpSpPr>
            <p:grpSpPr>
              <a:xfrm>
                <a:off x="4017379" y="4193214"/>
                <a:ext cx="1805650" cy="539528"/>
                <a:chOff x="4017379" y="5831371"/>
                <a:chExt cx="1805650" cy="53952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E73BEE9-9A7C-45E9-AD27-A211DD4F75B5}"/>
                    </a:ext>
                  </a:extLst>
                </p:cNvPr>
                <p:cNvSpPr/>
                <p:nvPr/>
              </p:nvSpPr>
              <p:spPr>
                <a:xfrm>
                  <a:off x="4017379" y="5831371"/>
                  <a:ext cx="1805650" cy="5395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050C4A-45BF-4C4F-998D-9583334E748C}"/>
                    </a:ext>
                  </a:extLst>
                </p:cNvPr>
                <p:cNvSpPr txBox="1"/>
                <p:nvPr/>
              </p:nvSpPr>
              <p:spPr>
                <a:xfrm>
                  <a:off x="4345328" y="5906385"/>
                  <a:ext cx="11497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91</a:t>
                  </a:r>
                  <a:endParaRPr lang="ko-KR" altLang="en-US" sz="1600" dirty="0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A4D53D-5E13-4149-B7FE-F31CCEA440A2}"/>
                </a:ext>
              </a:extLst>
            </p:cNvPr>
            <p:cNvSpPr txBox="1"/>
            <p:nvPr/>
          </p:nvSpPr>
          <p:spPr>
            <a:xfrm>
              <a:off x="6096000" y="2251673"/>
              <a:ext cx="3430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아래 데이터를 검증용으로 사용</a:t>
              </a:r>
              <a:endParaRPr lang="en-US" altLang="ko-KR" dirty="0"/>
            </a:p>
            <a:p>
              <a:r>
                <a:rPr lang="ko-KR" altLang="en-US" dirty="0"/>
                <a:t>정확도</a:t>
              </a:r>
              <a:r>
                <a:rPr lang="en-US" altLang="ko-KR" dirty="0"/>
                <a:t>: 90%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6714A4-1EF0-41C6-A144-045CF13D2B3A}"/>
                </a:ext>
              </a:extLst>
            </p:cNvPr>
            <p:cNvSpPr txBox="1"/>
            <p:nvPr/>
          </p:nvSpPr>
          <p:spPr>
            <a:xfrm>
              <a:off x="6150978" y="5077554"/>
              <a:ext cx="3199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위 데이터를 검증용으로 사용</a:t>
              </a:r>
              <a:endParaRPr lang="en-US" altLang="ko-KR" dirty="0"/>
            </a:p>
            <a:p>
              <a:r>
                <a:rPr lang="ko-KR" altLang="en-US" dirty="0"/>
                <a:t>정확도</a:t>
              </a:r>
              <a:r>
                <a:rPr lang="en-US" altLang="ko-KR" dirty="0"/>
                <a:t>: 47%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15427B-7C36-4265-9138-C2A77D6ECF4D}"/>
              </a:ext>
            </a:extLst>
          </p:cNvPr>
          <p:cNvGrpSpPr/>
          <p:nvPr/>
        </p:nvGrpSpPr>
        <p:grpSpPr>
          <a:xfrm>
            <a:off x="8049552" y="3362651"/>
            <a:ext cx="1117595" cy="930733"/>
            <a:chOff x="8697735" y="3303030"/>
            <a:chExt cx="1117595" cy="930733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D57C4D1-563B-4D1E-8494-F11295F87E52}"/>
                </a:ext>
              </a:extLst>
            </p:cNvPr>
            <p:cNvSpPr/>
            <p:nvPr/>
          </p:nvSpPr>
          <p:spPr>
            <a:xfrm>
              <a:off x="8697735" y="3303030"/>
              <a:ext cx="1117595" cy="930733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072311-A05C-4E2C-8B58-A5B4304CFBDC}"/>
                </a:ext>
              </a:extLst>
            </p:cNvPr>
            <p:cNvSpPr txBox="1"/>
            <p:nvPr/>
          </p:nvSpPr>
          <p:spPr>
            <a:xfrm>
              <a:off x="8697735" y="35837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n w="22225">
                    <a:solidFill>
                      <a:srgbClr val="FFFF00"/>
                    </a:solidFill>
                    <a:prstDash val="solid"/>
                  </a:ln>
                  <a:solidFill>
                    <a:srgbClr val="FFFF00"/>
                  </a:solidFill>
                </a:rPr>
                <a:t>보완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60D0AA3-4FEF-4F4A-A0D6-4A519AAB8C7A}"/>
              </a:ext>
            </a:extLst>
          </p:cNvPr>
          <p:cNvSpPr txBox="1"/>
          <p:nvPr/>
        </p:nvSpPr>
        <p:spPr>
          <a:xfrm>
            <a:off x="9799259" y="3551018"/>
            <a:ext cx="266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K-fold cross validation</a:t>
            </a:r>
            <a:endParaRPr lang="ko-KR" altLang="en-US" sz="27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5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709EA9-9081-4D6C-AD74-FC350716C07E}"/>
              </a:ext>
            </a:extLst>
          </p:cNvPr>
          <p:cNvSpPr txBox="1"/>
          <p:nvPr/>
        </p:nvSpPr>
        <p:spPr>
          <a:xfrm>
            <a:off x="479394" y="376518"/>
            <a:ext cx="153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칼럼 분석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50B9DA-CE14-42ED-8507-F0E15249F270}"/>
              </a:ext>
            </a:extLst>
          </p:cNvPr>
          <p:cNvGrpSpPr/>
          <p:nvPr/>
        </p:nvGrpSpPr>
        <p:grpSpPr>
          <a:xfrm>
            <a:off x="550514" y="1357484"/>
            <a:ext cx="9848514" cy="5123998"/>
            <a:chOff x="479394" y="925158"/>
            <a:chExt cx="9848514" cy="51239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86554A-6A99-439C-912D-2A838A47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394" y="1380680"/>
              <a:ext cx="5029636" cy="33988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B27B18-50D3-4995-A60D-4E2F0E397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7214" y="1380680"/>
              <a:ext cx="3360694" cy="46684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CC3DB0-F7A2-4E6F-B8DD-25FA0F5E268D}"/>
                </a:ext>
              </a:extLst>
            </p:cNvPr>
            <p:cNvSpPr txBox="1"/>
            <p:nvPr/>
          </p:nvSpPr>
          <p:spPr>
            <a:xfrm>
              <a:off x="6967214" y="925158"/>
              <a:ext cx="2329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칼럼</a:t>
              </a:r>
              <a:r>
                <a:rPr lang="en-US" altLang="ko-KR" dirty="0">
                  <a:highlight>
                    <a:srgbClr val="FFFF00"/>
                  </a:highlight>
                </a:rPr>
                <a:t>- </a:t>
              </a:r>
              <a:r>
                <a:rPr lang="ko-KR" altLang="en-US" dirty="0">
                  <a:highlight>
                    <a:srgbClr val="FFFF00"/>
                  </a:highlight>
                </a:rPr>
                <a:t>데이터 타입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9E6406-49F3-486B-9C59-251F078F8A64}"/>
                </a:ext>
              </a:extLst>
            </p:cNvPr>
            <p:cNvSpPr txBox="1"/>
            <p:nvPr/>
          </p:nvSpPr>
          <p:spPr>
            <a:xfrm>
              <a:off x="479394" y="1011348"/>
              <a:ext cx="2329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칼럼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814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65895-8B83-45BB-B57C-36AAEF2F0632}"/>
              </a:ext>
            </a:extLst>
          </p:cNvPr>
          <p:cNvSpPr txBox="1"/>
          <p:nvPr/>
        </p:nvSpPr>
        <p:spPr>
          <a:xfrm>
            <a:off x="237254" y="397450"/>
            <a:ext cx="575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K-fold validation</a:t>
            </a:r>
            <a:endParaRPr lang="ko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39C642-6626-4D73-89C3-77A4A24D0D77}"/>
              </a:ext>
            </a:extLst>
          </p:cNvPr>
          <p:cNvSpPr/>
          <p:nvPr/>
        </p:nvSpPr>
        <p:spPr>
          <a:xfrm>
            <a:off x="336455" y="1224439"/>
            <a:ext cx="1128329" cy="3018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CCB753-BB73-4454-821D-B9E929FE8791}"/>
              </a:ext>
            </a:extLst>
          </p:cNvPr>
          <p:cNvSpPr txBox="1"/>
          <p:nvPr/>
        </p:nvSpPr>
        <p:spPr>
          <a:xfrm>
            <a:off x="444230" y="2350094"/>
            <a:ext cx="912779" cy="46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Train data</a:t>
            </a:r>
          </a:p>
          <a:p>
            <a:pPr algn="ctr"/>
            <a:r>
              <a:rPr lang="en-US" altLang="ko-KR" sz="1600" dirty="0"/>
              <a:t>(891)</a:t>
            </a:r>
            <a:endParaRPr lang="ko-KR" altLang="en-US" sz="1600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F5B71879-7248-493A-BDC0-C779F66D72AE}"/>
              </a:ext>
            </a:extLst>
          </p:cNvPr>
          <p:cNvSpPr/>
          <p:nvPr/>
        </p:nvSpPr>
        <p:spPr>
          <a:xfrm>
            <a:off x="1968872" y="2349624"/>
            <a:ext cx="472164" cy="41502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D56862-864A-447E-8103-65DF15FE5434}"/>
              </a:ext>
            </a:extLst>
          </p:cNvPr>
          <p:cNvSpPr/>
          <p:nvPr/>
        </p:nvSpPr>
        <p:spPr>
          <a:xfrm>
            <a:off x="2806093" y="1311381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8C0E43-3B7A-4D8E-B2D5-783457BB1FF0}"/>
              </a:ext>
            </a:extLst>
          </p:cNvPr>
          <p:cNvSpPr txBox="1"/>
          <p:nvPr/>
        </p:nvSpPr>
        <p:spPr>
          <a:xfrm>
            <a:off x="3021641" y="1344182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E4D25D-F03E-42B0-8AAC-CC2B9C241BF9}"/>
              </a:ext>
            </a:extLst>
          </p:cNvPr>
          <p:cNvSpPr/>
          <p:nvPr/>
        </p:nvSpPr>
        <p:spPr>
          <a:xfrm>
            <a:off x="2806093" y="1603937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5822CB-F735-48AC-BF48-5B28DD9A657B}"/>
              </a:ext>
            </a:extLst>
          </p:cNvPr>
          <p:cNvSpPr txBox="1"/>
          <p:nvPr/>
        </p:nvSpPr>
        <p:spPr>
          <a:xfrm>
            <a:off x="3021641" y="1636738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203ED78-A1F8-4FEF-93E2-BD4ABDE7972D}"/>
              </a:ext>
            </a:extLst>
          </p:cNvPr>
          <p:cNvSpPr/>
          <p:nvPr/>
        </p:nvSpPr>
        <p:spPr>
          <a:xfrm>
            <a:off x="2806092" y="1896492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CE3ACD-9EDA-4995-A1A0-0958E4A9FE4C}"/>
              </a:ext>
            </a:extLst>
          </p:cNvPr>
          <p:cNvSpPr txBox="1"/>
          <p:nvPr/>
        </p:nvSpPr>
        <p:spPr>
          <a:xfrm>
            <a:off x="3021640" y="1929293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6F9B5A-6488-4038-B38D-D45E5857DE42}"/>
              </a:ext>
            </a:extLst>
          </p:cNvPr>
          <p:cNvSpPr/>
          <p:nvPr/>
        </p:nvSpPr>
        <p:spPr>
          <a:xfrm>
            <a:off x="2806092" y="2204808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CA4B8A-75AA-4320-800B-12F2F1EEF38E}"/>
              </a:ext>
            </a:extLst>
          </p:cNvPr>
          <p:cNvSpPr txBox="1"/>
          <p:nvPr/>
        </p:nvSpPr>
        <p:spPr>
          <a:xfrm>
            <a:off x="3021640" y="2237609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0EF9165-F83F-4527-ABCA-7C013C89A7AA}"/>
              </a:ext>
            </a:extLst>
          </p:cNvPr>
          <p:cNvSpPr/>
          <p:nvPr/>
        </p:nvSpPr>
        <p:spPr>
          <a:xfrm>
            <a:off x="2806091" y="2497363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5BE5DD-C070-4158-ADD4-5DDA1E311829}"/>
              </a:ext>
            </a:extLst>
          </p:cNvPr>
          <p:cNvSpPr txBox="1"/>
          <p:nvPr/>
        </p:nvSpPr>
        <p:spPr>
          <a:xfrm>
            <a:off x="3021639" y="2530164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3D3018-A646-4122-9F78-1A26A84F8306}"/>
              </a:ext>
            </a:extLst>
          </p:cNvPr>
          <p:cNvSpPr/>
          <p:nvPr/>
        </p:nvSpPr>
        <p:spPr>
          <a:xfrm>
            <a:off x="2806091" y="2805679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79BF61-8589-4A9B-9727-237E05ED5999}"/>
              </a:ext>
            </a:extLst>
          </p:cNvPr>
          <p:cNvSpPr txBox="1"/>
          <p:nvPr/>
        </p:nvSpPr>
        <p:spPr>
          <a:xfrm>
            <a:off x="3021639" y="2838480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00B135-76B1-4F7A-9042-B1E9898E9FAA}"/>
              </a:ext>
            </a:extLst>
          </p:cNvPr>
          <p:cNvSpPr/>
          <p:nvPr/>
        </p:nvSpPr>
        <p:spPr>
          <a:xfrm>
            <a:off x="2806091" y="3098235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9D6BD4-5E0D-4C8A-B451-A0D4A32B78CD}"/>
              </a:ext>
            </a:extLst>
          </p:cNvPr>
          <p:cNvSpPr txBox="1"/>
          <p:nvPr/>
        </p:nvSpPr>
        <p:spPr>
          <a:xfrm>
            <a:off x="3021639" y="3131036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9916772-C4B7-4AD2-B616-20F4008C1F1E}"/>
              </a:ext>
            </a:extLst>
          </p:cNvPr>
          <p:cNvSpPr/>
          <p:nvPr/>
        </p:nvSpPr>
        <p:spPr>
          <a:xfrm>
            <a:off x="2806091" y="3406551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F151E1-D103-4B6D-94D2-13D0306F0182}"/>
              </a:ext>
            </a:extLst>
          </p:cNvPr>
          <p:cNvSpPr txBox="1"/>
          <p:nvPr/>
        </p:nvSpPr>
        <p:spPr>
          <a:xfrm>
            <a:off x="3021639" y="3439352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A28396A-C43D-4C03-BED3-0C940A033F96}"/>
              </a:ext>
            </a:extLst>
          </p:cNvPr>
          <p:cNvSpPr/>
          <p:nvPr/>
        </p:nvSpPr>
        <p:spPr>
          <a:xfrm>
            <a:off x="2806090" y="3699106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CE7EA1-AF46-4ABC-9D9C-1885DBA9A499}"/>
              </a:ext>
            </a:extLst>
          </p:cNvPr>
          <p:cNvSpPr txBox="1"/>
          <p:nvPr/>
        </p:nvSpPr>
        <p:spPr>
          <a:xfrm>
            <a:off x="3021638" y="3731907"/>
            <a:ext cx="755689" cy="16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DF19395-E4A5-4A0C-A5B5-6142154060BA}"/>
              </a:ext>
            </a:extLst>
          </p:cNvPr>
          <p:cNvSpPr/>
          <p:nvPr/>
        </p:nvSpPr>
        <p:spPr>
          <a:xfrm>
            <a:off x="2806091" y="4007422"/>
            <a:ext cx="1186787" cy="235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A509E2-BF7D-4909-9D4A-E4819251AFF8}"/>
              </a:ext>
            </a:extLst>
          </p:cNvPr>
          <p:cNvSpPr txBox="1"/>
          <p:nvPr/>
        </p:nvSpPr>
        <p:spPr>
          <a:xfrm>
            <a:off x="3021639" y="4040224"/>
            <a:ext cx="755689" cy="29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90</a:t>
            </a:r>
            <a:endParaRPr lang="ko-KR" alt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C023291-B338-4B3C-9EE3-31682C8A75B7}"/>
              </a:ext>
            </a:extLst>
          </p:cNvPr>
          <p:cNvSpPr txBox="1"/>
          <p:nvPr/>
        </p:nvSpPr>
        <p:spPr>
          <a:xfrm>
            <a:off x="7138144" y="4670323"/>
            <a:ext cx="143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정확도 </a:t>
            </a:r>
            <a:r>
              <a:rPr lang="en-US" altLang="ko-KR" sz="1400" dirty="0"/>
              <a:t>90%</a:t>
            </a:r>
            <a:endParaRPr lang="ko-KR" altLang="en-US" sz="14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28889CE-70CA-4EE8-8734-1B5DEBB60822}"/>
              </a:ext>
            </a:extLst>
          </p:cNvPr>
          <p:cNvSpPr/>
          <p:nvPr/>
        </p:nvSpPr>
        <p:spPr>
          <a:xfrm>
            <a:off x="5801693" y="2524126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트레이닝 데이터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835C33DA-5C9A-439A-B669-14A61F38D8CC}"/>
              </a:ext>
            </a:extLst>
          </p:cNvPr>
          <p:cNvSpPr/>
          <p:nvPr/>
        </p:nvSpPr>
        <p:spPr>
          <a:xfrm>
            <a:off x="5801691" y="2865131"/>
            <a:ext cx="1217694" cy="247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검증 데이터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1379068-217F-4D6C-B2EB-717984B868EF}"/>
              </a:ext>
            </a:extLst>
          </p:cNvPr>
          <p:cNvSpPr txBox="1"/>
          <p:nvPr/>
        </p:nvSpPr>
        <p:spPr>
          <a:xfrm>
            <a:off x="8771997" y="871739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ROUND2</a:t>
            </a:r>
            <a:endParaRPr lang="ko-KR" altLang="en-US" sz="14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429ECE4-A25B-4468-AC49-F8D62F7AE6B1}"/>
              </a:ext>
            </a:extLst>
          </p:cNvPr>
          <p:cNvSpPr/>
          <p:nvPr/>
        </p:nvSpPr>
        <p:spPr>
          <a:xfrm>
            <a:off x="8695622" y="1371433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029814-4B7A-4D5B-A08C-24938BAFA070}"/>
              </a:ext>
            </a:extLst>
          </p:cNvPr>
          <p:cNvSpPr txBox="1"/>
          <p:nvPr/>
        </p:nvSpPr>
        <p:spPr>
          <a:xfrm>
            <a:off x="8916784" y="1405890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A39AB06-8AC7-4F67-A819-E05100171226}"/>
              </a:ext>
            </a:extLst>
          </p:cNvPr>
          <p:cNvSpPr/>
          <p:nvPr/>
        </p:nvSpPr>
        <p:spPr>
          <a:xfrm>
            <a:off x="8695622" y="1678762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22C6C80-5E6A-4765-9223-A2099966664F}"/>
              </a:ext>
            </a:extLst>
          </p:cNvPr>
          <p:cNvSpPr txBox="1"/>
          <p:nvPr/>
        </p:nvSpPr>
        <p:spPr>
          <a:xfrm>
            <a:off x="8916784" y="1713219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373155C-71D4-49F8-AD3E-9901016BC05E}"/>
              </a:ext>
            </a:extLst>
          </p:cNvPr>
          <p:cNvSpPr/>
          <p:nvPr/>
        </p:nvSpPr>
        <p:spPr>
          <a:xfrm>
            <a:off x="8695621" y="1986090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F7A3AD-3A25-4C8E-AD1B-48CDB130356B}"/>
              </a:ext>
            </a:extLst>
          </p:cNvPr>
          <p:cNvSpPr txBox="1"/>
          <p:nvPr/>
        </p:nvSpPr>
        <p:spPr>
          <a:xfrm>
            <a:off x="8916783" y="2020547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01B9392-1958-45FB-A8E4-CA25A204098E}"/>
              </a:ext>
            </a:extLst>
          </p:cNvPr>
          <p:cNvSpPr/>
          <p:nvPr/>
        </p:nvSpPr>
        <p:spPr>
          <a:xfrm>
            <a:off x="8695621" y="2309975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FF456A-A132-4B9A-BFF2-1ACE686AE5BF}"/>
              </a:ext>
            </a:extLst>
          </p:cNvPr>
          <p:cNvSpPr txBox="1"/>
          <p:nvPr/>
        </p:nvSpPr>
        <p:spPr>
          <a:xfrm>
            <a:off x="8916783" y="2344432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24549B3-4B75-48C3-87A7-D2DFB9241176}"/>
              </a:ext>
            </a:extLst>
          </p:cNvPr>
          <p:cNvSpPr/>
          <p:nvPr/>
        </p:nvSpPr>
        <p:spPr>
          <a:xfrm>
            <a:off x="8695620" y="2617303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B3F1277-72D8-46C4-82C8-7C758C4AB570}"/>
              </a:ext>
            </a:extLst>
          </p:cNvPr>
          <p:cNvSpPr txBox="1"/>
          <p:nvPr/>
        </p:nvSpPr>
        <p:spPr>
          <a:xfrm>
            <a:off x="8916782" y="2651760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FEEF660-1CA0-4B86-9BDB-50074886A091}"/>
              </a:ext>
            </a:extLst>
          </p:cNvPr>
          <p:cNvSpPr/>
          <p:nvPr/>
        </p:nvSpPr>
        <p:spPr>
          <a:xfrm>
            <a:off x="8695620" y="2941188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FAFFE33-90EF-4596-AF1B-6A0C604A5360}"/>
              </a:ext>
            </a:extLst>
          </p:cNvPr>
          <p:cNvSpPr txBox="1"/>
          <p:nvPr/>
        </p:nvSpPr>
        <p:spPr>
          <a:xfrm>
            <a:off x="8916782" y="2975645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90BD32E-4BDB-4CEC-B480-2AD6E0B4C2CC}"/>
              </a:ext>
            </a:extLst>
          </p:cNvPr>
          <p:cNvSpPr/>
          <p:nvPr/>
        </p:nvSpPr>
        <p:spPr>
          <a:xfrm>
            <a:off x="8695620" y="3248517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42299D-257C-46D5-AFAD-072D5ACDC003}"/>
              </a:ext>
            </a:extLst>
          </p:cNvPr>
          <p:cNvSpPr txBox="1"/>
          <p:nvPr/>
        </p:nvSpPr>
        <p:spPr>
          <a:xfrm>
            <a:off x="8916782" y="3282974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090A7CE-A305-432B-9EFA-080C2A5D30F2}"/>
              </a:ext>
            </a:extLst>
          </p:cNvPr>
          <p:cNvSpPr/>
          <p:nvPr/>
        </p:nvSpPr>
        <p:spPr>
          <a:xfrm>
            <a:off x="8695620" y="3572402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2110BA-FDF5-447F-A068-8944722A8023}"/>
              </a:ext>
            </a:extLst>
          </p:cNvPr>
          <p:cNvSpPr txBox="1"/>
          <p:nvPr/>
        </p:nvSpPr>
        <p:spPr>
          <a:xfrm>
            <a:off x="8916782" y="3606859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349F83E-013F-4715-8EA7-9DA2607935A7}"/>
              </a:ext>
            </a:extLst>
          </p:cNvPr>
          <p:cNvSpPr/>
          <p:nvPr/>
        </p:nvSpPr>
        <p:spPr>
          <a:xfrm>
            <a:off x="8695619" y="3879730"/>
            <a:ext cx="1217694" cy="247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22A75B-85F2-4F8A-982E-0D81911D938C}"/>
              </a:ext>
            </a:extLst>
          </p:cNvPr>
          <p:cNvSpPr txBox="1"/>
          <p:nvPr/>
        </p:nvSpPr>
        <p:spPr>
          <a:xfrm>
            <a:off x="8916781" y="3914187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7452B24-1385-43CB-AD79-F62ECFEDCA90}"/>
              </a:ext>
            </a:extLst>
          </p:cNvPr>
          <p:cNvSpPr/>
          <p:nvPr/>
        </p:nvSpPr>
        <p:spPr>
          <a:xfrm>
            <a:off x="8695620" y="4203615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C9EA2D-908E-46D4-A73B-F098B046AE22}"/>
              </a:ext>
            </a:extLst>
          </p:cNvPr>
          <p:cNvSpPr txBox="1"/>
          <p:nvPr/>
        </p:nvSpPr>
        <p:spPr>
          <a:xfrm>
            <a:off x="8916782" y="4238073"/>
            <a:ext cx="775369" cy="311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90</a:t>
            </a:r>
            <a:endParaRPr lang="ko-KR" altLang="en-US" sz="1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7B784A0-B7CC-4957-88B2-8886A3DE85F4}"/>
              </a:ext>
            </a:extLst>
          </p:cNvPr>
          <p:cNvSpPr txBox="1"/>
          <p:nvPr/>
        </p:nvSpPr>
        <p:spPr>
          <a:xfrm>
            <a:off x="7325033" y="857447"/>
            <a:ext cx="98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ROUND 1</a:t>
            </a:r>
            <a:endParaRPr lang="ko-KR" altLang="en-US" sz="1400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5F6A57B-7A29-48A0-B9B1-E4D994976B09}"/>
              </a:ext>
            </a:extLst>
          </p:cNvPr>
          <p:cNvSpPr/>
          <p:nvPr/>
        </p:nvSpPr>
        <p:spPr>
          <a:xfrm>
            <a:off x="7248658" y="1357141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478D4D3-3487-4B34-8AC6-A8ADD1489528}"/>
              </a:ext>
            </a:extLst>
          </p:cNvPr>
          <p:cNvSpPr txBox="1"/>
          <p:nvPr/>
        </p:nvSpPr>
        <p:spPr>
          <a:xfrm>
            <a:off x="7469820" y="1391598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148F740-B790-44FB-A0ED-D7956C5F47BF}"/>
              </a:ext>
            </a:extLst>
          </p:cNvPr>
          <p:cNvSpPr/>
          <p:nvPr/>
        </p:nvSpPr>
        <p:spPr>
          <a:xfrm>
            <a:off x="7248658" y="1664470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93B862-8E1E-44E4-84D3-03036CD49AF2}"/>
              </a:ext>
            </a:extLst>
          </p:cNvPr>
          <p:cNvSpPr txBox="1"/>
          <p:nvPr/>
        </p:nvSpPr>
        <p:spPr>
          <a:xfrm>
            <a:off x="7469820" y="1698927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078C1A5-17ED-4C2B-904F-8F17AAB4F3A8}"/>
              </a:ext>
            </a:extLst>
          </p:cNvPr>
          <p:cNvSpPr/>
          <p:nvPr/>
        </p:nvSpPr>
        <p:spPr>
          <a:xfrm>
            <a:off x="7248657" y="1971798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7489D12-EC09-408B-89E5-B3C431CCDEFC}"/>
              </a:ext>
            </a:extLst>
          </p:cNvPr>
          <p:cNvSpPr txBox="1"/>
          <p:nvPr/>
        </p:nvSpPr>
        <p:spPr>
          <a:xfrm>
            <a:off x="7469819" y="2006255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361B1FE-7108-4805-BC27-68042DD5C51F}"/>
              </a:ext>
            </a:extLst>
          </p:cNvPr>
          <p:cNvSpPr/>
          <p:nvPr/>
        </p:nvSpPr>
        <p:spPr>
          <a:xfrm>
            <a:off x="7248657" y="2295683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9CE9A44-B712-4E33-AFBA-EE2B0E7CD4A1}"/>
              </a:ext>
            </a:extLst>
          </p:cNvPr>
          <p:cNvSpPr txBox="1"/>
          <p:nvPr/>
        </p:nvSpPr>
        <p:spPr>
          <a:xfrm>
            <a:off x="7469819" y="2330140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BCDB25F-7DD1-43B9-9579-1623D16D2BC7}"/>
              </a:ext>
            </a:extLst>
          </p:cNvPr>
          <p:cNvSpPr/>
          <p:nvPr/>
        </p:nvSpPr>
        <p:spPr>
          <a:xfrm>
            <a:off x="7248656" y="2603011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987A98E-F926-48F1-9AFF-BA0032B992D1}"/>
              </a:ext>
            </a:extLst>
          </p:cNvPr>
          <p:cNvSpPr txBox="1"/>
          <p:nvPr/>
        </p:nvSpPr>
        <p:spPr>
          <a:xfrm>
            <a:off x="7469818" y="2637468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F785F08-75DB-4F7A-88B0-40C098EEB894}"/>
              </a:ext>
            </a:extLst>
          </p:cNvPr>
          <p:cNvSpPr/>
          <p:nvPr/>
        </p:nvSpPr>
        <p:spPr>
          <a:xfrm>
            <a:off x="7248656" y="2926896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B8BC594-AE1D-4C53-A2B2-0C7E4596977E}"/>
              </a:ext>
            </a:extLst>
          </p:cNvPr>
          <p:cNvSpPr txBox="1"/>
          <p:nvPr/>
        </p:nvSpPr>
        <p:spPr>
          <a:xfrm>
            <a:off x="7469818" y="2961353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C2891B7-41F0-4E2F-9F16-DCC583E8773C}"/>
              </a:ext>
            </a:extLst>
          </p:cNvPr>
          <p:cNvSpPr/>
          <p:nvPr/>
        </p:nvSpPr>
        <p:spPr>
          <a:xfrm>
            <a:off x="7248656" y="3234225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B4B9E1-0DDE-4FA7-90C2-6EBB85D71EFE}"/>
              </a:ext>
            </a:extLst>
          </p:cNvPr>
          <p:cNvSpPr txBox="1"/>
          <p:nvPr/>
        </p:nvSpPr>
        <p:spPr>
          <a:xfrm>
            <a:off x="7469818" y="3268682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60AF6C4-AF45-49E5-8AC2-E0D10EDB0845}"/>
              </a:ext>
            </a:extLst>
          </p:cNvPr>
          <p:cNvSpPr/>
          <p:nvPr/>
        </p:nvSpPr>
        <p:spPr>
          <a:xfrm>
            <a:off x="7248656" y="3558110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84BEF5-071E-42A7-9134-F0EABF1D5AFC}"/>
              </a:ext>
            </a:extLst>
          </p:cNvPr>
          <p:cNvSpPr txBox="1"/>
          <p:nvPr/>
        </p:nvSpPr>
        <p:spPr>
          <a:xfrm>
            <a:off x="7469818" y="3592567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6B7FBCD-4BD5-4279-BF2A-F3ED281C88DA}"/>
              </a:ext>
            </a:extLst>
          </p:cNvPr>
          <p:cNvSpPr/>
          <p:nvPr/>
        </p:nvSpPr>
        <p:spPr>
          <a:xfrm>
            <a:off x="7248655" y="3865438"/>
            <a:ext cx="1217694" cy="24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AC20E2A-0E65-4218-B21F-172181B24376}"/>
              </a:ext>
            </a:extLst>
          </p:cNvPr>
          <p:cNvSpPr txBox="1"/>
          <p:nvPr/>
        </p:nvSpPr>
        <p:spPr>
          <a:xfrm>
            <a:off x="7469817" y="3899895"/>
            <a:ext cx="775369" cy="17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89</a:t>
            </a:r>
            <a:endParaRPr lang="ko-KR" altLang="en-US" sz="16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C08BCCA-0FB1-40B3-B4B0-C17778BC0B05}"/>
              </a:ext>
            </a:extLst>
          </p:cNvPr>
          <p:cNvSpPr/>
          <p:nvPr/>
        </p:nvSpPr>
        <p:spPr>
          <a:xfrm>
            <a:off x="7248656" y="4189323"/>
            <a:ext cx="1217694" cy="247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0967B04-C6CA-4CEA-8CF4-34928B6A1B21}"/>
              </a:ext>
            </a:extLst>
          </p:cNvPr>
          <p:cNvSpPr txBox="1"/>
          <p:nvPr/>
        </p:nvSpPr>
        <p:spPr>
          <a:xfrm>
            <a:off x="7469818" y="4223781"/>
            <a:ext cx="775369" cy="311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90</a:t>
            </a:r>
            <a:endParaRPr lang="ko-KR" altLang="en-US" sz="1600" dirty="0"/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DDB32DE4-AF99-45F7-9782-6772802AF58C}"/>
              </a:ext>
            </a:extLst>
          </p:cNvPr>
          <p:cNvSpPr/>
          <p:nvPr/>
        </p:nvSpPr>
        <p:spPr>
          <a:xfrm>
            <a:off x="4808230" y="2492536"/>
            <a:ext cx="472164" cy="41502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17B76BE-7097-4441-A7CC-852487BA1B73}"/>
              </a:ext>
            </a:extLst>
          </p:cNvPr>
          <p:cNvSpPr txBox="1"/>
          <p:nvPr/>
        </p:nvSpPr>
        <p:spPr>
          <a:xfrm>
            <a:off x="8695619" y="4680939"/>
            <a:ext cx="143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정확도 </a:t>
            </a:r>
            <a:r>
              <a:rPr lang="en-US" altLang="ko-KR" sz="1400" dirty="0"/>
              <a:t>85%</a:t>
            </a:r>
            <a:endParaRPr lang="ko-KR" altLang="en-US" sz="14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05360ED-5C6C-4833-8781-80F5B5CF75F2}"/>
              </a:ext>
            </a:extLst>
          </p:cNvPr>
          <p:cNvGrpSpPr/>
          <p:nvPr/>
        </p:nvGrpSpPr>
        <p:grpSpPr>
          <a:xfrm>
            <a:off x="10822054" y="856036"/>
            <a:ext cx="1438715" cy="4153000"/>
            <a:chOff x="10253094" y="835716"/>
            <a:chExt cx="1438715" cy="415300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2EA468C-D3B8-4C04-A74D-9C57DE02D824}"/>
                </a:ext>
              </a:extLst>
            </p:cNvPr>
            <p:cNvSpPr/>
            <p:nvPr/>
          </p:nvSpPr>
          <p:spPr>
            <a:xfrm>
              <a:off x="10261607" y="2273952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B177D8-A08E-4971-9374-77D8AFF0B511}"/>
                </a:ext>
              </a:extLst>
            </p:cNvPr>
            <p:cNvSpPr txBox="1"/>
            <p:nvPr/>
          </p:nvSpPr>
          <p:spPr>
            <a:xfrm>
              <a:off x="10482769" y="2308409"/>
              <a:ext cx="775370" cy="17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65DED24-1599-4FDE-A59D-D2997C59DAAE}"/>
                </a:ext>
              </a:extLst>
            </p:cNvPr>
            <p:cNvSpPr/>
            <p:nvPr/>
          </p:nvSpPr>
          <p:spPr>
            <a:xfrm>
              <a:off x="10261606" y="3536378"/>
              <a:ext cx="1217694" cy="247828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A709ADB-4CCE-4FB1-BAEB-64F841F561D7}"/>
                </a:ext>
              </a:extLst>
            </p:cNvPr>
            <p:cNvSpPr txBox="1"/>
            <p:nvPr/>
          </p:nvSpPr>
          <p:spPr>
            <a:xfrm>
              <a:off x="10482768" y="3570835"/>
              <a:ext cx="775370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EC859E-C54B-4242-A787-7FAE33551B48}"/>
                </a:ext>
              </a:extLst>
            </p:cNvPr>
            <p:cNvSpPr txBox="1"/>
            <p:nvPr/>
          </p:nvSpPr>
          <p:spPr>
            <a:xfrm>
              <a:off x="10337981" y="835716"/>
              <a:ext cx="1085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ROUND 10</a:t>
              </a:r>
              <a:endParaRPr lang="ko-KR" altLang="en-US" sz="14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E2807FB-4883-4932-B0F2-9F2A40987547}"/>
                </a:ext>
              </a:extLst>
            </p:cNvPr>
            <p:cNvSpPr/>
            <p:nvPr/>
          </p:nvSpPr>
          <p:spPr>
            <a:xfrm>
              <a:off x="10261608" y="1335410"/>
              <a:ext cx="1217694" cy="2478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40B3DE-721F-4BCD-8872-CB6D834B59EB}"/>
                </a:ext>
              </a:extLst>
            </p:cNvPr>
            <p:cNvSpPr txBox="1"/>
            <p:nvPr/>
          </p:nvSpPr>
          <p:spPr>
            <a:xfrm>
              <a:off x="10482770" y="1369867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A90CDD-F82A-45D4-A051-F000E252B6C9}"/>
                </a:ext>
              </a:extLst>
            </p:cNvPr>
            <p:cNvSpPr/>
            <p:nvPr/>
          </p:nvSpPr>
          <p:spPr>
            <a:xfrm>
              <a:off x="10261608" y="1642739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EC95D1-D42A-44EA-BE8C-76177C854BD2}"/>
                </a:ext>
              </a:extLst>
            </p:cNvPr>
            <p:cNvSpPr txBox="1"/>
            <p:nvPr/>
          </p:nvSpPr>
          <p:spPr>
            <a:xfrm>
              <a:off x="10482770" y="1677196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7C5033F-7F0C-4C50-A625-A4322757E184}"/>
                </a:ext>
              </a:extLst>
            </p:cNvPr>
            <p:cNvSpPr/>
            <p:nvPr/>
          </p:nvSpPr>
          <p:spPr>
            <a:xfrm>
              <a:off x="10261607" y="1950067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441AC20-C98F-4A3F-83EC-C0DD2FB02A45}"/>
                </a:ext>
              </a:extLst>
            </p:cNvPr>
            <p:cNvSpPr txBox="1"/>
            <p:nvPr/>
          </p:nvSpPr>
          <p:spPr>
            <a:xfrm>
              <a:off x="10482769" y="1984524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278A84E-BEE8-4A82-B6A0-8E637AED133E}"/>
                </a:ext>
              </a:extLst>
            </p:cNvPr>
            <p:cNvSpPr/>
            <p:nvPr/>
          </p:nvSpPr>
          <p:spPr>
            <a:xfrm>
              <a:off x="10261606" y="2581280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1C59B95-5063-4F7B-911A-4A80ADB769F8}"/>
                </a:ext>
              </a:extLst>
            </p:cNvPr>
            <p:cNvSpPr txBox="1"/>
            <p:nvPr/>
          </p:nvSpPr>
          <p:spPr>
            <a:xfrm>
              <a:off x="10482768" y="2615737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F8AE37E-15BD-4F57-80A9-D620EBF031C2}"/>
                </a:ext>
              </a:extLst>
            </p:cNvPr>
            <p:cNvSpPr/>
            <p:nvPr/>
          </p:nvSpPr>
          <p:spPr>
            <a:xfrm>
              <a:off x="10261606" y="2905165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6C781F3-BD77-4B72-AD0E-BC2DF60BE6CB}"/>
                </a:ext>
              </a:extLst>
            </p:cNvPr>
            <p:cNvSpPr txBox="1"/>
            <p:nvPr/>
          </p:nvSpPr>
          <p:spPr>
            <a:xfrm>
              <a:off x="10482768" y="2939622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EABBA32-6572-4E50-9CF3-5F12519D567E}"/>
                </a:ext>
              </a:extLst>
            </p:cNvPr>
            <p:cNvSpPr/>
            <p:nvPr/>
          </p:nvSpPr>
          <p:spPr>
            <a:xfrm>
              <a:off x="10261606" y="3212494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45BA5-6AD7-478A-972F-A6B1FB49A11A}"/>
                </a:ext>
              </a:extLst>
            </p:cNvPr>
            <p:cNvSpPr txBox="1"/>
            <p:nvPr/>
          </p:nvSpPr>
          <p:spPr>
            <a:xfrm>
              <a:off x="10482768" y="3246951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EAEC2C4-D475-40CA-ABCF-BF75958EDAA6}"/>
                </a:ext>
              </a:extLst>
            </p:cNvPr>
            <p:cNvSpPr/>
            <p:nvPr/>
          </p:nvSpPr>
          <p:spPr>
            <a:xfrm>
              <a:off x="10261605" y="3843707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4D27651-2478-495F-AFE1-159572C4D4F1}"/>
                </a:ext>
              </a:extLst>
            </p:cNvPr>
            <p:cNvSpPr txBox="1"/>
            <p:nvPr/>
          </p:nvSpPr>
          <p:spPr>
            <a:xfrm>
              <a:off x="10482767" y="3878164"/>
              <a:ext cx="775369" cy="17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89</a:t>
              </a:r>
              <a:endParaRPr lang="ko-KR" altLang="en-US" sz="1600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963D62C-A98C-489D-BEEB-6B83B281D631}"/>
                </a:ext>
              </a:extLst>
            </p:cNvPr>
            <p:cNvSpPr/>
            <p:nvPr/>
          </p:nvSpPr>
          <p:spPr>
            <a:xfrm>
              <a:off x="10261606" y="4167592"/>
              <a:ext cx="1217694" cy="247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B83D54-3302-4DA7-B059-E4EE6A2D3D39}"/>
                </a:ext>
              </a:extLst>
            </p:cNvPr>
            <p:cNvSpPr txBox="1"/>
            <p:nvPr/>
          </p:nvSpPr>
          <p:spPr>
            <a:xfrm>
              <a:off x="10482768" y="4202050"/>
              <a:ext cx="775369" cy="3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90</a:t>
              </a:r>
              <a:endParaRPr lang="ko-KR" altLang="en-US" sz="16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DF099D-7735-4B9E-8513-37E14980E6A3}"/>
                </a:ext>
              </a:extLst>
            </p:cNvPr>
            <p:cNvSpPr txBox="1"/>
            <p:nvPr/>
          </p:nvSpPr>
          <p:spPr>
            <a:xfrm>
              <a:off x="10253094" y="4680939"/>
              <a:ext cx="1438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정확도 </a:t>
              </a:r>
              <a:r>
                <a:rPr lang="en-US" altLang="ko-KR" sz="1400" dirty="0"/>
                <a:t>88%</a:t>
              </a:r>
              <a:endParaRPr lang="ko-KR" altLang="en-US" sz="1400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8881F6D5-E2E5-466D-9236-DDD773E207D7}"/>
              </a:ext>
            </a:extLst>
          </p:cNvPr>
          <p:cNvSpPr txBox="1"/>
          <p:nvPr/>
        </p:nvSpPr>
        <p:spPr>
          <a:xfrm>
            <a:off x="10245197" y="856035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891FD1D-773F-4726-9421-2D707CCE2E00}"/>
              </a:ext>
            </a:extLst>
          </p:cNvPr>
          <p:cNvSpPr txBox="1"/>
          <p:nvPr/>
        </p:nvSpPr>
        <p:spPr>
          <a:xfrm>
            <a:off x="1464784" y="1944008"/>
            <a:ext cx="1438715" cy="45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K=10 </a:t>
            </a:r>
          </a:p>
          <a:p>
            <a:pPr algn="ctr"/>
            <a:r>
              <a:rPr lang="en-US" altLang="ko-KR" sz="1400" dirty="0"/>
              <a:t>(10</a:t>
            </a:r>
            <a:r>
              <a:rPr lang="ko-KR" altLang="en-US" sz="1400" dirty="0"/>
              <a:t>개로 나눔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7DD2D74-A6CB-4664-ACA6-8C0B8BC71B10}"/>
              </a:ext>
            </a:extLst>
          </p:cNvPr>
          <p:cNvSpPr txBox="1"/>
          <p:nvPr/>
        </p:nvSpPr>
        <p:spPr>
          <a:xfrm>
            <a:off x="5694374" y="5861416"/>
            <a:ext cx="644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00FFFF"/>
                </a:highlight>
              </a:rPr>
              <a:t>FINAL </a:t>
            </a:r>
            <a:r>
              <a:rPr lang="ko-KR" altLang="en-US" sz="1600" b="1" dirty="0">
                <a:highlight>
                  <a:srgbClr val="00FFFF"/>
                </a:highlight>
              </a:rPr>
              <a:t>정확도 </a:t>
            </a:r>
            <a:r>
              <a:rPr lang="en-US" altLang="ko-KR" sz="1600" b="1" dirty="0">
                <a:highlight>
                  <a:srgbClr val="00FFFF"/>
                </a:highlight>
              </a:rPr>
              <a:t>= AVERAGE(ROUND1,ROUND2,..,ROUND10</a:t>
            </a:r>
            <a:endParaRPr lang="ko-KR" altLang="en-US" sz="16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765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AF8E87-46EB-44A8-887E-CA1FE896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5" y="788639"/>
            <a:ext cx="6040288" cy="1141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865C9C-3A73-4BEF-BD87-3714B18391F3}"/>
              </a:ext>
            </a:extLst>
          </p:cNvPr>
          <p:cNvSpPr txBox="1"/>
          <p:nvPr/>
        </p:nvSpPr>
        <p:spPr>
          <a:xfrm>
            <a:off x="314960" y="2153920"/>
            <a:ext cx="6138219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highlight>
                  <a:srgbClr val="FFFF00"/>
                </a:highlight>
              </a:rPr>
              <a:t>n_splits</a:t>
            </a:r>
            <a:r>
              <a:rPr lang="en-US" altLang="ko-KR" sz="1400" b="1" dirty="0">
                <a:highlight>
                  <a:srgbClr val="FFFF00"/>
                </a:highlight>
              </a:rPr>
              <a:t>=10</a:t>
            </a:r>
            <a:endParaRPr lang="en-US" altLang="ko-KR" sz="1300" b="1" dirty="0">
              <a:highlight>
                <a:srgbClr val="FFFF00"/>
              </a:highlight>
            </a:endParaRPr>
          </a:p>
          <a:p>
            <a:r>
              <a:rPr lang="en-US" altLang="ko-KR" sz="1300" dirty="0"/>
              <a:t>   -</a:t>
            </a:r>
            <a:r>
              <a:rPr lang="ko-KR" altLang="en-US" sz="1300" dirty="0" err="1"/>
              <a:t>폴드의</a:t>
            </a:r>
            <a:r>
              <a:rPr lang="ko-KR" altLang="en-US" sz="1300" dirty="0"/>
              <a:t> 수를 정의</a:t>
            </a:r>
            <a:endParaRPr lang="en-US" altLang="ko-KR" sz="1300" dirty="0"/>
          </a:p>
          <a:p>
            <a:r>
              <a:rPr lang="en-US" altLang="ko-KR" sz="1300" b="0" i="0" dirty="0">
                <a:solidFill>
                  <a:srgbClr val="0D0D0D"/>
                </a:solidFill>
                <a:effectLst/>
                <a:latin typeface="Söhne"/>
              </a:rPr>
              <a:t>     -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Söhne"/>
              </a:rPr>
              <a:t>이 값이 크면 각 훈련 세트는 더 많은 데이터를 포함하며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  <a:r>
              <a:rPr lang="en-US" altLang="ko-KR" sz="1300" dirty="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Söhne"/>
              </a:rPr>
              <a:t>검증 세트는 더 </a:t>
            </a:r>
            <a:r>
              <a:rPr lang="ko-KR" altLang="en-US" sz="1300" b="0" i="0" dirty="0" err="1">
                <a:solidFill>
                  <a:srgbClr val="0D0D0D"/>
                </a:solidFill>
                <a:effectLst/>
                <a:latin typeface="Söhne"/>
              </a:rPr>
              <a:t>작아짐</a:t>
            </a:r>
            <a:endParaRPr lang="en-US" altLang="ko-KR" sz="13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altLang="ko-KR" sz="1300" dirty="0">
                <a:solidFill>
                  <a:srgbClr val="0D0D0D"/>
                </a:solidFill>
                <a:latin typeface="Söhne"/>
              </a:rPr>
              <a:t> </a:t>
            </a:r>
            <a:endParaRPr lang="en-US" altLang="ko-KR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B00B6-0525-4890-AAC2-980F7B7F4D86}"/>
              </a:ext>
            </a:extLst>
          </p:cNvPr>
          <p:cNvSpPr txBox="1"/>
          <p:nvPr/>
        </p:nvSpPr>
        <p:spPr>
          <a:xfrm>
            <a:off x="314960" y="335004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highlight>
                  <a:srgbClr val="FFFF00"/>
                </a:highlight>
              </a:rPr>
              <a:t>Shuffle=True</a:t>
            </a:r>
          </a:p>
          <a:p>
            <a:r>
              <a:rPr lang="en-US" altLang="ko-KR" sz="1300" dirty="0"/>
              <a:t>   - </a:t>
            </a:r>
            <a:r>
              <a:rPr lang="ko-KR" altLang="en-US" sz="1300" dirty="0"/>
              <a:t>데이터 </a:t>
            </a:r>
            <a:r>
              <a:rPr lang="ko-KR" altLang="en-US" sz="1300" dirty="0" err="1"/>
              <a:t>분할전</a:t>
            </a:r>
            <a:r>
              <a:rPr lang="ko-KR" altLang="en-US" sz="1300" dirty="0"/>
              <a:t> 무작위로 섞음</a:t>
            </a:r>
            <a:endParaRPr lang="en-US" altLang="ko-KR" sz="1300" dirty="0"/>
          </a:p>
          <a:p>
            <a:r>
              <a:rPr lang="en-US" altLang="ko-KR" sz="1300" b="0" i="0" dirty="0">
                <a:solidFill>
                  <a:srgbClr val="0D0D0D"/>
                </a:solidFill>
                <a:effectLst/>
                <a:latin typeface="Söhne"/>
              </a:rPr>
              <a:t>     - 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Söhne"/>
              </a:rPr>
              <a:t>이는 데이터의 순서에 따른 편향을 방지해 모델의 일반화 능력을 더 잘 평가할 수 있게 도움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44E3D-31B3-431A-94CC-D429F58FFF74}"/>
              </a:ext>
            </a:extLst>
          </p:cNvPr>
          <p:cNvSpPr txBox="1"/>
          <p:nvPr/>
        </p:nvSpPr>
        <p:spPr>
          <a:xfrm>
            <a:off x="314960" y="4640362"/>
            <a:ext cx="715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highlight>
                  <a:srgbClr val="FFFF00"/>
                </a:highlight>
              </a:rPr>
              <a:t>random_state</a:t>
            </a:r>
            <a:r>
              <a:rPr lang="en-US" altLang="ko-KR" sz="1400" b="1" dirty="0">
                <a:highlight>
                  <a:srgbClr val="FFFF00"/>
                </a:highlight>
              </a:rPr>
              <a:t>=0</a:t>
            </a:r>
          </a:p>
          <a:p>
            <a:r>
              <a:rPr lang="en-US" altLang="ko-KR" sz="1300" dirty="0"/>
              <a:t>   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결과의 재현성을 보장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408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31EF6D-8DD5-41B4-A039-6690D5FFB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모델링 결과 분석</a:t>
            </a:r>
          </a:p>
        </p:txBody>
      </p:sp>
    </p:spTree>
    <p:extLst>
      <p:ext uri="{BB962C8B-B14F-4D97-AF65-F5344CB8AC3E}">
        <p14:creationId xmlns:p14="http://schemas.microsoft.com/office/powerpoint/2010/main" val="3404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KNN 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D32AC-4C7F-4676-9EA0-10A8830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3" y="1034124"/>
            <a:ext cx="8753077" cy="12347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9409BD-A25B-473A-BDA0-6EB7B63E139D}"/>
              </a:ext>
            </a:extLst>
          </p:cNvPr>
          <p:cNvSpPr txBox="1"/>
          <p:nvPr/>
        </p:nvSpPr>
        <p:spPr>
          <a:xfrm>
            <a:off x="272924" y="2425042"/>
            <a:ext cx="33695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n_split</a:t>
            </a:r>
            <a:r>
              <a:rPr lang="en-US" altLang="ko-KR" sz="1300" dirty="0">
                <a:highlight>
                  <a:srgbClr val="FFFF00"/>
                </a:highlight>
              </a:rPr>
              <a:t>- 10</a:t>
            </a:r>
            <a:r>
              <a:rPr lang="ko-KR" altLang="en-US" sz="1300" dirty="0">
                <a:highlight>
                  <a:srgbClr val="FFFF00"/>
                </a:highlight>
              </a:rPr>
              <a:t>개에 대한 각각의 정확도가 나옴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A8438-DA18-4DCB-AD98-8E9AC223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3" y="4375690"/>
            <a:ext cx="4287965" cy="846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9818ED-9C7D-4694-84BF-C468B8F0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" y="2717087"/>
            <a:ext cx="6751741" cy="6360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0BA5A1-1F42-4C16-BE0D-9071FC77DF31}"/>
              </a:ext>
            </a:extLst>
          </p:cNvPr>
          <p:cNvSpPr txBox="1"/>
          <p:nvPr/>
        </p:nvSpPr>
        <p:spPr>
          <a:xfrm>
            <a:off x="267065" y="4102604"/>
            <a:ext cx="2788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knn</a:t>
            </a:r>
            <a:r>
              <a:rPr lang="en-US" altLang="ko-KR" sz="1300" dirty="0">
                <a:highlight>
                  <a:srgbClr val="FFFF00"/>
                </a:highlight>
              </a:rPr>
              <a:t> score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=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10</a:t>
            </a:r>
            <a:r>
              <a:rPr lang="ko-KR" altLang="en-US" sz="1300" dirty="0">
                <a:highlight>
                  <a:srgbClr val="FFFF00"/>
                </a:highlight>
              </a:rPr>
              <a:t>개 정확도의 평균값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4E0A1FC-28D1-4DE7-85AF-B35EAE91B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3" y="5823876"/>
            <a:ext cx="1102455" cy="6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1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Decision Tree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409BD-A25B-473A-BDA0-6EB7B63E139D}"/>
              </a:ext>
            </a:extLst>
          </p:cNvPr>
          <p:cNvSpPr txBox="1"/>
          <p:nvPr/>
        </p:nvSpPr>
        <p:spPr>
          <a:xfrm>
            <a:off x="272924" y="2425042"/>
            <a:ext cx="33695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n_split</a:t>
            </a:r>
            <a:r>
              <a:rPr lang="en-US" altLang="ko-KR" sz="1300" dirty="0">
                <a:highlight>
                  <a:srgbClr val="FFFF00"/>
                </a:highlight>
              </a:rPr>
              <a:t>- 10</a:t>
            </a:r>
            <a:r>
              <a:rPr lang="ko-KR" altLang="en-US" sz="1300" dirty="0">
                <a:highlight>
                  <a:srgbClr val="FFFF00"/>
                </a:highlight>
              </a:rPr>
              <a:t>개에 대한 각각의 정확도가 나옴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BA5A1-1F42-4C16-BE0D-9071FC77DF31}"/>
              </a:ext>
            </a:extLst>
          </p:cNvPr>
          <p:cNvSpPr txBox="1"/>
          <p:nvPr/>
        </p:nvSpPr>
        <p:spPr>
          <a:xfrm>
            <a:off x="267065" y="4102604"/>
            <a:ext cx="35045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00"/>
                </a:highlight>
              </a:rPr>
              <a:t>Decision tree score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=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10</a:t>
            </a:r>
            <a:r>
              <a:rPr lang="ko-KR" altLang="en-US" sz="1300" dirty="0">
                <a:highlight>
                  <a:srgbClr val="FFFF00"/>
                </a:highlight>
              </a:rPr>
              <a:t>개 정확도의 평균값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7E1F9-DBED-4888-BE91-583ACA53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3" y="1120477"/>
            <a:ext cx="8106710" cy="108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39484-2C6A-4616-9F42-E46D0DAD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3" y="2711766"/>
            <a:ext cx="7874202" cy="591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FF055-B85B-4702-B598-6A1E8DDF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" y="4375690"/>
            <a:ext cx="4769741" cy="1078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4AEFF5-B3DF-4AF1-A981-31C26AE24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3" y="5976386"/>
            <a:ext cx="2186397" cy="8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Random Forest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409BD-A25B-473A-BDA0-6EB7B63E139D}"/>
              </a:ext>
            </a:extLst>
          </p:cNvPr>
          <p:cNvSpPr txBox="1"/>
          <p:nvPr/>
        </p:nvSpPr>
        <p:spPr>
          <a:xfrm>
            <a:off x="272924" y="2425042"/>
            <a:ext cx="33695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n_split</a:t>
            </a:r>
            <a:r>
              <a:rPr lang="en-US" altLang="ko-KR" sz="1300" dirty="0">
                <a:highlight>
                  <a:srgbClr val="FFFF00"/>
                </a:highlight>
              </a:rPr>
              <a:t>- 10</a:t>
            </a:r>
            <a:r>
              <a:rPr lang="ko-KR" altLang="en-US" sz="1300" dirty="0">
                <a:highlight>
                  <a:srgbClr val="FFFF00"/>
                </a:highlight>
              </a:rPr>
              <a:t>개에 대한 각각의 정확도가 나옴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BA5A1-1F42-4C16-BE0D-9071FC77DF31}"/>
              </a:ext>
            </a:extLst>
          </p:cNvPr>
          <p:cNvSpPr txBox="1"/>
          <p:nvPr/>
        </p:nvSpPr>
        <p:spPr>
          <a:xfrm>
            <a:off x="267065" y="4102604"/>
            <a:ext cx="36616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00"/>
                </a:highlight>
              </a:rPr>
              <a:t>Random Forest score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=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10</a:t>
            </a:r>
            <a:r>
              <a:rPr lang="ko-KR" altLang="en-US" sz="1300" dirty="0">
                <a:highlight>
                  <a:srgbClr val="FFFF00"/>
                </a:highlight>
              </a:rPr>
              <a:t>개 정확도의 평균값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9D9530-4585-4360-BC27-EC206F10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9" y="956817"/>
            <a:ext cx="8225676" cy="10051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4F081A-F4EB-460F-BA5F-36968FF5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9" y="2717430"/>
            <a:ext cx="9402227" cy="902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4DA923-9F6E-45B0-9147-2424BB0F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02" y="4430985"/>
            <a:ext cx="4158991" cy="1206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BFA08B-07CD-488A-86B6-57AC94BC5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02" y="5799096"/>
            <a:ext cx="1719002" cy="8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Navie</a:t>
            </a:r>
            <a:r>
              <a:rPr lang="en-US" altLang="ko-KR" b="1" dirty="0"/>
              <a:t> bayes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409BD-A25B-473A-BDA0-6EB7B63E139D}"/>
              </a:ext>
            </a:extLst>
          </p:cNvPr>
          <p:cNvSpPr txBox="1"/>
          <p:nvPr/>
        </p:nvSpPr>
        <p:spPr>
          <a:xfrm>
            <a:off x="267065" y="2463008"/>
            <a:ext cx="33695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n_split</a:t>
            </a:r>
            <a:r>
              <a:rPr lang="en-US" altLang="ko-KR" sz="1300" dirty="0">
                <a:highlight>
                  <a:srgbClr val="FFFF00"/>
                </a:highlight>
              </a:rPr>
              <a:t>- 10</a:t>
            </a:r>
            <a:r>
              <a:rPr lang="ko-KR" altLang="en-US" sz="1300" dirty="0">
                <a:highlight>
                  <a:srgbClr val="FFFF00"/>
                </a:highlight>
              </a:rPr>
              <a:t>개에 대한 각각의 정확도가 나옴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BA5A1-1F42-4C16-BE0D-9071FC77DF31}"/>
              </a:ext>
            </a:extLst>
          </p:cNvPr>
          <p:cNvSpPr txBox="1"/>
          <p:nvPr/>
        </p:nvSpPr>
        <p:spPr>
          <a:xfrm>
            <a:off x="267065" y="4102604"/>
            <a:ext cx="34251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Navie</a:t>
            </a:r>
            <a:r>
              <a:rPr lang="en-US" altLang="ko-KR" sz="1300" dirty="0">
                <a:highlight>
                  <a:srgbClr val="FFFF00"/>
                </a:highlight>
              </a:rPr>
              <a:t> bayes score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=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10</a:t>
            </a:r>
            <a:r>
              <a:rPr lang="ko-KR" altLang="en-US" sz="1300" dirty="0">
                <a:highlight>
                  <a:srgbClr val="FFFF00"/>
                </a:highlight>
              </a:rPr>
              <a:t>개 정확도의 평균값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A6588-FF74-4E6E-A874-284FB5F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7" y="928942"/>
            <a:ext cx="6839905" cy="89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680CB0-3F8A-465D-A990-F43A35D0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06" y="2825863"/>
            <a:ext cx="10881971" cy="895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78686A-E707-4795-BC68-6A73F1C28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71" y="4578121"/>
            <a:ext cx="4580699" cy="8954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9B1DCB-93B1-4739-A163-6E744F37B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789" y="3233710"/>
            <a:ext cx="514422" cy="3905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0FA5E3-8401-421F-8E88-6D3DE1A1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1" y="5656724"/>
            <a:ext cx="1476411" cy="11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6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618D34-7E34-465D-B7F5-DFE65BE7FD52}"/>
              </a:ext>
            </a:extLst>
          </p:cNvPr>
          <p:cNvSpPr txBox="1"/>
          <p:nvPr/>
        </p:nvSpPr>
        <p:spPr>
          <a:xfrm>
            <a:off x="237254" y="397450"/>
            <a:ext cx="28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SVM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409BD-A25B-473A-BDA0-6EB7B63E139D}"/>
              </a:ext>
            </a:extLst>
          </p:cNvPr>
          <p:cNvSpPr txBox="1"/>
          <p:nvPr/>
        </p:nvSpPr>
        <p:spPr>
          <a:xfrm>
            <a:off x="272924" y="2425042"/>
            <a:ext cx="33695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n_split</a:t>
            </a:r>
            <a:r>
              <a:rPr lang="en-US" altLang="ko-KR" sz="1300" dirty="0">
                <a:highlight>
                  <a:srgbClr val="FFFF00"/>
                </a:highlight>
              </a:rPr>
              <a:t>- 10</a:t>
            </a:r>
            <a:r>
              <a:rPr lang="ko-KR" altLang="en-US" sz="1300" dirty="0">
                <a:highlight>
                  <a:srgbClr val="FFFF00"/>
                </a:highlight>
              </a:rPr>
              <a:t>개에 대한 각각의 정확도가 나옴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BA5A1-1F42-4C16-BE0D-9071FC77DF31}"/>
              </a:ext>
            </a:extLst>
          </p:cNvPr>
          <p:cNvSpPr txBox="1"/>
          <p:nvPr/>
        </p:nvSpPr>
        <p:spPr>
          <a:xfrm>
            <a:off x="267065" y="4102604"/>
            <a:ext cx="2788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highlight>
                  <a:srgbClr val="FFFF00"/>
                </a:highlight>
              </a:rPr>
              <a:t>knn</a:t>
            </a:r>
            <a:r>
              <a:rPr lang="en-US" altLang="ko-KR" sz="1300" dirty="0">
                <a:highlight>
                  <a:srgbClr val="FFFF00"/>
                </a:highlight>
              </a:rPr>
              <a:t> score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=</a:t>
            </a:r>
            <a:r>
              <a:rPr lang="ko-KR" altLang="en-US" sz="1300" dirty="0">
                <a:highlight>
                  <a:srgbClr val="FFFF00"/>
                </a:highlight>
              </a:rPr>
              <a:t> </a:t>
            </a:r>
            <a:r>
              <a:rPr lang="en-US" altLang="ko-KR" sz="1300" dirty="0">
                <a:highlight>
                  <a:srgbClr val="FFFF00"/>
                </a:highlight>
              </a:rPr>
              <a:t>10</a:t>
            </a:r>
            <a:r>
              <a:rPr lang="ko-KR" altLang="en-US" sz="1300" dirty="0">
                <a:highlight>
                  <a:srgbClr val="FFFF00"/>
                </a:highlight>
              </a:rPr>
              <a:t>개 정확도의 평균값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4EB94-2ED8-4E2A-9C2D-D52E486E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7" y="962768"/>
            <a:ext cx="9185837" cy="1262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4453D5-FEF7-4335-9424-BE50B6CE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2" y="2755396"/>
            <a:ext cx="8240908" cy="673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72DDB9-C900-4B41-852D-8152A00D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7" y="4579115"/>
            <a:ext cx="5777000" cy="557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D8E853-AEFE-4390-8CB5-AD5157F21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07" y="5742263"/>
            <a:ext cx="1300689" cy="8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49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DC7A62-967B-4FA2-BD50-CA7DDC1B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0" y="111760"/>
            <a:ext cx="8086037" cy="4851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D81C24-6331-40C5-AC81-C217E22E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1282002"/>
            <a:ext cx="9479650" cy="5214365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54A9828-32B4-4A8A-A2E4-B1B5C3375B11}"/>
              </a:ext>
            </a:extLst>
          </p:cNvPr>
          <p:cNvSpPr/>
          <p:nvPr/>
        </p:nvSpPr>
        <p:spPr>
          <a:xfrm>
            <a:off x="10800450" y="2976880"/>
            <a:ext cx="1148080" cy="1127760"/>
          </a:xfrm>
          <a:custGeom>
            <a:avLst/>
            <a:gdLst>
              <a:gd name="connsiteX0" fmla="*/ 436880 w 1357184"/>
              <a:gd name="connsiteY0" fmla="*/ 20592 h 1696992"/>
              <a:gd name="connsiteX1" fmla="*/ 375920 w 1357184"/>
              <a:gd name="connsiteY1" fmla="*/ 10432 h 1696992"/>
              <a:gd name="connsiteX2" fmla="*/ 233680 w 1357184"/>
              <a:gd name="connsiteY2" fmla="*/ 61232 h 1696992"/>
              <a:gd name="connsiteX3" fmla="*/ 81280 w 1357184"/>
              <a:gd name="connsiteY3" fmla="*/ 203472 h 1696992"/>
              <a:gd name="connsiteX4" fmla="*/ 40640 w 1357184"/>
              <a:gd name="connsiteY4" fmla="*/ 305072 h 1696992"/>
              <a:gd name="connsiteX5" fmla="*/ 0 w 1357184"/>
              <a:gd name="connsiteY5" fmla="*/ 538752 h 1696992"/>
              <a:gd name="connsiteX6" fmla="*/ 30480 w 1357184"/>
              <a:gd name="connsiteY6" fmla="*/ 1026432 h 1696992"/>
              <a:gd name="connsiteX7" fmla="*/ 223520 w 1357184"/>
              <a:gd name="connsiteY7" fmla="*/ 1412512 h 1696992"/>
              <a:gd name="connsiteX8" fmla="*/ 365760 w 1357184"/>
              <a:gd name="connsiteY8" fmla="*/ 1585232 h 1696992"/>
              <a:gd name="connsiteX9" fmla="*/ 528320 w 1357184"/>
              <a:gd name="connsiteY9" fmla="*/ 1646192 h 1696992"/>
              <a:gd name="connsiteX10" fmla="*/ 894080 w 1357184"/>
              <a:gd name="connsiteY10" fmla="*/ 1696992 h 1696992"/>
              <a:gd name="connsiteX11" fmla="*/ 1249680 w 1357184"/>
              <a:gd name="connsiteY11" fmla="*/ 1605552 h 1696992"/>
              <a:gd name="connsiteX12" fmla="*/ 1310640 w 1357184"/>
              <a:gd name="connsiteY12" fmla="*/ 1442992 h 1696992"/>
              <a:gd name="connsiteX13" fmla="*/ 1330960 w 1357184"/>
              <a:gd name="connsiteY13" fmla="*/ 843552 h 1696992"/>
              <a:gd name="connsiteX14" fmla="*/ 1188720 w 1357184"/>
              <a:gd name="connsiteY14" fmla="*/ 508272 h 1696992"/>
              <a:gd name="connsiteX15" fmla="*/ 965200 w 1357184"/>
              <a:gd name="connsiteY15" fmla="*/ 203472 h 1696992"/>
              <a:gd name="connsiteX16" fmla="*/ 904240 w 1357184"/>
              <a:gd name="connsiteY16" fmla="*/ 132352 h 1696992"/>
              <a:gd name="connsiteX17" fmla="*/ 782320 w 1357184"/>
              <a:gd name="connsiteY17" fmla="*/ 61232 h 1696992"/>
              <a:gd name="connsiteX18" fmla="*/ 711200 w 1357184"/>
              <a:gd name="connsiteY18" fmla="*/ 30752 h 1696992"/>
              <a:gd name="connsiteX19" fmla="*/ 386080 w 1357184"/>
              <a:gd name="connsiteY19" fmla="*/ 272 h 16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57184" h="1696992">
                <a:moveTo>
                  <a:pt x="436880" y="20592"/>
                </a:moveTo>
                <a:cubicBezTo>
                  <a:pt x="416560" y="17205"/>
                  <a:pt x="396120" y="6392"/>
                  <a:pt x="375920" y="10432"/>
                </a:cubicBezTo>
                <a:cubicBezTo>
                  <a:pt x="326551" y="20306"/>
                  <a:pt x="277879" y="37124"/>
                  <a:pt x="233680" y="61232"/>
                </a:cubicBezTo>
                <a:cubicBezTo>
                  <a:pt x="204389" y="77209"/>
                  <a:pt x="105943" y="178809"/>
                  <a:pt x="81280" y="203472"/>
                </a:cubicBezTo>
                <a:cubicBezTo>
                  <a:pt x="67733" y="237339"/>
                  <a:pt x="49234" y="269623"/>
                  <a:pt x="40640" y="305072"/>
                </a:cubicBezTo>
                <a:cubicBezTo>
                  <a:pt x="22013" y="381909"/>
                  <a:pt x="0" y="538752"/>
                  <a:pt x="0" y="538752"/>
                </a:cubicBezTo>
                <a:cubicBezTo>
                  <a:pt x="10160" y="701312"/>
                  <a:pt x="6080" y="865393"/>
                  <a:pt x="30480" y="1026432"/>
                </a:cubicBezTo>
                <a:cubicBezTo>
                  <a:pt x="46545" y="1132462"/>
                  <a:pt x="169011" y="1334941"/>
                  <a:pt x="223520" y="1412512"/>
                </a:cubicBezTo>
                <a:cubicBezTo>
                  <a:pt x="266402" y="1473536"/>
                  <a:pt x="306570" y="1539853"/>
                  <a:pt x="365760" y="1585232"/>
                </a:cubicBezTo>
                <a:cubicBezTo>
                  <a:pt x="411687" y="1620443"/>
                  <a:pt x="472488" y="1630965"/>
                  <a:pt x="528320" y="1646192"/>
                </a:cubicBezTo>
                <a:cubicBezTo>
                  <a:pt x="628856" y="1673611"/>
                  <a:pt x="793304" y="1686384"/>
                  <a:pt x="894080" y="1696992"/>
                </a:cubicBezTo>
                <a:cubicBezTo>
                  <a:pt x="978630" y="1687933"/>
                  <a:pt x="1181771" y="1720475"/>
                  <a:pt x="1249680" y="1605552"/>
                </a:cubicBezTo>
                <a:cubicBezTo>
                  <a:pt x="1279121" y="1555729"/>
                  <a:pt x="1290320" y="1497179"/>
                  <a:pt x="1310640" y="1442992"/>
                </a:cubicBezTo>
                <a:cubicBezTo>
                  <a:pt x="1355187" y="1175710"/>
                  <a:pt x="1378475" y="1146457"/>
                  <a:pt x="1330960" y="843552"/>
                </a:cubicBezTo>
                <a:cubicBezTo>
                  <a:pt x="1323089" y="793377"/>
                  <a:pt x="1211705" y="544281"/>
                  <a:pt x="1188720" y="508272"/>
                </a:cubicBezTo>
                <a:cubicBezTo>
                  <a:pt x="1120932" y="402071"/>
                  <a:pt x="1047194" y="299132"/>
                  <a:pt x="965200" y="203472"/>
                </a:cubicBezTo>
                <a:cubicBezTo>
                  <a:pt x="944880" y="179765"/>
                  <a:pt x="927947" y="152672"/>
                  <a:pt x="904240" y="132352"/>
                </a:cubicBezTo>
                <a:cubicBezTo>
                  <a:pt x="880875" y="112325"/>
                  <a:pt x="817994" y="77448"/>
                  <a:pt x="782320" y="61232"/>
                </a:cubicBezTo>
                <a:cubicBezTo>
                  <a:pt x="758840" y="50559"/>
                  <a:pt x="736420" y="36156"/>
                  <a:pt x="711200" y="30752"/>
                </a:cubicBezTo>
                <a:cubicBezTo>
                  <a:pt x="544374" y="-4996"/>
                  <a:pt x="526429" y="272"/>
                  <a:pt x="386080" y="272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464C2-E951-4BA2-AFB6-63820E7A9C28}"/>
              </a:ext>
            </a:extLst>
          </p:cNvPr>
          <p:cNvSpPr txBox="1"/>
          <p:nvPr/>
        </p:nvSpPr>
        <p:spPr>
          <a:xfrm>
            <a:off x="10611567" y="2299044"/>
            <a:ext cx="15804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Svm</a:t>
            </a:r>
            <a:r>
              <a:rPr lang="en-US" altLang="ko-KR" sz="25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</a:rPr>
              <a:t>채택</a:t>
            </a:r>
          </a:p>
        </p:txBody>
      </p:sp>
    </p:spTree>
    <p:extLst>
      <p:ext uri="{BB962C8B-B14F-4D97-AF65-F5344CB8AC3E}">
        <p14:creationId xmlns:p14="http://schemas.microsoft.com/office/powerpoint/2010/main" val="984135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31EF6D-8DD5-41B4-A039-6690D5FFB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예측 결과</a:t>
            </a:r>
          </a:p>
        </p:txBody>
      </p:sp>
    </p:spTree>
    <p:extLst>
      <p:ext uri="{BB962C8B-B14F-4D97-AF65-F5344CB8AC3E}">
        <p14:creationId xmlns:p14="http://schemas.microsoft.com/office/powerpoint/2010/main" val="66193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7F6DCE-6857-418C-B429-42917D834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"/>
          <a:stretch/>
        </p:blipFill>
        <p:spPr>
          <a:xfrm>
            <a:off x="286478" y="126155"/>
            <a:ext cx="3418461" cy="3302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4C8702-1EC8-4CD0-A870-ECBEDC3AC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"/>
          <a:stretch/>
        </p:blipFill>
        <p:spPr>
          <a:xfrm>
            <a:off x="4085314" y="126155"/>
            <a:ext cx="3857748" cy="3602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ADE12-B6B5-43DD-912B-94CD349F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30" y="3885862"/>
            <a:ext cx="5022092" cy="2972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284DDA-9B39-44BE-914B-A4DE8B210B27}"/>
              </a:ext>
            </a:extLst>
          </p:cNvPr>
          <p:cNvSpPr txBox="1"/>
          <p:nvPr/>
        </p:nvSpPr>
        <p:spPr>
          <a:xfrm>
            <a:off x="7609840" y="4643120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탑승자는 남성이 더 많으나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생존률은</a:t>
            </a:r>
            <a:r>
              <a:rPr lang="ko-KR" altLang="en-US" dirty="0"/>
              <a:t> 여성이 더 높다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655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BDF055-9458-43E9-B0B0-6A6A065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9" y="462266"/>
            <a:ext cx="11091156" cy="624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FD91F1-0BCC-4468-8451-7C3B8E3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9" y="2341861"/>
            <a:ext cx="10225811" cy="858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20249E-C4B1-448B-92A0-D5E4A0FFA896}"/>
              </a:ext>
            </a:extLst>
          </p:cNvPr>
          <p:cNvSpPr txBox="1"/>
          <p:nvPr/>
        </p:nvSpPr>
        <p:spPr>
          <a:xfrm>
            <a:off x="473699" y="1807325"/>
            <a:ext cx="511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highlight>
                  <a:srgbClr val="FFFF00"/>
                </a:highlight>
              </a:rPr>
              <a:t>최종 목표</a:t>
            </a:r>
            <a:r>
              <a:rPr lang="en-US" altLang="ko-KR" sz="1500" b="1" dirty="0">
                <a:highlight>
                  <a:srgbClr val="FFFF00"/>
                </a:highlight>
              </a:rPr>
              <a:t>: Test </a:t>
            </a:r>
            <a:r>
              <a:rPr lang="ko-KR" altLang="en-US" sz="1500" b="1" dirty="0">
                <a:highlight>
                  <a:srgbClr val="FFFF00"/>
                </a:highlight>
              </a:rPr>
              <a:t>에 없는 칼럼인 </a:t>
            </a:r>
            <a:r>
              <a:rPr lang="en-US" altLang="ko-KR" sz="1500" b="1" dirty="0">
                <a:highlight>
                  <a:srgbClr val="FFFF00"/>
                </a:highlight>
              </a:rPr>
              <a:t>survived</a:t>
            </a:r>
            <a:r>
              <a:rPr lang="ko-KR" altLang="en-US" sz="1500" b="1" dirty="0">
                <a:highlight>
                  <a:srgbClr val="FFFF00"/>
                </a:highlight>
              </a:rPr>
              <a:t>를 예측 하는 것 </a:t>
            </a:r>
            <a:endParaRPr lang="en-US" altLang="ko-KR" sz="1500" b="1" dirty="0">
              <a:highlight>
                <a:srgbClr val="FFFF00"/>
              </a:highlight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64D5291-4BFB-44B5-9681-E00F54F20855}"/>
              </a:ext>
            </a:extLst>
          </p:cNvPr>
          <p:cNvSpPr/>
          <p:nvPr/>
        </p:nvSpPr>
        <p:spPr>
          <a:xfrm>
            <a:off x="2631440" y="697946"/>
            <a:ext cx="1107572" cy="541593"/>
          </a:xfrm>
          <a:custGeom>
            <a:avLst/>
            <a:gdLst>
              <a:gd name="connsiteX0" fmla="*/ 1046480 w 1107572"/>
              <a:gd name="connsiteY0" fmla="*/ 470454 h 541593"/>
              <a:gd name="connsiteX1" fmla="*/ 985520 w 1107572"/>
              <a:gd name="connsiteY1" fmla="*/ 511094 h 541593"/>
              <a:gd name="connsiteX2" fmla="*/ 152400 w 1107572"/>
              <a:gd name="connsiteY2" fmla="*/ 460294 h 541593"/>
              <a:gd name="connsiteX3" fmla="*/ 10160 w 1107572"/>
              <a:gd name="connsiteY3" fmla="*/ 338374 h 541593"/>
              <a:gd name="connsiteX4" fmla="*/ 0 w 1107572"/>
              <a:gd name="connsiteY4" fmla="*/ 257094 h 541593"/>
              <a:gd name="connsiteX5" fmla="*/ 20320 w 1107572"/>
              <a:gd name="connsiteY5" fmla="*/ 165654 h 541593"/>
              <a:gd name="connsiteX6" fmla="*/ 121920 w 1107572"/>
              <a:gd name="connsiteY6" fmla="*/ 74214 h 541593"/>
              <a:gd name="connsiteX7" fmla="*/ 182880 w 1107572"/>
              <a:gd name="connsiteY7" fmla="*/ 43734 h 541593"/>
              <a:gd name="connsiteX8" fmla="*/ 528320 w 1107572"/>
              <a:gd name="connsiteY8" fmla="*/ 3094 h 541593"/>
              <a:gd name="connsiteX9" fmla="*/ 1026160 w 1107572"/>
              <a:gd name="connsiteY9" fmla="*/ 53894 h 541593"/>
              <a:gd name="connsiteX10" fmla="*/ 1046480 w 1107572"/>
              <a:gd name="connsiteY10" fmla="*/ 84374 h 541593"/>
              <a:gd name="connsiteX11" fmla="*/ 1097280 w 1107572"/>
              <a:gd name="connsiteY11" fmla="*/ 155494 h 541593"/>
              <a:gd name="connsiteX12" fmla="*/ 1107440 w 1107572"/>
              <a:gd name="connsiteY12" fmla="*/ 226614 h 541593"/>
              <a:gd name="connsiteX13" fmla="*/ 1046480 w 1107572"/>
              <a:gd name="connsiteY13" fmla="*/ 439974 h 541593"/>
              <a:gd name="connsiteX14" fmla="*/ 1016000 w 1107572"/>
              <a:gd name="connsiteY14" fmla="*/ 480614 h 541593"/>
              <a:gd name="connsiteX15" fmla="*/ 965200 w 1107572"/>
              <a:gd name="connsiteY15" fmla="*/ 531414 h 54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7572" h="541593">
                <a:moveTo>
                  <a:pt x="1046480" y="470454"/>
                </a:moveTo>
                <a:cubicBezTo>
                  <a:pt x="1026160" y="484001"/>
                  <a:pt x="1009303" y="505545"/>
                  <a:pt x="985520" y="511094"/>
                </a:cubicBezTo>
                <a:cubicBezTo>
                  <a:pt x="673489" y="583901"/>
                  <a:pt x="511609" y="509840"/>
                  <a:pt x="152400" y="460294"/>
                </a:cubicBezTo>
                <a:cubicBezTo>
                  <a:pt x="120637" y="434884"/>
                  <a:pt x="22121" y="357511"/>
                  <a:pt x="10160" y="338374"/>
                </a:cubicBezTo>
                <a:cubicBezTo>
                  <a:pt x="-4311" y="315220"/>
                  <a:pt x="3387" y="284187"/>
                  <a:pt x="0" y="257094"/>
                </a:cubicBezTo>
                <a:cubicBezTo>
                  <a:pt x="6773" y="226614"/>
                  <a:pt x="3000" y="191634"/>
                  <a:pt x="20320" y="165654"/>
                </a:cubicBezTo>
                <a:cubicBezTo>
                  <a:pt x="45594" y="127743"/>
                  <a:pt x="85470" y="101552"/>
                  <a:pt x="121920" y="74214"/>
                </a:cubicBezTo>
                <a:cubicBezTo>
                  <a:pt x="140095" y="60583"/>
                  <a:pt x="161216" y="50575"/>
                  <a:pt x="182880" y="43734"/>
                </a:cubicBezTo>
                <a:cubicBezTo>
                  <a:pt x="320468" y="285"/>
                  <a:pt x="370473" y="10611"/>
                  <a:pt x="528320" y="3094"/>
                </a:cubicBezTo>
                <a:cubicBezTo>
                  <a:pt x="559116" y="4596"/>
                  <a:pt x="901023" y="-21188"/>
                  <a:pt x="1026160" y="53894"/>
                </a:cubicBezTo>
                <a:cubicBezTo>
                  <a:pt x="1036631" y="60176"/>
                  <a:pt x="1038663" y="74993"/>
                  <a:pt x="1046480" y="84374"/>
                </a:cubicBezTo>
                <a:cubicBezTo>
                  <a:pt x="1097967" y="146158"/>
                  <a:pt x="1059680" y="80294"/>
                  <a:pt x="1097280" y="155494"/>
                </a:cubicBezTo>
                <a:cubicBezTo>
                  <a:pt x="1100667" y="179201"/>
                  <a:pt x="1108699" y="202700"/>
                  <a:pt x="1107440" y="226614"/>
                </a:cubicBezTo>
                <a:cubicBezTo>
                  <a:pt x="1102828" y="314238"/>
                  <a:pt x="1086697" y="365285"/>
                  <a:pt x="1046480" y="439974"/>
                </a:cubicBezTo>
                <a:cubicBezTo>
                  <a:pt x="1038452" y="454883"/>
                  <a:pt x="1027151" y="467870"/>
                  <a:pt x="1016000" y="480614"/>
                </a:cubicBezTo>
                <a:lnTo>
                  <a:pt x="965200" y="531414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9E477B6-6D92-49B2-8952-520DCDE58840}"/>
              </a:ext>
            </a:extLst>
          </p:cNvPr>
          <p:cNvSpPr/>
          <p:nvPr/>
        </p:nvSpPr>
        <p:spPr>
          <a:xfrm>
            <a:off x="2077654" y="2341861"/>
            <a:ext cx="1107572" cy="541593"/>
          </a:xfrm>
          <a:custGeom>
            <a:avLst/>
            <a:gdLst>
              <a:gd name="connsiteX0" fmla="*/ 1046480 w 1107572"/>
              <a:gd name="connsiteY0" fmla="*/ 470454 h 541593"/>
              <a:gd name="connsiteX1" fmla="*/ 985520 w 1107572"/>
              <a:gd name="connsiteY1" fmla="*/ 511094 h 541593"/>
              <a:gd name="connsiteX2" fmla="*/ 152400 w 1107572"/>
              <a:gd name="connsiteY2" fmla="*/ 460294 h 541593"/>
              <a:gd name="connsiteX3" fmla="*/ 10160 w 1107572"/>
              <a:gd name="connsiteY3" fmla="*/ 338374 h 541593"/>
              <a:gd name="connsiteX4" fmla="*/ 0 w 1107572"/>
              <a:gd name="connsiteY4" fmla="*/ 257094 h 541593"/>
              <a:gd name="connsiteX5" fmla="*/ 20320 w 1107572"/>
              <a:gd name="connsiteY5" fmla="*/ 165654 h 541593"/>
              <a:gd name="connsiteX6" fmla="*/ 121920 w 1107572"/>
              <a:gd name="connsiteY6" fmla="*/ 74214 h 541593"/>
              <a:gd name="connsiteX7" fmla="*/ 182880 w 1107572"/>
              <a:gd name="connsiteY7" fmla="*/ 43734 h 541593"/>
              <a:gd name="connsiteX8" fmla="*/ 528320 w 1107572"/>
              <a:gd name="connsiteY8" fmla="*/ 3094 h 541593"/>
              <a:gd name="connsiteX9" fmla="*/ 1026160 w 1107572"/>
              <a:gd name="connsiteY9" fmla="*/ 53894 h 541593"/>
              <a:gd name="connsiteX10" fmla="*/ 1046480 w 1107572"/>
              <a:gd name="connsiteY10" fmla="*/ 84374 h 541593"/>
              <a:gd name="connsiteX11" fmla="*/ 1097280 w 1107572"/>
              <a:gd name="connsiteY11" fmla="*/ 155494 h 541593"/>
              <a:gd name="connsiteX12" fmla="*/ 1107440 w 1107572"/>
              <a:gd name="connsiteY12" fmla="*/ 226614 h 541593"/>
              <a:gd name="connsiteX13" fmla="*/ 1046480 w 1107572"/>
              <a:gd name="connsiteY13" fmla="*/ 439974 h 541593"/>
              <a:gd name="connsiteX14" fmla="*/ 1016000 w 1107572"/>
              <a:gd name="connsiteY14" fmla="*/ 480614 h 541593"/>
              <a:gd name="connsiteX15" fmla="*/ 965200 w 1107572"/>
              <a:gd name="connsiteY15" fmla="*/ 531414 h 54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7572" h="541593">
                <a:moveTo>
                  <a:pt x="1046480" y="470454"/>
                </a:moveTo>
                <a:cubicBezTo>
                  <a:pt x="1026160" y="484001"/>
                  <a:pt x="1009303" y="505545"/>
                  <a:pt x="985520" y="511094"/>
                </a:cubicBezTo>
                <a:cubicBezTo>
                  <a:pt x="673489" y="583901"/>
                  <a:pt x="511609" y="509840"/>
                  <a:pt x="152400" y="460294"/>
                </a:cubicBezTo>
                <a:cubicBezTo>
                  <a:pt x="120637" y="434884"/>
                  <a:pt x="22121" y="357511"/>
                  <a:pt x="10160" y="338374"/>
                </a:cubicBezTo>
                <a:cubicBezTo>
                  <a:pt x="-4311" y="315220"/>
                  <a:pt x="3387" y="284187"/>
                  <a:pt x="0" y="257094"/>
                </a:cubicBezTo>
                <a:cubicBezTo>
                  <a:pt x="6773" y="226614"/>
                  <a:pt x="3000" y="191634"/>
                  <a:pt x="20320" y="165654"/>
                </a:cubicBezTo>
                <a:cubicBezTo>
                  <a:pt x="45594" y="127743"/>
                  <a:pt x="85470" y="101552"/>
                  <a:pt x="121920" y="74214"/>
                </a:cubicBezTo>
                <a:cubicBezTo>
                  <a:pt x="140095" y="60583"/>
                  <a:pt x="161216" y="50575"/>
                  <a:pt x="182880" y="43734"/>
                </a:cubicBezTo>
                <a:cubicBezTo>
                  <a:pt x="320468" y="285"/>
                  <a:pt x="370473" y="10611"/>
                  <a:pt x="528320" y="3094"/>
                </a:cubicBezTo>
                <a:cubicBezTo>
                  <a:pt x="559116" y="4596"/>
                  <a:pt x="901023" y="-21188"/>
                  <a:pt x="1026160" y="53894"/>
                </a:cubicBezTo>
                <a:cubicBezTo>
                  <a:pt x="1036631" y="60176"/>
                  <a:pt x="1038663" y="74993"/>
                  <a:pt x="1046480" y="84374"/>
                </a:cubicBezTo>
                <a:cubicBezTo>
                  <a:pt x="1097967" y="146158"/>
                  <a:pt x="1059680" y="80294"/>
                  <a:pt x="1097280" y="155494"/>
                </a:cubicBezTo>
                <a:cubicBezTo>
                  <a:pt x="1100667" y="179201"/>
                  <a:pt x="1108699" y="202700"/>
                  <a:pt x="1107440" y="226614"/>
                </a:cubicBezTo>
                <a:cubicBezTo>
                  <a:pt x="1102828" y="314238"/>
                  <a:pt x="1086697" y="365285"/>
                  <a:pt x="1046480" y="439974"/>
                </a:cubicBezTo>
                <a:cubicBezTo>
                  <a:pt x="1038452" y="454883"/>
                  <a:pt x="1027151" y="467870"/>
                  <a:pt x="1016000" y="480614"/>
                </a:cubicBezTo>
                <a:lnTo>
                  <a:pt x="965200" y="531414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CA5771-93BC-4EB5-8CC0-AE49CD8F3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9" y="4918672"/>
            <a:ext cx="5764460" cy="1477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36BFC8-AEC4-46B0-918F-386B6E46FF92}"/>
              </a:ext>
            </a:extLst>
          </p:cNvPr>
          <p:cNvSpPr txBox="1"/>
          <p:nvPr/>
        </p:nvSpPr>
        <p:spPr>
          <a:xfrm>
            <a:off x="403460" y="4565928"/>
            <a:ext cx="511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highlight>
                  <a:srgbClr val="FFFF00"/>
                </a:highlight>
              </a:rPr>
              <a:t>최종 목표</a:t>
            </a:r>
            <a:r>
              <a:rPr lang="en-US" altLang="ko-KR" sz="1500" b="1" dirty="0">
                <a:highlight>
                  <a:srgbClr val="FFFF00"/>
                </a:highlight>
              </a:rPr>
              <a:t>: Test </a:t>
            </a:r>
            <a:r>
              <a:rPr lang="ko-KR" altLang="en-US" sz="1500" b="1" dirty="0">
                <a:highlight>
                  <a:srgbClr val="FFFF00"/>
                </a:highlight>
              </a:rPr>
              <a:t>에 없는 칼럼인 </a:t>
            </a:r>
            <a:r>
              <a:rPr lang="en-US" altLang="ko-KR" sz="1500" b="1" dirty="0">
                <a:highlight>
                  <a:srgbClr val="FFFF00"/>
                </a:highlight>
              </a:rPr>
              <a:t>survived</a:t>
            </a:r>
            <a:r>
              <a:rPr lang="ko-KR" altLang="en-US" sz="1500" b="1" dirty="0">
                <a:highlight>
                  <a:srgbClr val="FFFF00"/>
                </a:highlight>
              </a:rPr>
              <a:t>를 예측 하는 것 </a:t>
            </a:r>
            <a:endParaRPr lang="en-US" altLang="ko-KR" sz="1500" b="1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2B137-9B24-424E-AF3F-95776E4FE09F}"/>
              </a:ext>
            </a:extLst>
          </p:cNvPr>
          <p:cNvSpPr txBox="1"/>
          <p:nvPr/>
        </p:nvSpPr>
        <p:spPr>
          <a:xfrm>
            <a:off x="3491219" y="530152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(#fit: </a:t>
            </a:r>
            <a:r>
              <a:rPr lang="ko-KR" altLang="en-US" sz="1400" b="1" i="1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모든 입력변수가 </a:t>
            </a:r>
            <a:r>
              <a:rPr lang="ko-KR" altLang="en-US" sz="1400" b="1" i="1" dirty="0" err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수치형이여야</a:t>
            </a:r>
            <a:r>
              <a:rPr lang="ko-KR" altLang="en-US" sz="1400" b="1" i="1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하며</a:t>
            </a:r>
            <a:r>
              <a:rPr lang="en-US" altLang="ko-KR" sz="1400" b="1" i="1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b="1" i="1" dirty="0" err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결측치가</a:t>
            </a:r>
            <a:r>
              <a:rPr lang="ko-KR" altLang="en-US" sz="1400" b="1" i="1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400" b="1" i="1" dirty="0" err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없어야함</a:t>
            </a:r>
            <a:r>
              <a:rPr lang="en-US" altLang="ko-KR" sz="1400" b="1" i="1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ko-KR" altLang="en-US" sz="1400" b="1" i="1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5CF1B-EAD1-43F9-B30D-58BA89DFF8D7}"/>
              </a:ext>
            </a:extLst>
          </p:cNvPr>
          <p:cNvSpPr txBox="1"/>
          <p:nvPr/>
        </p:nvSpPr>
        <p:spPr>
          <a:xfrm>
            <a:off x="5923280" y="5845955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i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테스트 데이터 준비</a:t>
            </a:r>
            <a:r>
              <a:rPr lang="en-US" altLang="ko-KR" sz="1300" b="0" i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passengerid </a:t>
            </a:r>
            <a:r>
              <a:rPr lang="ko-KR" altLang="en-US" sz="1300" b="0" i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열 제외한 데이터를 </a:t>
            </a:r>
            <a:r>
              <a:rPr lang="en-US" altLang="ko-KR" sz="1300" b="0" i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test_data</a:t>
            </a:r>
            <a:r>
              <a:rPr lang="ko-KR" altLang="en-US" sz="1300" b="0" i="1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로 복사</a:t>
            </a:r>
            <a:endParaRPr lang="ko-KR" altLang="en-US" sz="1300" b="0" i="1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ED600-F842-4D98-ADCB-5345DAD029D3}"/>
              </a:ext>
            </a:extLst>
          </p:cNvPr>
          <p:cNvSpPr txBox="1"/>
          <p:nvPr/>
        </p:nvSpPr>
        <p:spPr>
          <a:xfrm>
            <a:off x="4307840" y="6228805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dirty="0">
                <a:solidFill>
                  <a:srgbClr val="6A99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준비된 데이터로 예측수행</a:t>
            </a:r>
            <a:endParaRPr lang="ko-KR" altLang="en-US" sz="13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07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06AEC2-6E00-4299-8A32-927FD23B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" y="213300"/>
            <a:ext cx="8229825" cy="2194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C8350E-C514-4A69-927F-F1ED3B89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8" y="2821296"/>
            <a:ext cx="8746163" cy="1215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83A0EB-31B5-44EE-9927-85247843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66" y="4527495"/>
            <a:ext cx="2479731" cy="201554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3B6B00-407A-41A0-AB58-6F4DB6FB7584}"/>
              </a:ext>
            </a:extLst>
          </p:cNvPr>
          <p:cNvGrpSpPr/>
          <p:nvPr/>
        </p:nvGrpSpPr>
        <p:grpSpPr>
          <a:xfrm>
            <a:off x="3588675" y="5181600"/>
            <a:ext cx="810606" cy="819033"/>
            <a:chOff x="8697735" y="3303030"/>
            <a:chExt cx="1117595" cy="930733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DF4EABB-4A91-40F2-8A53-CF169AED4DDD}"/>
                </a:ext>
              </a:extLst>
            </p:cNvPr>
            <p:cNvSpPr/>
            <p:nvPr/>
          </p:nvSpPr>
          <p:spPr>
            <a:xfrm>
              <a:off x="8697735" y="3303030"/>
              <a:ext cx="1117595" cy="930733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87195C-5C08-45EB-8EED-FD0AB2C23E8E}"/>
                </a:ext>
              </a:extLst>
            </p:cNvPr>
            <p:cNvSpPr txBox="1"/>
            <p:nvPr/>
          </p:nvSpPr>
          <p:spPr>
            <a:xfrm>
              <a:off x="8697735" y="358373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91B197-EC9D-4DAD-A2C1-96A6923B20F8}"/>
              </a:ext>
            </a:extLst>
          </p:cNvPr>
          <p:cNvSpPr txBox="1"/>
          <p:nvPr/>
        </p:nvSpPr>
        <p:spPr>
          <a:xfrm>
            <a:off x="4706269" y="5536450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highlight>
                  <a:srgbClr val="FFFF00"/>
                </a:highlight>
              </a:rPr>
              <a:t>예측 결과</a:t>
            </a:r>
            <a:endParaRPr lang="en-US" altLang="ko-KR" sz="15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793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7C38C8-E197-4D77-9A94-BDD95878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61"/>
          <a:stretch/>
        </p:blipFill>
        <p:spPr>
          <a:xfrm>
            <a:off x="944894" y="1666095"/>
            <a:ext cx="4305673" cy="352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4CAB0-6136-4715-B3FD-2A4648E59A46}"/>
              </a:ext>
            </a:extLst>
          </p:cNvPr>
          <p:cNvSpPr txBox="1"/>
          <p:nvPr/>
        </p:nvSpPr>
        <p:spPr>
          <a:xfrm>
            <a:off x="6858000" y="3637280"/>
            <a:ext cx="317586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등급별 </a:t>
            </a:r>
            <a:r>
              <a:rPr lang="ko-KR" altLang="en-US" dirty="0" err="1">
                <a:highlight>
                  <a:srgbClr val="FFFF00"/>
                </a:highlight>
              </a:rPr>
              <a:t>생존률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dirty="0"/>
              <a:t>등급이 높을수록 </a:t>
            </a:r>
            <a:r>
              <a:rPr lang="ko-KR" altLang="en-US" sz="1500" dirty="0" err="1"/>
              <a:t>생존률이</a:t>
            </a:r>
            <a:r>
              <a:rPr lang="ko-KR" altLang="en-US" sz="1500" dirty="0"/>
              <a:t> 높다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13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F2FDE8-114A-4A05-880F-74BABE3F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7" y="1337945"/>
            <a:ext cx="5464013" cy="3596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C0840D-EBFB-4B39-9919-415E6FD1C006}"/>
              </a:ext>
            </a:extLst>
          </p:cNvPr>
          <p:cNvSpPr txBox="1"/>
          <p:nvPr/>
        </p:nvSpPr>
        <p:spPr>
          <a:xfrm>
            <a:off x="6858000" y="3637280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유아</a:t>
            </a:r>
            <a:r>
              <a:rPr lang="en-US" altLang="ko-KR" dirty="0"/>
              <a:t>(</a:t>
            </a:r>
            <a:r>
              <a:rPr lang="ko-KR" altLang="en-US" dirty="0"/>
              <a:t> 나이가 어린</a:t>
            </a:r>
            <a:r>
              <a:rPr lang="en-US" altLang="ko-KR" dirty="0"/>
              <a:t>) </a:t>
            </a:r>
            <a:r>
              <a:rPr lang="ko-KR" altLang="en-US" dirty="0"/>
              <a:t>사람이 </a:t>
            </a:r>
            <a:r>
              <a:rPr lang="ko-KR" altLang="en-US" dirty="0" err="1"/>
              <a:t>생존률이</a:t>
            </a:r>
            <a:r>
              <a:rPr lang="ko-KR" altLang="en-US" dirty="0"/>
              <a:t> 높고</a:t>
            </a:r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±</a:t>
            </a:r>
            <a:r>
              <a:rPr lang="el-GR" altLang="ko-KR" b="0" i="0" dirty="0">
                <a:solidFill>
                  <a:srgbClr val="0D0D0D"/>
                </a:solidFill>
                <a:effectLst/>
                <a:latin typeface="Söhne"/>
              </a:rPr>
              <a:t>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의 사망률이 가장 높다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47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8A16BA-20A0-44A4-A798-9302681B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274320"/>
            <a:ext cx="4988560" cy="507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D8651-EAF0-4D38-A542-70A13D60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8" y="3867011"/>
            <a:ext cx="6187432" cy="2604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B64B5D-0177-4D07-BAB9-9BA038596BC5}"/>
              </a:ext>
            </a:extLst>
          </p:cNvPr>
          <p:cNvSpPr txBox="1"/>
          <p:nvPr/>
        </p:nvSpPr>
        <p:spPr>
          <a:xfrm>
            <a:off x="6197600" y="650240"/>
            <a:ext cx="456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전체적으로</a:t>
            </a:r>
            <a:endParaRPr lang="en-US" altLang="ko-KR" dirty="0"/>
          </a:p>
          <a:p>
            <a:r>
              <a:rPr lang="ko-KR" altLang="en-US" dirty="0"/>
              <a:t>혼자 탑승한 승객의 사망률이 높고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명 탑승객의 </a:t>
            </a:r>
            <a:r>
              <a:rPr lang="ko-KR" altLang="en-US" dirty="0" err="1"/>
              <a:t>생존률이</a:t>
            </a:r>
            <a:r>
              <a:rPr lang="ko-KR" altLang="en-US" dirty="0"/>
              <a:t> </a:t>
            </a:r>
            <a:r>
              <a:rPr lang="ko-KR" altLang="en-US" dirty="0" err="1"/>
              <a:t>높은것으로</a:t>
            </a:r>
            <a:r>
              <a:rPr lang="ko-KR" altLang="en-US" dirty="0"/>
              <a:t> 나타남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212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0795B5-89FF-47D6-8657-96B4D53DD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"/>
          <a:stretch/>
        </p:blipFill>
        <p:spPr>
          <a:xfrm>
            <a:off x="5354319" y="3233092"/>
            <a:ext cx="6053059" cy="2938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D5BAC3-717E-4A38-A2BF-675B1313C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" t="1590" b="-1"/>
          <a:stretch/>
        </p:blipFill>
        <p:spPr>
          <a:xfrm>
            <a:off x="782319" y="314960"/>
            <a:ext cx="4145233" cy="2834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74382-B06A-428F-ACE0-42447C935747}"/>
              </a:ext>
            </a:extLst>
          </p:cNvPr>
          <p:cNvSpPr txBox="1"/>
          <p:nvPr/>
        </p:nvSpPr>
        <p:spPr>
          <a:xfrm>
            <a:off x="6238240" y="995680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항구 탑승객 </a:t>
            </a:r>
            <a:r>
              <a:rPr lang="ko-KR" altLang="en-US" dirty="0" err="1"/>
              <a:t>생존률이</a:t>
            </a:r>
            <a:r>
              <a:rPr lang="ko-KR" altLang="en-US" dirty="0"/>
              <a:t> 높음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321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0BD9CA-D67E-4D2D-ABD3-C1D3DCF3F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6" r="1555"/>
          <a:stretch/>
        </p:blipFill>
        <p:spPr>
          <a:xfrm>
            <a:off x="597556" y="690880"/>
            <a:ext cx="5498444" cy="3972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9B6A07-3CA6-4D40-B02D-24D52748F647}"/>
              </a:ext>
            </a:extLst>
          </p:cNvPr>
          <p:cNvSpPr txBox="1"/>
          <p:nvPr/>
        </p:nvSpPr>
        <p:spPr>
          <a:xfrm>
            <a:off x="6360160" y="2228671"/>
            <a:ext cx="5647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</a:t>
            </a:r>
            <a:r>
              <a:rPr lang="ko-KR" altLang="en-US" dirty="0"/>
              <a:t>항구에서 </a:t>
            </a:r>
            <a:r>
              <a:rPr lang="en-US" altLang="ko-KR" dirty="0"/>
              <a:t>1,2</a:t>
            </a:r>
            <a:r>
              <a:rPr lang="ko-KR" altLang="en-US" dirty="0"/>
              <a:t>등급 탑승객의 비율은 거의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</a:t>
            </a:r>
            <a:r>
              <a:rPr lang="ko-KR" altLang="en-US" dirty="0"/>
              <a:t>항구에서의 탑승객이 전체의 </a:t>
            </a:r>
            <a:r>
              <a:rPr lang="en-US" altLang="ko-KR" dirty="0"/>
              <a:t>50%</a:t>
            </a:r>
            <a:r>
              <a:rPr lang="ko-KR" altLang="en-US" dirty="0"/>
              <a:t>를 넘기 때문에</a:t>
            </a:r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로 대체해도 된다고 판단 가능함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25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1056</Words>
  <Application>Microsoft Office PowerPoint</Application>
  <PresentationFormat>와이드스크린</PresentationFormat>
  <Paragraphs>258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Apple SD Gothic Neo</vt:lpstr>
      <vt:lpstr>Söhne</vt:lpstr>
      <vt:lpstr>맑은 고딕</vt:lpstr>
      <vt:lpstr>Arial</vt:lpstr>
      <vt:lpstr>Consolas</vt:lpstr>
      <vt:lpstr>Wingdings</vt:lpstr>
      <vt:lpstr>Office 테마</vt:lpstr>
      <vt:lpstr>타이타닉호   생존률 예측</vt:lpstr>
      <vt:lpstr>Chap1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Chap2 Feature Engineering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Chap3 Modeling</vt:lpstr>
      <vt:lpstr>모델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K-FOLD</vt:lpstr>
      <vt:lpstr>PowerPoint 프레젠테이션</vt:lpstr>
      <vt:lpstr>PowerPoint 프레젠테이션</vt:lpstr>
      <vt:lpstr>PowerPoint 프레젠테이션</vt:lpstr>
      <vt:lpstr>모델링 결과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예측 결과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타이타닉호   생존률 예측</dc:title>
  <dc:creator>CONET-22</dc:creator>
  <cp:lastModifiedBy>CONET-22</cp:lastModifiedBy>
  <cp:revision>153</cp:revision>
  <dcterms:created xsi:type="dcterms:W3CDTF">2024-05-14T01:17:53Z</dcterms:created>
  <dcterms:modified xsi:type="dcterms:W3CDTF">2024-05-14T08:48:44Z</dcterms:modified>
</cp:coreProperties>
</file>