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5C55-55B9-446D-B23B-051CC6771F4A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4A6A-37A7-4865-9CB9-12425283F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42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5C55-55B9-446D-B23B-051CC6771F4A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4A6A-37A7-4865-9CB9-12425283F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17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3FB5C55-55B9-446D-B23B-051CC6771F4A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05D4A6A-37A7-4865-9CB9-12425283F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50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5C55-55B9-446D-B23B-051CC6771F4A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4A6A-37A7-4865-9CB9-12425283F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54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B5C55-55B9-446D-B23B-051CC6771F4A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5D4A6A-37A7-4865-9CB9-12425283F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089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5C55-55B9-446D-B23B-051CC6771F4A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4A6A-37A7-4865-9CB9-12425283F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97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5C55-55B9-446D-B23B-051CC6771F4A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4A6A-37A7-4865-9CB9-12425283F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19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5C55-55B9-446D-B23B-051CC6771F4A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4A6A-37A7-4865-9CB9-12425283F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46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5C55-55B9-446D-B23B-051CC6771F4A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4A6A-37A7-4865-9CB9-12425283F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13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5C55-55B9-446D-B23B-051CC6771F4A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4A6A-37A7-4865-9CB9-12425283F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46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5C55-55B9-446D-B23B-051CC6771F4A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4A6A-37A7-4865-9CB9-12425283F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45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3FB5C55-55B9-446D-B23B-051CC6771F4A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05D4A6A-37A7-4865-9CB9-12425283F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912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C2C0-E4F5-F93C-BEA1-B62F9C712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7" y="2093212"/>
            <a:ext cx="11471565" cy="1739347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MuleSoft CloudHub 2.0 Overview</a:t>
            </a:r>
            <a:b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MuleSoft Developers &amp; Architects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03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39A6-455B-AC39-FE7C-CCE0025E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Runtime Fabric (RTF): Architecture &amp; Overview</a:t>
            </a:r>
            <a:endParaRPr lang="en-IN" sz="3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5008-4288-782A-9437-61A7C58392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Runtime Fabric (RTF)?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container service that automates deployment and orchestration of Mule applications and API gateways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Self-managed Kubernetes-based infrastructure that can be deployed on-premises or in any cloud</a:t>
            </a:r>
          </a:p>
          <a:p>
            <a:pPr marL="0" indent="0">
              <a:buNone/>
            </a:pPr>
            <a:r>
              <a:rPr lang="en-IN" sz="2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Components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 Orchestrator</a:t>
            </a: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Manages infrastructure resources, installation, upgrades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 Manager</a:t>
            </a: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Handles application deployments, load balancing, scaling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Components</a:t>
            </a: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TLS, API management, secrets encryption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Monitoring Services</a:t>
            </a: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Metrics collection, logging, alerting</a:t>
            </a:r>
          </a:p>
          <a:p>
            <a:pPr marL="0" indent="0">
              <a:buNone/>
            </a:pPr>
            <a:r>
              <a:rPr lang="en-US" sz="2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RTF Benefits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Isolation and enhanced data security for regulated industries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Fine-grained control over infrastructure and network configuration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07F1B0-5BFE-9B0E-4A41-467ADD26E0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0047" y="2446020"/>
            <a:ext cx="3621023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5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98C1-A5EC-155B-A03F-72F415B4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 Patching &amp; RTF Use Cases </a:t>
            </a:r>
            <a:endParaRPr lang="en-IN" sz="3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5768B8-FCC7-3FB0-BFCF-1A5A7CC8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1939525"/>
            <a:ext cx="10144785" cy="1206011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2E7B3A7-4D7C-A7C4-FD45-8501E45D9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452283"/>
              </p:ext>
            </p:extLst>
          </p:nvPr>
        </p:nvGraphicFramePr>
        <p:xfrm>
          <a:off x="1349470" y="3428998"/>
          <a:ext cx="4292379" cy="2741778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430793">
                  <a:extLst>
                    <a:ext uri="{9D8B030D-6E8A-4147-A177-3AD203B41FA5}">
                      <a16:colId xmlns:a16="http://schemas.microsoft.com/office/drawing/2014/main" val="136720217"/>
                    </a:ext>
                  </a:extLst>
                </a:gridCol>
                <a:gridCol w="1430793">
                  <a:extLst>
                    <a:ext uri="{9D8B030D-6E8A-4147-A177-3AD203B41FA5}">
                      <a16:colId xmlns:a16="http://schemas.microsoft.com/office/drawing/2014/main" val="715956265"/>
                    </a:ext>
                  </a:extLst>
                </a:gridCol>
                <a:gridCol w="1430793">
                  <a:extLst>
                    <a:ext uri="{9D8B030D-6E8A-4147-A177-3AD203B41FA5}">
                      <a16:colId xmlns:a16="http://schemas.microsoft.com/office/drawing/2014/main" val="265194828"/>
                    </a:ext>
                  </a:extLst>
                </a:gridCol>
              </a:tblGrid>
              <a:tr h="45696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Factor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CloudHub</a:t>
                      </a:r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2.0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Runtime Fabric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427265"/>
                  </a:ext>
                </a:extLst>
              </a:tr>
              <a:tr h="45696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Operational Overhead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Low (Fully Managed)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Medium (Self-Managed)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581035"/>
                  </a:ext>
                </a:extLst>
              </a:tr>
              <a:tr h="45696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Control &amp; Customization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High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5560"/>
                  </a:ext>
                </a:extLst>
              </a:tr>
              <a:tr h="45696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Monthly Patching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Automatic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Self-Managed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549385"/>
                  </a:ext>
                </a:extLst>
              </a:tr>
              <a:tr h="45696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Residency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Region-Based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Fully Customizable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478060"/>
                  </a:ext>
                </a:extLst>
              </a:tr>
              <a:tr h="45696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Deployment Speed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Fastest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Varies by Setup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41749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5179722-4F63-F772-ABD5-4D9A81869029}"/>
              </a:ext>
            </a:extLst>
          </p:cNvPr>
          <p:cNvSpPr txBox="1"/>
          <p:nvPr/>
        </p:nvSpPr>
        <p:spPr>
          <a:xfrm>
            <a:off x="5870447" y="3429000"/>
            <a:ext cx="5623561" cy="2741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125"/>
              </a:spcAft>
              <a:buNone/>
            </a:pPr>
            <a:r>
              <a:rPr lang="en-US" sz="1600" b="1" i="0" dirty="0">
                <a:solidFill>
                  <a:srgbClr val="0066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 Runtime Patching</a:t>
            </a:r>
          </a:p>
          <a:p>
            <a:pPr marL="171450" indent="-171450" algn="l"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en-US" sz="1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CloudHub 2.0 applies automatic runtime and OS security patches on a monthly cadence</a:t>
            </a:r>
          </a:p>
          <a:p>
            <a:pPr marL="171450" indent="-171450" algn="l"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en-US" sz="1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Patches apply during maintenance windows with zero downtime (rolling updates)</a:t>
            </a:r>
          </a:p>
          <a:p>
            <a:pPr marL="171450" indent="-171450" algn="l"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en-US" sz="1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Edge releases receive patches more frequently than LTS releases</a:t>
            </a:r>
          </a:p>
          <a:p>
            <a:pPr marL="171450" indent="-171450" algn="l"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en-US" sz="1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RTF requires manual application of runtime patches following customer-defined schedule</a:t>
            </a:r>
          </a:p>
          <a:p>
            <a:pPr marL="171450" indent="-171450" algn="l"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en-US" sz="13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applications in lower environments before patching production is recommended</a:t>
            </a:r>
          </a:p>
        </p:txBody>
      </p:sp>
    </p:spTree>
    <p:extLst>
      <p:ext uri="{BB962C8B-B14F-4D97-AF65-F5344CB8AC3E}">
        <p14:creationId xmlns:p14="http://schemas.microsoft.com/office/powerpoint/2010/main" val="47415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4679-4BBC-EE7A-ACCA-5A5FB97B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Practices</a:t>
            </a:r>
            <a:endParaRPr lang="en-IN" sz="3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C25FA3-2FC8-E7F6-1710-0994C430092B}"/>
              </a:ext>
            </a:extLst>
          </p:cNvPr>
          <p:cNvSpPr txBox="1"/>
          <p:nvPr/>
        </p:nvSpPr>
        <p:spPr>
          <a:xfrm>
            <a:off x="1202918" y="2156395"/>
            <a:ext cx="9784079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Configure firewall rules to restrict inbound/outbound traffic to only necessary endpoints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separate private spaces for production and non-production environments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internal DNS names for inter-application communication within private spaces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mutual TLS for sensitive applications requiring enhanced security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Configure forward logs to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Anypoint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Monitoring or external services for visibility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Choose LTS runtime for stable production environments; Edge for newer features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Leverage dynamic scaling for applications with variable load requirements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Transit Gateway attachments for high-throughput connectivity needs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 mission-critical applications with multiple replicas for 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115938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942C-4E34-1DFE-8652-9C1C0F19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CloudHub 2.0: Basics and Next-Gen Architecture</a:t>
            </a:r>
            <a:endParaRPr lang="en-IN" sz="3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6E4F-FAC7-81EF-8108-A9C80FD8DC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CloudHub 2.0?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fully managed, containerized integration Platform as a Service (iPaaS) for deploying APIs and integrations</a:t>
            </a:r>
          </a:p>
          <a:p>
            <a:pPr marL="0" indent="0">
              <a:buNone/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Advantages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deployments across 12 regions for improved performance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scaling to support elastic transaction volumes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security with encrypted secrets, firewall controls, and restricted shell access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Kubernetes-based containerization for improved resource utilization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Private spaces with isolated networking and customizable security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4D903B-D2C3-DE10-2D80-A9AEAC5DAD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1778" y="2011680"/>
            <a:ext cx="5187277" cy="423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4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4836-C33E-281B-CA3A-40DA8C55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CloudHub 2.0 vs CloudHub 1.0: Key Differences &amp; Advantages</a:t>
            </a:r>
            <a:endParaRPr lang="en-IN" sz="3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2785E-CB7A-DA6D-202D-8F10F3E29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CloudHub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1.0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351BB-F8C1-9A4B-277D-32B807E9AD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VM-based with dedicated resources per application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 isolated in dedicated VMs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Fixed vertical scaling capabilities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scaling by changing worker size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 to 16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vCores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 app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Regional deployment only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VPC isolation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 TLS configuration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 security group management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B8BA8-5DF4-0BD3-D31F-8235AD75E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CloudHub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2.0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2A40B-1F94-293D-72F2-CB49F77CFA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Kubernetes-based container platform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Microservices architecture with isolated containers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resource utilization and density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horizontal scaling capabilities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Flexible resource allocation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encryption for secrets at rest &amp; in transit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Granular firewall rules and network controls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Private spaces with complete network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isolationlobal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deployments across 12 regions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20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D5E03-61D2-9194-DC80-F90C883B2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8C27-9A8F-E9A1-294E-AB5790E3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CloudHub 2.0 vs CloudHub 1.0: Key Differences &amp; Advantages</a:t>
            </a:r>
            <a:endParaRPr lang="en-IN" sz="3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8BA88-0527-3DC6-3721-CA812963C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CloudHub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1.0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35664-6173-8469-2148-1BD37A05D1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Runtime Manager for app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application names (globally unique)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CloudWatch monitoring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for Mule 3.x and 4.x runtimes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Fixed deployment strategy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 network configuration options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F08E3-E6D7-B745-AEA1-0AE5DA56A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CloudHub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2.0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903E2-1905-759C-9E00-1AE3CE996B1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Centralized observability dashboard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names can be reused across deployments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metrics and monitoring capabilities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for Mule 4.3.x and later only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Zero-downtime deployments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Shared spaces and private spaces options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7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3A18-EC8D-6080-D05C-588FD4E9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Private Space Concept &amp; Isolation</a:t>
            </a:r>
            <a:endParaRPr lang="en-IN" sz="3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47DF-45F4-CDDF-B552-166EE3F0AD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a Private Space</a:t>
            </a:r>
            <a:r>
              <a:rPr lang="en-US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virtual, private, and isolated area in CloudHub 2.0 for running your applications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 private spaces can be created across different regions or environments</a:t>
            </a:r>
          </a:p>
          <a:p>
            <a:r>
              <a:rPr lang="en-US" sz="3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&amp; Isolation Benefits</a:t>
            </a:r>
            <a:br>
              <a:rPr lang="en-US" sz="3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3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 isolation with dedicated CIDR blocks and private connectivity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Granular access control with environment-specific permissions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Customizable firewall rules for inbound/outbound traffic control</a:t>
            </a:r>
          </a:p>
          <a:p>
            <a:r>
              <a:rPr lang="en-US" sz="3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 Advantages</a:t>
            </a:r>
            <a:br>
              <a:rPr lang="en-US" sz="3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3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Containerized architecture allows efficient resource utilization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Independent scaling for applications within each private space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010E72-54FC-880F-2E34-9C4EB2329E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9548" y="2078990"/>
            <a:ext cx="4629556" cy="354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4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9A64-506B-AC89-EB9B-0CFCCECE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Connectivity: VPN &amp; Transit Gateway Options</a:t>
            </a:r>
            <a:endParaRPr lang="en-IN" sz="3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DC09F-CDFD-8191-FB65-1EC9E9C84C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Connectivity Options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CloudHub 2.0 private spaces connect to your networks through VPN or Transit Gateway</a:t>
            </a:r>
          </a:p>
          <a:p>
            <a:pPr marL="0" indent="0">
              <a:buNone/>
            </a:pPr>
            <a:r>
              <a:rPr lang="en-US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VPN Connectivity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Anypoint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VPN creates two tunnels for high availability with automatic failover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static routing and dynamic BGP routing protocols</a:t>
            </a:r>
          </a:p>
          <a:p>
            <a:pPr marL="0" indent="0">
              <a:buNone/>
            </a:pPr>
            <a:r>
              <a:rPr lang="en-US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Transit Gateway (TGW)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AWS Transit Gateway enables consolidated connectivity between CloudHub 2.0, AWS VPCs, and on-premises networks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Preferred method for connecting to AWS resources and CloudHub 1.0 VPCs</a:t>
            </a:r>
          </a:p>
          <a:p>
            <a:pPr marL="0" indent="0">
              <a:buNone/>
            </a:pPr>
            <a:r>
              <a:rPr lang="en-US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Practices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Configure both VPN tunnels to ensure high availability during maintenance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 to 95 route table entries per private space, consolidate networks when possible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BA804C-DB45-1125-E5BE-E8C657E63C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7688" y="2404872"/>
            <a:ext cx="4224528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3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896B-9200-0C39-EF04-8CCC662B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TLS Contexts &amp; Firewall Rules</a:t>
            </a:r>
            <a:endParaRPr lang="en-IN" sz="3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F75DE-CA5D-294A-B826-92F9228F04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TLS Context Configuration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 custom domains and certificates for apps deployed to private spaces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Securely store and manage certificates within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Anypoint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Platform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for wildcard domains for flexible subdomain deployments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Optional mutual TLS (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mTLS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for client authentication</a:t>
            </a:r>
          </a:p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Firewall Rules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Inbound rules: Control external access to your applications (default: ports 80/443)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Outbound rules: Restrict where your applications can connect externally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for non-HTTP ports (30500-32500) for TCP traffic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Application-level egress rules for granular control</a:t>
            </a: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011A3F-367B-A3F1-1E89-D1B18A77EB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0840" y="2236690"/>
            <a:ext cx="4265816" cy="378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2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16C7-BD1A-FEFF-E2BD-85F21955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Supported Runtimes &amp; Edge vs 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C53C-E3F5-3FF5-C14B-8B065F4815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Supported Mule Runtimes</a:t>
            </a:r>
            <a:br>
              <a:rPr lang="en-IN" b="1" dirty="0"/>
            </a:b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br>
              <a:rPr lang="en-IN" b="1" dirty="0"/>
            </a:b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Choose Runtime Channel</a:t>
            </a:r>
            <a:br>
              <a:rPr lang="en-US" b="1" dirty="0"/>
            </a:br>
            <a:r>
              <a:rPr lang="en-US" b="1" dirty="0"/>
              <a:t>    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8EEAED-F9EE-3873-957E-C3C7378E269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42246749"/>
              </p:ext>
            </p:extLst>
          </p:nvPr>
        </p:nvGraphicFramePr>
        <p:xfrm>
          <a:off x="1558194" y="2468422"/>
          <a:ext cx="4537806" cy="228645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12602">
                  <a:extLst>
                    <a:ext uri="{9D8B030D-6E8A-4147-A177-3AD203B41FA5}">
                      <a16:colId xmlns:a16="http://schemas.microsoft.com/office/drawing/2014/main" val="2216187027"/>
                    </a:ext>
                  </a:extLst>
                </a:gridCol>
                <a:gridCol w="1512602">
                  <a:extLst>
                    <a:ext uri="{9D8B030D-6E8A-4147-A177-3AD203B41FA5}">
                      <a16:colId xmlns:a16="http://schemas.microsoft.com/office/drawing/2014/main" val="959792690"/>
                    </a:ext>
                  </a:extLst>
                </a:gridCol>
                <a:gridCol w="1512602">
                  <a:extLst>
                    <a:ext uri="{9D8B030D-6E8A-4147-A177-3AD203B41FA5}">
                      <a16:colId xmlns:a16="http://schemas.microsoft.com/office/drawing/2014/main" val="3772841520"/>
                    </a:ext>
                  </a:extLst>
                </a:gridCol>
              </a:tblGrid>
              <a:tr h="75615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6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Runtime Version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6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Support Type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6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Supported in </a:t>
                      </a:r>
                      <a:r>
                        <a:rPr lang="en-IN" sz="1600" b="1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CloudHub</a:t>
                      </a:r>
                      <a:r>
                        <a:rPr lang="en-IN" sz="16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2.0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1301995"/>
                  </a:ext>
                </a:extLst>
              </a:tr>
              <a:tr h="25565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Mule 4.6.x</a:t>
                      </a:r>
                      <a:endParaRPr lang="en-IN" sz="1400" b="0" i="0" u="none" strike="noStrike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Current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✓ Yes</a:t>
                      </a:r>
                      <a:endParaRPr lang="en-IN" sz="1400" b="0" i="0" u="none" strike="noStrike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394195"/>
                  </a:ext>
                </a:extLst>
              </a:tr>
              <a:tr h="38167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Mule 4.5.x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LTS &amp; Edge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✓ Yes</a:t>
                      </a:r>
                      <a:endParaRPr lang="en-IN" sz="1400" b="0" i="0" u="none" strike="noStrike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6742344"/>
                  </a:ext>
                </a:extLst>
              </a:tr>
              <a:tr h="38167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Mule 4.4.x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LTS &amp; Edge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✓ Yes</a:t>
                      </a:r>
                      <a:endParaRPr lang="en-IN" sz="1400" b="0" i="0" u="none" strike="noStrike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615718"/>
                  </a:ext>
                </a:extLst>
              </a:tr>
              <a:tr h="25565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Mule 4.3.x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LTS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✓ Yes</a:t>
                      </a:r>
                      <a:endParaRPr lang="en-IN" sz="1400" b="0" i="0" u="none" strike="noStrike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548506"/>
                  </a:ext>
                </a:extLst>
              </a:tr>
              <a:tr h="25565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Mule 3.x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Legacy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✗ No</a:t>
                      </a:r>
                      <a:endParaRPr lang="en-IN" sz="1400" b="0" i="0" u="none" strike="noStrike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113280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3F85C90-3BB1-837D-DFAC-0A9D64102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195" y="5455399"/>
            <a:ext cx="4537806" cy="981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E9279A-4187-77A4-9681-10BFD802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534" y="2468422"/>
            <a:ext cx="5448580" cy="31307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4B00EC-90D8-2728-D08F-C3261F5E1809}"/>
              </a:ext>
            </a:extLst>
          </p:cNvPr>
          <p:cNvSpPr txBox="1"/>
          <p:nvPr/>
        </p:nvSpPr>
        <p:spPr>
          <a:xfrm>
            <a:off x="6535534" y="2011680"/>
            <a:ext cx="499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Edge vs LTS Comparison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691BAE-F310-DE78-57AA-BC9C3085C803}"/>
              </a:ext>
            </a:extLst>
          </p:cNvPr>
          <p:cNvSpPr txBox="1"/>
          <p:nvPr/>
        </p:nvSpPr>
        <p:spPr>
          <a:xfrm>
            <a:off x="6671310" y="5686543"/>
            <a:ext cx="499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 Edge and LTS channels available in all deployment models: CloudHub 2.0, Runtime Fabric, and standalone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47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5578-C4B8-D860-C910-0CDB34CA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Endpoint Configuration &amp; Inbound Traffic</a:t>
            </a:r>
            <a:endParaRPr lang="en-IN" sz="3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0C619-33CC-69A0-F4B5-8DB6D95CE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5343" y="2011680"/>
            <a:ext cx="9120911" cy="4206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HTTP/HTTPS Endpoint Setup</a:t>
            </a:r>
            <a:br>
              <a:rPr lang="en-IN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1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CloudHub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2.0 supports HTTP/HTTPS endpoints only in apps deployed to private spaces (not shared spaces)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 can only listen on port 8081 for HTTP/HTTPS traffic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app can have multiple custom domain endpoints configured</a:t>
            </a:r>
          </a:p>
          <a:p>
            <a:pPr marL="0" indent="0">
              <a:buNone/>
            </a:pPr>
            <a:r>
              <a:rPr lang="en-IN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 Domains</a:t>
            </a:r>
            <a:br>
              <a:rPr lang="en-IN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1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 custom certificates to create TLS contexts in private space settings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Configure CNAME records to point your domain to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CloudHub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2.0 load balancer</a:t>
            </a:r>
          </a:p>
          <a:p>
            <a:pPr marL="0" indent="0">
              <a:buNone/>
            </a:pPr>
            <a:r>
              <a:rPr lang="en-IN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</a:t>
            </a:r>
            <a:br>
              <a:rPr lang="en-IN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1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*.example.com =&gt; sxjsip.aus-s1.cloudhub.io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Endpoint Access 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DNS: app.sxjsip.aus-s1.cloudhub.io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 DNS: app.internal-sxjsip.aus-s1.cloudhub.io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 local: app.envid.svc.cluster.local:8081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083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117</TotalTime>
  <Words>1059</Words>
  <Application>Microsoft Office PowerPoint</Application>
  <PresentationFormat>Widescreen</PresentationFormat>
  <Paragraphs>177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Wingdings</vt:lpstr>
      <vt:lpstr>Banded</vt:lpstr>
      <vt:lpstr>MuleSoft CloudHub 2.0 Overview For MuleSoft Developers &amp; Architects</vt:lpstr>
      <vt:lpstr>CloudHub 2.0: Basics and Next-Gen Architecture</vt:lpstr>
      <vt:lpstr>CloudHub 2.0 vs CloudHub 1.0: Key Differences &amp; Advantages</vt:lpstr>
      <vt:lpstr>CloudHub 2.0 vs CloudHub 1.0: Key Differences &amp; Advantages</vt:lpstr>
      <vt:lpstr>Private Space Concept &amp; Isolation</vt:lpstr>
      <vt:lpstr>Connectivity: VPN &amp; Transit Gateway Options</vt:lpstr>
      <vt:lpstr>TLS Contexts &amp; Firewall Rules</vt:lpstr>
      <vt:lpstr>Supported Runtimes &amp; Edge vs LTS</vt:lpstr>
      <vt:lpstr>Endpoint Configuration &amp; Inbound Traffic</vt:lpstr>
      <vt:lpstr>Runtime Fabric (RTF): Architecture &amp; Overview</vt:lpstr>
      <vt:lpstr>Monthly Patching &amp; RTF Use Cases </vt:lpstr>
      <vt:lpstr>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Laxmi Prasanna Bandaru</dc:creator>
  <cp:lastModifiedBy>Laxmi Prasanna Bandaru</cp:lastModifiedBy>
  <cp:revision>26</cp:revision>
  <dcterms:created xsi:type="dcterms:W3CDTF">2025-09-24T03:41:17Z</dcterms:created>
  <dcterms:modified xsi:type="dcterms:W3CDTF">2025-09-24T05:39:03Z</dcterms:modified>
</cp:coreProperties>
</file>