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3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  <p:embeddedFont>
      <p:font typeface="Oswald Light" panose="00000400000000000000" pitchFamily="2" charset="0"/>
      <p:regular r:id="rId36"/>
      <p:bold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36">
          <p15:clr>
            <a:srgbClr val="747775"/>
          </p15:clr>
        </p15:guide>
        <p15:guide id="4" pos="252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4" roundtripDataSignature="AMtx7miyAj02LjGCE0GrZCs2evpI+4Bc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C5727-7C25-456F-90CA-31B737483BC4}" v="55" dt="2024-12-30T04:27:45.645"/>
  </p1510:revLst>
</p1510:revInfo>
</file>

<file path=ppt/tableStyles.xml><?xml version="1.0" encoding="utf-8"?>
<a:tblStyleLst xmlns:a="http://schemas.openxmlformats.org/drawingml/2006/main" def="{4B1EDE36-2210-4140-B68C-54EC92417216}">
  <a:tblStyle styleId="{4B1EDE36-2210-4140-B68C-54EC92417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584"/>
        <p:guide pos="2880"/>
        <p:guide orient="horz" pos="936"/>
        <p:guide pos="2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59" Type="http://schemas.microsoft.com/office/2015/10/relationships/revisionInfo" Target="revisionInfo.xml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5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d3d1a562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d3d1a562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d3d1a562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d3d1a562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9ccac1f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9ccac1f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d3d1a562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d3d1a562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d3d1a562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d3d1a562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d3d1a562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d3d1a562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d3d1a562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d3d1a562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81a22848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381a22848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d3d1a562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d3d1a562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3d1a56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3d1a56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d3d1a562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d3d1a5626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d3d1a562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d3d1a562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d3d1a562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d3d1a562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d3d1a562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d3d1a562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d4cef3c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d4cef3c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0AC9-4BD6-9FD2-6975-A7ED2F143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F33B3-CC18-8B86-25F6-28252FFECE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12F6-636E-FA37-67A1-0D853149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FF79-3582-4C34-8B52-B226412502B9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114B-0A82-7F39-70EF-2F7C21AC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9CB9-0022-A1FF-8C0A-2D934932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96208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2847-A936-3015-E614-7C78F120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761B9-3882-3FD8-4DA3-B835590DC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1B2E8-C65E-193D-BCD6-819EC6CB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FF79-3582-4C34-8B52-B226412502B9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DDEBB-7C13-2821-AB7B-9F7D08841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F1E2-F3B6-8165-BC56-6648CC49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67988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61AB1-D658-8075-65B7-8B8F4F577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8AC16-241A-6ACF-9454-C99D7FE77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CAB0-9DC1-2910-AFBC-3C15E4E1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FF79-3582-4C34-8B52-B226412502B9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2F02E-AA48-ABAA-5ACF-DF4489E1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E9D1-4DC5-B74C-0F33-08D65CC1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9832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trình bày chứa tiêu đề 1">
  <p:cSld name="Trang trình bày chứa tiêu đề 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4570500" y="1531888"/>
            <a:ext cx="41163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subTitle" idx="1"/>
          </p:nvPr>
        </p:nvSpPr>
        <p:spPr>
          <a:xfrm>
            <a:off x="4570503" y="3235113"/>
            <a:ext cx="41163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05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D7C7-F0C7-BD05-53A1-93017AE9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1CF8-784C-6DC2-54C7-B51DCE2A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8C23-B75D-E0B1-22B9-A6371620A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8F020-8673-DD6F-E00D-1F7CBB13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7453-9A0A-A72A-B723-55575021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667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D1CA-214C-55B5-CB99-A6259EBE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FE312-9F76-A447-7759-229E29A1A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249B9-5617-2CD7-12B9-82F66D43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FF79-3582-4C34-8B52-B226412502B9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0823-CC69-759D-C51D-92B7CF63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7B14-DD74-C4D9-AC8E-C7769244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55577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00AC4-21BE-CC1B-CB9C-0C287169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1141-9F0B-30EE-D7B1-B445846CB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F39BF-6727-A810-427B-BD51BAF54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2F26D-4378-7CAA-CE69-9DBCC7EF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FF79-3582-4C34-8B52-B226412502B9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5B402-919A-21AB-0761-05ACDBEA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CE8C-F483-6151-5E8D-C31516A3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04948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57DD-A07B-0397-8295-FEB8F3D6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90C8B-F76D-EBA6-D47B-3234520B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4D145-ECA8-1DA0-BBD2-2DCA20D8F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7E689-A863-7394-67A1-75558A48D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DFEA85-9513-A228-BF27-167551BF4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20411-3D52-D076-D0B6-95392D32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FF79-3582-4C34-8B52-B226412502B9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16953-6C10-B262-7A21-DF3EC52A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60262-F8C0-3DAA-B442-13D7D992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45576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95F0-EBF1-204F-4D7A-C4330523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E5CA6-2255-4F0C-C754-6F478953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FF79-3582-4C34-8B52-B226412502B9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DE99F6-A7F6-97CD-48E9-45957FA2B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8ED47-8284-F6E7-FAD9-0712C4D7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213058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DCA7-8BB3-31A8-EAEE-BE6E1BFA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FF79-3582-4C34-8B52-B226412502B9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ABFA4-E7E2-D395-D192-6D1606FE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B32D-2244-4BD9-251E-7C269CAE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3820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F4D6-1DCC-CCA0-F387-2D40F3BF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8D768-F45F-C378-6128-35BC25806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15DE6A-C963-489F-2914-CDBACBE9D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7C67D-B142-2095-F74A-D2106BB7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FF79-3582-4C34-8B52-B226412502B9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20521-EFB9-C2EE-15F4-FB1780A4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21C09-6880-6450-E257-F6B6A5B65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2137567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8E26-4200-884F-71A1-F53C88D8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19395-EC41-B1D7-182A-E723AE2AA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442C30-0B1E-BB1D-3814-263A13846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FA4B7-C425-621D-F9E2-366C5C1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5FF79-3582-4C34-8B52-B226412502B9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EC32-E9CF-F30F-7AF5-59120517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E9C94-C626-C178-24A9-5BF467A2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44757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B8829-0B37-E5F6-5315-FBDAD30D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B9773-ACE7-2A91-9745-79C84859A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8D0B4-8A99-0A86-E8EB-2FA7AA9FD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5FF79-3582-4C34-8B52-B226412502B9}" type="datetimeFigureOut">
              <a:rPr lang="en-IN" smtClean="0"/>
              <a:t>29-12-2024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42347-8C04-17C4-1BD4-0F02DBE1D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D4B18-31A3-A876-DADB-4B1453ADB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A3988428-9BE1-47DD-B967-8E06B2792F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705018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245" imgH="245" progId="TCLayout.ActiveDocument.1">
                  <p:embed/>
                </p:oleObj>
              </mc:Choice>
              <mc:Fallback>
                <p:oleObj name="think-cell Slide" r:id="rId15" imgW="245" imgH="245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992BA5A-7D1A-AD97-C768-E0E9B7A50F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81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AD5DF6EF-3B44-372C-C637-1B767B35EE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0433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45" imgH="245" progId="TCLayout.ActiveDocument.1">
                  <p:embed/>
                </p:oleObj>
              </mc:Choice>
              <mc:Fallback>
                <p:oleObj name="think-cell Slide" r:id="rId4" imgW="245" imgH="245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345550" y="1844545"/>
            <a:ext cx="9029100" cy="1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Supply Chain Analytics</a:t>
            </a:r>
            <a:r>
              <a:rPr lang="en" sz="4900" dirty="0">
                <a:solidFill>
                  <a:schemeClr val="lt1"/>
                </a:solidFill>
              </a:rPr>
              <a:t> </a:t>
            </a:r>
            <a:endParaRPr sz="49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chemeClr val="accent2"/>
                </a:solidFill>
              </a:rPr>
              <a:t>Maersk Supply Chain Optimization</a:t>
            </a:r>
            <a:br>
              <a:rPr lang="en-US" sz="2700" dirty="0">
                <a:solidFill>
                  <a:schemeClr val="accent2"/>
                </a:solidFill>
              </a:rPr>
            </a:br>
            <a:br>
              <a:rPr lang="en-US" sz="2700" dirty="0">
                <a:solidFill>
                  <a:schemeClr val="accent2"/>
                </a:solidFill>
              </a:rPr>
            </a:br>
            <a:r>
              <a:rPr lang="en-US" sz="2700" dirty="0">
                <a:solidFill>
                  <a:schemeClr val="accent2"/>
                </a:solidFill>
              </a:rPr>
              <a:t>Rohan Giri</a:t>
            </a:r>
            <a:br>
              <a:rPr lang="en-US" sz="2700" dirty="0">
                <a:solidFill>
                  <a:schemeClr val="accent2"/>
                </a:solidFill>
              </a:rPr>
            </a:br>
            <a:r>
              <a:rPr lang="en-US" sz="2700" dirty="0">
                <a:solidFill>
                  <a:schemeClr val="accent2"/>
                </a:solidFill>
              </a:rPr>
              <a:t>MS in Business Analytics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4000" dirty="0">
              <a:solidFill>
                <a:srgbClr val="2F4B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345550" y="1068693"/>
            <a:ext cx="5537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225029-A933-878B-307D-8401F738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39" y="3721293"/>
            <a:ext cx="4305585" cy="149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34EB718-AB02-3EF8-B12E-AFA3CE18A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" y="4140296"/>
            <a:ext cx="4137660" cy="95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d3d1a5626_0_104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Inventory management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g23d3d1a5626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83" y="588325"/>
            <a:ext cx="5708841" cy="33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3d3d1a5626_0_104"/>
          <p:cNvSpPr txBox="1"/>
          <p:nvPr/>
        </p:nvSpPr>
        <p:spPr>
          <a:xfrm>
            <a:off x="6023225" y="1415025"/>
            <a:ext cx="26463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The company is frequently having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excessive inventory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or overstocked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g23d3d1a5626_0_104"/>
          <p:cNvCxnSpPr/>
          <p:nvPr/>
        </p:nvCxnSpPr>
        <p:spPr>
          <a:xfrm>
            <a:off x="4830250" y="1645575"/>
            <a:ext cx="0" cy="79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g23d3d1a5626_0_104"/>
          <p:cNvCxnSpPr>
            <a:endCxn id="197" idx="1"/>
          </p:cNvCxnSpPr>
          <p:nvPr/>
        </p:nvCxnSpPr>
        <p:spPr>
          <a:xfrm rot="10800000" flipH="1">
            <a:off x="4840325" y="1748325"/>
            <a:ext cx="1182900" cy="33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g23d3d1a5626_0_104"/>
          <p:cNvSpPr txBox="1"/>
          <p:nvPr/>
        </p:nvSpPr>
        <p:spPr>
          <a:xfrm>
            <a:off x="6023225" y="2918800"/>
            <a:ext cx="27378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Inventory fluctuates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strongly at times, even though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customers’ demand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quite stable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201" name="Google Shape;201;g23d3d1a5626_0_104"/>
          <p:cNvCxnSpPr>
            <a:endCxn id="200" idx="1"/>
          </p:cNvCxnSpPr>
          <p:nvPr/>
        </p:nvCxnSpPr>
        <p:spPr>
          <a:xfrm>
            <a:off x="3910625" y="2495950"/>
            <a:ext cx="2112600" cy="81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g23d3d1a5626_0_104"/>
          <p:cNvCxnSpPr>
            <a:endCxn id="200" idx="1"/>
          </p:cNvCxnSpPr>
          <p:nvPr/>
        </p:nvCxnSpPr>
        <p:spPr>
          <a:xfrm>
            <a:off x="2648225" y="2799850"/>
            <a:ext cx="3375000" cy="51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g23d3d1a5626_0_104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company is facing the challenge of not being able to maintain a stable warehouse inventory to meet the ordering demand of customers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23d3d1a5626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25" y="408864"/>
            <a:ext cx="4645200" cy="319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3d3d1a5626_0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400" y="150075"/>
            <a:ext cx="4217472" cy="324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g23d3d1a5626_0_112"/>
          <p:cNvCxnSpPr/>
          <p:nvPr/>
        </p:nvCxnSpPr>
        <p:spPr>
          <a:xfrm rot="10800000">
            <a:off x="7141300" y="1215925"/>
            <a:ext cx="3000" cy="18156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" name="Google Shape;211;g23d3d1a5626_0_112"/>
          <p:cNvSpPr txBox="1"/>
          <p:nvPr/>
        </p:nvSpPr>
        <p:spPr>
          <a:xfrm>
            <a:off x="174575" y="351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Delay shipment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g23d3d1a5626_0_112"/>
          <p:cNvSpPr txBox="1"/>
          <p:nvPr/>
        </p:nvSpPr>
        <p:spPr>
          <a:xfrm>
            <a:off x="4838075" y="3216350"/>
            <a:ext cx="4185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Most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product departments have LSRs 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around the 40% mark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except for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technology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whose rates go up to more than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50%.</a:t>
            </a:r>
            <a:endParaRPr sz="13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g23d3d1a5626_0_112"/>
          <p:cNvSpPr txBox="1"/>
          <p:nvPr/>
        </p:nvSpPr>
        <p:spPr>
          <a:xfrm>
            <a:off x="215825" y="3416450"/>
            <a:ext cx="418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LSR range from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40% to 50%</a:t>
            </a:r>
            <a:endParaRPr sz="13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g23d3d1a5626_0_112"/>
          <p:cNvSpPr/>
          <p:nvPr/>
        </p:nvSpPr>
        <p:spPr>
          <a:xfrm>
            <a:off x="508350" y="4059925"/>
            <a:ext cx="8127300" cy="78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high late shipment rate of average 40% over a long time which remains concerning and indicates inefficiencies in the shipping system that need improvement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9ccac1fab_0_45"/>
          <p:cNvSpPr txBox="1"/>
          <p:nvPr/>
        </p:nvSpPr>
        <p:spPr>
          <a:xfrm>
            <a:off x="7325" y="59825"/>
            <a:ext cx="8450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company is facing </a:t>
            </a:r>
            <a:r>
              <a:rPr lang="en" sz="16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three main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supply chain issues that need to be addressed</a:t>
            </a:r>
            <a:endParaRPr sz="160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239ccac1fab_0_45"/>
          <p:cNvSpPr txBox="1"/>
          <p:nvPr/>
        </p:nvSpPr>
        <p:spPr>
          <a:xfrm>
            <a:off x="576000" y="2637175"/>
            <a:ext cx="2247600" cy="586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Supply chain inefficiencies</a:t>
            </a:r>
            <a:endParaRPr b="1" i="0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g239ccac1fab_0_45"/>
          <p:cNvSpPr txBox="1"/>
          <p:nvPr/>
        </p:nvSpPr>
        <p:spPr>
          <a:xfrm>
            <a:off x="3199400" y="1597602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Ineffective inventory management</a:t>
            </a:r>
            <a:endParaRPr sz="13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g239ccac1fab_0_45"/>
          <p:cNvSpPr txBox="1"/>
          <p:nvPr/>
        </p:nvSpPr>
        <p:spPr>
          <a:xfrm>
            <a:off x="3199575" y="3592325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Ineffective shipment system</a:t>
            </a:r>
            <a:endParaRPr sz="1300" b="1" i="0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g239ccac1fab_0_45"/>
          <p:cNvSpPr txBox="1"/>
          <p:nvPr/>
        </p:nvSpPr>
        <p:spPr>
          <a:xfrm>
            <a:off x="6066850" y="2310277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Overstock and understock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g239ccac1fab_0_45"/>
          <p:cNvSpPr txBox="1"/>
          <p:nvPr/>
        </p:nvSpPr>
        <p:spPr>
          <a:xfrm>
            <a:off x="6066850" y="821250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Supplier network disruption</a:t>
            </a:r>
            <a:endParaRPr sz="13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g239ccac1fab_0_45"/>
          <p:cNvSpPr txBox="1"/>
          <p:nvPr/>
        </p:nvSpPr>
        <p:spPr>
          <a:xfrm>
            <a:off x="6066850" y="3592325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 late 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shipment rate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" name="Google Shape;226;g239ccac1fab_0_45"/>
          <p:cNvCxnSpPr>
            <a:stCxn id="221" idx="3"/>
            <a:endCxn id="224" idx="1"/>
          </p:cNvCxnSpPr>
          <p:nvPr/>
        </p:nvCxnSpPr>
        <p:spPr>
          <a:xfrm rot="10800000" flipH="1">
            <a:off x="5021900" y="1137702"/>
            <a:ext cx="1044900" cy="77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g239ccac1fab_0_45"/>
          <p:cNvCxnSpPr>
            <a:stCxn id="223" idx="1"/>
            <a:endCxn id="221" idx="3"/>
          </p:cNvCxnSpPr>
          <p:nvPr/>
        </p:nvCxnSpPr>
        <p:spPr>
          <a:xfrm rot="10800000">
            <a:off x="5021950" y="1913977"/>
            <a:ext cx="1044900" cy="71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g239ccac1fab_0_45"/>
          <p:cNvCxnSpPr>
            <a:stCxn id="225" idx="1"/>
            <a:endCxn id="222" idx="3"/>
          </p:cNvCxnSpPr>
          <p:nvPr/>
        </p:nvCxnSpPr>
        <p:spPr>
          <a:xfrm rot="10800000">
            <a:off x="5021950" y="3908825"/>
            <a:ext cx="104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g239ccac1fab_0_45"/>
          <p:cNvCxnSpPr>
            <a:stCxn id="220" idx="3"/>
            <a:endCxn id="221" idx="1"/>
          </p:cNvCxnSpPr>
          <p:nvPr/>
        </p:nvCxnSpPr>
        <p:spPr>
          <a:xfrm rot="10800000" flipH="1">
            <a:off x="2823600" y="1914025"/>
            <a:ext cx="375900" cy="101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g239ccac1fab_0_45"/>
          <p:cNvCxnSpPr>
            <a:stCxn id="222" idx="1"/>
            <a:endCxn id="220" idx="3"/>
          </p:cNvCxnSpPr>
          <p:nvPr/>
        </p:nvCxnSpPr>
        <p:spPr>
          <a:xfrm rot="10800000">
            <a:off x="2823675" y="2930525"/>
            <a:ext cx="375900" cy="97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g239ccac1fab_0_45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g23d3d1a5626_1_2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g23d3d1a5626_1_2"/>
          <p:cNvSpPr txBox="1"/>
          <p:nvPr/>
        </p:nvSpPr>
        <p:spPr>
          <a:xfrm>
            <a:off x="3091732" y="2121638"/>
            <a:ext cx="5550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5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Proposal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g23d3d1a5626_1_2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sz="45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g23d3d1a5626_1_2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Just in Time</a:t>
            </a:r>
            <a:endParaRPr sz="22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23d3d1a5626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588325"/>
            <a:ext cx="5771549" cy="33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3d3d1a5626_1_9"/>
          <p:cNvSpPr txBox="1"/>
          <p:nvPr/>
        </p:nvSpPr>
        <p:spPr>
          <a:xfrm>
            <a:off x="174575" y="111325"/>
            <a:ext cx="412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23d3d1a5626_1_9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Supplier disruption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g23d3d1a5626_1_9"/>
          <p:cNvSpPr txBox="1"/>
          <p:nvPr/>
        </p:nvSpPr>
        <p:spPr>
          <a:xfrm>
            <a:off x="436900" y="3893400"/>
            <a:ext cx="545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 time, the tendency to join shopping online rise sharply in the LATAM, then in turn to Europe, Pacific Asia, North America and Africa. This 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trend continues to repeat</a:t>
            </a: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from the LATAM</a:t>
            </a:r>
            <a:endParaRPr sz="120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g23d3d1a5626_1_9"/>
          <p:cNvCxnSpPr/>
          <p:nvPr/>
        </p:nvCxnSpPr>
        <p:spPr>
          <a:xfrm>
            <a:off x="485050" y="3900575"/>
            <a:ext cx="5082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g23d3d1a5626_1_9"/>
          <p:cNvSpPr txBox="1"/>
          <p:nvPr/>
        </p:nvSpPr>
        <p:spPr>
          <a:xfrm>
            <a:off x="6246700" y="588325"/>
            <a:ext cx="28146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short term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the company should focus on suppliers in the likely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growing customer group in Asia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especially those that provide emerging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 departments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such as technology.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g23d3d1a5626_1_9"/>
          <p:cNvSpPr txBox="1"/>
          <p:nvPr/>
        </p:nvSpPr>
        <p:spPr>
          <a:xfrm>
            <a:off x="6246700" y="2421375"/>
            <a:ext cx="2814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 the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long term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 the next main customer group is likely to be from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North America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 the company needs to take advantage of the time to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redesign the supplier network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recalling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old best selling departments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251" name="Google Shape;251;g23d3d1a5626_1_9"/>
          <p:cNvCxnSpPr>
            <a:endCxn id="249" idx="1"/>
          </p:cNvCxnSpPr>
          <p:nvPr/>
        </p:nvCxnSpPr>
        <p:spPr>
          <a:xfrm rot="10800000" flipH="1">
            <a:off x="5668900" y="1029325"/>
            <a:ext cx="577800" cy="132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g23d3d1a5626_1_9"/>
          <p:cNvCxnSpPr>
            <a:endCxn id="249" idx="1"/>
          </p:cNvCxnSpPr>
          <p:nvPr/>
        </p:nvCxnSpPr>
        <p:spPr>
          <a:xfrm rot="10800000" flipH="1">
            <a:off x="2667700" y="1029325"/>
            <a:ext cx="3579000" cy="76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g23d3d1a5626_1_9"/>
          <p:cNvCxnSpPr>
            <a:endCxn id="250" idx="1"/>
          </p:cNvCxnSpPr>
          <p:nvPr/>
        </p:nvCxnSpPr>
        <p:spPr>
          <a:xfrm>
            <a:off x="3304300" y="2496075"/>
            <a:ext cx="2942400" cy="64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g23d3d1a5626_1_30"/>
          <p:cNvGraphicFramePr/>
          <p:nvPr/>
        </p:nvGraphicFramePr>
        <p:xfrm>
          <a:off x="952500" y="769625"/>
          <a:ext cx="7239000" cy="3817500"/>
        </p:xfrm>
        <a:graphic>
          <a:graphicData uri="http://schemas.openxmlformats.org/drawingml/2006/table">
            <a:tbl>
              <a:tblPr>
                <a:noFill/>
                <a:tableStyleId>{4B1EDE36-2210-4140-B68C-54EC92417216}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Call to action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Forecasting demand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Analyzing historical sales data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Tracking market trends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Employing predictive analytics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Anticipate future demand, allowing to maintain an optimal inventory level.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Setting up controlling indicators for each product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Reorder points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Lead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Sales velocity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Desired safety stock levels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Ensuring the company replenishes stock in a timely manner without risking overstocking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Predicting the product life cycle for each region (if possible)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Calculate the appropriate amount of inventory and chose the right product for each market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9" name="Google Shape;259;g23d3d1a5626_1_30"/>
          <p:cNvSpPr txBox="1"/>
          <p:nvPr/>
        </p:nvSpPr>
        <p:spPr>
          <a:xfrm>
            <a:off x="174575" y="111325"/>
            <a:ext cx="412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23d3d1a5626_1_30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Inventory management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d3d1a5626_1_18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Delay shipment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6" name="Google Shape;266;g23d3d1a5626_1_18"/>
          <p:cNvGraphicFramePr/>
          <p:nvPr/>
        </p:nvGraphicFramePr>
        <p:xfrm>
          <a:off x="586725" y="674020"/>
          <a:ext cx="7970550" cy="4257540"/>
        </p:xfrm>
        <a:graphic>
          <a:graphicData uri="http://schemas.openxmlformats.org/drawingml/2006/table">
            <a:tbl>
              <a:tblPr>
                <a:noFill/>
                <a:tableStyleId>{4B1EDE36-2210-4140-B68C-54EC92417216}</a:tableStyleId>
              </a:tblPr>
              <a:tblGrid>
                <a:gridCol w="26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Call to action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 markets near the warehouse (North America, LATAM, Western Europe,...)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Redesigned transportation route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Adopting a cross-docking strategy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Take advantage of Less - than - truckload  transportation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turnaround time 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shipping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 markets far away from the warehouse (Asia Pacific, SEA,...)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Establishing a warehouse in a strategic logistics hub like Singapore in Asia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Expand the company's control on global reach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turnaround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shipping time to those markets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Both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Collaboration with local logistics companies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Leverage their local existing resources and expertise to optimize cost and supply chain 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/>
          <p:nvPr/>
        </p:nvSpPr>
        <p:spPr>
          <a:xfrm>
            <a:off x="13" y="0"/>
            <a:ext cx="9144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9"/>
          <p:cNvSpPr txBox="1"/>
          <p:nvPr/>
        </p:nvSpPr>
        <p:spPr>
          <a:xfrm>
            <a:off x="209325" y="1999400"/>
            <a:ext cx="6142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3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81a228482_0_45"/>
          <p:cNvSpPr txBox="1"/>
          <p:nvPr/>
        </p:nvSpPr>
        <p:spPr>
          <a:xfrm>
            <a:off x="954969" y="2185932"/>
            <a:ext cx="2241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g2381a228482_0_45"/>
          <p:cNvSpPr/>
          <p:nvPr/>
        </p:nvSpPr>
        <p:spPr>
          <a:xfrm>
            <a:off x="4322078" y="3729190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g2381a228482_0_45"/>
          <p:cNvSpPr/>
          <p:nvPr/>
        </p:nvSpPr>
        <p:spPr>
          <a:xfrm>
            <a:off x="4322078" y="921526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g2381a228482_0_45"/>
          <p:cNvSpPr txBox="1"/>
          <p:nvPr/>
        </p:nvSpPr>
        <p:spPr>
          <a:xfrm>
            <a:off x="5082350" y="1036950"/>
            <a:ext cx="3710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Briefing Recap</a:t>
            </a:r>
            <a:endParaRPr sz="11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g2381a228482_0_45"/>
          <p:cNvSpPr txBox="1"/>
          <p:nvPr/>
        </p:nvSpPr>
        <p:spPr>
          <a:xfrm>
            <a:off x="5153800" y="3838479"/>
            <a:ext cx="1432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Proposal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g2381a228482_0_45"/>
          <p:cNvSpPr txBox="1"/>
          <p:nvPr/>
        </p:nvSpPr>
        <p:spPr>
          <a:xfrm>
            <a:off x="5153800" y="1404012"/>
            <a:ext cx="355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performance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and Product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Inventory management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g2381a228482_0_45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g2381a228482_0_45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Just in Time</a:t>
            </a:r>
            <a:endParaRPr sz="22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7" name="Google Shape;117;g2381a228482_0_45"/>
          <p:cNvSpPr/>
          <p:nvPr/>
        </p:nvSpPr>
        <p:spPr>
          <a:xfrm>
            <a:off x="4322078" y="2281340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2381a228482_0_45"/>
          <p:cNvSpPr txBox="1"/>
          <p:nvPr/>
        </p:nvSpPr>
        <p:spPr>
          <a:xfrm>
            <a:off x="5153800" y="2390625"/>
            <a:ext cx="3710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Intelligence Analysis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g2381a228482_0_45"/>
          <p:cNvSpPr txBox="1"/>
          <p:nvPr/>
        </p:nvSpPr>
        <p:spPr>
          <a:xfrm>
            <a:off x="5162300" y="2774012"/>
            <a:ext cx="355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downturn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Overstock and understock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Delay shipment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g23d3d1a5626_0_50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g23d3d1a5626_0_50"/>
          <p:cNvSpPr txBox="1"/>
          <p:nvPr/>
        </p:nvSpPr>
        <p:spPr>
          <a:xfrm>
            <a:off x="3091732" y="2121638"/>
            <a:ext cx="5550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5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Briefing Recap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g23d3d1a5626_0_50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g23d3d1a5626_0_50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Just in Time</a:t>
            </a:r>
            <a:endParaRPr sz="22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3d1a5626_0_15"/>
          <p:cNvSpPr txBox="1"/>
          <p:nvPr/>
        </p:nvSpPr>
        <p:spPr>
          <a:xfrm>
            <a:off x="215000" y="190950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performance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23d3d1a5626_0_15"/>
          <p:cNvSpPr txBox="1"/>
          <p:nvPr/>
        </p:nvSpPr>
        <p:spPr>
          <a:xfrm>
            <a:off x="451550" y="3250625"/>
            <a:ext cx="389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both net sales and profit 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dropped sharply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Q4/2017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g23d3d1a5626_0_15"/>
          <p:cNvSpPr txBox="1"/>
          <p:nvPr/>
        </p:nvSpPr>
        <p:spPr>
          <a:xfrm>
            <a:off x="4732350" y="190950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Customer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g23d3d1a562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0" y="709575"/>
            <a:ext cx="4000208" cy="24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3d3d1a5626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12" y="667950"/>
            <a:ext cx="3805428" cy="212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23d3d1a5626_0_15"/>
          <p:cNvCxnSpPr/>
          <p:nvPr/>
        </p:nvCxnSpPr>
        <p:spPr>
          <a:xfrm rot="10800000">
            <a:off x="7098425" y="1172150"/>
            <a:ext cx="0" cy="1399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38" name="Google Shape;138;g23d3d1a5626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4200" y="2793800"/>
            <a:ext cx="3729300" cy="21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3d3d1a5626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13" y="751200"/>
            <a:ext cx="4203576" cy="31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3d3d1a5626_1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012" y="751200"/>
            <a:ext cx="4705463" cy="29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3d3d1a5626_1_51"/>
          <p:cNvSpPr txBox="1"/>
          <p:nvPr/>
        </p:nvSpPr>
        <p:spPr>
          <a:xfrm>
            <a:off x="222450" y="207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Product 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23d3d1a5626_1_51"/>
          <p:cNvSpPr txBox="1"/>
          <p:nvPr/>
        </p:nvSpPr>
        <p:spPr>
          <a:xfrm>
            <a:off x="359625" y="3772250"/>
            <a:ext cx="3762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These three departments alone account for more than </a:t>
            </a:r>
            <a:r>
              <a:rPr lang="en" sz="15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70%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orders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g23d3d1a5626_1_51"/>
          <p:cNvSpPr txBox="1"/>
          <p:nvPr/>
        </p:nvSpPr>
        <p:spPr>
          <a:xfrm>
            <a:off x="4501275" y="3795350"/>
            <a:ext cx="412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no product names out of the top 9 could reach 1000 orders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g23d3d1a5626_1_51"/>
          <p:cNvCxnSpPr/>
          <p:nvPr/>
        </p:nvCxnSpPr>
        <p:spPr>
          <a:xfrm rot="10800000">
            <a:off x="7452100" y="1505725"/>
            <a:ext cx="0" cy="1949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3d3d1a562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25" y="513693"/>
            <a:ext cx="3802575" cy="200090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3d3d1a5626_0_38"/>
          <p:cNvSpPr txBox="1"/>
          <p:nvPr/>
        </p:nvSpPr>
        <p:spPr>
          <a:xfrm>
            <a:off x="215000" y="997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Inventory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23d3d1a5626_0_38"/>
          <p:cNvSpPr txBox="1"/>
          <p:nvPr/>
        </p:nvSpPr>
        <p:spPr>
          <a:xfrm>
            <a:off x="2762500" y="743275"/>
            <a:ext cx="1824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which, most of the orders are shipped from the US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g23d3d1a5626_0_38"/>
          <p:cNvCxnSpPr>
            <a:endCxn id="155" idx="2"/>
          </p:cNvCxnSpPr>
          <p:nvPr/>
        </p:nvCxnSpPr>
        <p:spPr>
          <a:xfrm rot="10800000" flipH="1">
            <a:off x="2672800" y="1312675"/>
            <a:ext cx="1002000" cy="46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7" name="Google Shape;157;g23d3d1a5626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750" y="89050"/>
            <a:ext cx="3495700" cy="24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3d3d1a5626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275" y="2551425"/>
            <a:ext cx="4356999" cy="235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3d3d1a5626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100" y="2619775"/>
            <a:ext cx="4357000" cy="22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23d3d1a5626_0_64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g23d3d1a5626_0_64"/>
          <p:cNvSpPr txBox="1"/>
          <p:nvPr/>
        </p:nvSpPr>
        <p:spPr>
          <a:xfrm>
            <a:off x="3091732" y="2121638"/>
            <a:ext cx="55503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39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Business Intelligence Analysis</a:t>
            </a:r>
            <a:endParaRPr sz="39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g23d3d1a5626_0_64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sz="45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g23d3d1a5626_0_64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Just in Time</a:t>
            </a:r>
            <a:endParaRPr sz="22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d3d1a5626_0_96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absence of the old leading - best selling departments (Apparel, Fanshop, Footwear, Golf), was closely linked to this downturn.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g23d3d1a5626_0_96"/>
          <p:cNvSpPr txBox="1"/>
          <p:nvPr/>
        </p:nvSpPr>
        <p:spPr>
          <a:xfrm>
            <a:off x="6377550" y="1492800"/>
            <a:ext cx="26199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Apparel, Fanshop, Footwear and Golf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which were instrumental to business’s success has suddenly plummeted and </a:t>
            </a:r>
            <a:r>
              <a:rPr lang="en" sz="12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almost disappeared.</a:t>
            </a:r>
            <a:endParaRPr sz="12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g23d3d1a5626_0_96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downturn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g23d3d1a5626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00" y="588325"/>
            <a:ext cx="6060150" cy="3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3d3d1a5626_0_96"/>
          <p:cNvSpPr txBox="1"/>
          <p:nvPr/>
        </p:nvSpPr>
        <p:spPr>
          <a:xfrm>
            <a:off x="6399550" y="2590975"/>
            <a:ext cx="26613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Meanwhile, the product departments such as </a:t>
            </a:r>
            <a:r>
              <a:rPr lang="en" sz="12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Technology and Discs Shop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showed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potential growth 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177" name="Google Shape;177;g23d3d1a5626_0_96"/>
          <p:cNvCxnSpPr>
            <a:stCxn id="175" idx="3"/>
          </p:cNvCxnSpPr>
          <p:nvPr/>
        </p:nvCxnSpPr>
        <p:spPr>
          <a:xfrm flipH="1">
            <a:off x="5830750" y="2254550"/>
            <a:ext cx="568800" cy="189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g23d3d1a5626_0_96"/>
          <p:cNvCxnSpPr>
            <a:stCxn id="176" idx="1"/>
          </p:cNvCxnSpPr>
          <p:nvPr/>
        </p:nvCxnSpPr>
        <p:spPr>
          <a:xfrm rot="10800000">
            <a:off x="5881150" y="2889925"/>
            <a:ext cx="518400" cy="98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3d4cef3cc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513900"/>
            <a:ext cx="63246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3d4cef3ccd_0_10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decline was not due to changing customer preferences, but rather a supply chain disruption from supplier network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g23d4cef3ccd_0_10"/>
          <p:cNvSpPr txBox="1"/>
          <p:nvPr/>
        </p:nvSpPr>
        <p:spPr>
          <a:xfrm>
            <a:off x="6377550" y="976625"/>
            <a:ext cx="26199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Inventories of </a:t>
            </a:r>
            <a:r>
              <a:rPr lang="en" sz="1200" b="1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Apparel, Fanshop, Footwear and Golf </a:t>
            </a:r>
            <a:r>
              <a:rPr lang="en" sz="12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almost disappeared even though there was no sign of a sharp decrease before.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g23d4cef3ccd_0_10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downturn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23d4cef3ccd_0_10"/>
          <p:cNvSpPr txBox="1"/>
          <p:nvPr/>
        </p:nvSpPr>
        <p:spPr>
          <a:xfrm>
            <a:off x="6399550" y="2209975"/>
            <a:ext cx="2796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departments like </a:t>
            </a:r>
            <a:r>
              <a:rPr lang="en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Technology 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suddenly had an </a:t>
            </a:r>
            <a:r>
              <a:rPr lang="en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inventory follow by a gradual decrease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8" name="Google Shape;188;g23d4cef3ccd_0_10"/>
          <p:cNvCxnSpPr>
            <a:stCxn id="185" idx="1"/>
          </p:cNvCxnSpPr>
          <p:nvPr/>
        </p:nvCxnSpPr>
        <p:spPr>
          <a:xfrm flipH="1">
            <a:off x="909450" y="1417625"/>
            <a:ext cx="5468100" cy="66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g23d4cef3ccd_0_10"/>
          <p:cNvCxnSpPr>
            <a:stCxn id="185" idx="1"/>
          </p:cNvCxnSpPr>
          <p:nvPr/>
        </p:nvCxnSpPr>
        <p:spPr>
          <a:xfrm flipH="1">
            <a:off x="5052450" y="1417625"/>
            <a:ext cx="1325100" cy="89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g23d4cef3ccd_0_10"/>
          <p:cNvCxnSpPr>
            <a:stCxn id="187" idx="1"/>
          </p:cNvCxnSpPr>
          <p:nvPr/>
        </p:nvCxnSpPr>
        <p:spPr>
          <a:xfrm flipH="1">
            <a:off x="5658850" y="2607025"/>
            <a:ext cx="740700" cy="60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715</Words>
  <Application>Microsoft Office PowerPoint</Application>
  <PresentationFormat>On-screen Show (16:9)</PresentationFormat>
  <Paragraphs>95</Paragraphs>
  <Slides>17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Nunito Medium</vt:lpstr>
      <vt:lpstr>Oswald Light</vt:lpstr>
      <vt:lpstr>Fira Sans Extra Condensed</vt:lpstr>
      <vt:lpstr>Montserrat</vt:lpstr>
      <vt:lpstr>Aptos Display</vt:lpstr>
      <vt:lpstr>Lato</vt:lpstr>
      <vt:lpstr>Open Sans</vt:lpstr>
      <vt:lpstr>Arial</vt:lpstr>
      <vt:lpstr>Aptos</vt:lpstr>
      <vt:lpstr>Roboto</vt:lpstr>
      <vt:lpstr>Office Theme</vt:lpstr>
      <vt:lpstr>think-cell Slide</vt:lpstr>
      <vt:lpstr>Supply Chain Analytics  Maersk Supply Chain Optimization  Rohan Giri MS in Business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Giri, Rohan</cp:lastModifiedBy>
  <cp:revision>2</cp:revision>
  <dcterms:modified xsi:type="dcterms:W3CDTF">2024-12-30T04:28:31Z</dcterms:modified>
</cp:coreProperties>
</file>