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39" r:id="rId1"/>
    <p:sldMasterId id="2147484517" r:id="rId2"/>
  </p:sldMasterIdLst>
  <p:notesMasterIdLst>
    <p:notesMasterId r:id="rId27"/>
  </p:notesMasterIdLst>
  <p:handoutMasterIdLst>
    <p:handoutMasterId r:id="rId28"/>
  </p:handoutMasterIdLst>
  <p:sldIdLst>
    <p:sldId id="256" r:id="rId3"/>
    <p:sldId id="343" r:id="rId4"/>
    <p:sldId id="344" r:id="rId5"/>
    <p:sldId id="340" r:id="rId6"/>
    <p:sldId id="341" r:id="rId7"/>
    <p:sldId id="321" r:id="rId8"/>
    <p:sldId id="324" r:id="rId9"/>
    <p:sldId id="305" r:id="rId10"/>
    <p:sldId id="325" r:id="rId11"/>
    <p:sldId id="345" r:id="rId12"/>
    <p:sldId id="319" r:id="rId13"/>
    <p:sldId id="347" r:id="rId14"/>
    <p:sldId id="346" r:id="rId15"/>
    <p:sldId id="348" r:id="rId16"/>
    <p:sldId id="322" r:id="rId17"/>
    <p:sldId id="306" r:id="rId18"/>
    <p:sldId id="307" r:id="rId19"/>
    <p:sldId id="326" r:id="rId20"/>
    <p:sldId id="327" r:id="rId21"/>
    <p:sldId id="308" r:id="rId22"/>
    <p:sldId id="309" r:id="rId23"/>
    <p:sldId id="310" r:id="rId24"/>
    <p:sldId id="338" r:id="rId25"/>
    <p:sldId id="311"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451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090B0"/>
    <a:srgbClr val="FF7B7B"/>
    <a:srgbClr val="22AC2F"/>
    <a:srgbClr val="1812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82" autoAdjust="0"/>
    <p:restoredTop sz="96237" autoAdjust="0"/>
  </p:normalViewPr>
  <p:slideViewPr>
    <p:cSldViewPr>
      <p:cViewPr varScale="1">
        <p:scale>
          <a:sx n="70" d="100"/>
          <a:sy n="70" d="100"/>
        </p:scale>
        <p:origin x="-1476" y="-102"/>
      </p:cViewPr>
      <p:guideLst>
        <p:guide orient="horz" pos="2160"/>
        <p:guide pos="4513"/>
      </p:guideLst>
    </p:cSldViewPr>
  </p:slideViewPr>
  <p:outlineViewPr>
    <p:cViewPr>
      <p:scale>
        <a:sx n="33" d="100"/>
        <a:sy n="33" d="100"/>
      </p:scale>
      <p:origin x="0" y="-19872"/>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2736" y="-121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078EFE-AE31-407C-8A5C-055707C0E5EC}" type="slidenum">
              <a:rPr lang="en-US"/>
              <a:pPr>
                <a:defRPr/>
              </a:pPr>
              <a:t>‹#›</a:t>
            </a:fld>
            <a:endParaRPr lang="en-US"/>
          </a:p>
        </p:txBody>
      </p:sp>
    </p:spTree>
    <p:extLst>
      <p:ext uri="{BB962C8B-B14F-4D97-AF65-F5344CB8AC3E}">
        <p14:creationId xmlns:p14="http://schemas.microsoft.com/office/powerpoint/2010/main" xmlns="" val="3381635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Slide Image Placeholder 3"/>
          <p:cNvSpPr>
            <a:spLocks noGrp="1" noRot="1" noChangeAspect="1"/>
          </p:cNvSpPr>
          <p:nvPr>
            <p:ph type="sldImg" idx="2"/>
          </p:nvPr>
        </p:nvSpPr>
        <p:spPr>
          <a:xfrm>
            <a:off x="457200" y="271462"/>
            <a:ext cx="5986463" cy="4489847"/>
          </a:xfrm>
          <a:prstGeom prst="rect">
            <a:avLst/>
          </a:prstGeom>
          <a:noFill/>
          <a:ln w="12700">
            <a:solidFill>
              <a:schemeClr val="bg1"/>
            </a:solidFill>
          </a:ln>
        </p:spPr>
        <p:txBody>
          <a:bodyPr vert="horz" lIns="91440" tIns="45720" rIns="91440" bIns="45720" rtlCol="0" anchor="ctr"/>
          <a:lstStyle/>
          <a:p>
            <a:endParaRPr lang="en-US"/>
          </a:p>
        </p:txBody>
      </p:sp>
      <p:sp>
        <p:nvSpPr>
          <p:cNvPr id="7" name="Notes Placeholder 4"/>
          <p:cNvSpPr>
            <a:spLocks noGrp="1"/>
          </p:cNvSpPr>
          <p:nvPr>
            <p:ph type="body" sz="quarter" idx="3"/>
          </p:nvPr>
        </p:nvSpPr>
        <p:spPr>
          <a:xfrm>
            <a:off x="457199" y="4972047"/>
            <a:ext cx="5986463" cy="3857627"/>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xmlns="" val="1158569126"/>
      </p:ext>
    </p:extLst>
  </p:cSld>
  <p:clrMap bg1="dk1" tx1="lt1" bg2="dk2" tx2="lt2" accent1="accent1" accent2="accent2" accent3="accent3" accent4="accent4" accent5="accent5" accent6="accent6" hlink="hlink" folHlink="folHlink"/>
  <p:notesStyle>
    <a:lvl1pPr marL="57150" marR="0" indent="0" algn="l" defTabSz="914400" rtl="0" eaLnBrk="1" fontAlgn="auto" latinLnBrk="0" hangingPunct="1">
      <a:lnSpc>
        <a:spcPct val="100000"/>
      </a:lnSpc>
      <a:spcBef>
        <a:spcPts val="0"/>
      </a:spcBef>
      <a:spcAft>
        <a:spcPts val="1200"/>
      </a:spcAft>
      <a:buClrTx/>
      <a:buSzTx/>
      <a:buFont typeface="+mj-lt"/>
      <a:buNone/>
      <a:tabLst/>
      <a:defRPr lang="en-US" sz="1200" b="0" u="none" kern="1200" noProof="0" dirty="0" smtClean="0">
        <a:solidFill>
          <a:schemeClr val="tx1"/>
        </a:solidFill>
        <a:latin typeface="Verdana" pitchFamily="34" charset="0"/>
        <a:ea typeface="Verdana" panose="020B0604030504040204" pitchFamily="34" charset="0"/>
        <a:cs typeface="Verdana" panose="020B0604030504040204" pitchFamily="34" charset="0"/>
      </a:defRPr>
    </a:lvl1pPr>
    <a:lvl2pPr marL="285750" marR="0" indent="-228600" algn="l" defTabSz="914400" rtl="0" eaLnBrk="1" fontAlgn="auto" latinLnBrk="0" hangingPunct="1">
      <a:lnSpc>
        <a:spcPct val="100000"/>
      </a:lnSpc>
      <a:spcBef>
        <a:spcPts val="0"/>
      </a:spcBef>
      <a:spcAft>
        <a:spcPts val="1200"/>
      </a:spcAft>
      <a:buClrTx/>
      <a:buSzTx/>
      <a:buFont typeface="+mj-lt"/>
      <a:buAutoNum type="arabicPeriod"/>
      <a:tabLst/>
      <a:defRPr lang="en-US" sz="1200" b="0" i="0" kern="1200" noProof="0" dirty="0" smtClean="0">
        <a:solidFill>
          <a:schemeClr val="tx1"/>
        </a:solidFill>
        <a:latin typeface="Verdana" pitchFamily="34" charset="0"/>
        <a:ea typeface="Verdana" panose="020B0604030504040204" pitchFamily="34" charset="0"/>
        <a:cs typeface="Verdana" panose="020B0604030504040204" pitchFamily="34" charset="0"/>
      </a:defRPr>
    </a:lvl2pPr>
    <a:lvl3pPr marL="57150" marR="0" indent="0" algn="l" defTabSz="914400" rtl="0" eaLnBrk="1" fontAlgn="auto" latinLnBrk="0" hangingPunct="1">
      <a:lnSpc>
        <a:spcPct val="100000"/>
      </a:lnSpc>
      <a:spcBef>
        <a:spcPts val="0"/>
      </a:spcBef>
      <a:spcAft>
        <a:spcPts val="1200"/>
      </a:spcAft>
      <a:buClrTx/>
      <a:buSzTx/>
      <a:buFontTx/>
      <a:buNone/>
      <a:tabLst/>
      <a:defRPr lang="en-US" sz="1200" b="0" i="0" kern="1200" noProof="0" dirty="0" smtClean="0">
        <a:solidFill>
          <a:schemeClr val="tx1"/>
        </a:solidFill>
        <a:latin typeface="Verdana" pitchFamily="34" charset="0"/>
        <a:ea typeface="Verdana" panose="020B0604030504040204" pitchFamily="34" charset="0"/>
        <a:cs typeface="Verdana" panose="020B0604030504040204" pitchFamily="34" charset="0"/>
      </a:defRPr>
    </a:lvl3pPr>
    <a:lvl4pPr marL="514350" marR="0" indent="-228600" algn="l" defTabSz="914400" rtl="0" eaLnBrk="1" fontAlgn="auto" latinLnBrk="0" hangingPunct="1">
      <a:lnSpc>
        <a:spcPct val="100000"/>
      </a:lnSpc>
      <a:spcBef>
        <a:spcPts val="0"/>
      </a:spcBef>
      <a:spcAft>
        <a:spcPts val="0"/>
      </a:spcAft>
      <a:buClrTx/>
      <a:buSzTx/>
      <a:buFont typeface="+mj-lt"/>
      <a:buAutoNum type="arabicPeriod"/>
      <a:tabLst/>
      <a:defRPr lang="en-US" sz="1200" b="0" kern="1200" noProof="0" dirty="0" smtClean="0">
        <a:solidFill>
          <a:schemeClr val="tx1"/>
        </a:solidFill>
        <a:latin typeface="Verdana" pitchFamily="34" charset="0"/>
        <a:ea typeface="Verdana" panose="020B0604030504040204" pitchFamily="34" charset="0"/>
        <a:cs typeface="Verdana" panose="020B0604030504040204" pitchFamily="34" charset="0"/>
      </a:defRPr>
    </a:lvl4pPr>
    <a:lvl5pPr marL="51435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1200" b="0" i="0" kern="1200" noProof="0" dirty="0">
        <a:solidFill>
          <a:schemeClr val="tx1"/>
        </a:solidFill>
        <a:latin typeface="Verdana" pitchFamily="34" charset="0"/>
        <a:ea typeface="Verdana" panose="020B0604030504040204" pitchFamily="34" charset="0"/>
        <a:cs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457200" y="271463"/>
            <a:ext cx="5986463" cy="4489450"/>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650919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81660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998545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2777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573825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569338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157858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52844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943857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12573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018666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271463"/>
            <a:ext cx="5986463" cy="4489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285240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57275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271463"/>
            <a:ext cx="5986463" cy="4489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62701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82253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85404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867534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52696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61804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457200" y="271463"/>
            <a:ext cx="5986463" cy="44894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050260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89428"/>
            <a:ext cx="7772400" cy="685800"/>
          </a:xfrm>
        </p:spPr>
        <p:txBody>
          <a:bodyPr anchor="ctr" anchorCtr="0"/>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Click to edit Master subtitle style</a:t>
            </a:r>
            <a:endParaRPr lang="en-US" noProof="0" dirty="0"/>
          </a:p>
        </p:txBody>
      </p:sp>
      <p:sp>
        <p:nvSpPr>
          <p:cNvPr id="9" name="Title 8"/>
          <p:cNvSpPr>
            <a:spLocks noGrp="1"/>
          </p:cNvSpPr>
          <p:nvPr>
            <p:ph type="title"/>
          </p:nvPr>
        </p:nvSpPr>
        <p:spPr>
          <a:xfrm>
            <a:off x="685800" y="2673276"/>
            <a:ext cx="7772400" cy="1143000"/>
          </a:xfrm>
          <a:solidFill>
            <a:schemeClr val="tx2"/>
          </a:solidFill>
        </p:spPr>
        <p:txBody>
          <a:bodyPr lIns="91440" tIns="45720" rIns="91440" bIns="45720"/>
          <a:lstStyle>
            <a:lvl1pPr>
              <a:defRPr sz="4000" b="0">
                <a:solidFill>
                  <a:schemeClr val="tx1"/>
                </a:solidFill>
              </a:defRPr>
            </a:lvl1pPr>
          </a:lstStyle>
          <a:p>
            <a:r>
              <a:rPr lang="en-US" noProof="0" dirty="0" smtClean="0"/>
              <a:t>Click to edit Master title style</a:t>
            </a:r>
            <a:endParaRPr lang="en-US" noProof="0" dirty="0"/>
          </a:p>
        </p:txBody>
      </p:sp>
      <p:pic>
        <p:nvPicPr>
          <p:cNvPr id="10" name="Picture 1034" descr="gtslearning2007"/>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15200" y="228600"/>
            <a:ext cx="1438275" cy="143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032"/>
          <p:cNvSpPr txBox="1">
            <a:spLocks noChangeArrowheads="1"/>
          </p:cNvSpPr>
          <p:nvPr userDrawn="1"/>
        </p:nvSpPr>
        <p:spPr bwMode="black">
          <a:xfrm>
            <a:off x="228600" y="5734726"/>
            <a:ext cx="8686800" cy="1131888"/>
          </a:xfrm>
          <a:prstGeom prst="rect">
            <a:avLst/>
          </a:prstGeom>
          <a:noFill/>
          <a:ln w="9525">
            <a:noFill/>
            <a:miter lim="800000"/>
            <a:headEnd/>
            <a:tailEnd/>
          </a:ln>
          <a:effectLst/>
        </p:spPr>
        <p:txBody>
          <a:bodyPr>
            <a:noAutofit/>
          </a:bodyPr>
          <a:lstStyle/>
          <a:p>
            <a:pPr algn="ctr">
              <a:spcBef>
                <a:spcPct val="50000"/>
              </a:spcBef>
              <a:defRPr/>
            </a:pPr>
            <a:r>
              <a:rPr lang="en-US" sz="800" noProof="0" dirty="0" smtClean="0">
                <a:solidFill>
                  <a:schemeClr val="accent1"/>
                </a:solidFill>
                <a:latin typeface="Verdana" pitchFamily="34" charset="0"/>
                <a:cs typeface="Times New Roman" pitchFamily="18" charset="0"/>
              </a:rPr>
              <a:t>This courseware is copyrighted </a:t>
            </a:r>
            <a:r>
              <a:rPr lang="en-US" sz="800" i="1" noProof="0" dirty="0" smtClean="0">
                <a:solidFill>
                  <a:schemeClr val="accent1"/>
                </a:solidFill>
                <a:latin typeface="Verdana" pitchFamily="34" charset="0"/>
                <a:cs typeface="Times New Roman" pitchFamily="18" charset="0"/>
              </a:rPr>
              <a:t>© 2015 gtslearning</a:t>
            </a:r>
            <a:r>
              <a:rPr lang="en-US" sz="800" noProof="0" dirty="0" smtClean="0">
                <a:solidFill>
                  <a:schemeClr val="accent1"/>
                </a:solidFill>
                <a:latin typeface="Verdana" pitchFamily="34" charset="0"/>
                <a:cs typeface="Times New Roman" pitchFamily="18" charset="0"/>
              </a:rPr>
              <a:t>. No part of this courseware or any training material supplied by gtslearning International Limited to accompany the courseware may be copied, photocopied, reproduced, or re-used in any form or by any means without permission in writing from a director of gtslearning International Limited. Violation of these laws will lead to prosecution. All trademarks, service marks, products, or services are trademarks or registered trademarks of their respective holders and are acknowledged by the publisher. </a:t>
            </a:r>
          </a:p>
          <a:p>
            <a:pPr algn="ctr">
              <a:spcBef>
                <a:spcPct val="50000"/>
              </a:spcBef>
              <a:defRPr/>
            </a:pPr>
            <a:r>
              <a:rPr lang="en-US" sz="800" noProof="0" dirty="0" smtClean="0">
                <a:solidFill>
                  <a:schemeClr val="accent1"/>
                </a:solidFill>
                <a:latin typeface="Verdana" pitchFamily="34" charset="0"/>
                <a:cs typeface="Times New Roman" pitchFamily="18" charset="0"/>
              </a:rPr>
              <a:t>All gtslearning products are supplied on the basis of a single copy of a course per student. Additional resources that may be made available from gtslearning may only be used in conjunction with courses sold by gtslearning. No material changes to these resources are permitted without express written permission by a director of gtslearning. These resources may not be used in conjunction with content from any other supplier. </a:t>
            </a:r>
            <a:br>
              <a:rPr lang="en-US" sz="800" noProof="0" dirty="0" smtClean="0">
                <a:solidFill>
                  <a:schemeClr val="accent1"/>
                </a:solidFill>
                <a:latin typeface="Verdana" pitchFamily="34" charset="0"/>
                <a:cs typeface="Times New Roman" pitchFamily="18" charset="0"/>
              </a:rPr>
            </a:br>
            <a:r>
              <a:rPr lang="en-US" sz="800" b="1" noProof="0" dirty="0" smtClean="0">
                <a:solidFill>
                  <a:schemeClr val="accent1"/>
                </a:solidFill>
                <a:latin typeface="Verdana" pitchFamily="34" charset="0"/>
                <a:cs typeface="Times New Roman" pitchFamily="18" charset="0"/>
              </a:rPr>
              <a:t>If you suspect that this course has been copied or distributed illegally, please telephone or email gtslearning.</a:t>
            </a:r>
            <a:r>
              <a:rPr lang="en-US" sz="800" noProof="0" dirty="0" smtClean="0">
                <a:solidFill>
                  <a:schemeClr val="accent1"/>
                </a:solidFill>
                <a:latin typeface="Verdana" pitchFamily="34" charset="0"/>
                <a:cs typeface="Times New Roman" pitchFamily="18" charset="0"/>
              </a:rPr>
              <a:t> </a:t>
            </a:r>
            <a:endParaRPr lang="en-US" sz="800" noProof="0" dirty="0">
              <a:solidFill>
                <a:schemeClr val="accent1"/>
              </a:solidFill>
              <a:latin typeface="Verdana" pitchFamily="34" charset="0"/>
              <a:cs typeface="Times New Roman" pitchFamily="18" charset="0"/>
            </a:endParaRPr>
          </a:p>
        </p:txBody>
      </p:sp>
    </p:spTree>
    <p:extLst>
      <p:ext uri="{BB962C8B-B14F-4D97-AF65-F5344CB8AC3E}">
        <p14:creationId xmlns:p14="http://schemas.microsoft.com/office/powerpoint/2010/main" xmlns="" val="394095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6882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pic>
        <p:nvPicPr>
          <p:cNvPr id="6" name="Picture 5" descr="Objectives"/>
          <p:cNvPicPr>
            <a:picLocks noChangeAspect="1"/>
          </p:cNvPicPr>
          <p:nvPr userDrawn="1"/>
        </p:nvPicPr>
        <p:blipFill rotWithShape="1">
          <a:blip r:embed="rId2">
            <a:extLst>
              <a:ext uri="{28A0092B-C50C-407E-A947-70E740481C1C}">
                <a14:useLocalDpi xmlns:a14="http://schemas.microsoft.com/office/drawing/2010/main" xmlns="" val="0"/>
              </a:ext>
            </a:extLst>
          </a:blip>
          <a:srcRect r="25789"/>
          <a:stretch/>
        </p:blipFill>
        <p:spPr>
          <a:xfrm>
            <a:off x="4973225" y="822960"/>
            <a:ext cx="4170775" cy="5715000"/>
          </a:xfrm>
          <a:prstGeom prst="rect">
            <a:avLst/>
          </a:prstGeom>
        </p:spPr>
      </p:pic>
      <p:sp>
        <p:nvSpPr>
          <p:cNvPr id="3" name="Content Placeholder 2"/>
          <p:cNvSpPr>
            <a:spLocks noGrp="1"/>
          </p:cNvSpPr>
          <p:nvPr>
            <p:ph sz="half" idx="1"/>
          </p:nvPr>
        </p:nvSpPr>
        <p:spPr>
          <a:xfrm>
            <a:off x="-1" y="822960"/>
            <a:ext cx="4973225" cy="5715000"/>
          </a:xfrm>
        </p:spPr>
        <p:txBody>
          <a:bodyPr/>
          <a:lstStyle>
            <a:lvl1pPr>
              <a:lnSpc>
                <a:spcPct val="100000"/>
              </a:lnSpc>
              <a:spcBef>
                <a:spcPts val="0"/>
              </a:spcBef>
              <a:spcAft>
                <a:spcPts val="1200"/>
              </a:spcAft>
              <a:defRPr/>
            </a:lvl1pPr>
            <a:lvl2pPr>
              <a:spcBef>
                <a:spcPts val="0"/>
              </a:spcBef>
              <a:spcAft>
                <a:spcPts val="600"/>
              </a:spcAft>
              <a:defRPr/>
            </a:lvl2pPr>
            <a:lvl3pPr>
              <a:spcBef>
                <a:spcPts val="0"/>
              </a:spcBef>
              <a:defRPr/>
            </a:lvl3pPr>
            <a:lvl4pPr>
              <a:spcBef>
                <a:spcPts val="0"/>
              </a:spcBef>
              <a:defRPr/>
            </a:lvl4pPr>
            <a:lvl5pPr>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Objectives</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7" name="Footer Placeholder 6"/>
          <p:cNvSpPr>
            <a:spLocks noGrp="1"/>
          </p:cNvSpPr>
          <p:nvPr>
            <p:ph type="ftr" sz="quarter" idx="10"/>
          </p:nvPr>
        </p:nvSpPr>
        <p:spPr/>
        <p:txBody>
          <a:bodyPr/>
          <a:lstStyle/>
          <a:p>
            <a:r>
              <a:rPr lang="en-GB" smtClean="0"/>
              <a:t>1.1 Topologies and the OSI Model</a:t>
            </a:r>
            <a:endParaRPr lang="en-US" dirty="0"/>
          </a:p>
        </p:txBody>
      </p:sp>
      <p:sp>
        <p:nvSpPr>
          <p:cNvPr id="9" name="Slide Number Placeholder 8"/>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2570844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view">
    <p:spTree>
      <p:nvGrpSpPr>
        <p:cNvPr id="1" name=""/>
        <p:cNvGrpSpPr/>
        <p:nvPr/>
      </p:nvGrpSpPr>
      <p:grpSpPr>
        <a:xfrm>
          <a:off x="0" y="0"/>
          <a:ext cx="0" cy="0"/>
          <a:chOff x="0" y="0"/>
          <a:chExt cx="0" cy="0"/>
        </a:xfrm>
      </p:grpSpPr>
      <p:pic>
        <p:nvPicPr>
          <p:cNvPr id="7" name="Picture 5" descr="Review"/>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gray">
          <a:xfrm>
            <a:off x="0" y="822960"/>
            <a:ext cx="3769789"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sz="half" idx="1"/>
          </p:nvPr>
        </p:nvSpPr>
        <p:spPr>
          <a:xfrm>
            <a:off x="3769789" y="822960"/>
            <a:ext cx="5374211" cy="5715000"/>
          </a:xfrm>
        </p:spPr>
        <p:txBody>
          <a:bodyPr/>
          <a:lstStyle>
            <a:lvl1pPr>
              <a:lnSpc>
                <a:spcPct val="100000"/>
              </a:lnSpc>
              <a:spcBef>
                <a:spcPts val="0"/>
              </a:spcBef>
              <a:defRPr/>
            </a:lvl1pPr>
            <a:lvl2pPr>
              <a:spcBef>
                <a:spcPts val="0"/>
              </a:spcBef>
              <a:spcAft>
                <a:spcPts val="600"/>
              </a:spcAft>
              <a:defRPr/>
            </a:lvl2pPr>
            <a:lvl3pPr>
              <a:spcBef>
                <a:spcPts val="0"/>
              </a:spcBef>
              <a:defRPr/>
            </a:lvl3pPr>
            <a:lvl4pPr>
              <a:spcBef>
                <a:spcPts val="0"/>
              </a:spcBef>
              <a:defRPr/>
            </a:lvl4pPr>
            <a:lvl5pPr>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0"/>
          </p:nvPr>
        </p:nvSpPr>
        <p:spPr/>
        <p:txBody>
          <a:bodyPr/>
          <a:lstStyle/>
          <a:p>
            <a:r>
              <a:rPr lang="en-GB" smtClean="0"/>
              <a:t>1.1 Topologies and the OSI Model</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Review</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7"/>
          <p:cNvSpPr>
            <a:spLocks noGrp="1"/>
          </p:cNvSpPr>
          <p:nvPr>
            <p:ph type="sldNum" sz="quarter" idx="4"/>
          </p:nvPr>
        </p:nvSpPr>
        <p:spPr>
          <a:xfrm>
            <a:off x="8595360" y="6309360"/>
            <a:ext cx="548640" cy="548640"/>
          </a:xfrm>
          <a:prstGeom prst="rect">
            <a:avLst/>
          </a:prstGeom>
          <a:solidFill>
            <a:schemeClr val="tx1"/>
          </a:solidFill>
        </p:spPr>
        <p:txBody>
          <a:bodyPr vert="horz" lIns="91440" tIns="45720" rIns="91440" bIns="45720" rtlCol="0" anchor="ctr"/>
          <a:lstStyle>
            <a:lvl1pPr algn="r">
              <a:defRPr sz="1400" b="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ctr"/>
            <a:r>
              <a:rPr lang="en-US" noProof="0" dirty="0" smtClean="0"/>
              <a:t>TBC</a:t>
            </a:r>
            <a:endParaRPr lang="en-US" noProof="0" dirty="0"/>
          </a:p>
        </p:txBody>
      </p:sp>
    </p:spTree>
    <p:extLst>
      <p:ext uri="{BB962C8B-B14F-4D97-AF65-F5344CB8AC3E}">
        <p14:creationId xmlns:p14="http://schemas.microsoft.com/office/powerpoint/2010/main" xmlns="" val="404383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s">
    <p:spTree>
      <p:nvGrpSpPr>
        <p:cNvPr id="1" name=""/>
        <p:cNvGrpSpPr/>
        <p:nvPr/>
      </p:nvGrpSpPr>
      <p:grpSpPr>
        <a:xfrm>
          <a:off x="0" y="0"/>
          <a:ext cx="0" cy="0"/>
          <a:chOff x="0" y="0"/>
          <a:chExt cx="0" cy="0"/>
        </a:xfrm>
      </p:grpSpPr>
      <p:pic>
        <p:nvPicPr>
          <p:cNvPr id="7" name="Picture 4" descr="Labs"/>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gray">
          <a:xfrm>
            <a:off x="5330649" y="822960"/>
            <a:ext cx="3813351"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sz="half" idx="1"/>
          </p:nvPr>
        </p:nvSpPr>
        <p:spPr>
          <a:xfrm>
            <a:off x="0" y="822960"/>
            <a:ext cx="5330649" cy="5715000"/>
          </a:xfrm>
        </p:spPr>
        <p:txBody>
          <a:bodyPr/>
          <a:lstStyle>
            <a:lvl1pPr>
              <a:lnSpc>
                <a:spcPct val="100000"/>
              </a:lnSpc>
              <a:spcBef>
                <a:spcPts val="0"/>
              </a:spcBef>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0"/>
          </p:nvPr>
        </p:nvSpPr>
        <p:spPr/>
        <p:txBody>
          <a:bodyPr/>
          <a:lstStyle/>
          <a:p>
            <a:r>
              <a:rPr lang="en-GB" smtClean="0"/>
              <a:t>1.1 Topologies and the OSI Model</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Labs</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30729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spcBef>
                <a:spcPts val="2400"/>
              </a:spcBef>
              <a:spcAft>
                <a:spcPts val="2400"/>
              </a:spcAft>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normAutofit/>
          </a:bodyPr>
          <a:lstStyle>
            <a:lvl1pPr algn="ctr">
              <a:defRPr sz="3600"/>
            </a:lvl1pPr>
          </a:lstStyle>
          <a:p>
            <a:r>
              <a:rPr lang="en-US" dirty="0" smtClean="0"/>
              <a:t>Click to edit Master title style</a:t>
            </a:r>
            <a:endParaRPr lang="en-US" dirty="0"/>
          </a:p>
        </p:txBody>
      </p:sp>
      <p:sp>
        <p:nvSpPr>
          <p:cNvPr id="8" name="Footer Placeholder 7"/>
          <p:cNvSpPr>
            <a:spLocks noGrp="1"/>
          </p:cNvSpPr>
          <p:nvPr>
            <p:ph type="ftr" sz="quarter" idx="10"/>
          </p:nvPr>
        </p:nvSpPr>
        <p:spPr/>
        <p:txBody>
          <a:bodyPr/>
          <a:lstStyle/>
          <a:p>
            <a:r>
              <a:rPr lang="en-GB" smtClean="0"/>
              <a:t>1.1 Topologies and the OSI Model</a:t>
            </a:r>
            <a:endParaRPr lang="en-US" dirty="0"/>
          </a:p>
        </p:txBody>
      </p:sp>
    </p:spTree>
    <p:extLst>
      <p:ext uri="{BB962C8B-B14F-4D97-AF65-F5344CB8AC3E}">
        <p14:creationId xmlns:p14="http://schemas.microsoft.com/office/powerpoint/2010/main" xmlns="" val="377671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22960"/>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Content Placeholder 2"/>
          <p:cNvSpPr>
            <a:spLocks noGrp="1"/>
          </p:cNvSpPr>
          <p:nvPr>
            <p:ph idx="12"/>
          </p:nvPr>
        </p:nvSpPr>
        <p:spPr>
          <a:xfrm>
            <a:off x="0" y="3709247"/>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3"/>
          </p:nvPr>
        </p:nvSpPr>
        <p:spPr/>
        <p:txBody>
          <a:bodyPr/>
          <a:lstStyle/>
          <a:p>
            <a:r>
              <a:rPr lang="en-GB" smtClean="0"/>
              <a:t>1.1 Topologies and the OSI Model</a:t>
            </a:r>
            <a:endParaRPr lang="en-US" dirty="0"/>
          </a:p>
        </p:txBody>
      </p:sp>
      <p:sp>
        <p:nvSpPr>
          <p:cNvPr id="9" name="Slide Number Placeholder 8"/>
          <p:cNvSpPr>
            <a:spLocks noGrp="1"/>
          </p:cNvSpPr>
          <p:nvPr>
            <p:ph type="sldNum" sz="quarter" idx="14"/>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1787054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461772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4617720" y="3698478"/>
            <a:ext cx="4526280" cy="2834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4"/>
          </p:nvPr>
        </p:nvSpPr>
        <p:spPr/>
        <p:txBody>
          <a:bodyPr/>
          <a:lstStyle/>
          <a:p>
            <a:r>
              <a:rPr lang="en-GB" smtClean="0"/>
              <a:t>1.1 Topologies and the OSI Model</a:t>
            </a:r>
            <a:endParaRPr lang="en-US" dirty="0"/>
          </a:p>
        </p:txBody>
      </p:sp>
      <p:sp>
        <p:nvSpPr>
          <p:cNvPr id="11" name="Slide Number Placeholder 10"/>
          <p:cNvSpPr>
            <a:spLocks noGrp="1"/>
          </p:cNvSpPr>
          <p:nvPr>
            <p:ph type="sldNum" sz="quarter" idx="15"/>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718873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Review">
    <p:spTree>
      <p:nvGrpSpPr>
        <p:cNvPr id="1" name=""/>
        <p:cNvGrpSpPr/>
        <p:nvPr/>
      </p:nvGrpSpPr>
      <p:grpSpPr>
        <a:xfrm>
          <a:off x="0" y="0"/>
          <a:ext cx="0" cy="0"/>
          <a:chOff x="0" y="0"/>
          <a:chExt cx="0" cy="0"/>
        </a:xfrm>
      </p:grpSpPr>
      <p:pic>
        <p:nvPicPr>
          <p:cNvPr id="7" name="Picture 5" descr="Review"/>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gray">
          <a:xfrm>
            <a:off x="0" y="822960"/>
            <a:ext cx="3769789"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sz="half" idx="1"/>
          </p:nvPr>
        </p:nvSpPr>
        <p:spPr>
          <a:xfrm>
            <a:off x="3769789" y="822960"/>
            <a:ext cx="5374211" cy="5715000"/>
          </a:xfrm>
        </p:spPr>
        <p:txBody>
          <a:bodyPr/>
          <a:lstStyle>
            <a:lvl1pPr>
              <a:lnSpc>
                <a:spcPct val="100000"/>
              </a:lnSpc>
              <a:spcBef>
                <a:spcPts val="0"/>
              </a:spcBef>
              <a:defRPr/>
            </a:lvl1pPr>
            <a:lvl2pPr>
              <a:spcBef>
                <a:spcPts val="0"/>
              </a:spcBef>
              <a:spcAft>
                <a:spcPts val="600"/>
              </a:spcAft>
              <a:defRPr/>
            </a:lvl2pPr>
            <a:lvl3pPr>
              <a:spcBef>
                <a:spcPts val="0"/>
              </a:spcBef>
              <a:defRPr/>
            </a:lvl3pPr>
            <a:lvl4pPr>
              <a:spcBef>
                <a:spcPts val="0"/>
              </a:spcBef>
              <a:defRPr/>
            </a:lvl4pPr>
            <a:lvl5pPr>
              <a:spcBef>
                <a:spcPts val="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0"/>
          </p:nvPr>
        </p:nvSpPr>
        <p:spPr/>
        <p:txBody>
          <a:bodyPr/>
          <a:lstStyle/>
          <a:p>
            <a:r>
              <a:rPr lang="en-GB" smtClean="0"/>
              <a:t>1.1 Topologies and the OSI Model</a:t>
            </a:r>
            <a:endParaRPr lang="en-US" dirty="0"/>
          </a:p>
        </p:txBody>
      </p:sp>
      <p:sp>
        <p:nvSpPr>
          <p:cNvPr id="5" name="TextBox 4"/>
          <p:cNvSpPr txBox="1"/>
          <p:nvPr userDrawn="1"/>
        </p:nvSpPr>
        <p:spPr>
          <a:xfrm>
            <a:off x="0" y="0"/>
            <a:ext cx="9144000" cy="822960"/>
          </a:xfrm>
          <a:prstGeom prst="rect">
            <a:avLst/>
          </a:prstGeom>
          <a:solidFill>
            <a:schemeClr val="bg2"/>
          </a:solidFill>
          <a:ln w="9525">
            <a:solidFill>
              <a:schemeClr val="bg2"/>
            </a:solidFill>
            <a:miter lim="800000"/>
            <a:headEnd/>
            <a:tailEnd/>
          </a:ln>
        </p:spPr>
        <p:txBody>
          <a:bodyPr vert="horz" wrap="square" lIns="91440" tIns="45720" rIns="91440" bIns="45720" numCol="1" anchor="ctr" anchorCtr="0" compatLnSpc="1">
            <a:prstTxWarp prst="textNoShape">
              <a:avLst/>
            </a:prstTxWarp>
            <a:normAutofit/>
          </a:bodyPr>
          <a:lstStyle>
            <a:lvl1pPr algn="ctr" eaLnBrk="0" fontAlgn="base" hangingPunct="0">
              <a:spcBef>
                <a:spcPct val="0"/>
              </a:spcBef>
              <a:spcAft>
                <a:spcPct val="0"/>
              </a:spcAft>
              <a:defRPr sz="3600" b="1">
                <a:solidFill>
                  <a:srgbClr val="F8F8F8"/>
                </a:solidFill>
                <a:latin typeface="+mj-lt"/>
                <a:ea typeface="+mj-ea"/>
                <a:cs typeface="+mj-cs"/>
              </a:defRPr>
            </a:lvl1pPr>
            <a:lvl2pPr algn="ctr" eaLnBrk="0" fontAlgn="base" hangingPunct="0">
              <a:spcBef>
                <a:spcPct val="0"/>
              </a:spcBef>
              <a:spcAft>
                <a:spcPct val="0"/>
              </a:spcAft>
              <a:defRPr sz="3600" b="1">
                <a:solidFill>
                  <a:srgbClr val="F8F8F8"/>
                </a:solidFill>
                <a:latin typeface="Verdana" pitchFamily="34" charset="0"/>
              </a:defRPr>
            </a:lvl2pPr>
            <a:lvl3pPr algn="ctr" eaLnBrk="0" fontAlgn="base" hangingPunct="0">
              <a:spcBef>
                <a:spcPct val="0"/>
              </a:spcBef>
              <a:spcAft>
                <a:spcPct val="0"/>
              </a:spcAft>
              <a:defRPr sz="3600" b="1">
                <a:solidFill>
                  <a:srgbClr val="F8F8F8"/>
                </a:solidFill>
                <a:latin typeface="Verdana" pitchFamily="34" charset="0"/>
              </a:defRPr>
            </a:lvl3pPr>
            <a:lvl4pPr algn="ctr" eaLnBrk="0" fontAlgn="base" hangingPunct="0">
              <a:spcBef>
                <a:spcPct val="0"/>
              </a:spcBef>
              <a:spcAft>
                <a:spcPct val="0"/>
              </a:spcAft>
              <a:defRPr sz="3600" b="1">
                <a:solidFill>
                  <a:srgbClr val="F8F8F8"/>
                </a:solidFill>
                <a:latin typeface="Verdana" pitchFamily="34" charset="0"/>
              </a:defRPr>
            </a:lvl4pPr>
            <a:lvl5pPr algn="ctr" eaLnBrk="0" fontAlgn="base" hangingPunct="0">
              <a:spcBef>
                <a:spcPct val="0"/>
              </a:spcBef>
              <a:spcAft>
                <a:spcPct val="0"/>
              </a:spcAft>
              <a:defRPr sz="3600" b="1">
                <a:solidFill>
                  <a:srgbClr val="F8F8F8"/>
                </a:solidFill>
                <a:latin typeface="Verdana" pitchFamily="34" charset="0"/>
              </a:defRPr>
            </a:lvl5pPr>
            <a:lvl6pPr marL="457200" algn="ctr" eaLnBrk="0" fontAlgn="base" hangingPunct="0">
              <a:spcBef>
                <a:spcPct val="0"/>
              </a:spcBef>
              <a:spcAft>
                <a:spcPct val="0"/>
              </a:spcAft>
              <a:defRPr sz="3600" b="1">
                <a:solidFill>
                  <a:schemeClr val="tx2"/>
                </a:solidFill>
                <a:latin typeface="Verdana" pitchFamily="34" charset="0"/>
              </a:defRPr>
            </a:lvl6pPr>
            <a:lvl7pPr marL="914400" algn="ctr" eaLnBrk="0" fontAlgn="base" hangingPunct="0">
              <a:spcBef>
                <a:spcPct val="0"/>
              </a:spcBef>
              <a:spcAft>
                <a:spcPct val="0"/>
              </a:spcAft>
              <a:defRPr sz="3600" b="1">
                <a:solidFill>
                  <a:schemeClr val="tx2"/>
                </a:solidFill>
                <a:latin typeface="Verdana" pitchFamily="34" charset="0"/>
              </a:defRPr>
            </a:lvl7pPr>
            <a:lvl8pPr marL="1371600" algn="ctr" eaLnBrk="0" fontAlgn="base" hangingPunct="0">
              <a:spcBef>
                <a:spcPct val="0"/>
              </a:spcBef>
              <a:spcAft>
                <a:spcPct val="0"/>
              </a:spcAft>
              <a:defRPr sz="3600" b="1">
                <a:solidFill>
                  <a:schemeClr val="tx2"/>
                </a:solidFill>
                <a:latin typeface="Verdana" pitchFamily="34" charset="0"/>
              </a:defRPr>
            </a:lvl8pPr>
            <a:lvl9pPr marL="1828800" algn="ctr" eaLnBrk="0" fontAlgn="base" hangingPunct="0">
              <a:spcBef>
                <a:spcPct val="0"/>
              </a:spcBef>
              <a:spcAft>
                <a:spcPct val="0"/>
              </a:spcAft>
              <a:defRPr sz="3600" b="1">
                <a:solidFill>
                  <a:schemeClr val="tx2"/>
                </a:solidFill>
                <a:latin typeface="Verdana" pitchFamily="34" charset="0"/>
              </a:defRPr>
            </a:lvl9pPr>
          </a:lstStyle>
          <a:p>
            <a:pPr lvl="0"/>
            <a:r>
              <a:rPr lang="en-US" sz="3600" dirty="0" smtClean="0">
                <a:latin typeface="Verdana" panose="020B0604030504040204" pitchFamily="34" charset="0"/>
                <a:ea typeface="Verdana" panose="020B0604030504040204" pitchFamily="34" charset="0"/>
                <a:cs typeface="Verdana" panose="020B0604030504040204" pitchFamily="34" charset="0"/>
              </a:rPr>
              <a:t>Review</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7"/>
          <p:cNvSpPr>
            <a:spLocks noGrp="1"/>
          </p:cNvSpPr>
          <p:nvPr>
            <p:ph type="sldNum" sz="quarter" idx="4"/>
          </p:nvPr>
        </p:nvSpPr>
        <p:spPr>
          <a:xfrm>
            <a:off x="8595360" y="6309360"/>
            <a:ext cx="548640" cy="548640"/>
          </a:xfrm>
          <a:prstGeom prst="rect">
            <a:avLst/>
          </a:prstGeom>
          <a:solidFill>
            <a:schemeClr val="tx1"/>
          </a:solidFill>
        </p:spPr>
        <p:txBody>
          <a:bodyPr vert="horz" lIns="91440" tIns="45720" rIns="91440" bIns="45720" rtlCol="0" anchor="ctr"/>
          <a:lstStyle>
            <a:lvl1pPr algn="r">
              <a:defRPr sz="1400" b="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ctr"/>
            <a:r>
              <a:rPr lang="en-US" noProof="0" dirty="0" smtClean="0"/>
              <a:t>TBC</a:t>
            </a:r>
            <a:endParaRPr lang="en-US" noProof="0" dirty="0"/>
          </a:p>
        </p:txBody>
      </p:sp>
    </p:spTree>
    <p:extLst>
      <p:ext uri="{BB962C8B-B14F-4D97-AF65-F5344CB8AC3E}">
        <p14:creationId xmlns:p14="http://schemas.microsoft.com/office/powerpoint/2010/main" xmlns="" val="3154365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Picture 1034" descr="gtslearning2007"/>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315200" y="228600"/>
            <a:ext cx="1438275" cy="143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1032"/>
          <p:cNvSpPr txBox="1">
            <a:spLocks noChangeArrowheads="1"/>
          </p:cNvSpPr>
          <p:nvPr userDrawn="1"/>
        </p:nvSpPr>
        <p:spPr bwMode="black">
          <a:xfrm>
            <a:off x="228600" y="5734726"/>
            <a:ext cx="8686800" cy="1131888"/>
          </a:xfrm>
          <a:prstGeom prst="rect">
            <a:avLst/>
          </a:prstGeom>
          <a:noFill/>
          <a:ln w="9525">
            <a:noFill/>
            <a:miter lim="800000"/>
            <a:headEnd/>
            <a:tailEnd/>
          </a:ln>
          <a:effectLst/>
        </p:spPr>
        <p:txBody>
          <a:bodyPr>
            <a:noAutofit/>
          </a:bodyPr>
          <a:lstStyle/>
          <a:p>
            <a:pPr algn="ctr">
              <a:spcBef>
                <a:spcPct val="50000"/>
              </a:spcBef>
              <a:defRPr/>
            </a:pPr>
            <a:r>
              <a:rPr lang="en-US" sz="800" noProof="0" dirty="0" smtClean="0">
                <a:solidFill>
                  <a:schemeClr val="accent1"/>
                </a:solidFill>
                <a:latin typeface="Verdana" pitchFamily="34" charset="0"/>
                <a:cs typeface="Times New Roman" pitchFamily="18" charset="0"/>
              </a:rPr>
              <a:t>This courseware is copyrighted </a:t>
            </a:r>
            <a:r>
              <a:rPr lang="en-US" sz="800" i="1" noProof="0" dirty="0" smtClean="0">
                <a:solidFill>
                  <a:schemeClr val="accent1"/>
                </a:solidFill>
                <a:latin typeface="Verdana" pitchFamily="34" charset="0"/>
                <a:cs typeface="Times New Roman" pitchFamily="18" charset="0"/>
              </a:rPr>
              <a:t>© 2015 gtslearning</a:t>
            </a:r>
            <a:r>
              <a:rPr lang="en-US" sz="800" noProof="0" dirty="0" smtClean="0">
                <a:solidFill>
                  <a:schemeClr val="accent1"/>
                </a:solidFill>
                <a:latin typeface="Verdana" pitchFamily="34" charset="0"/>
                <a:cs typeface="Times New Roman" pitchFamily="18" charset="0"/>
              </a:rPr>
              <a:t>. No part of this courseware or any training material supplied by gtslearning International Limited to accompany the courseware may be copied, photocopied, reproduced, or re-used in any form or by any means without permission in writing from a director of gtslearning International Limited. Violation of these laws will lead to prosecution. All trademarks, service marks, products, or services are trademarks or registered trademarks of their respective holders and are acknowledged by the publisher. </a:t>
            </a:r>
          </a:p>
          <a:p>
            <a:pPr algn="ctr">
              <a:spcBef>
                <a:spcPct val="50000"/>
              </a:spcBef>
              <a:defRPr/>
            </a:pPr>
            <a:r>
              <a:rPr lang="en-US" sz="800" noProof="0" dirty="0" smtClean="0">
                <a:solidFill>
                  <a:schemeClr val="accent1"/>
                </a:solidFill>
                <a:latin typeface="Verdana" pitchFamily="34" charset="0"/>
                <a:cs typeface="Times New Roman" pitchFamily="18" charset="0"/>
              </a:rPr>
              <a:t>All gtslearning products are supplied on the basis of a single copy of a course per student. Additional resources that may be made available from gtslearning may only be used in conjunction with courses sold by gtslearning. No material changes to these resources are permitted without express written permission by a director of gtslearning. These resources may not be used in conjunction with content from any other supplier. </a:t>
            </a:r>
            <a:br>
              <a:rPr lang="en-US" sz="800" noProof="0" dirty="0" smtClean="0">
                <a:solidFill>
                  <a:schemeClr val="accent1"/>
                </a:solidFill>
                <a:latin typeface="Verdana" pitchFamily="34" charset="0"/>
                <a:cs typeface="Times New Roman" pitchFamily="18" charset="0"/>
              </a:rPr>
            </a:br>
            <a:r>
              <a:rPr lang="en-US" sz="800" b="1" noProof="0" dirty="0" smtClean="0">
                <a:solidFill>
                  <a:schemeClr val="accent1"/>
                </a:solidFill>
                <a:latin typeface="Verdana" pitchFamily="34" charset="0"/>
                <a:cs typeface="Times New Roman" pitchFamily="18" charset="0"/>
              </a:rPr>
              <a:t>If you suspect that this course has been copied or distributed illegally, please telephone or email gtslearning.</a:t>
            </a:r>
            <a:r>
              <a:rPr lang="en-US" sz="800" noProof="0" dirty="0" smtClean="0">
                <a:solidFill>
                  <a:schemeClr val="accent1"/>
                </a:solidFill>
                <a:latin typeface="Verdana" pitchFamily="34" charset="0"/>
                <a:cs typeface="Times New Roman" pitchFamily="18" charset="0"/>
              </a:rPr>
              <a:t> </a:t>
            </a:r>
            <a:endParaRPr lang="en-US" sz="800" noProof="0" dirty="0">
              <a:solidFill>
                <a:schemeClr val="accent1"/>
              </a:solidFill>
              <a:latin typeface="Verdana" pitchFamily="34" charset="0"/>
              <a:cs typeface="Times New Roman"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5" name="Footer Placeholder 4"/>
          <p:cNvSpPr>
            <a:spLocks noGrp="1"/>
          </p:cNvSpPr>
          <p:nvPr>
            <p:ph type="ftr" sz="quarter" idx="11"/>
          </p:nvPr>
        </p:nvSpPr>
        <p:spPr/>
        <p:txBody>
          <a:bodyPr/>
          <a:lstStyle/>
          <a:p>
            <a:r>
              <a:rPr lang="en-GB" smtClean="0"/>
              <a:t>1.1 Topologies and the OSI Model</a:t>
            </a:r>
            <a:endParaRPr lang="en-US" dirty="0"/>
          </a:p>
        </p:txBody>
      </p:sp>
      <p:sp>
        <p:nvSpPr>
          <p:cNvPr id="6" name="Slide Number Placeholder 5"/>
          <p:cNvSpPr>
            <a:spLocks noGrp="1"/>
          </p:cNvSpPr>
          <p:nvPr>
            <p:ph type="sldNum" sz="quarter" idx="12"/>
          </p:nvPr>
        </p:nvSpPr>
        <p:spPr/>
        <p:txBody>
          <a:bodyPr/>
          <a:lstStyle/>
          <a:p>
            <a:pPr algn="ctr"/>
            <a:r>
              <a:rPr lang="en-US" smtClean="0"/>
              <a:t>TBC</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5" name="Footer Placeholder 4"/>
          <p:cNvSpPr>
            <a:spLocks noGrp="1"/>
          </p:cNvSpPr>
          <p:nvPr>
            <p:ph type="ftr" sz="quarter" idx="10"/>
          </p:nvPr>
        </p:nvSpPr>
        <p:spPr/>
        <p:txBody>
          <a:bodyPr/>
          <a:lstStyle/>
          <a:p>
            <a:r>
              <a:rPr lang="en-GB" smtClean="0"/>
              <a:t>1.1 Topologies and the OSI Model</a:t>
            </a:r>
            <a:endParaRPr lang="en-US" dirty="0"/>
          </a:p>
        </p:txBody>
      </p:sp>
      <p:sp>
        <p:nvSpPr>
          <p:cNvPr id="6" name="Slide Number Placeholder 5"/>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2193869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5" name="Footer Placeholder 4"/>
          <p:cNvSpPr>
            <a:spLocks noGrp="1"/>
          </p:cNvSpPr>
          <p:nvPr>
            <p:ph type="ftr" sz="quarter" idx="11"/>
          </p:nvPr>
        </p:nvSpPr>
        <p:spPr/>
        <p:txBody>
          <a:bodyPr/>
          <a:lstStyle/>
          <a:p>
            <a:r>
              <a:rPr lang="en-GB" noProof="0" smtClean="0"/>
              <a:t>1.1 Topologies and the OSI Model</a:t>
            </a:r>
            <a:endParaRPr lang="en-US" noProof="0" dirty="0"/>
          </a:p>
        </p:txBody>
      </p:sp>
      <p:sp>
        <p:nvSpPr>
          <p:cNvPr id="6" name="Slide Number Placeholder 5"/>
          <p:cNvSpPr>
            <a:spLocks noGrp="1"/>
          </p:cNvSpPr>
          <p:nvPr>
            <p:ph type="sldNum" sz="quarter" idx="12"/>
          </p:nvPr>
        </p:nvSpPr>
        <p:spPr/>
        <p:txBody>
          <a:bodyPr/>
          <a:lstStyle/>
          <a:p>
            <a:pPr algn="ctr"/>
            <a:r>
              <a:rPr lang="en-US" noProof="0" smtClean="0"/>
              <a:t>TBC</a:t>
            </a:r>
            <a:endParaRPr lang="en-US" noProof="0"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6" name="Footer Placeholder 5"/>
          <p:cNvSpPr>
            <a:spLocks noGrp="1"/>
          </p:cNvSpPr>
          <p:nvPr>
            <p:ph type="ftr" sz="quarter" idx="11"/>
          </p:nvPr>
        </p:nvSpPr>
        <p:spPr/>
        <p:txBody>
          <a:bodyPr/>
          <a:lstStyle/>
          <a:p>
            <a:r>
              <a:rPr lang="en-GB" smtClean="0"/>
              <a:t>1.1 Topologies and the OSI Model</a:t>
            </a:r>
            <a:endParaRPr lang="en-US" dirty="0"/>
          </a:p>
        </p:txBody>
      </p:sp>
      <p:sp>
        <p:nvSpPr>
          <p:cNvPr id="7" name="Slide Number Placeholder 6"/>
          <p:cNvSpPr>
            <a:spLocks noGrp="1"/>
          </p:cNvSpPr>
          <p:nvPr>
            <p:ph type="sldNum" sz="quarter" idx="12"/>
          </p:nvPr>
        </p:nvSpPr>
        <p:spPr/>
        <p:txBody>
          <a:bodyPr/>
          <a:lstStyle/>
          <a:p>
            <a:pPr algn="ctr"/>
            <a:r>
              <a:rPr lang="en-US" smtClean="0"/>
              <a:t>TBC</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8" name="Footer Placeholder 7"/>
          <p:cNvSpPr>
            <a:spLocks noGrp="1"/>
          </p:cNvSpPr>
          <p:nvPr>
            <p:ph type="ftr" sz="quarter" idx="11"/>
          </p:nvPr>
        </p:nvSpPr>
        <p:spPr/>
        <p:txBody>
          <a:bodyPr/>
          <a:lstStyle/>
          <a:p>
            <a:r>
              <a:rPr lang="en-GB" noProof="0" smtClean="0"/>
              <a:t>1.1 Topologies and the OSI Model</a:t>
            </a:r>
            <a:endParaRPr lang="en-US" noProof="0" dirty="0"/>
          </a:p>
        </p:txBody>
      </p:sp>
      <p:sp>
        <p:nvSpPr>
          <p:cNvPr id="9" name="Slide Number Placeholder 8"/>
          <p:cNvSpPr>
            <a:spLocks noGrp="1"/>
          </p:cNvSpPr>
          <p:nvPr>
            <p:ph type="sldNum" sz="quarter" idx="12"/>
          </p:nvPr>
        </p:nvSpPr>
        <p:spPr/>
        <p:txBody>
          <a:bodyPr/>
          <a:lstStyle/>
          <a:p>
            <a:pPr algn="ctr"/>
            <a:r>
              <a:rPr lang="en-US" noProof="0" smtClean="0"/>
              <a:t>TBC</a:t>
            </a:r>
            <a:endParaRPr lang="en-US" noProof="0" dirty="0"/>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4" name="Footer Placeholder 3"/>
          <p:cNvSpPr>
            <a:spLocks noGrp="1"/>
          </p:cNvSpPr>
          <p:nvPr>
            <p:ph type="ftr" sz="quarter" idx="11"/>
          </p:nvPr>
        </p:nvSpPr>
        <p:spPr/>
        <p:txBody>
          <a:bodyPr/>
          <a:lstStyle/>
          <a:p>
            <a:r>
              <a:rPr lang="en-GB" smtClean="0"/>
              <a:t>1.1 Topologies and the OSI Model</a:t>
            </a:r>
            <a:endParaRPr lang="en-US" dirty="0"/>
          </a:p>
        </p:txBody>
      </p:sp>
      <p:sp>
        <p:nvSpPr>
          <p:cNvPr id="5" name="Slide Number Placeholder 4"/>
          <p:cNvSpPr>
            <a:spLocks noGrp="1"/>
          </p:cNvSpPr>
          <p:nvPr>
            <p:ph type="sldNum" sz="quarter" idx="12"/>
          </p:nvPr>
        </p:nvSpPr>
        <p:spPr/>
        <p:txBody>
          <a:bodyPr/>
          <a:lstStyle/>
          <a:p>
            <a:pPr algn="ctr"/>
            <a:r>
              <a:rPr lang="en-US" smtClean="0"/>
              <a:t>TBC</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6" name="Footer Placeholder 5"/>
          <p:cNvSpPr>
            <a:spLocks noGrp="1"/>
          </p:cNvSpPr>
          <p:nvPr>
            <p:ph type="ftr" sz="quarter" idx="11"/>
          </p:nvPr>
        </p:nvSpPr>
        <p:spPr/>
        <p:txBody>
          <a:bodyPr/>
          <a:lstStyle/>
          <a:p>
            <a:r>
              <a:rPr lang="en-GB" noProof="0" smtClean="0"/>
              <a:t>1.1 Topologies and the OSI Model</a:t>
            </a:r>
            <a:endParaRPr lang="en-US" noProof="0" dirty="0"/>
          </a:p>
        </p:txBody>
      </p:sp>
      <p:sp>
        <p:nvSpPr>
          <p:cNvPr id="7" name="Slide Number Placeholder 6"/>
          <p:cNvSpPr>
            <a:spLocks noGrp="1"/>
          </p:cNvSpPr>
          <p:nvPr>
            <p:ph type="sldNum" sz="quarter" idx="12"/>
          </p:nvPr>
        </p:nvSpPr>
        <p:spPr/>
        <p:txBody>
          <a:bodyPr/>
          <a:lstStyle/>
          <a:p>
            <a:pPr algn="ctr"/>
            <a:r>
              <a:rPr lang="en-US" noProof="0" smtClean="0"/>
              <a:t>TBC</a:t>
            </a:r>
            <a:endParaRPr lang="en-US" noProof="0"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8A87A34-81AB-432B-8DAE-1953F412C126}" type="datetimeFigureOut">
              <a:rPr lang="en-US" smtClean="0"/>
              <a:pPr/>
              <a:t>5/13/2021</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GB" noProof="0" smtClean="0"/>
              <a:t>1.1 Topologies and the OSI Model</a:t>
            </a:r>
            <a:endParaRPr lang="en-US" noProof="0" dirty="0"/>
          </a:p>
        </p:txBody>
      </p:sp>
      <p:sp>
        <p:nvSpPr>
          <p:cNvPr id="7" name="Slide Number Placeholder 6"/>
          <p:cNvSpPr>
            <a:spLocks noGrp="1"/>
          </p:cNvSpPr>
          <p:nvPr>
            <p:ph type="sldNum" sz="quarter" idx="12"/>
          </p:nvPr>
        </p:nvSpPr>
        <p:spPr>
          <a:xfrm>
            <a:off x="8339328" y="1170432"/>
            <a:ext cx="733864" cy="201168"/>
          </a:xfrm>
        </p:spPr>
        <p:txBody>
          <a:bodyPr/>
          <a:lstStyle/>
          <a:p>
            <a:pPr algn="ctr"/>
            <a:r>
              <a:rPr lang="en-US" noProof="0" smtClean="0"/>
              <a:t>TBC</a:t>
            </a:r>
            <a:endParaRPr lang="en-US" noProof="0"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5" name="Footer Placeholder 4"/>
          <p:cNvSpPr>
            <a:spLocks noGrp="1"/>
          </p:cNvSpPr>
          <p:nvPr>
            <p:ph type="ftr" sz="quarter" idx="11"/>
          </p:nvPr>
        </p:nvSpPr>
        <p:spPr/>
        <p:txBody>
          <a:bodyPr/>
          <a:lstStyle/>
          <a:p>
            <a:r>
              <a:rPr lang="en-GB" noProof="0" smtClean="0"/>
              <a:t>1.1 Topologies and the OSI Model</a:t>
            </a:r>
            <a:endParaRPr lang="en-US" noProof="0" dirty="0"/>
          </a:p>
        </p:txBody>
      </p:sp>
      <p:sp>
        <p:nvSpPr>
          <p:cNvPr id="6" name="Slide Number Placeholder 5"/>
          <p:cNvSpPr>
            <a:spLocks noGrp="1"/>
          </p:cNvSpPr>
          <p:nvPr>
            <p:ph type="sldNum" sz="quarter" idx="12"/>
          </p:nvPr>
        </p:nvSpPr>
        <p:spPr/>
        <p:txBody>
          <a:bodyPr/>
          <a:lstStyle/>
          <a:p>
            <a:pPr algn="ctr"/>
            <a:r>
              <a:rPr lang="en-US" noProof="0" smtClean="0"/>
              <a:t>TBC</a:t>
            </a:r>
            <a:endParaRPr lang="en-US" noProof="0" dirty="0"/>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5/13/2021</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r>
              <a:rPr lang="en-GB" noProof="0" smtClean="0"/>
              <a:t>1.1 Topologies and the OSI Model</a:t>
            </a:r>
            <a:endParaRPr lang="en-US" noProof="0" dirty="0"/>
          </a:p>
        </p:txBody>
      </p:sp>
      <p:sp>
        <p:nvSpPr>
          <p:cNvPr id="6" name="Slide Number Placeholder 5"/>
          <p:cNvSpPr>
            <a:spLocks noGrp="1"/>
          </p:cNvSpPr>
          <p:nvPr>
            <p:ph type="sldNum" sz="quarter" idx="12"/>
          </p:nvPr>
        </p:nvSpPr>
        <p:spPr/>
        <p:txBody>
          <a:bodyPr/>
          <a:lstStyle/>
          <a:p>
            <a:pPr algn="ctr"/>
            <a:r>
              <a:rPr lang="en-US" noProof="0" smtClean="0"/>
              <a:t>TBC</a:t>
            </a:r>
            <a:endParaRPr lang="en-US" noProof="0" dirty="0"/>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22960"/>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Content Placeholder 2"/>
          <p:cNvSpPr>
            <a:spLocks noGrp="1"/>
          </p:cNvSpPr>
          <p:nvPr>
            <p:ph idx="12"/>
          </p:nvPr>
        </p:nvSpPr>
        <p:spPr>
          <a:xfrm>
            <a:off x="0" y="3709247"/>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3"/>
          </p:nvPr>
        </p:nvSpPr>
        <p:spPr/>
        <p:txBody>
          <a:bodyPr/>
          <a:lstStyle/>
          <a:p>
            <a:r>
              <a:rPr lang="en-GB" smtClean="0"/>
              <a:t>1.1 Topologies and the OSI Model</a:t>
            </a:r>
            <a:endParaRPr lang="en-US" dirty="0"/>
          </a:p>
        </p:txBody>
      </p:sp>
      <p:sp>
        <p:nvSpPr>
          <p:cNvPr id="9" name="Slide Number Placeholder 8"/>
          <p:cNvSpPr>
            <a:spLocks noGrp="1"/>
          </p:cNvSpPr>
          <p:nvPr>
            <p:ph type="sldNum" sz="quarter" idx="14"/>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310633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22960"/>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Content Placeholder 2"/>
          <p:cNvSpPr>
            <a:spLocks noGrp="1"/>
          </p:cNvSpPr>
          <p:nvPr>
            <p:ph idx="12"/>
          </p:nvPr>
        </p:nvSpPr>
        <p:spPr>
          <a:xfrm>
            <a:off x="0" y="3709247"/>
            <a:ext cx="914400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3"/>
          </p:nvPr>
        </p:nvSpPr>
        <p:spPr/>
        <p:txBody>
          <a:bodyPr/>
          <a:lstStyle/>
          <a:p>
            <a:r>
              <a:rPr lang="en-GB" smtClean="0"/>
              <a:t>1.1 Topologies and the OSI Model</a:t>
            </a:r>
            <a:endParaRPr lang="en-US" dirty="0"/>
          </a:p>
        </p:txBody>
      </p:sp>
      <p:sp>
        <p:nvSpPr>
          <p:cNvPr id="9" name="Slide Number Placeholder 8"/>
          <p:cNvSpPr>
            <a:spLocks noGrp="1"/>
          </p:cNvSpPr>
          <p:nvPr>
            <p:ph type="sldNum" sz="quarter" idx="14"/>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3308848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461772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4617720" y="3698478"/>
            <a:ext cx="4526280" cy="2834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4"/>
          </p:nvPr>
        </p:nvSpPr>
        <p:spPr/>
        <p:txBody>
          <a:bodyPr/>
          <a:lstStyle/>
          <a:p>
            <a:r>
              <a:rPr lang="en-GB" smtClean="0"/>
              <a:t>1.1 Topologies and the OSI Model</a:t>
            </a:r>
            <a:endParaRPr lang="en-US" dirty="0"/>
          </a:p>
        </p:txBody>
      </p:sp>
      <p:sp>
        <p:nvSpPr>
          <p:cNvPr id="11" name="Slide Number Placeholder 10"/>
          <p:cNvSpPr>
            <a:spLocks noGrp="1"/>
          </p:cNvSpPr>
          <p:nvPr>
            <p:ph type="sldNum" sz="quarter" idx="15"/>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182587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1772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10"/>
          </p:nvPr>
        </p:nvSpPr>
        <p:spPr/>
        <p:txBody>
          <a:bodyPr/>
          <a:lstStyle/>
          <a:p>
            <a:r>
              <a:rPr lang="en-GB" smtClean="0"/>
              <a:t>1.1 Topologies and the OSI Model</a:t>
            </a:r>
            <a:endParaRPr lang="en-US" dirty="0"/>
          </a:p>
        </p:txBody>
      </p:sp>
      <p:sp>
        <p:nvSpPr>
          <p:cNvPr id="9" name="Slide Number Placeholder 8"/>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236850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461772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4617720" y="3698478"/>
            <a:ext cx="4526280" cy="2834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4"/>
          </p:nvPr>
        </p:nvSpPr>
        <p:spPr/>
        <p:txBody>
          <a:bodyPr/>
          <a:lstStyle/>
          <a:p>
            <a:r>
              <a:rPr lang="en-GB" smtClean="0"/>
              <a:t>1.1 Topologies and the OSI Model</a:t>
            </a:r>
            <a:endParaRPr lang="en-US" dirty="0"/>
          </a:p>
        </p:txBody>
      </p:sp>
      <p:sp>
        <p:nvSpPr>
          <p:cNvPr id="11" name="Slide Number Placeholder 10"/>
          <p:cNvSpPr>
            <a:spLocks noGrp="1"/>
          </p:cNvSpPr>
          <p:nvPr>
            <p:ph type="sldNum" sz="quarter" idx="15"/>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421750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17720" y="822960"/>
            <a:ext cx="4526280" cy="5715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12"/>
          </p:nvPr>
        </p:nvSpPr>
        <p:spPr>
          <a:xfrm>
            <a:off x="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0" y="3703320"/>
            <a:ext cx="452628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4"/>
          </p:nvPr>
        </p:nvSpPr>
        <p:spPr/>
        <p:txBody>
          <a:bodyPr/>
          <a:lstStyle/>
          <a:p>
            <a:r>
              <a:rPr lang="en-GB" smtClean="0"/>
              <a:t>1.1 Topologies and the OSI Model</a:t>
            </a:r>
            <a:endParaRPr lang="en-US" dirty="0"/>
          </a:p>
        </p:txBody>
      </p:sp>
      <p:sp>
        <p:nvSpPr>
          <p:cNvPr id="5" name="Slide Number Placeholder 4"/>
          <p:cNvSpPr>
            <a:spLocks noGrp="1"/>
          </p:cNvSpPr>
          <p:nvPr>
            <p:ph type="sldNum" sz="quarter" idx="15"/>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405055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3"/>
          </p:nvPr>
        </p:nvSpPr>
        <p:spPr>
          <a:xfrm>
            <a:off x="0" y="3703320"/>
            <a:ext cx="4526280" cy="28346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14"/>
          </p:nvPr>
        </p:nvSpPr>
        <p:spPr>
          <a:xfrm>
            <a:off x="4617720" y="822960"/>
            <a:ext cx="4526280" cy="2834640"/>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8"/>
          <p:cNvSpPr>
            <a:spLocks noGrp="1"/>
          </p:cNvSpPr>
          <p:nvPr>
            <p:ph sz="quarter" idx="15"/>
          </p:nvPr>
        </p:nvSpPr>
        <p:spPr>
          <a:xfrm>
            <a:off x="4617720" y="3703320"/>
            <a:ext cx="4526280" cy="2834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6"/>
          </p:nvPr>
        </p:nvSpPr>
        <p:spPr/>
        <p:txBody>
          <a:bodyPr/>
          <a:lstStyle/>
          <a:p>
            <a:r>
              <a:rPr lang="en-GB" smtClean="0"/>
              <a:t>1.1 Topologies and the OSI Model</a:t>
            </a:r>
            <a:endParaRPr lang="en-US" dirty="0"/>
          </a:p>
        </p:txBody>
      </p:sp>
      <p:sp>
        <p:nvSpPr>
          <p:cNvPr id="4" name="Slide Number Placeholder 3"/>
          <p:cNvSpPr>
            <a:spLocks noGrp="1"/>
          </p:cNvSpPr>
          <p:nvPr>
            <p:ph type="sldNum" sz="quarter" idx="17"/>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346720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0"/>
          </p:nvPr>
        </p:nvSpPr>
        <p:spPr/>
        <p:txBody>
          <a:bodyPr/>
          <a:lstStyle/>
          <a:p>
            <a:r>
              <a:rPr lang="en-GB" smtClean="0"/>
              <a:t>1.1 Topologies and the OSI Model</a:t>
            </a:r>
            <a:endParaRPr lang="en-US" dirty="0"/>
          </a:p>
        </p:txBody>
      </p:sp>
      <p:sp>
        <p:nvSpPr>
          <p:cNvPr id="7" name="Slide Number Placeholder 6"/>
          <p:cNvSpPr>
            <a:spLocks noGrp="1"/>
          </p:cNvSpPr>
          <p:nvPr>
            <p:ph type="sldNum" sz="quarter" idx="11"/>
          </p:nvPr>
        </p:nvSpPr>
        <p:spPr/>
        <p:txBody>
          <a:bodyPr/>
          <a:lstStyle/>
          <a:p>
            <a:pPr algn="ctr"/>
            <a:r>
              <a:rPr lang="en-US" smtClean="0"/>
              <a:t>TBC</a:t>
            </a:r>
            <a:endParaRPr lang="en-US" dirty="0"/>
          </a:p>
        </p:txBody>
      </p:sp>
    </p:spTree>
    <p:extLst>
      <p:ext uri="{BB962C8B-B14F-4D97-AF65-F5344CB8AC3E}">
        <p14:creationId xmlns:p14="http://schemas.microsoft.com/office/powerpoint/2010/main" xmlns="" val="183232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smtClean="0"/>
              <a:t>1.1 Topologies and the OSI Model</a:t>
            </a:r>
            <a:endParaRPr lang="en-US" dirty="0"/>
          </a:p>
        </p:txBody>
      </p:sp>
      <p:sp>
        <p:nvSpPr>
          <p:cNvPr id="5" name="Slide Number Placeholder 4"/>
          <p:cNvSpPr>
            <a:spLocks noGrp="1"/>
          </p:cNvSpPr>
          <p:nvPr>
            <p:ph type="sldNum" sz="quarter" idx="11"/>
          </p:nvPr>
        </p:nvSpPr>
        <p:spPr/>
        <p:txBody>
          <a:bodyPr/>
          <a:lstStyle/>
          <a:p>
            <a:pPr algn="ctr"/>
            <a:r>
              <a:rPr lang="en-US" dirty="0" smtClean="0"/>
              <a:t>TBC</a:t>
            </a:r>
            <a:endParaRPr lang="en-US" dirty="0"/>
          </a:p>
        </p:txBody>
      </p:sp>
    </p:spTree>
    <p:extLst>
      <p:ext uri="{BB962C8B-B14F-4D97-AF65-F5344CB8AC3E}">
        <p14:creationId xmlns:p14="http://schemas.microsoft.com/office/powerpoint/2010/main" xmlns="" val="331054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22960"/>
          </a:xfrm>
          <a:prstGeom prst="rect">
            <a:avLst/>
          </a:prstGeom>
          <a:solidFill>
            <a:schemeClr val="tx1"/>
          </a:solidFill>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0" y="822960"/>
            <a:ext cx="9144000" cy="57150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Footer Placeholder 4"/>
          <p:cNvSpPr>
            <a:spLocks noGrp="1"/>
          </p:cNvSpPr>
          <p:nvPr>
            <p:ph type="ftr" sz="quarter" idx="3"/>
          </p:nvPr>
        </p:nvSpPr>
        <p:spPr>
          <a:xfrm>
            <a:off x="0" y="6537960"/>
            <a:ext cx="9144000" cy="320040"/>
          </a:xfrm>
          <a:prstGeom prst="rect">
            <a:avLst/>
          </a:prstGeom>
          <a:solidFill>
            <a:schemeClr val="tx1"/>
          </a:solidFill>
        </p:spPr>
        <p:txBody>
          <a:bodyPr vert="horz" lIns="91440" tIns="45720" rIns="91440" bIns="45720" rtlCol="0" anchor="ctr">
            <a:noAutofit/>
          </a:bodyPr>
          <a:lstStyle>
            <a:lvl1pPr algn="l">
              <a:defRPr sz="14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GB" noProof="0" smtClean="0"/>
              <a:t>1.1 Topologies and the OSI Model</a:t>
            </a:r>
            <a:endParaRPr lang="en-US" noProof="0" dirty="0"/>
          </a:p>
        </p:txBody>
      </p:sp>
      <p:sp>
        <p:nvSpPr>
          <p:cNvPr id="8" name="Slide Number Placeholder 7"/>
          <p:cNvSpPr>
            <a:spLocks noGrp="1"/>
          </p:cNvSpPr>
          <p:nvPr>
            <p:ph type="sldNum" sz="quarter" idx="4"/>
          </p:nvPr>
        </p:nvSpPr>
        <p:spPr>
          <a:xfrm>
            <a:off x="8595360" y="6309360"/>
            <a:ext cx="548640" cy="548640"/>
          </a:xfrm>
          <a:prstGeom prst="rect">
            <a:avLst/>
          </a:prstGeom>
          <a:solidFill>
            <a:schemeClr val="tx1"/>
          </a:solidFill>
        </p:spPr>
        <p:txBody>
          <a:bodyPr vert="horz" lIns="91440" tIns="45720" rIns="91440" bIns="45720" rtlCol="0" anchor="ctr"/>
          <a:lstStyle>
            <a:lvl1pPr algn="r">
              <a:defRPr sz="1400" b="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ctr"/>
            <a:r>
              <a:rPr lang="en-US" noProof="0" dirty="0" smtClean="0"/>
              <a:t>TBC</a:t>
            </a:r>
            <a:endParaRPr lang="en-US" noProof="0" dirty="0"/>
          </a:p>
        </p:txBody>
      </p:sp>
    </p:spTree>
    <p:extLst>
      <p:ext uri="{BB962C8B-B14F-4D97-AF65-F5344CB8AC3E}">
        <p14:creationId xmlns:p14="http://schemas.microsoft.com/office/powerpoint/2010/main" xmlns="" val="516169942"/>
      </p:ext>
    </p:extLst>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44" r:id="rId5"/>
    <p:sldLayoutId id="2147484345" r:id="rId6"/>
    <p:sldLayoutId id="2147484346" r:id="rId7"/>
    <p:sldLayoutId id="2147484347" r:id="rId8"/>
    <p:sldLayoutId id="2147484348" r:id="rId9"/>
    <p:sldLayoutId id="2147484349" r:id="rId10"/>
    <p:sldLayoutId id="2147484350" r:id="rId11"/>
    <p:sldLayoutId id="2147484351" r:id="rId12"/>
    <p:sldLayoutId id="2147484352" r:id="rId13"/>
    <p:sldLayoutId id="2147484353" r:id="rId14"/>
    <p:sldLayoutId id="2147484494" r:id="rId15"/>
    <p:sldLayoutId id="2147484495" r:id="rId16"/>
    <p:sldLayoutId id="2147484496" r:id="rId17"/>
  </p:sldLayoutIdLst>
  <p:hf sldNum="0" hdr="0" ftr="0" dt="0"/>
  <p:txStyles>
    <p:titleStyle>
      <a:lvl1pPr algn="ctr" defTabSz="914400" rtl="0" eaLnBrk="1" latinLnBrk="0" hangingPunct="1">
        <a:lnSpc>
          <a:spcPct val="100000"/>
        </a:lnSpc>
        <a:spcBef>
          <a:spcPct val="0"/>
        </a:spcBef>
        <a:buNone/>
        <a:defRPr sz="3600" b="1"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110000"/>
        </a:lnSpc>
        <a:spcBef>
          <a:spcPts val="0"/>
        </a:spcBef>
        <a:spcAft>
          <a:spcPts val="1800"/>
        </a:spcAft>
        <a:buSzPct val="100000"/>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100000"/>
        </a:lnSpc>
        <a:spcBef>
          <a:spcPts val="0"/>
        </a:spcBef>
        <a:spcAft>
          <a:spcPts val="1200"/>
        </a:spcAft>
        <a:buSzPct val="75000"/>
        <a:buFont typeface="Courier New" panose="02070309020205020404" pitchFamily="49" charset="0"/>
        <a:buChar char="o"/>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100000"/>
        </a:lnSpc>
        <a:spcBef>
          <a:spcPts val="0"/>
        </a:spcBef>
        <a:spcAft>
          <a:spcPts val="600"/>
        </a:spcAft>
        <a:buSzPct val="90000"/>
        <a:buFont typeface="Verdana" panose="020B060403050404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100000"/>
        </a:lnSpc>
        <a:spcBef>
          <a:spcPts val="0"/>
        </a:spcBef>
        <a:spcAft>
          <a:spcPts val="600"/>
        </a:spcAft>
        <a:buSzPct val="90000"/>
        <a:buFont typeface="Verdana" panose="020B060403050404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100000"/>
        </a:lnSpc>
        <a:spcBef>
          <a:spcPts val="0"/>
        </a:spcBef>
        <a:spcAft>
          <a:spcPts val="600"/>
        </a:spcAft>
        <a:buSzPct val="90000"/>
        <a:buFont typeface="Verdana" panose="020B060403050404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pPr/>
              <a:t>5/13/2021</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GB" noProof="0" smtClean="0"/>
              <a:t>1.1 Topologies and the OSI Model</a:t>
            </a:r>
            <a:endParaRPr lang="en-US" noProof="0"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lgn="ctr"/>
            <a:r>
              <a:rPr lang="en-US" noProof="0" smtClean="0"/>
              <a:t>TBC</a:t>
            </a:r>
            <a:endParaRPr lang="en-US" noProof="0" dirty="0"/>
          </a:p>
        </p:txBody>
      </p:sp>
    </p:spTree>
  </p:cSld>
  <p:clrMap bg1="lt1" tx1="dk1" bg2="lt2" tx2="dk2" accent1="accent1" accent2="accent2" accent3="accent3" accent4="accent4" accent5="accent5" accent6="accent6" hlink="hlink" folHlink="folHlink"/>
  <p:sldLayoutIdLst>
    <p:sldLayoutId id="2147484518" r:id="rId1"/>
    <p:sldLayoutId id="2147484519" r:id="rId2"/>
    <p:sldLayoutId id="2147484520" r:id="rId3"/>
    <p:sldLayoutId id="2147484521" r:id="rId4"/>
    <p:sldLayoutId id="2147484522" r:id="rId5"/>
    <p:sldLayoutId id="2147484523" r:id="rId6"/>
    <p:sldLayoutId id="2147484524" r:id="rId7"/>
    <p:sldLayoutId id="2147484525" r:id="rId8"/>
    <p:sldLayoutId id="2147484526" r:id="rId9"/>
    <p:sldLayoutId id="2147484527" r:id="rId10"/>
    <p:sldLayoutId id="2147484528" r:id="rId11"/>
    <p:sldLayoutId id="2147484529" r:id="rId12"/>
    <p:sldLayoutId id="2147484530" r:id="rId13"/>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ltLang="en-US" noProof="0" dirty="0" smtClean="0"/>
              <a:t>CompTIA Network+</a:t>
            </a:r>
          </a:p>
        </p:txBody>
      </p:sp>
      <p:sp>
        <p:nvSpPr>
          <p:cNvPr id="8195" name="Rectangle 3"/>
          <p:cNvSpPr>
            <a:spLocks noGrp="1" noChangeArrowheads="1"/>
          </p:cNvSpPr>
          <p:nvPr>
            <p:ph idx="1"/>
          </p:nvPr>
        </p:nvSpPr>
        <p:spPr/>
        <p:txBody>
          <a:bodyPr/>
          <a:lstStyle/>
          <a:p>
            <a:r>
              <a:rPr lang="en-US" altLang="en-US" dirty="0" smtClean="0"/>
              <a:t>Network </a:t>
            </a:r>
            <a:r>
              <a:rPr lang="en-US" altLang="en-US" noProof="0" dirty="0" smtClean="0"/>
              <a:t>Infrastructure, Topologies and the OSI Model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 Topologies</a:t>
            </a:r>
            <a:endParaRPr lang="en-US" dirty="0"/>
          </a:p>
        </p:txBody>
      </p:sp>
      <p:sp>
        <p:nvSpPr>
          <p:cNvPr id="2" name="Content Placeholder 1"/>
          <p:cNvSpPr>
            <a:spLocks noGrp="1"/>
          </p:cNvSpPr>
          <p:nvPr>
            <p:ph idx="1"/>
          </p:nvPr>
        </p:nvSpPr>
        <p:spPr/>
        <p:txBody>
          <a:bodyPr/>
          <a:lstStyle/>
          <a:p>
            <a:r>
              <a:rPr lang="en-US" dirty="0" smtClean="0"/>
              <a:t>Bus</a:t>
            </a:r>
          </a:p>
          <a:p>
            <a:r>
              <a:rPr lang="en-US" dirty="0" smtClean="0"/>
              <a:t>Star</a:t>
            </a:r>
          </a:p>
          <a:p>
            <a:r>
              <a:rPr lang="en-US" dirty="0" smtClean="0"/>
              <a:t>Mesh</a:t>
            </a:r>
          </a:p>
          <a:p>
            <a:r>
              <a:rPr lang="en-US" dirty="0" smtClean="0"/>
              <a:t>Ring</a:t>
            </a:r>
          </a:p>
          <a:p>
            <a:r>
              <a:rPr lang="en-US" dirty="0" smtClean="0"/>
              <a:t>Point-to-Point</a:t>
            </a:r>
          </a:p>
          <a:p>
            <a:r>
              <a:rPr lang="en-US" dirty="0" smtClean="0"/>
              <a:t>Point-to-multipoint</a:t>
            </a:r>
            <a:endParaRPr lang="en-US" dirty="0"/>
          </a:p>
        </p:txBody>
      </p:sp>
    </p:spTree>
    <p:extLst>
      <p:ext uri="{BB962C8B-B14F-4D97-AF65-F5344CB8AC3E}">
        <p14:creationId xmlns:p14="http://schemas.microsoft.com/office/powerpoint/2010/main" xmlns="" val="91218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noProof="0" smtClean="0"/>
              <a:t>Bus Topology</a:t>
            </a:r>
            <a:endParaRPr lang="en-US" altLang="en-US" noProof="0" dirty="0" smtClean="0"/>
          </a:p>
        </p:txBody>
      </p:sp>
      <p:pic>
        <p:nvPicPr>
          <p:cNvPr id="12" name="Content Placeholder 11" descr="Physical bus topology"/>
          <p:cNvPicPr>
            <a:picLocks noGrp="1"/>
          </p:cNvPicPr>
          <p:nvPr>
            <p:ph sz="half"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643543" y="2826053"/>
            <a:ext cx="3665913" cy="2518756"/>
          </a:xfrm>
          <a:prstGeom prst="rect">
            <a:avLst/>
          </a:prstGeom>
          <a:noFill/>
          <a:ln>
            <a:noFill/>
          </a:ln>
        </p:spPr>
      </p:pic>
      <p:sp>
        <p:nvSpPr>
          <p:cNvPr id="10243" name="Text Placeholder 18"/>
          <p:cNvSpPr>
            <a:spLocks noGrp="1"/>
          </p:cNvSpPr>
          <p:nvPr>
            <p:ph sz="half" idx="2"/>
          </p:nvPr>
        </p:nvSpPr>
        <p:spPr/>
        <p:txBody>
          <a:bodyPr>
            <a:normAutofit fontScale="85000" lnSpcReduction="10000"/>
          </a:bodyPr>
          <a:lstStyle/>
          <a:p>
            <a:r>
              <a:rPr lang="en-US" noProof="0" dirty="0" smtClean="0"/>
              <a:t>Nodes attached to same cable segment</a:t>
            </a:r>
          </a:p>
          <a:p>
            <a:pPr lvl="1"/>
            <a:r>
              <a:rPr lang="en-US" dirty="0" smtClean="0"/>
              <a:t>Single length of main cable</a:t>
            </a:r>
          </a:p>
          <a:p>
            <a:pPr lvl="1"/>
            <a:r>
              <a:rPr lang="en-US" noProof="0" dirty="0" smtClean="0"/>
              <a:t>Multiple lengths of cable connected by repeaters</a:t>
            </a:r>
          </a:p>
          <a:p>
            <a:r>
              <a:rPr lang="en-US" dirty="0"/>
              <a:t>Shared access to media</a:t>
            </a:r>
          </a:p>
          <a:p>
            <a:r>
              <a:rPr lang="en-US" noProof="0" dirty="0" smtClean="0"/>
              <a:t>Cabled bus is practically obsolete</a:t>
            </a:r>
          </a:p>
          <a:p>
            <a:pPr lvl="1"/>
            <a:r>
              <a:rPr lang="en-US" noProof="0" dirty="0" smtClean="0"/>
              <a:t>Moving and adding nodes can cause problems for the whole network</a:t>
            </a:r>
          </a:p>
          <a:p>
            <a:pPr lvl="1"/>
            <a:r>
              <a:rPr lang="en-US" noProof="0" dirty="0" smtClean="0"/>
              <a:t>Limited number of nodes</a:t>
            </a:r>
          </a:p>
          <a:p>
            <a:pPr lvl="1"/>
            <a:r>
              <a:rPr lang="en-US" noProof="0" dirty="0" smtClean="0"/>
              <a:t>Cable faults cause problems for the whole network</a:t>
            </a: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84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844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844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GB"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Ring topology"/>
          <p:cNvPicPr>
            <a:picLocks noGrp="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2065712" y="1042930"/>
            <a:ext cx="5012575" cy="2394065"/>
          </a:xfrm>
          <a:prstGeom prst="rect">
            <a:avLst/>
          </a:prstGeom>
          <a:noFill/>
          <a:ln>
            <a:noFill/>
          </a:ln>
        </p:spPr>
      </p:pic>
      <p:sp>
        <p:nvSpPr>
          <p:cNvPr id="20482" name="Title 1"/>
          <p:cNvSpPr>
            <a:spLocks noGrp="1"/>
          </p:cNvSpPr>
          <p:nvPr>
            <p:ph type="title"/>
          </p:nvPr>
        </p:nvSpPr>
        <p:spPr/>
        <p:txBody>
          <a:bodyPr/>
          <a:lstStyle/>
          <a:p>
            <a:r>
              <a:rPr lang="en-US" altLang="en-US" noProof="0" smtClean="0"/>
              <a:t>Ring Topology</a:t>
            </a:r>
            <a:endParaRPr lang="en-US" altLang="en-US" noProof="0" dirty="0" smtClean="0"/>
          </a:p>
        </p:txBody>
      </p:sp>
      <p:sp>
        <p:nvSpPr>
          <p:cNvPr id="20488" name="Content Placeholder 4"/>
          <p:cNvSpPr>
            <a:spLocks noGrp="1"/>
          </p:cNvSpPr>
          <p:nvPr>
            <p:ph idx="12"/>
          </p:nvPr>
        </p:nvSpPr>
        <p:spPr/>
        <p:txBody>
          <a:bodyPr>
            <a:normAutofit lnSpcReduction="10000"/>
          </a:bodyPr>
          <a:lstStyle/>
          <a:p>
            <a:r>
              <a:rPr lang="en-US" altLang="en-US" noProof="0" dirty="0" smtClean="0"/>
              <a:t>Nodes are physically wired in a ring (closed loop)</a:t>
            </a:r>
          </a:p>
          <a:p>
            <a:r>
              <a:rPr lang="en-US" altLang="en-US" noProof="0" dirty="0" smtClean="0"/>
              <a:t>Transmissions travel from node-to-node around the ring until reaching their destination</a:t>
            </a:r>
          </a:p>
          <a:p>
            <a:pPr lvl="1"/>
            <a:r>
              <a:rPr lang="en-US" altLang="en-US" dirty="0" smtClean="0"/>
              <a:t>Transmission received from upstream neighbor</a:t>
            </a:r>
          </a:p>
          <a:p>
            <a:pPr lvl="1"/>
            <a:r>
              <a:rPr lang="en-US" altLang="en-US" noProof="0" dirty="0" smtClean="0"/>
              <a:t>Transmission passed to downstream neighbor</a:t>
            </a:r>
          </a:p>
          <a:p>
            <a:r>
              <a:rPr lang="en-US" altLang="en-US" noProof="0" dirty="0" smtClean="0"/>
              <a:t>Used on WANs</a:t>
            </a:r>
          </a:p>
        </p:txBody>
      </p:sp>
      <p:sp>
        <p:nvSpPr>
          <p:cNvPr id="2048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2048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2048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xmlns="" val="1638548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noProof="0" smtClean="0"/>
              <a:t>Star Topology</a:t>
            </a:r>
            <a:endParaRPr lang="en-US" altLang="en-US" noProof="0" dirty="0" smtClean="0"/>
          </a:p>
        </p:txBody>
      </p:sp>
      <p:sp>
        <p:nvSpPr>
          <p:cNvPr id="2" name="Content Placeholder 1"/>
          <p:cNvSpPr>
            <a:spLocks noGrp="1"/>
          </p:cNvSpPr>
          <p:nvPr>
            <p:ph sz="half" idx="1"/>
          </p:nvPr>
        </p:nvSpPr>
        <p:spPr/>
        <p:txBody>
          <a:bodyPr>
            <a:normAutofit fontScale="92500"/>
          </a:bodyPr>
          <a:lstStyle/>
          <a:p>
            <a:r>
              <a:rPr lang="en-US" dirty="0" smtClean="0"/>
              <a:t>Endpoint nodes </a:t>
            </a:r>
            <a:r>
              <a:rPr lang="en-US" dirty="0"/>
              <a:t>connected via a </a:t>
            </a:r>
            <a:r>
              <a:rPr lang="en-US" smtClean="0"/>
              <a:t>central forwarding node </a:t>
            </a:r>
            <a:r>
              <a:rPr lang="en-US" dirty="0" smtClean="0"/>
              <a:t>(hub, switch, or router)</a:t>
            </a:r>
            <a:endParaRPr lang="en-US" dirty="0"/>
          </a:p>
          <a:p>
            <a:r>
              <a:rPr lang="en-US" dirty="0" smtClean="0"/>
              <a:t>Requires more cable but simpler </a:t>
            </a:r>
            <a:r>
              <a:rPr lang="en-US" dirty="0"/>
              <a:t>to reconfigure</a:t>
            </a:r>
          </a:p>
          <a:p>
            <a:r>
              <a:rPr lang="en-US" dirty="0"/>
              <a:t>Cable faults are isolated to each </a:t>
            </a:r>
            <a:r>
              <a:rPr lang="en-US" dirty="0" smtClean="0"/>
              <a:t>hub port and </a:t>
            </a:r>
            <a:r>
              <a:rPr lang="en-US" dirty="0"/>
              <a:t>easier to troubleshoot</a:t>
            </a:r>
          </a:p>
          <a:p>
            <a:r>
              <a:rPr lang="en-US" dirty="0" smtClean="0"/>
              <a:t>Central node can </a:t>
            </a:r>
            <a:r>
              <a:rPr lang="en-US" dirty="0"/>
              <a:t>be a single point of </a:t>
            </a:r>
            <a:r>
              <a:rPr lang="en-US" dirty="0" smtClean="0"/>
              <a:t>failure</a:t>
            </a:r>
            <a:endParaRPr lang="en-US" dirty="0"/>
          </a:p>
          <a:p>
            <a:endParaRPr lang="en-US" dirty="0"/>
          </a:p>
        </p:txBody>
      </p:sp>
      <p:pic>
        <p:nvPicPr>
          <p:cNvPr id="7" name="Content Placeholder 6"/>
          <p:cNvPicPr>
            <a:picLocks noGrp="1" noChangeAspect="1"/>
          </p:cNvPicPr>
          <p:nvPr>
            <p:ph sz="half" idx="2"/>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4836622" y="2799037"/>
            <a:ext cx="3661756" cy="2572789"/>
          </a:xfrm>
        </p:spPr>
      </p:pic>
      <p:sp>
        <p:nvSpPr>
          <p:cNvPr id="194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946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946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xmlns="" val="1625410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noProof="0" smtClean="0"/>
              <a:t>Mesh Topology</a:t>
            </a:r>
            <a:endParaRPr lang="en-US" altLang="en-US" noProof="0" dirty="0" smtClean="0"/>
          </a:p>
        </p:txBody>
      </p:sp>
      <p:sp>
        <p:nvSpPr>
          <p:cNvPr id="2" name="Content Placeholder 1"/>
          <p:cNvSpPr>
            <a:spLocks noGrp="1"/>
          </p:cNvSpPr>
          <p:nvPr>
            <p:ph sz="half" idx="1"/>
          </p:nvPr>
        </p:nvSpPr>
        <p:spPr>
          <a:xfrm>
            <a:off x="0" y="2084832"/>
            <a:ext cx="4526280" cy="4453128"/>
          </a:xfrm>
        </p:spPr>
        <p:txBody>
          <a:bodyPr>
            <a:normAutofit fontScale="70000" lnSpcReduction="20000"/>
          </a:bodyPr>
          <a:lstStyle/>
          <a:p>
            <a:r>
              <a:rPr lang="en-US" dirty="0"/>
              <a:t>Full mesh means that each node is connected to every other node</a:t>
            </a:r>
          </a:p>
          <a:p>
            <a:r>
              <a:rPr lang="en-US" dirty="0"/>
              <a:t>n(n-1)/2 to calculate number of links required by ‘n’ nodes</a:t>
            </a:r>
          </a:p>
          <a:p>
            <a:r>
              <a:rPr lang="en-US" dirty="0"/>
              <a:t>Partial mesh more commonly deployed</a:t>
            </a:r>
          </a:p>
          <a:p>
            <a:pPr lvl="1"/>
            <a:r>
              <a:rPr lang="en-US" dirty="0"/>
              <a:t>Fewer physical links required</a:t>
            </a:r>
          </a:p>
          <a:p>
            <a:pPr lvl="1"/>
            <a:r>
              <a:rPr lang="en-US" dirty="0"/>
              <a:t>Nodes relay (route) communications to provide interconnections between all nodes</a:t>
            </a:r>
          </a:p>
          <a:p>
            <a:pPr lvl="1"/>
            <a:r>
              <a:rPr lang="en-US" dirty="0"/>
              <a:t>Provides redundancy and fault tolerance</a:t>
            </a:r>
          </a:p>
          <a:p>
            <a:pPr lvl="1"/>
            <a:r>
              <a:rPr lang="en-US" dirty="0"/>
              <a:t>Architecture of the </a:t>
            </a:r>
            <a:r>
              <a:rPr lang="en-US" dirty="0" smtClean="0"/>
              <a:t>Internet</a:t>
            </a:r>
            <a:endParaRPr lang="en-US" dirty="0"/>
          </a:p>
        </p:txBody>
      </p:sp>
      <p:pic>
        <p:nvPicPr>
          <p:cNvPr id="12" name="Content Placeholder 11" descr="Partial mesh - each site is linked but not always directly to every other site"/>
          <p:cNvPicPr>
            <a:picLocks noGrp="1"/>
          </p:cNvPicPr>
          <p:nvPr>
            <p:ph sz="quarter" idx="12"/>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4618038" y="1492287"/>
            <a:ext cx="4525962" cy="2165313"/>
          </a:xfrm>
          <a:prstGeom prst="rect">
            <a:avLst/>
          </a:prstGeom>
          <a:noFill/>
          <a:ln>
            <a:noFill/>
          </a:ln>
        </p:spPr>
      </p:pic>
      <p:pic>
        <p:nvPicPr>
          <p:cNvPr id="11" name="Picture 4" descr="Internet_map_1024-mattbrit"/>
          <p:cNvPicPr>
            <a:picLocks noGrp="1" noChangeAspect="1" noChangeArrowheads="1"/>
          </p:cNvPicPr>
          <p:nvPr>
            <p:ph sz="quarter" idx="13"/>
          </p:nvPr>
        </p:nvPicPr>
        <p:blipFill>
          <a:blip r:embed="rId4" cstate="screen">
            <a:extLst>
              <a:ext uri="{28A0092B-C50C-407E-A947-70E740481C1C}">
                <a14:useLocalDpi xmlns:a14="http://schemas.microsoft.com/office/drawing/2010/main" xmlns=""/>
              </a:ext>
            </a:extLst>
          </a:blip>
          <a:stretch>
            <a:fillRect/>
          </a:stretch>
        </p:blipFill>
        <p:spPr>
          <a:xfrm>
            <a:off x="5545995" y="3780695"/>
            <a:ext cx="2670048" cy="2670048"/>
          </a:xfrm>
        </p:spPr>
      </p:pic>
      <p:sp>
        <p:nvSpPr>
          <p:cNvPr id="2151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2151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2151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xmlns="" val="3913353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1840810"/>
            <a:ext cx="9144000" cy="1816789"/>
          </a:xfrm>
        </p:spPr>
        <p:txBody>
          <a:bodyPr>
            <a:normAutofit fontScale="77500" lnSpcReduction="20000"/>
          </a:bodyPr>
          <a:lstStyle/>
          <a:p>
            <a:r>
              <a:rPr lang="en-US" dirty="0"/>
              <a:t>Different physical and logical </a:t>
            </a:r>
            <a:r>
              <a:rPr lang="en-US" dirty="0" smtClean="0"/>
              <a:t>topologies</a:t>
            </a:r>
          </a:p>
          <a:p>
            <a:pPr lvl="1"/>
            <a:r>
              <a:rPr lang="en-US" dirty="0" smtClean="0"/>
              <a:t>Physical Star – Logical Bus</a:t>
            </a:r>
          </a:p>
          <a:p>
            <a:pPr lvl="1"/>
            <a:r>
              <a:rPr lang="en-US" dirty="0" smtClean="0"/>
              <a:t>Star-wired Ring</a:t>
            </a:r>
            <a:endParaRPr lang="en-US" dirty="0"/>
          </a:p>
          <a:p>
            <a:r>
              <a:rPr lang="en-US" dirty="0" smtClean="0"/>
              <a:t>Combine physical topologies</a:t>
            </a:r>
          </a:p>
          <a:p>
            <a:pPr lvl="1"/>
            <a:r>
              <a:rPr lang="en-US" dirty="0" smtClean="0"/>
              <a:t>Tree / star-bus (join </a:t>
            </a:r>
            <a:r>
              <a:rPr lang="en-US" dirty="0"/>
              <a:t>multiple </a:t>
            </a:r>
            <a:r>
              <a:rPr lang="en-US" dirty="0" smtClean="0"/>
              <a:t>star </a:t>
            </a:r>
            <a:r>
              <a:rPr lang="en-US" dirty="0"/>
              <a:t>networks via a bus </a:t>
            </a:r>
            <a:r>
              <a:rPr lang="en-US" dirty="0" smtClean="0"/>
              <a:t>backbone)</a:t>
            </a:r>
          </a:p>
        </p:txBody>
      </p:sp>
      <p:sp>
        <p:nvSpPr>
          <p:cNvPr id="22530" name="Title 1"/>
          <p:cNvSpPr>
            <a:spLocks noGrp="1"/>
          </p:cNvSpPr>
          <p:nvPr>
            <p:ph type="title"/>
          </p:nvPr>
        </p:nvSpPr>
        <p:spPr/>
        <p:txBody>
          <a:bodyPr/>
          <a:lstStyle/>
          <a:p>
            <a:r>
              <a:rPr lang="en-US" altLang="en-US" noProof="0" smtClean="0"/>
              <a:t>Hybrid Topologies</a:t>
            </a:r>
            <a:endParaRPr lang="en-US" altLang="en-US" noProof="0" dirty="0" smtClean="0"/>
          </a:p>
        </p:txBody>
      </p:sp>
      <p:pic>
        <p:nvPicPr>
          <p:cNvPr id="8" name="Content Placeholder 7" descr="Tree topology"/>
          <p:cNvPicPr>
            <a:picLocks noGrp="1"/>
          </p:cNvPicPr>
          <p:nvPr>
            <p:ph idx="12"/>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2105198" y="3925642"/>
            <a:ext cx="4933604" cy="2402378"/>
          </a:xfrm>
          <a:prstGeom prst="rect">
            <a:avLst/>
          </a:prstGeom>
          <a:noFill/>
          <a:ln>
            <a:noFill/>
          </a:ln>
        </p:spPr>
      </p:pic>
      <p:sp>
        <p:nvSpPr>
          <p:cNvPr id="2253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GB"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US" altLang="en-US" noProof="0" dirty="0" smtClean="0"/>
              <a:t>Point-to-Point and Multipoint Links</a:t>
            </a:r>
          </a:p>
        </p:txBody>
      </p:sp>
      <p:sp>
        <p:nvSpPr>
          <p:cNvPr id="2" name="Content Placeholder 1"/>
          <p:cNvSpPr>
            <a:spLocks noGrp="1"/>
          </p:cNvSpPr>
          <p:nvPr>
            <p:ph sz="half" idx="1"/>
          </p:nvPr>
        </p:nvSpPr>
        <p:spPr>
          <a:xfrm>
            <a:off x="0" y="1931204"/>
            <a:ext cx="4526280" cy="4606755"/>
          </a:xfrm>
        </p:spPr>
        <p:txBody>
          <a:bodyPr>
            <a:normAutofit fontScale="92500" lnSpcReduction="10000"/>
          </a:bodyPr>
          <a:lstStyle/>
          <a:p>
            <a:r>
              <a:rPr lang="en-US" dirty="0"/>
              <a:t>Point-to-point</a:t>
            </a:r>
          </a:p>
          <a:p>
            <a:pPr lvl="1"/>
            <a:r>
              <a:rPr lang="en-US" dirty="0"/>
              <a:t>One-to-one link</a:t>
            </a:r>
          </a:p>
          <a:p>
            <a:pPr lvl="1"/>
            <a:r>
              <a:rPr lang="en-US" dirty="0" smtClean="0"/>
              <a:t>Physical point-to-point link (cable) or logical circuit</a:t>
            </a:r>
            <a:endParaRPr lang="en-US" dirty="0"/>
          </a:p>
          <a:p>
            <a:r>
              <a:rPr lang="en-US" dirty="0"/>
              <a:t>Point-to-multipoint</a:t>
            </a:r>
          </a:p>
          <a:p>
            <a:pPr lvl="1"/>
            <a:r>
              <a:rPr lang="en-US" dirty="0" smtClean="0"/>
              <a:t>One-to-many link</a:t>
            </a:r>
            <a:endParaRPr lang="en-US" dirty="0"/>
          </a:p>
          <a:p>
            <a:pPr lvl="1"/>
            <a:r>
              <a:rPr lang="en-US" dirty="0" smtClean="0"/>
              <a:t>Remote nodes communicate via a central node rather than establish direct links</a:t>
            </a:r>
            <a:endParaRPr lang="en-US" dirty="0"/>
          </a:p>
          <a:p>
            <a:endParaRPr lang="en-US" dirty="0"/>
          </a:p>
        </p:txBody>
      </p:sp>
      <p:pic>
        <p:nvPicPr>
          <p:cNvPr id="7" name="Content Placeholder 6" descr="Point-to-point links - the routers on the left are physically connected via a cable while the &quot;blaze&quot; lighting symbol connecting the routers on the right represents a logical link (not necessarily a single cable)"/>
          <p:cNvPicPr>
            <a:picLocks noGrp="1" noChangeAspect="1"/>
          </p:cNvPicPr>
          <p:nvPr>
            <p:ph sz="quarter" idx="12"/>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5885570" y="1340110"/>
            <a:ext cx="1990898" cy="1799705"/>
          </a:xfrm>
        </p:spPr>
      </p:pic>
      <p:pic>
        <p:nvPicPr>
          <p:cNvPr id="15" name="Content Placeholder 14" descr="Point-to-multipoint link between a central office and remote sites"/>
          <p:cNvPicPr>
            <a:picLocks noGrp="1"/>
          </p:cNvPicPr>
          <p:nvPr>
            <p:ph sz="quarter" idx="13"/>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5243411" y="4481873"/>
            <a:ext cx="3275215" cy="1267691"/>
          </a:xfrm>
          <a:prstGeom prst="rect">
            <a:avLst/>
          </a:prstGeom>
          <a:noFill/>
          <a:ln>
            <a:noFill/>
          </a:ln>
        </p:spPr>
      </p:pic>
      <p:sp>
        <p:nvSpPr>
          <p:cNvPr id="1741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74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741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741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GB"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noProof="0" dirty="0" smtClean="0"/>
              <a:t>The OSI Model</a:t>
            </a:r>
          </a:p>
        </p:txBody>
      </p:sp>
      <p:pic>
        <p:nvPicPr>
          <p:cNvPr id="23558" name="Content Placeholder 7" descr="The OSI model"/>
          <p:cNvPicPr>
            <a:picLocks noGrp="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xmlns=""/>
              </a:ext>
            </a:extLst>
          </a:blip>
          <a:stretch>
            <a:fillRect/>
          </a:stretch>
        </p:blipFill>
        <p:spPr>
          <a:xfrm>
            <a:off x="2304421" y="1774825"/>
            <a:ext cx="4535158" cy="4625975"/>
          </a:xfrm>
        </p:spPr>
      </p:pic>
      <p:sp>
        <p:nvSpPr>
          <p:cNvPr id="235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smtClean="0"/>
              <a:t>OSI Model and Network Protocols</a:t>
            </a:r>
            <a:endParaRPr lang="en-US" noProof="0" dirty="0"/>
          </a:p>
        </p:txBody>
      </p:sp>
      <p:pic>
        <p:nvPicPr>
          <p:cNvPr id="8" name="Content Placeholder 7" descr="OSI reference model and TCP/IP"/>
          <p:cNvPicPr>
            <a:picLocks noGrp="1"/>
          </p:cNvPicPr>
          <p:nvPr>
            <p:ph idx="1"/>
          </p:nvPr>
        </p:nvPicPr>
        <p:blipFill>
          <a:blip r:embed="rId3">
            <a:extLst>
              <a:ext uri="{28A0092B-C50C-407E-A947-70E740481C1C}">
                <a14:useLocalDpi xmlns:a14="http://schemas.microsoft.com/office/drawing/2010/main" xmlns="" val="0"/>
              </a:ext>
            </a:extLst>
          </a:blip>
          <a:stretch>
            <a:fillRect/>
          </a:stretch>
        </p:blipFill>
        <p:spPr bwMode="auto">
          <a:xfrm>
            <a:off x="549782" y="1774825"/>
            <a:ext cx="8044435" cy="46259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Encapsulation and De-encapsulation</a:t>
            </a:r>
            <a:endParaRPr lang="en-US" noProof="0" dirty="0"/>
          </a:p>
        </p:txBody>
      </p:sp>
      <p:pic>
        <p:nvPicPr>
          <p:cNvPr id="7" name="Content Placeholder 6" descr="Encapsulation and de-encapsulation "/>
          <p:cNvPicPr>
            <a:picLocks noGrp="1"/>
          </p:cNvPicPr>
          <p:nvPr>
            <p:ph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1789314" y="2319280"/>
            <a:ext cx="5565371" cy="353706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 Network?</a:t>
            </a:r>
            <a:endParaRPr lang="en-US" dirty="0"/>
          </a:p>
        </p:txBody>
      </p:sp>
      <p:sp>
        <p:nvSpPr>
          <p:cNvPr id="2" name="Content Placeholder 1"/>
          <p:cNvSpPr>
            <a:spLocks noGrp="1"/>
          </p:cNvSpPr>
          <p:nvPr>
            <p:ph idx="1"/>
          </p:nvPr>
        </p:nvSpPr>
        <p:spPr/>
        <p:txBody>
          <a:bodyPr/>
          <a:lstStyle/>
          <a:p>
            <a:r>
              <a:rPr lang="en-US" dirty="0" smtClean="0"/>
              <a:t>Interconnection of 2 or more devices.</a:t>
            </a:r>
          </a:p>
          <a:p>
            <a:r>
              <a:rPr lang="en-US" dirty="0" smtClean="0"/>
              <a:t>Facilitate sharing of data between multiple nodes.</a:t>
            </a:r>
            <a:endParaRPr lang="en-US" dirty="0"/>
          </a:p>
        </p:txBody>
      </p:sp>
    </p:spTree>
    <p:extLst>
      <p:ext uri="{BB962C8B-B14F-4D97-AF65-F5344CB8AC3E}">
        <p14:creationId xmlns:p14="http://schemas.microsoft.com/office/powerpoint/2010/main" xmlns="" val="3587292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noProof="0" smtClean="0"/>
              <a:t>Physical Layer</a:t>
            </a:r>
            <a:endParaRPr lang="en-US" altLang="en-US" noProof="0" dirty="0" smtClean="0"/>
          </a:p>
        </p:txBody>
      </p:sp>
      <p:sp>
        <p:nvSpPr>
          <p:cNvPr id="3" name="Content Placeholder 2"/>
          <p:cNvSpPr>
            <a:spLocks noGrp="1"/>
          </p:cNvSpPr>
          <p:nvPr>
            <p:ph idx="1"/>
          </p:nvPr>
        </p:nvSpPr>
        <p:spPr/>
        <p:txBody>
          <a:bodyPr>
            <a:normAutofit fontScale="85000" lnSpcReduction="10000"/>
          </a:bodyPr>
          <a:lstStyle/>
          <a:p>
            <a:r>
              <a:rPr lang="en-US" noProof="0" dirty="0" smtClean="0"/>
              <a:t>Physical topology</a:t>
            </a:r>
          </a:p>
          <a:p>
            <a:r>
              <a:rPr lang="en-US" noProof="0" dirty="0" smtClean="0"/>
              <a:t>Mechanical specifications for the network medium</a:t>
            </a:r>
          </a:p>
          <a:p>
            <a:pPr lvl="1"/>
            <a:r>
              <a:rPr lang="en-US" dirty="0" smtClean="0"/>
              <a:t>Cable specifications</a:t>
            </a:r>
          </a:p>
          <a:p>
            <a:pPr lvl="1"/>
            <a:r>
              <a:rPr lang="en-US" noProof="0" dirty="0" smtClean="0"/>
              <a:t>Connector form factor and pin-outs</a:t>
            </a:r>
          </a:p>
          <a:p>
            <a:pPr lvl="1"/>
            <a:r>
              <a:rPr lang="en-US" dirty="0" smtClean="0"/>
              <a:t>Radio transceiver specifications</a:t>
            </a:r>
            <a:endParaRPr lang="en-US" noProof="0" dirty="0" smtClean="0"/>
          </a:p>
          <a:p>
            <a:r>
              <a:rPr lang="en-US" noProof="0" dirty="0" smtClean="0"/>
              <a:t>Signaling (bit transmission / encoding)</a:t>
            </a:r>
          </a:p>
          <a:p>
            <a:r>
              <a:rPr lang="en-US" noProof="0" dirty="0" smtClean="0"/>
              <a:t>Devices</a:t>
            </a:r>
          </a:p>
          <a:p>
            <a:pPr lvl="1"/>
            <a:r>
              <a:rPr lang="en-US" noProof="0" dirty="0" smtClean="0"/>
              <a:t>Transceiver</a:t>
            </a:r>
          </a:p>
          <a:p>
            <a:pPr lvl="1"/>
            <a:r>
              <a:rPr lang="en-US" noProof="0" dirty="0" smtClean="0"/>
              <a:t>Media converter</a:t>
            </a:r>
          </a:p>
          <a:p>
            <a:pPr lvl="1"/>
            <a:r>
              <a:rPr lang="en-US" noProof="0" dirty="0" smtClean="0"/>
              <a:t>Hub / repeater</a:t>
            </a:r>
          </a:p>
          <a:p>
            <a:pPr lvl="1"/>
            <a:r>
              <a:rPr lang="en-US" noProof="0" dirty="0" smtClean="0"/>
              <a:t>Modem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noProof="0" dirty="0" smtClean="0"/>
              <a:t>Data Link Layer</a:t>
            </a:r>
          </a:p>
        </p:txBody>
      </p:sp>
      <p:sp>
        <p:nvSpPr>
          <p:cNvPr id="6" name="Content Placeholder 5"/>
          <p:cNvSpPr>
            <a:spLocks noGrp="1"/>
          </p:cNvSpPr>
          <p:nvPr>
            <p:ph idx="1"/>
          </p:nvPr>
        </p:nvSpPr>
        <p:spPr/>
        <p:txBody>
          <a:bodyPr>
            <a:normAutofit/>
          </a:bodyPr>
          <a:lstStyle/>
          <a:p>
            <a:r>
              <a:rPr lang="en-US" dirty="0" smtClean="0"/>
              <a:t>Organize bits into frames</a:t>
            </a:r>
          </a:p>
          <a:p>
            <a:pPr lvl="1"/>
            <a:r>
              <a:rPr lang="en-US" dirty="0" smtClean="0"/>
              <a:t>Destination and source hardware addresses</a:t>
            </a:r>
          </a:p>
          <a:p>
            <a:pPr lvl="2"/>
            <a:r>
              <a:rPr lang="en-US" dirty="0" smtClean="0"/>
              <a:t>Media Access Control (MAC) address</a:t>
            </a:r>
          </a:p>
          <a:p>
            <a:pPr lvl="1"/>
            <a:r>
              <a:rPr lang="en-US" dirty="0" smtClean="0"/>
              <a:t>Error detection</a:t>
            </a:r>
          </a:p>
          <a:p>
            <a:pPr lvl="1"/>
            <a:r>
              <a:rPr lang="en-US" dirty="0" smtClean="0"/>
              <a:t>Flow control</a:t>
            </a:r>
          </a:p>
          <a:p>
            <a:pPr lvl="1"/>
            <a:endParaRPr lang="en-US" dirty="0" smtClean="0"/>
          </a:p>
        </p:txBody>
      </p:sp>
      <p:sp>
        <p:nvSpPr>
          <p:cNvPr id="276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noProof="0" smtClean="0"/>
              <a:t>Network Layer</a:t>
            </a:r>
            <a:endParaRPr lang="en-US" altLang="en-US" noProof="0" dirty="0" smtClean="0"/>
          </a:p>
        </p:txBody>
      </p:sp>
      <p:sp>
        <p:nvSpPr>
          <p:cNvPr id="3" name="Content Placeholder 2"/>
          <p:cNvSpPr>
            <a:spLocks noGrp="1"/>
          </p:cNvSpPr>
          <p:nvPr>
            <p:ph idx="1"/>
          </p:nvPr>
        </p:nvSpPr>
        <p:spPr/>
        <p:txBody>
          <a:bodyPr>
            <a:normAutofit fontScale="92500" lnSpcReduction="10000"/>
          </a:bodyPr>
          <a:lstStyle/>
          <a:p>
            <a:r>
              <a:rPr lang="en-US" noProof="0" dirty="0" smtClean="0"/>
              <a:t>Moving data around a network of networks (internetwork / the Internet)</a:t>
            </a:r>
          </a:p>
          <a:p>
            <a:r>
              <a:rPr lang="en-US" noProof="0" dirty="0" smtClean="0"/>
              <a:t>Logical addressing between networks</a:t>
            </a:r>
          </a:p>
          <a:p>
            <a:r>
              <a:rPr lang="en-US" noProof="0" dirty="0" smtClean="0"/>
              <a:t>Routing</a:t>
            </a:r>
          </a:p>
          <a:p>
            <a:pPr lvl="1"/>
            <a:r>
              <a:rPr lang="en-US" dirty="0" smtClean="0"/>
              <a:t>Route discovery</a:t>
            </a:r>
          </a:p>
          <a:p>
            <a:pPr lvl="1"/>
            <a:r>
              <a:rPr lang="en-US" noProof="0" dirty="0" smtClean="0"/>
              <a:t>Path selection</a:t>
            </a:r>
          </a:p>
          <a:p>
            <a:r>
              <a:rPr lang="en-US" noProof="0" dirty="0" smtClean="0"/>
              <a:t>Devices</a:t>
            </a:r>
          </a:p>
          <a:p>
            <a:pPr lvl="1"/>
            <a:r>
              <a:rPr lang="en-US" noProof="0" dirty="0" smtClean="0"/>
              <a:t>Router</a:t>
            </a:r>
          </a:p>
          <a:p>
            <a:pPr lvl="1"/>
            <a:r>
              <a:rPr lang="en-US" noProof="0" dirty="0" smtClean="0"/>
              <a:t>Layer 3 switch</a:t>
            </a:r>
          </a:p>
          <a:p>
            <a:pPr lvl="1"/>
            <a:r>
              <a:rPr lang="en-US" noProof="0" dirty="0" smtClean="0"/>
              <a:t>Basic firewall</a:t>
            </a:r>
            <a:endParaRPr lang="en-US" noProof="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Transport Layer</a:t>
            </a:r>
            <a:endParaRPr lang="en-US" dirty="0"/>
          </a:p>
        </p:txBody>
      </p:sp>
      <p:sp>
        <p:nvSpPr>
          <p:cNvPr id="2" name="Content Placeholder 1"/>
          <p:cNvSpPr>
            <a:spLocks noGrp="1"/>
          </p:cNvSpPr>
          <p:nvPr>
            <p:ph idx="1"/>
          </p:nvPr>
        </p:nvSpPr>
        <p:spPr/>
        <p:txBody>
          <a:bodyPr>
            <a:normAutofit/>
          </a:bodyPr>
          <a:lstStyle/>
          <a:p>
            <a:r>
              <a:rPr lang="en-US" dirty="0" smtClean="0"/>
              <a:t>UDP vs TCP</a:t>
            </a:r>
          </a:p>
          <a:p>
            <a:r>
              <a:rPr lang="en-US" dirty="0" smtClean="0"/>
              <a:t>Reliable delivery</a:t>
            </a:r>
          </a:p>
          <a:p>
            <a:pPr lvl="1"/>
            <a:r>
              <a:rPr lang="en-US" dirty="0" smtClean="0"/>
              <a:t>Connection establishment</a:t>
            </a:r>
          </a:p>
          <a:p>
            <a:pPr lvl="1"/>
            <a:r>
              <a:rPr lang="en-US" dirty="0" smtClean="0"/>
              <a:t>Acknowledgements and negative acknowledgments</a:t>
            </a:r>
          </a:p>
          <a:p>
            <a:pPr lvl="1"/>
            <a:r>
              <a:rPr lang="en-US" dirty="0" smtClean="0"/>
              <a:t>Segmentation and sequencing</a:t>
            </a:r>
          </a:p>
          <a:p>
            <a:pPr lvl="1"/>
            <a:r>
              <a:rPr lang="en-US" dirty="0" smtClean="0"/>
              <a:t>Flow control</a:t>
            </a:r>
          </a:p>
          <a:p>
            <a:r>
              <a:rPr lang="en-US" dirty="0" smtClean="0"/>
              <a:t>Unreliable (connectionless) delivery</a:t>
            </a:r>
          </a:p>
          <a:p>
            <a:pPr lvl="1"/>
            <a:endParaRPr lang="en-US" dirty="0" smtClean="0"/>
          </a:p>
          <a:p>
            <a:endParaRPr lang="en-US" dirty="0"/>
          </a:p>
        </p:txBody>
      </p:sp>
    </p:spTree>
    <p:extLst>
      <p:ext uri="{BB962C8B-B14F-4D97-AF65-F5344CB8AC3E}">
        <p14:creationId xmlns:p14="http://schemas.microsoft.com/office/powerpoint/2010/main" xmlns="" val="984176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noProof="0" smtClean="0"/>
              <a:t>Upper Layers</a:t>
            </a:r>
            <a:endParaRPr lang="en-US" altLang="en-US" noProof="0" dirty="0" smtClean="0"/>
          </a:p>
        </p:txBody>
      </p:sp>
      <p:sp>
        <p:nvSpPr>
          <p:cNvPr id="29699" name="Content Placeholder 2"/>
          <p:cNvSpPr>
            <a:spLocks noGrp="1"/>
          </p:cNvSpPr>
          <p:nvPr>
            <p:ph idx="1"/>
          </p:nvPr>
        </p:nvSpPr>
        <p:spPr/>
        <p:txBody>
          <a:bodyPr>
            <a:normAutofit fontScale="92500" lnSpcReduction="20000"/>
          </a:bodyPr>
          <a:lstStyle/>
          <a:p>
            <a:r>
              <a:rPr lang="en-US" altLang="en-US" dirty="0" smtClean="0"/>
              <a:t>Divisions between “upper” layers less important in “real world” protocols</a:t>
            </a:r>
            <a:endParaRPr lang="en-US" altLang="en-US" noProof="0" dirty="0" smtClean="0"/>
          </a:p>
          <a:p>
            <a:r>
              <a:rPr lang="en-US" altLang="en-US" noProof="0" dirty="0" smtClean="0"/>
              <a:t>Session</a:t>
            </a:r>
          </a:p>
          <a:p>
            <a:pPr lvl="1"/>
            <a:r>
              <a:rPr lang="en-US" altLang="en-US" dirty="0" smtClean="0"/>
              <a:t>Identify a sequence of messages belonging to the same “conversation”</a:t>
            </a:r>
          </a:p>
          <a:p>
            <a:pPr lvl="1"/>
            <a:r>
              <a:rPr lang="en-US" altLang="en-US" dirty="0" smtClean="0"/>
              <a:t>Dialog control (simplex, half-duplex, duplex)</a:t>
            </a:r>
          </a:p>
          <a:p>
            <a:r>
              <a:rPr lang="en-US" altLang="en-US" noProof="0" dirty="0" smtClean="0"/>
              <a:t>Presentation</a:t>
            </a:r>
            <a:endParaRPr lang="en-US" altLang="en-US" dirty="0" smtClean="0"/>
          </a:p>
          <a:p>
            <a:pPr lvl="1"/>
            <a:r>
              <a:rPr lang="en-US" altLang="en-US" noProof="0" dirty="0" smtClean="0"/>
              <a:t>Compression / decompression / encryption </a:t>
            </a:r>
            <a:r>
              <a:rPr lang="en-US" altLang="en-US" dirty="0" smtClean="0"/>
              <a:t>/ decryption</a:t>
            </a:r>
          </a:p>
          <a:p>
            <a:r>
              <a:rPr lang="en-US" altLang="en-US" noProof="0" dirty="0" smtClean="0"/>
              <a:t>Application</a:t>
            </a:r>
          </a:p>
          <a:p>
            <a:pPr lvl="1"/>
            <a:r>
              <a:rPr lang="en-US" altLang="en-US" dirty="0" smtClean="0"/>
              <a:t>Application Programming Interfaces (API) for software programs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Features of Networks</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Two or more computer systems linked by transmission media to share information</a:t>
            </a:r>
          </a:p>
          <a:p>
            <a:r>
              <a:rPr lang="en-US" dirty="0" smtClean="0"/>
              <a:t>Networks are built to provide useful services</a:t>
            </a:r>
          </a:p>
          <a:p>
            <a:pPr lvl="1"/>
            <a:r>
              <a:rPr lang="en-US" dirty="0" smtClean="0"/>
              <a:t>Sharing data and resources</a:t>
            </a:r>
          </a:p>
          <a:p>
            <a:pPr lvl="1"/>
            <a:r>
              <a:rPr lang="en-US" dirty="0" smtClean="0"/>
              <a:t>Email and database applications</a:t>
            </a:r>
          </a:p>
          <a:p>
            <a:pPr lvl="1"/>
            <a:r>
              <a:rPr lang="en-US" dirty="0" smtClean="0"/>
              <a:t>Web applications and social networking</a:t>
            </a:r>
          </a:p>
          <a:p>
            <a:pPr lvl="1"/>
            <a:r>
              <a:rPr lang="en-US" dirty="0" smtClean="0"/>
              <a:t>Voice and multimedia conferencing</a:t>
            </a:r>
          </a:p>
          <a:p>
            <a:r>
              <a:rPr lang="en-US" dirty="0" smtClean="0"/>
              <a:t>Network boundaries</a:t>
            </a:r>
          </a:p>
          <a:p>
            <a:pPr lvl="1"/>
            <a:r>
              <a:rPr lang="en-US" dirty="0" smtClean="0"/>
              <a:t>Local Area Network (LAN)</a:t>
            </a:r>
          </a:p>
          <a:p>
            <a:pPr lvl="1"/>
            <a:r>
              <a:rPr lang="en-US" dirty="0" smtClean="0"/>
              <a:t>Wide Area Network (WAN)</a:t>
            </a:r>
            <a:endParaRPr lang="en-US" dirty="0"/>
          </a:p>
        </p:txBody>
      </p:sp>
    </p:spTree>
    <p:extLst>
      <p:ext uri="{BB962C8B-B14F-4D97-AF65-F5344CB8AC3E}">
        <p14:creationId xmlns:p14="http://schemas.microsoft.com/office/powerpoint/2010/main" xmlns="" val="1339835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p:txBody>
          <a:bodyPr>
            <a:normAutofit/>
          </a:bodyPr>
          <a:lstStyle/>
          <a:p>
            <a:r>
              <a:rPr lang="en-US" sz="2800" dirty="0" smtClean="0"/>
              <a:t>Network Infrastructure Implementations</a:t>
            </a:r>
            <a:endParaRPr lang="en-US" altLang="en-US" sz="2800" noProof="0" dirty="0" smtClean="0"/>
          </a:p>
        </p:txBody>
      </p:sp>
      <p:sp>
        <p:nvSpPr>
          <p:cNvPr id="8" name="Content Placeholder 7"/>
          <p:cNvSpPr>
            <a:spLocks noGrp="1"/>
          </p:cNvSpPr>
          <p:nvPr>
            <p:ph sz="half" idx="1"/>
          </p:nvPr>
        </p:nvSpPr>
        <p:spPr/>
        <p:txBody>
          <a:bodyPr>
            <a:normAutofit fontScale="92500" lnSpcReduction="20000"/>
          </a:bodyPr>
          <a:lstStyle/>
          <a:p>
            <a:r>
              <a:rPr lang="en-US" noProof="0" dirty="0" smtClean="0"/>
              <a:t>Local Area Network (LAN)</a:t>
            </a:r>
          </a:p>
          <a:p>
            <a:pPr lvl="1"/>
            <a:r>
              <a:rPr lang="en-US" dirty="0" smtClean="0"/>
              <a:t>Home network</a:t>
            </a:r>
          </a:p>
          <a:p>
            <a:pPr lvl="1"/>
            <a:r>
              <a:rPr lang="en-US" dirty="0"/>
              <a:t>SOHO (Small Office Home Office</a:t>
            </a:r>
            <a:r>
              <a:rPr lang="en-US" dirty="0" smtClean="0"/>
              <a:t>)</a:t>
            </a:r>
            <a:endParaRPr lang="en-GB" dirty="0"/>
          </a:p>
          <a:p>
            <a:pPr lvl="1"/>
            <a:r>
              <a:rPr lang="en-US" dirty="0"/>
              <a:t>SME (Small and Medium Sized Enterprise</a:t>
            </a:r>
            <a:r>
              <a:rPr lang="en-US" dirty="0" smtClean="0"/>
              <a:t>)</a:t>
            </a:r>
            <a:endParaRPr lang="en-GB" dirty="0"/>
          </a:p>
          <a:p>
            <a:pPr lvl="1"/>
            <a:r>
              <a:rPr lang="en-US" dirty="0"/>
              <a:t>Enterprise LAN - a larger network with hundreds or thousands of servers and </a:t>
            </a:r>
            <a:r>
              <a:rPr lang="en-US" dirty="0" smtClean="0"/>
              <a:t>clients</a:t>
            </a:r>
          </a:p>
          <a:p>
            <a:r>
              <a:rPr lang="en-US" dirty="0" smtClean="0"/>
              <a:t>Campus Area Network (CAN)</a:t>
            </a:r>
          </a:p>
          <a:p>
            <a:r>
              <a:rPr lang="en-US" dirty="0" smtClean="0"/>
              <a:t>Wireless LAN (WLAN)</a:t>
            </a:r>
            <a:endParaRPr lang="en-US" dirty="0"/>
          </a:p>
        </p:txBody>
      </p:sp>
      <p:sp>
        <p:nvSpPr>
          <p:cNvPr id="2" name="Content Placeholder 1"/>
          <p:cNvSpPr>
            <a:spLocks noGrp="1"/>
          </p:cNvSpPr>
          <p:nvPr>
            <p:ph sz="half" idx="2"/>
          </p:nvPr>
        </p:nvSpPr>
        <p:spPr/>
        <p:txBody>
          <a:bodyPr>
            <a:normAutofit fontScale="92500" lnSpcReduction="20000"/>
          </a:bodyPr>
          <a:lstStyle/>
          <a:p>
            <a:r>
              <a:rPr lang="en-US" dirty="0" smtClean="0"/>
              <a:t>Wide Area Network (WAN)</a:t>
            </a:r>
          </a:p>
          <a:p>
            <a:pPr lvl="1"/>
            <a:r>
              <a:rPr lang="en-US" dirty="0" smtClean="0"/>
              <a:t>Internet</a:t>
            </a:r>
          </a:p>
          <a:p>
            <a:pPr lvl="1"/>
            <a:r>
              <a:rPr lang="en-US" dirty="0" smtClean="0"/>
              <a:t>Intranet</a:t>
            </a:r>
          </a:p>
          <a:p>
            <a:pPr lvl="1"/>
            <a:r>
              <a:rPr lang="en-US" dirty="0" smtClean="0"/>
              <a:t>Extranet</a:t>
            </a:r>
          </a:p>
          <a:p>
            <a:r>
              <a:rPr lang="en-US" dirty="0" smtClean="0"/>
              <a:t>Metropolitan Area Network (MAN)</a:t>
            </a:r>
            <a:endParaRPr lang="en-US" dirty="0"/>
          </a:p>
        </p:txBody>
      </p:sp>
      <p:sp>
        <p:nvSpPr>
          <p:cNvPr id="102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024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xmlns="" val="1648428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Personal Area Network (PAN)</a:t>
            </a:r>
            <a:endParaRPr lang="en-US" noProof="0" dirty="0"/>
          </a:p>
        </p:txBody>
      </p:sp>
      <p:sp>
        <p:nvSpPr>
          <p:cNvPr id="5" name="Content Placeholder 4"/>
          <p:cNvSpPr>
            <a:spLocks noGrp="1"/>
          </p:cNvSpPr>
          <p:nvPr>
            <p:ph idx="1"/>
          </p:nvPr>
        </p:nvSpPr>
        <p:spPr/>
        <p:txBody>
          <a:bodyPr>
            <a:normAutofit fontScale="77500" lnSpcReduction="20000"/>
          </a:bodyPr>
          <a:lstStyle/>
          <a:p>
            <a:r>
              <a:rPr lang="en-US" dirty="0"/>
              <a:t>Infrared (IrDA or IR</a:t>
            </a:r>
            <a:r>
              <a:rPr lang="en-US" dirty="0" smtClean="0"/>
              <a:t>)</a:t>
            </a:r>
          </a:p>
          <a:p>
            <a:pPr lvl="1"/>
            <a:r>
              <a:rPr lang="en-US" dirty="0" smtClean="0"/>
              <a:t>4 </a:t>
            </a:r>
            <a:r>
              <a:rPr lang="en-US" dirty="0"/>
              <a:t>Mbps </a:t>
            </a:r>
            <a:r>
              <a:rPr lang="en-US" dirty="0" smtClean="0"/>
              <a:t>up </a:t>
            </a:r>
            <a:r>
              <a:rPr lang="en-US" dirty="0"/>
              <a:t>to about 1m or 3 </a:t>
            </a:r>
            <a:r>
              <a:rPr lang="en-US" dirty="0" smtClean="0"/>
              <a:t>feet</a:t>
            </a:r>
          </a:p>
          <a:p>
            <a:pPr lvl="1"/>
            <a:r>
              <a:rPr lang="en-US" dirty="0" smtClean="0"/>
              <a:t>Requires line-of-sight</a:t>
            </a:r>
          </a:p>
          <a:p>
            <a:pPr lvl="1"/>
            <a:r>
              <a:rPr lang="en-US" dirty="0" smtClean="0"/>
              <a:t>No longer </a:t>
            </a:r>
            <a:r>
              <a:rPr lang="en-US" dirty="0"/>
              <a:t>widely </a:t>
            </a:r>
            <a:r>
              <a:rPr lang="en-US" dirty="0" smtClean="0"/>
              <a:t>supported</a:t>
            </a:r>
            <a:endParaRPr lang="en-GB" dirty="0"/>
          </a:p>
          <a:p>
            <a:r>
              <a:rPr lang="en-US" dirty="0" smtClean="0"/>
              <a:t>Bluetooth</a:t>
            </a:r>
          </a:p>
          <a:p>
            <a:pPr lvl="1"/>
            <a:r>
              <a:rPr lang="en-US" dirty="0" smtClean="0"/>
              <a:t>3 Mbps up to about </a:t>
            </a:r>
            <a:r>
              <a:rPr lang="en-US" dirty="0"/>
              <a:t>10m (30 feet</a:t>
            </a:r>
            <a:r>
              <a:rPr lang="en-US" dirty="0" smtClean="0"/>
              <a:t>)</a:t>
            </a:r>
          </a:p>
          <a:p>
            <a:pPr lvl="1"/>
            <a:r>
              <a:rPr lang="en-US" dirty="0" smtClean="0"/>
              <a:t>BT v3/4 High Speed up to 24 Mbps using an 802.11 radio link</a:t>
            </a:r>
          </a:p>
          <a:p>
            <a:pPr lvl="1"/>
            <a:r>
              <a:rPr lang="en-US" dirty="0" smtClean="0"/>
              <a:t>Most </a:t>
            </a:r>
            <a:r>
              <a:rPr lang="en-US" dirty="0"/>
              <a:t>PAN devices are based on Bluetooth </a:t>
            </a:r>
            <a:r>
              <a:rPr lang="en-US" dirty="0" smtClean="0"/>
              <a:t>connectivity</a:t>
            </a:r>
            <a:endParaRPr lang="en-GB" dirty="0"/>
          </a:p>
          <a:p>
            <a:r>
              <a:rPr lang="en-US" dirty="0"/>
              <a:t>Near Field Communications (NFC</a:t>
            </a:r>
            <a:r>
              <a:rPr lang="en-US" dirty="0" smtClean="0"/>
              <a:t>)</a:t>
            </a:r>
          </a:p>
          <a:p>
            <a:pPr lvl="1"/>
            <a:r>
              <a:rPr lang="en-US" dirty="0" smtClean="0"/>
              <a:t>Works </a:t>
            </a:r>
            <a:r>
              <a:rPr lang="en-US" dirty="0"/>
              <a:t>at up to </a:t>
            </a:r>
            <a:r>
              <a:rPr lang="en-US" dirty="0" smtClean="0"/>
              <a:t>2” / 6cm </a:t>
            </a:r>
            <a:r>
              <a:rPr lang="en-US" dirty="0"/>
              <a:t>at data rates of 106, 212, and 424 </a:t>
            </a:r>
            <a:r>
              <a:rPr lang="en-US" dirty="0" smtClean="0"/>
              <a:t>Kbps</a:t>
            </a:r>
          </a:p>
          <a:p>
            <a:pPr lvl="1"/>
            <a:r>
              <a:rPr lang="en-US" dirty="0" smtClean="0"/>
              <a:t>Used </a:t>
            </a:r>
            <a:r>
              <a:rPr lang="en-US" dirty="0"/>
              <a:t>for contactless payment </a:t>
            </a:r>
            <a:r>
              <a:rPr lang="en-US" dirty="0" smtClean="0"/>
              <a:t>readers</a:t>
            </a:r>
          </a:p>
          <a:p>
            <a:pPr lvl="1"/>
            <a:r>
              <a:rPr lang="en-US" dirty="0" smtClean="0"/>
              <a:t>Also used </a:t>
            </a:r>
            <a:r>
              <a:rPr lang="en-US" dirty="0"/>
              <a:t>to configure other types of connection </a:t>
            </a:r>
            <a:r>
              <a:rPr lang="en-US" dirty="0" smtClean="0"/>
              <a:t>and </a:t>
            </a:r>
            <a:r>
              <a:rPr lang="en-US" dirty="0"/>
              <a:t>for exchanging </a:t>
            </a:r>
            <a:r>
              <a:rPr lang="en-US" dirty="0" smtClean="0"/>
              <a:t>information</a:t>
            </a:r>
            <a:endParaRPr lang="en-GB" dirty="0"/>
          </a:p>
          <a:p>
            <a:endParaRPr lang="en-US" dirty="0"/>
          </a:p>
        </p:txBody>
      </p:sp>
    </p:spTree>
    <p:extLst>
      <p:ext uri="{BB962C8B-B14F-4D97-AF65-F5344CB8AC3E}">
        <p14:creationId xmlns:p14="http://schemas.microsoft.com/office/powerpoint/2010/main" xmlns="" val="2372631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noProof="0" dirty="0" smtClean="0"/>
              <a:t>Network Components</a:t>
            </a:r>
          </a:p>
        </p:txBody>
      </p:sp>
      <p:sp>
        <p:nvSpPr>
          <p:cNvPr id="9219" name="Content Placeholder 2"/>
          <p:cNvSpPr>
            <a:spLocks noGrp="1"/>
          </p:cNvSpPr>
          <p:nvPr>
            <p:ph idx="1"/>
          </p:nvPr>
        </p:nvSpPr>
        <p:spPr/>
        <p:txBody>
          <a:bodyPr>
            <a:normAutofit fontScale="92500" lnSpcReduction="10000"/>
          </a:bodyPr>
          <a:lstStyle/>
          <a:p>
            <a:r>
              <a:rPr lang="en-US" noProof="0" dirty="0" smtClean="0"/>
              <a:t>Nodes, stations, and hosts</a:t>
            </a:r>
          </a:p>
          <a:p>
            <a:pPr lvl="1"/>
            <a:r>
              <a:rPr lang="en-US" dirty="0" smtClean="0"/>
              <a:t>A node is a device communicating on the network via one or more interfaces</a:t>
            </a:r>
          </a:p>
          <a:p>
            <a:pPr lvl="2"/>
            <a:r>
              <a:rPr lang="en-US" noProof="0" dirty="0" smtClean="0"/>
              <a:t>Can include endpoints such as computers</a:t>
            </a:r>
          </a:p>
          <a:p>
            <a:pPr lvl="2"/>
            <a:r>
              <a:rPr lang="en-US" dirty="0" smtClean="0"/>
              <a:t>Can include forwarding nodes such as switches and routers</a:t>
            </a:r>
          </a:p>
          <a:p>
            <a:pPr lvl="1"/>
            <a:r>
              <a:rPr lang="en-US" noProof="0" dirty="0" smtClean="0"/>
              <a:t>“Station” can be used instead of node when talking about wireless networks</a:t>
            </a:r>
          </a:p>
          <a:p>
            <a:pPr lvl="1"/>
            <a:r>
              <a:rPr lang="en-US" dirty="0" smtClean="0"/>
              <a:t>Host typically refers to a computing device (</a:t>
            </a:r>
            <a:r>
              <a:rPr lang="en-US" i="1" dirty="0" smtClean="0"/>
              <a:t>not</a:t>
            </a:r>
            <a:r>
              <a:rPr lang="en-US" dirty="0" smtClean="0"/>
              <a:t> a switch or a router)</a:t>
            </a:r>
            <a:endParaRPr lang="en-US" noProof="0" dirty="0" smtClean="0"/>
          </a:p>
          <a:p>
            <a:r>
              <a:rPr lang="en-US" noProof="0" dirty="0" smtClean="0"/>
              <a:t>Transmission media - c</a:t>
            </a:r>
            <a:r>
              <a:rPr lang="en-US" dirty="0" smtClean="0"/>
              <a:t>abled or wireless links between nodes</a:t>
            </a:r>
            <a:endParaRPr lang="en-US" noProof="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noProof="0" smtClean="0"/>
              <a:t>Network Protocols</a:t>
            </a:r>
            <a:endParaRPr lang="en-US" altLang="en-US" noProof="0" dirty="0" smtClean="0"/>
          </a:p>
        </p:txBody>
      </p:sp>
      <p:sp>
        <p:nvSpPr>
          <p:cNvPr id="13315" name="Content Placeholder 2"/>
          <p:cNvSpPr>
            <a:spLocks noGrp="1"/>
          </p:cNvSpPr>
          <p:nvPr>
            <p:ph idx="1"/>
          </p:nvPr>
        </p:nvSpPr>
        <p:spPr/>
        <p:txBody>
          <a:bodyPr/>
          <a:lstStyle/>
          <a:p>
            <a:r>
              <a:rPr lang="en-US" altLang="en-US" noProof="0" smtClean="0"/>
              <a:t>Rules for exchanging data</a:t>
            </a:r>
          </a:p>
          <a:p>
            <a:r>
              <a:rPr lang="en-US" altLang="en-US" noProof="0" smtClean="0"/>
              <a:t>Addressing</a:t>
            </a:r>
          </a:p>
          <a:p>
            <a:r>
              <a:rPr lang="en-US" altLang="en-US" noProof="0" smtClean="0"/>
              <a:t>Encapsulation</a:t>
            </a:r>
          </a:p>
          <a:p>
            <a:pPr lvl="1"/>
            <a:r>
              <a:rPr lang="en-US" altLang="en-US" noProof="0" smtClean="0"/>
              <a:t>Header</a:t>
            </a:r>
          </a:p>
          <a:p>
            <a:pPr lvl="1"/>
            <a:r>
              <a:rPr lang="en-US" altLang="en-US" noProof="0" smtClean="0"/>
              <a:t>Payload</a:t>
            </a:r>
            <a:endParaRPr lang="en-US" altLang="en-US" noProof="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noProof="0" smtClean="0"/>
              <a:t>Clients and Servers</a:t>
            </a:r>
            <a:endParaRPr lang="en-US" altLang="en-US" noProof="0" dirty="0" smtClean="0"/>
          </a:p>
        </p:txBody>
      </p:sp>
      <p:pic>
        <p:nvPicPr>
          <p:cNvPr id="10" name="Content Placeholder 9" descr="Server-based network"/>
          <p:cNvPicPr>
            <a:picLocks noGrp="1"/>
          </p:cNvPicPr>
          <p:nvPr>
            <p:ph sz="half" idx="1"/>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732905" y="3156484"/>
            <a:ext cx="3487189" cy="1857895"/>
          </a:xfrm>
          <a:prstGeom prst="rect">
            <a:avLst/>
          </a:prstGeom>
          <a:noFill/>
          <a:ln>
            <a:noFill/>
          </a:ln>
        </p:spPr>
      </p:pic>
      <p:sp>
        <p:nvSpPr>
          <p:cNvPr id="6" name="Content Placeholder 5"/>
          <p:cNvSpPr>
            <a:spLocks noGrp="1"/>
          </p:cNvSpPr>
          <p:nvPr>
            <p:ph sz="half" idx="2"/>
          </p:nvPr>
        </p:nvSpPr>
        <p:spPr/>
        <p:txBody>
          <a:bodyPr>
            <a:normAutofit fontScale="92500"/>
          </a:bodyPr>
          <a:lstStyle/>
          <a:p>
            <a:r>
              <a:rPr lang="en-US" noProof="0" dirty="0" smtClean="0"/>
              <a:t>Types of server</a:t>
            </a:r>
          </a:p>
          <a:p>
            <a:pPr lvl="1"/>
            <a:r>
              <a:rPr lang="en-US" noProof="0" dirty="0" smtClean="0"/>
              <a:t>Network services</a:t>
            </a:r>
          </a:p>
          <a:p>
            <a:pPr lvl="1"/>
            <a:r>
              <a:rPr lang="en-US" noProof="0" dirty="0" smtClean="0"/>
              <a:t>File and Print</a:t>
            </a:r>
          </a:p>
          <a:p>
            <a:pPr lvl="1"/>
            <a:r>
              <a:rPr lang="en-US" noProof="0" dirty="0" smtClean="0"/>
              <a:t>Application Servers </a:t>
            </a:r>
          </a:p>
          <a:p>
            <a:pPr lvl="1"/>
            <a:r>
              <a:rPr lang="en-US" noProof="0" dirty="0" smtClean="0"/>
              <a:t>Messaging</a:t>
            </a:r>
          </a:p>
          <a:p>
            <a:pPr lvl="1"/>
            <a:r>
              <a:rPr lang="en-US" noProof="0" dirty="0" smtClean="0"/>
              <a:t>Media</a:t>
            </a:r>
          </a:p>
          <a:p>
            <a:r>
              <a:rPr lang="en-US" noProof="0" dirty="0" smtClean="0"/>
              <a:t>Server networks</a:t>
            </a:r>
          </a:p>
          <a:p>
            <a:pPr lvl="1"/>
            <a:r>
              <a:rPr lang="en-US" noProof="0" dirty="0" smtClean="0"/>
              <a:t>Server and clients are distinct</a:t>
            </a:r>
          </a:p>
          <a:p>
            <a:pPr lvl="1"/>
            <a:r>
              <a:rPr lang="en-US" noProof="0" dirty="0" smtClean="0"/>
              <a:t>Centralized administration</a:t>
            </a:r>
          </a:p>
          <a:p>
            <a:pPr lvl="1"/>
            <a:r>
              <a:rPr lang="en-US" noProof="0" dirty="0" smtClean="0"/>
              <a:t>Scalable</a:t>
            </a:r>
          </a:p>
          <a:p>
            <a:endParaRPr lang="en-US" noProof="0" dirty="0"/>
          </a:p>
        </p:txBody>
      </p:sp>
      <p:sp>
        <p:nvSpPr>
          <p:cNvPr id="153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
        <p:nvSpPr>
          <p:cNvPr id="153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Bef>
                <a:spcPct val="40000"/>
              </a:spcBef>
              <a:spcAft>
                <a:spcPct val="40000"/>
              </a:spcAft>
              <a:buClr>
                <a:schemeClr val="tx2"/>
              </a:buClr>
              <a:buFont typeface="Arial" panose="020B0604020202020204" pitchFamily="34" charset="0"/>
              <a:buChar char="•"/>
              <a:defRPr sz="2800">
                <a:solidFill>
                  <a:schemeClr val="bg2"/>
                </a:solidFill>
                <a:latin typeface="Verdana" panose="020B0604030504040204" pitchFamily="34" charset="0"/>
              </a:defRPr>
            </a:lvl1pPr>
            <a:lvl2pPr marL="742950" indent="-285750">
              <a:spcBef>
                <a:spcPct val="30000"/>
              </a:spcBef>
              <a:spcAft>
                <a:spcPct val="30000"/>
              </a:spcAft>
              <a:buClr>
                <a:schemeClr val="accent1"/>
              </a:buClr>
              <a:buFont typeface="Times New Roman" panose="02020603050405020304" pitchFamily="18" charset="0"/>
              <a:buChar char="–"/>
              <a:defRPr sz="2400">
                <a:solidFill>
                  <a:schemeClr val="accent1"/>
                </a:solidFill>
                <a:latin typeface="Verdana" panose="020B0604030504040204" pitchFamily="34" charset="0"/>
              </a:defRPr>
            </a:lvl2pPr>
            <a:lvl3pPr marL="1143000" indent="-228600">
              <a:spcBef>
                <a:spcPct val="20000"/>
              </a:spcBef>
              <a:spcAft>
                <a:spcPct val="20000"/>
              </a:spcAft>
              <a:buClr>
                <a:schemeClr val="accent1"/>
              </a:buClr>
              <a:buChar char="•"/>
              <a:defRPr sz="2000">
                <a:solidFill>
                  <a:schemeClr val="accent1"/>
                </a:solidFill>
                <a:latin typeface="Verdana" panose="020B0604030504040204" pitchFamily="34" charset="0"/>
              </a:defRPr>
            </a:lvl3pPr>
            <a:lvl4pPr marL="1600200" indent="-228600">
              <a:spcBef>
                <a:spcPct val="20000"/>
              </a:spcBef>
              <a:spcAft>
                <a:spcPct val="20000"/>
              </a:spcAft>
              <a:buClr>
                <a:schemeClr val="accent1"/>
              </a:buClr>
              <a:buChar char="•"/>
              <a:defRPr sz="2000">
                <a:solidFill>
                  <a:schemeClr val="accent1"/>
                </a:solidFill>
                <a:latin typeface="Verdana" panose="020B0604030504040204" pitchFamily="34" charset="0"/>
              </a:defRPr>
            </a:lvl4pPr>
            <a:lvl5pPr marL="2057400" indent="-228600">
              <a:spcBef>
                <a:spcPct val="20000"/>
              </a:spcBef>
              <a:spcAft>
                <a:spcPct val="20000"/>
              </a:spcAft>
              <a:buClr>
                <a:schemeClr val="accent1"/>
              </a:buClr>
              <a:buChar char="•"/>
              <a:defRPr sz="2000">
                <a:solidFill>
                  <a:schemeClr val="accent1"/>
                </a:solidFill>
                <a:latin typeface="Verdana" panose="020B0604030504040204" pitchFamily="34" charset="0"/>
              </a:defRPr>
            </a:lvl5pPr>
            <a:lvl6pPr marL="25146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6pPr>
            <a:lvl7pPr marL="29718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7pPr>
            <a:lvl8pPr marL="34290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8pPr>
            <a:lvl9pPr marL="3886200" indent="-228600" eaLnBrk="0" fontAlgn="base" hangingPunct="0">
              <a:spcBef>
                <a:spcPct val="20000"/>
              </a:spcBef>
              <a:spcAft>
                <a:spcPct val="20000"/>
              </a:spcAft>
              <a:buClr>
                <a:schemeClr val="accent1"/>
              </a:buClr>
              <a:buChar char="•"/>
              <a:defRPr sz="2000">
                <a:solidFill>
                  <a:schemeClr val="accent1"/>
                </a:solidFill>
                <a:latin typeface="Verdana" panose="020B0604030504040204" pitchFamily="34" charset="0"/>
              </a:defRPr>
            </a:lvl9pPr>
          </a:lstStyle>
          <a:p>
            <a:pPr algn="ctr">
              <a:lnSpc>
                <a:spcPct val="100000"/>
              </a:lnSpc>
              <a:spcBef>
                <a:spcPct val="0"/>
              </a:spcBef>
              <a:spcAft>
                <a:spcPct val="0"/>
              </a:spcAft>
              <a:buClrTx/>
              <a:buFontTx/>
              <a:buNone/>
            </a:pPr>
            <a:endParaRPr lang="en-US" altLang="en-US" sz="240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noProof="0" smtClean="0"/>
              <a:t>Peer-to-Peer Networks</a:t>
            </a:r>
            <a:endParaRPr lang="en-US" altLang="en-US" noProof="0" dirty="0" smtClean="0"/>
          </a:p>
        </p:txBody>
      </p:sp>
      <p:sp>
        <p:nvSpPr>
          <p:cNvPr id="3" name="Content Placeholder 2"/>
          <p:cNvSpPr>
            <a:spLocks noGrp="1"/>
          </p:cNvSpPr>
          <p:nvPr>
            <p:ph sz="half" idx="1"/>
          </p:nvPr>
        </p:nvSpPr>
        <p:spPr/>
        <p:txBody>
          <a:bodyPr/>
          <a:lstStyle/>
          <a:p>
            <a:r>
              <a:rPr lang="en-US" noProof="0" smtClean="0"/>
              <a:t>Machines can be both server and client</a:t>
            </a:r>
          </a:p>
          <a:p>
            <a:r>
              <a:rPr lang="en-US" noProof="0" smtClean="0"/>
              <a:t>Less reliable and more difficult to secure</a:t>
            </a:r>
          </a:p>
          <a:p>
            <a:r>
              <a:rPr lang="en-US" noProof="0" smtClean="0"/>
              <a:t>Easy and cheap to set up but difficult to manage and expand</a:t>
            </a:r>
          </a:p>
          <a:p>
            <a:endParaRPr lang="en-US" noProof="0" dirty="0"/>
          </a:p>
        </p:txBody>
      </p:sp>
      <p:pic>
        <p:nvPicPr>
          <p:cNvPr id="9" name="Content Placeholder 8" descr="Peer-to-peer network "/>
          <p:cNvPicPr>
            <a:picLocks noGrp="1"/>
          </p:cNvPicPr>
          <p:nvPr>
            <p:ph sz="half" idx="2"/>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bwMode="auto">
          <a:xfrm>
            <a:off x="5225242" y="3208439"/>
            <a:ext cx="2884516" cy="1753985"/>
          </a:xfrm>
          <a:prstGeom prst="rect">
            <a:avLst/>
          </a:prstGeom>
          <a:noFill/>
          <a:ln>
            <a:noFill/>
          </a:ln>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1_gtsslides-white">
  <a:themeElements>
    <a:clrScheme name="gtsslides-white">
      <a:dk1>
        <a:srgbClr val="034581"/>
      </a:dk1>
      <a:lt1>
        <a:srgbClr val="000000"/>
      </a:lt1>
      <a:dk2>
        <a:srgbClr val="F8F8F8"/>
      </a:dk2>
      <a:lt2>
        <a:srgbClr val="034581"/>
      </a:lt2>
      <a:accent1>
        <a:srgbClr val="1F54A6"/>
      </a:accent1>
      <a:accent2>
        <a:srgbClr val="5F5F5F"/>
      </a:accent2>
      <a:accent3>
        <a:srgbClr val="808080"/>
      </a:accent3>
      <a:accent4>
        <a:srgbClr val="B2B2B2"/>
      </a:accent4>
      <a:accent5>
        <a:srgbClr val="DDDDDD"/>
      </a:accent5>
      <a:accent6>
        <a:srgbClr val="F8F8F8"/>
      </a:accent6>
      <a:hlink>
        <a:srgbClr val="0000FF"/>
      </a:hlink>
      <a:folHlink>
        <a:srgbClr val="66006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tsslides" id="{B06BAC01-166B-4C69-AA10-8F51546F3E3C}" vid="{C19038CE-A41F-44B7-B012-213502D9231D}"/>
    </a:ext>
  </a:ext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gtsslides-white">
      <a:dk1>
        <a:srgbClr val="034581"/>
      </a:dk1>
      <a:lt1>
        <a:srgbClr val="000000"/>
      </a:lt1>
      <a:dk2>
        <a:srgbClr val="F8F8F8"/>
      </a:dk2>
      <a:lt2>
        <a:srgbClr val="034581"/>
      </a:lt2>
      <a:accent1>
        <a:srgbClr val="1F54A6"/>
      </a:accent1>
      <a:accent2>
        <a:srgbClr val="5F5F5F"/>
      </a:accent2>
      <a:accent3>
        <a:srgbClr val="808080"/>
      </a:accent3>
      <a:accent4>
        <a:srgbClr val="B2B2B2"/>
      </a:accent4>
      <a:accent5>
        <a:srgbClr val="DDDDDD"/>
      </a:accent5>
      <a:accent6>
        <a:srgbClr val="F8F8F8"/>
      </a:accent6>
      <a:hlink>
        <a:srgbClr val="0000FF"/>
      </a:hlink>
      <a:folHlink>
        <a:srgbClr val="66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2692</TotalTime>
  <Words>831</Words>
  <Application>Microsoft Office PowerPoint</Application>
  <PresentationFormat>On-screen Show (4:3)</PresentationFormat>
  <Paragraphs>166</Paragraphs>
  <Slides>24</Slides>
  <Notes>20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1_gtsslides-white</vt:lpstr>
      <vt:lpstr>Module</vt:lpstr>
      <vt:lpstr>CompTIA Network+</vt:lpstr>
      <vt:lpstr>What is a Network?</vt:lpstr>
      <vt:lpstr>Key Features of Networks</vt:lpstr>
      <vt:lpstr>Network Infrastructure Implementations</vt:lpstr>
      <vt:lpstr>Personal Area Network (PAN)</vt:lpstr>
      <vt:lpstr>Network Components</vt:lpstr>
      <vt:lpstr>Network Protocols</vt:lpstr>
      <vt:lpstr>Clients and Servers</vt:lpstr>
      <vt:lpstr>Peer-to-Peer Networks</vt:lpstr>
      <vt:lpstr>Network Topologies</vt:lpstr>
      <vt:lpstr>Bus Topology</vt:lpstr>
      <vt:lpstr>Ring Topology</vt:lpstr>
      <vt:lpstr>Star Topology</vt:lpstr>
      <vt:lpstr>Mesh Topology</vt:lpstr>
      <vt:lpstr>Hybrid Topologies</vt:lpstr>
      <vt:lpstr>Point-to-Point and Multipoint Links</vt:lpstr>
      <vt:lpstr>The OSI Model</vt:lpstr>
      <vt:lpstr>OSI Model and Network Protocols</vt:lpstr>
      <vt:lpstr>Encapsulation and De-encapsulation</vt:lpstr>
      <vt:lpstr>Physical Layer</vt:lpstr>
      <vt:lpstr>Data Link Layer</vt:lpstr>
      <vt:lpstr>Network Layer</vt:lpstr>
      <vt:lpstr>Transport Layer</vt:lpstr>
      <vt:lpstr>Upper Layers</vt:lpstr>
    </vt:vector>
  </TitlesOfParts>
  <Manager>James Pengelly</Manager>
  <Company>gtslearning International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Topologies and the OSI Model</dc:title>
  <dc:subject>CompTIA Network+ Certification Support Skills (for Exam N10-006)</dc:subject>
  <dc:creator>James Pengelly</dc:creator>
  <dc:description>Slides to accompany a CompTIA Support Skills training course published by gtslearning (www.gtslearning.com)</dc:description>
  <cp:lastModifiedBy>RePack by Diakov</cp:lastModifiedBy>
  <cp:revision>204</cp:revision>
  <dcterms:created xsi:type="dcterms:W3CDTF">2006-09-19T11:29:34Z</dcterms:created>
  <dcterms:modified xsi:type="dcterms:W3CDTF">2021-05-13T08:19:56Z</dcterms:modified>
  <cp:category>© 2015 gtslearning</cp:category>
</cp:coreProperties>
</file>