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78" r:id="rId1"/>
    <p:sldMasterId id="2147484412" r:id="rId2"/>
  </p:sldMasterIdLst>
  <p:notesMasterIdLst>
    <p:notesMasterId r:id="rId11"/>
  </p:notesMasterIdLst>
  <p:handoutMasterIdLst>
    <p:handoutMasterId r:id="rId12"/>
  </p:handoutMasterIdLst>
  <p:sldIdLst>
    <p:sldId id="256" r:id="rId3"/>
    <p:sldId id="336" r:id="rId4"/>
    <p:sldId id="333" r:id="rId5"/>
    <p:sldId id="330" r:id="rId6"/>
    <p:sldId id="326" r:id="rId7"/>
    <p:sldId id="318" r:id="rId8"/>
    <p:sldId id="331" r:id="rId9"/>
    <p:sldId id="335"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1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0B0"/>
    <a:srgbClr val="FF7B7B"/>
    <a:srgbClr val="22AC2F"/>
    <a:srgbClr val="181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76589" autoAdjust="0"/>
  </p:normalViewPr>
  <p:slideViewPr>
    <p:cSldViewPr>
      <p:cViewPr varScale="1">
        <p:scale>
          <a:sx n="56" d="100"/>
          <a:sy n="56" d="100"/>
        </p:scale>
        <p:origin x="1164" y="72"/>
      </p:cViewPr>
      <p:guideLst>
        <p:guide orient="horz" pos="2160"/>
        <p:guide pos="4513"/>
      </p:guideLst>
    </p:cSldViewPr>
  </p:slideViewPr>
  <p:outlineViewPr>
    <p:cViewPr>
      <p:scale>
        <a:sx n="33" d="100"/>
        <a:sy n="33" d="100"/>
      </p:scale>
      <p:origin x="0" y="-39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228"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5F4C6D6-DB16-4EA6-8B49-37056B3E3DE1}" type="slidenum">
              <a:rPr lang="en-US"/>
              <a:pPr>
                <a:defRPr/>
              </a:pPr>
              <a:t>‹#›</a:t>
            </a:fld>
            <a:endParaRPr lang="en-US"/>
          </a:p>
        </p:txBody>
      </p:sp>
    </p:spTree>
    <p:extLst>
      <p:ext uri="{BB962C8B-B14F-4D97-AF65-F5344CB8AC3E}">
        <p14:creationId xmlns:p14="http://schemas.microsoft.com/office/powerpoint/2010/main" val="40269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Slide Image Placeholder 3"/>
          <p:cNvSpPr>
            <a:spLocks noGrp="1" noRot="1" noChangeAspect="1"/>
          </p:cNvSpPr>
          <p:nvPr>
            <p:ph type="sldImg" idx="2"/>
          </p:nvPr>
        </p:nvSpPr>
        <p:spPr>
          <a:xfrm>
            <a:off x="457200" y="271462"/>
            <a:ext cx="5986463" cy="4489847"/>
          </a:xfrm>
          <a:prstGeom prst="rect">
            <a:avLst/>
          </a:prstGeom>
          <a:noFill/>
          <a:ln w="12700">
            <a:solidFill>
              <a:schemeClr val="bg1"/>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457199" y="4972047"/>
            <a:ext cx="5986463" cy="385762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937629766"/>
      </p:ext>
    </p:extLst>
  </p:cSld>
  <p:clrMap bg1="dk1" tx1="lt1" bg2="dk2" tx2="lt2" accent1="accent1" accent2="accent2" accent3="accent3" accent4="accent4" accent5="accent5" accent6="accent6" hlink="hlink" folHlink="folHlink"/>
  <p:notesStyle>
    <a:lvl1pPr marL="57150" marR="0" indent="0" algn="l" defTabSz="914400" rtl="0" eaLnBrk="1" fontAlgn="auto" latinLnBrk="0" hangingPunct="1">
      <a:lnSpc>
        <a:spcPct val="100000"/>
      </a:lnSpc>
      <a:spcBef>
        <a:spcPts val="0"/>
      </a:spcBef>
      <a:spcAft>
        <a:spcPts val="1200"/>
      </a:spcAft>
      <a:buClrTx/>
      <a:buSzTx/>
      <a:buFont typeface="+mj-lt"/>
      <a:buNone/>
      <a:tabLst/>
      <a:defRPr sz="1200" u="none" kern="1200">
        <a:solidFill>
          <a:schemeClr val="tx1"/>
        </a:solidFill>
        <a:latin typeface="Verdana" pitchFamily="34" charset="0"/>
        <a:ea typeface="+mn-ea"/>
        <a:cs typeface="+mn-cs"/>
      </a:defRPr>
    </a:lvl1pPr>
    <a:lvl2pPr marL="285750" marR="0" indent="-228600" algn="l" defTabSz="914400" rtl="0" eaLnBrk="1" fontAlgn="auto" latinLnBrk="0" hangingPunct="1">
      <a:lnSpc>
        <a:spcPct val="100000"/>
      </a:lnSpc>
      <a:spcBef>
        <a:spcPts val="0"/>
      </a:spcBef>
      <a:spcAft>
        <a:spcPts val="1200"/>
      </a:spcAft>
      <a:buClrTx/>
      <a:buSzTx/>
      <a:buFont typeface="+mj-lt"/>
      <a:buAutoNum type="arabicPeriod"/>
      <a:tabLst/>
      <a:defRPr sz="1200" b="0" kern="1200">
        <a:solidFill>
          <a:schemeClr val="tx1"/>
        </a:solidFill>
        <a:latin typeface="Verdana" pitchFamily="34" charset="0"/>
        <a:ea typeface="+mn-ea"/>
        <a:cs typeface="+mn-cs"/>
      </a:defRPr>
    </a:lvl2pPr>
    <a:lvl3pPr marL="57150" marR="0" indent="0" algn="l" defTabSz="914400" rtl="0" eaLnBrk="1" fontAlgn="auto" latinLnBrk="0" hangingPunct="1">
      <a:lnSpc>
        <a:spcPct val="100000"/>
      </a:lnSpc>
      <a:spcBef>
        <a:spcPts val="0"/>
      </a:spcBef>
      <a:spcAft>
        <a:spcPts val="1200"/>
      </a:spcAft>
      <a:buClrTx/>
      <a:buSzTx/>
      <a:buFontTx/>
      <a:buNone/>
      <a:tabLst/>
      <a:defRPr sz="1200" i="0" kern="1200">
        <a:solidFill>
          <a:schemeClr val="tx1"/>
        </a:solidFill>
        <a:latin typeface="Verdana" pitchFamily="34" charset="0"/>
        <a:ea typeface="+mn-ea"/>
        <a:cs typeface="+mn-cs"/>
      </a:defRPr>
    </a:lvl3pPr>
    <a:lvl4pPr marL="514350" marR="0" indent="-228600" algn="l" defTabSz="914400" rtl="0" eaLnBrk="1" fontAlgn="auto" latinLnBrk="0" hangingPunct="1">
      <a:lnSpc>
        <a:spcPct val="100000"/>
      </a:lnSpc>
      <a:spcBef>
        <a:spcPts val="0"/>
      </a:spcBef>
      <a:spcAft>
        <a:spcPts val="0"/>
      </a:spcAft>
      <a:buClrTx/>
      <a:buSzTx/>
      <a:buFont typeface="+mj-lt"/>
      <a:buAutoNum type="arabicPeriod"/>
      <a:tabLst/>
      <a:defRPr sz="1200" kern="1200">
        <a:solidFill>
          <a:schemeClr val="tx1"/>
        </a:solidFill>
        <a:latin typeface="Verdana" pitchFamily="34" charset="0"/>
        <a:ea typeface="+mn-ea"/>
        <a:cs typeface="+mn-cs"/>
      </a:defRPr>
    </a:lvl4pPr>
    <a:lvl5pPr marL="51435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i="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5757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214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3849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344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924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12676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1357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271463"/>
            <a:ext cx="5986463" cy="4489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64069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89428"/>
            <a:ext cx="7772400" cy="685800"/>
          </a:xfrm>
        </p:spPr>
        <p:txBody>
          <a:bodyPr anchor="ctr" anchorCtr="0"/>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Click to edit Master subtitle style</a:t>
            </a:r>
            <a:endParaRPr lang="en-US" noProof="0" dirty="0"/>
          </a:p>
        </p:txBody>
      </p:sp>
      <p:sp>
        <p:nvSpPr>
          <p:cNvPr id="9" name="Title 8"/>
          <p:cNvSpPr>
            <a:spLocks noGrp="1"/>
          </p:cNvSpPr>
          <p:nvPr>
            <p:ph type="title"/>
          </p:nvPr>
        </p:nvSpPr>
        <p:spPr>
          <a:xfrm>
            <a:off x="685800" y="2673276"/>
            <a:ext cx="7772400" cy="1143000"/>
          </a:xfrm>
          <a:solidFill>
            <a:schemeClr val="tx2"/>
          </a:solidFill>
        </p:spPr>
        <p:txBody>
          <a:bodyPr lIns="91440" tIns="45720" rIns="91440" bIns="45720"/>
          <a:lstStyle>
            <a:lvl1pPr>
              <a:defRPr sz="4000" b="0">
                <a:solidFill>
                  <a:schemeClr val="tx1"/>
                </a:solidFill>
              </a:defRPr>
            </a:lvl1pPr>
          </a:lstStyle>
          <a:p>
            <a:r>
              <a:rPr lang="en-US" noProof="0" dirty="0" smtClean="0"/>
              <a:t>Click to edit Master title style</a:t>
            </a:r>
            <a:endParaRPr lang="en-US" noProof="0" dirty="0"/>
          </a:p>
        </p:txBody>
      </p:sp>
      <p:pic>
        <p:nvPicPr>
          <p:cNvPr id="10" name="Picture 1034" descr="gtslearning200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extLst>
      <p:ext uri="{BB962C8B-B14F-4D97-AF65-F5344CB8AC3E}">
        <p14:creationId xmlns:p14="http://schemas.microsoft.com/office/powerpoint/2010/main" val="376463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750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6" name="Picture 5" descr="Objectives"/>
          <p:cNvPicPr>
            <a:picLocks noChangeAspect="1"/>
          </p:cNvPicPr>
          <p:nvPr userDrawn="1"/>
        </p:nvPicPr>
        <p:blipFill rotWithShape="1">
          <a:blip r:embed="rId2">
            <a:extLst>
              <a:ext uri="{28A0092B-C50C-407E-A947-70E740481C1C}">
                <a14:useLocalDpi xmlns:a14="http://schemas.microsoft.com/office/drawing/2010/main" val="0"/>
              </a:ext>
            </a:extLst>
          </a:blip>
          <a:srcRect r="25789"/>
          <a:stretch/>
        </p:blipFill>
        <p:spPr>
          <a:xfrm>
            <a:off x="4973225" y="822960"/>
            <a:ext cx="4170775" cy="5715000"/>
          </a:xfrm>
          <a:prstGeom prst="rect">
            <a:avLst/>
          </a:prstGeom>
        </p:spPr>
      </p:pic>
      <p:sp>
        <p:nvSpPr>
          <p:cNvPr id="3" name="Content Placeholder 2"/>
          <p:cNvSpPr>
            <a:spLocks noGrp="1"/>
          </p:cNvSpPr>
          <p:nvPr>
            <p:ph sz="half" idx="1"/>
          </p:nvPr>
        </p:nvSpPr>
        <p:spPr>
          <a:xfrm>
            <a:off x="-1" y="822960"/>
            <a:ext cx="4973225" cy="5715000"/>
          </a:xfrm>
        </p:spPr>
        <p:txBody>
          <a:bodyPr/>
          <a:lstStyle>
            <a:lvl1pPr>
              <a:lnSpc>
                <a:spcPct val="100000"/>
              </a:lnSpc>
              <a:spcBef>
                <a:spcPts val="0"/>
              </a:spcBef>
              <a:spcAft>
                <a:spcPts val="1200"/>
              </a:spcAft>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Objectives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7" name="Footer Placeholder 6"/>
          <p:cNvSpPr>
            <a:spLocks noGrp="1"/>
          </p:cNvSpPr>
          <p:nvPr>
            <p:ph type="ftr" sz="quarter" idx="10"/>
          </p:nvPr>
        </p:nvSpPr>
        <p:spPr/>
        <p:txBody>
          <a:bodyPr/>
          <a:lstStyle/>
          <a:p>
            <a:r>
              <a:rPr lang="en-US" smtClean="0"/>
              <a:t>2.1 Internet Protocol</a:t>
            </a:r>
            <a:endParaRPr lang="en-US" dirty="0"/>
          </a:p>
        </p:txBody>
      </p:sp>
      <p:sp>
        <p:nvSpPr>
          <p:cNvPr id="9" name="Slide Number Placeholder 8"/>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val="276132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view">
    <p:spTree>
      <p:nvGrpSpPr>
        <p:cNvPr id="1" name=""/>
        <p:cNvGrpSpPr/>
        <p:nvPr/>
      </p:nvGrpSpPr>
      <p:grpSpPr>
        <a:xfrm>
          <a:off x="0" y="0"/>
          <a:ext cx="0" cy="0"/>
          <a:chOff x="0" y="0"/>
          <a:chExt cx="0" cy="0"/>
        </a:xfrm>
      </p:grpSpPr>
      <p:pic>
        <p:nvPicPr>
          <p:cNvPr id="7" name="Picture 5" descr="Revie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822960"/>
            <a:ext cx="3769789"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3769789" y="822960"/>
            <a:ext cx="5374211" cy="5715000"/>
          </a:xfrm>
        </p:spPr>
        <p:txBody>
          <a:bodyPr/>
          <a:lstStyle>
            <a:lvl1pPr>
              <a:lnSpc>
                <a:spcPct val="100000"/>
              </a:lnSpc>
              <a:spcBef>
                <a:spcPts val="0"/>
              </a:spcBef>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US" smtClean="0"/>
              <a:t>2.1 Internet Protocol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Review</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val="141301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pic>
        <p:nvPicPr>
          <p:cNvPr id="7" name="Picture 4" descr="Lab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5330649" y="822960"/>
            <a:ext cx="3813351"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0" y="822960"/>
            <a:ext cx="5330649" cy="5715000"/>
          </a:xfrm>
        </p:spPr>
        <p:txBody>
          <a:bodyPr/>
          <a:lstStyle>
            <a:lvl1pPr>
              <a:lnSpc>
                <a:spcPct val="100000"/>
              </a:lnSpc>
              <a:spcBef>
                <a:spcPts val="0"/>
              </a:spcBef>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US" smtClean="0"/>
              <a:t>2.1 Internet Protocol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Labs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174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spcBef>
                <a:spcPts val="2400"/>
              </a:spcBef>
              <a:spcAft>
                <a:spcPts val="2400"/>
              </a:spcAft>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normAutofit/>
          </a:bodyPr>
          <a:lstStyle>
            <a:lvl1pPr algn="ctr">
              <a:defRPr sz="3600"/>
            </a:lvl1pPr>
          </a:lstStyle>
          <a:p>
            <a:r>
              <a:rPr lang="en-US" dirty="0" smtClean="0"/>
              <a:t>Click to edit Master title style</a:t>
            </a:r>
            <a:endParaRPr lang="en-US" dirty="0"/>
          </a:p>
        </p:txBody>
      </p:sp>
      <p:sp>
        <p:nvSpPr>
          <p:cNvPr id="8" name="Footer Placeholder 7"/>
          <p:cNvSpPr>
            <a:spLocks noGrp="1"/>
          </p:cNvSpPr>
          <p:nvPr>
            <p:ph type="ftr" sz="quarter" idx="10"/>
          </p:nvPr>
        </p:nvSpPr>
        <p:spPr/>
        <p:txBody>
          <a:bodyPr/>
          <a:lstStyle/>
          <a:p>
            <a:r>
              <a:rPr lang="en-US" smtClean="0"/>
              <a:t>2.1 Internet Protocol</a:t>
            </a:r>
            <a:endParaRPr lang="en-US" dirty="0"/>
          </a:p>
        </p:txBody>
      </p:sp>
    </p:spTree>
    <p:extLst>
      <p:ext uri="{BB962C8B-B14F-4D97-AF65-F5344CB8AC3E}">
        <p14:creationId xmlns:p14="http://schemas.microsoft.com/office/powerpoint/2010/main" val="3164446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61BEF0D-F0BB-DE4B-95CE-6DB70DBA9567}" type="datetimeFigureOut">
              <a:rPr lang="en-US" smtClean="0"/>
              <a:pPr/>
              <a:t>2/13/2017</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D57F1E4F-1CFF-5643-939E-217C01CDF565}" type="slidenum">
              <a:rPr lang="en-US" smtClean="0"/>
              <a:pPr/>
              <a:t>‹#›</a:t>
            </a:fld>
            <a:endParaRPr lang="en-US" dirty="0"/>
          </a:p>
        </p:txBody>
      </p:sp>
      <p:pic>
        <p:nvPicPr>
          <p:cNvPr id="63" name="Picture 1034" descr="gtslearning200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extLst>
      <p:ext uri="{BB962C8B-B14F-4D97-AF65-F5344CB8AC3E}">
        <p14:creationId xmlns:p14="http://schemas.microsoft.com/office/powerpoint/2010/main" val="3150042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61BEF0D-F0BB-DE4B-95CE-6DB70DBA9567}" type="datetimeFigureOut">
              <a:rPr lang="en-US" smtClean="0"/>
              <a:pPr/>
              <a:t>2/13/2017</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r>
              <a:rPr lang="en-US" smtClean="0"/>
              <a:t>2.1 Internet Protocol</a:t>
            </a:r>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pPr algn="ctr"/>
            <a:r>
              <a:rPr lang="en-US" smtClean="0"/>
              <a:t>TBC</a:t>
            </a:r>
            <a:endParaRPr lang="en-US" dirty="0"/>
          </a:p>
        </p:txBody>
      </p:sp>
    </p:spTree>
    <p:extLst>
      <p:ext uri="{BB962C8B-B14F-4D97-AF65-F5344CB8AC3E}">
        <p14:creationId xmlns:p14="http://schemas.microsoft.com/office/powerpoint/2010/main" val="135139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5" name="Footer Placeholder 4"/>
          <p:cNvSpPr>
            <a:spLocks noGrp="1"/>
          </p:cNvSpPr>
          <p:nvPr>
            <p:ph type="ftr" sz="quarter" idx="11"/>
          </p:nvPr>
        </p:nvSpPr>
        <p:spPr/>
        <p:txBody>
          <a:bodyPr/>
          <a:lstStyle/>
          <a:p>
            <a:r>
              <a:rPr lang="en-US" noProof="0" smtClean="0"/>
              <a:t>2.1 Internet Protocol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7438316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smtClean="0"/>
              <a:t>2.1 Internet Protocol</a:t>
            </a:r>
            <a:endParaRPr lang="en-US" dirty="0"/>
          </a:p>
        </p:txBody>
      </p:sp>
      <p:sp>
        <p:nvSpPr>
          <p:cNvPr id="7" name="Slide Number Placeholder 6"/>
          <p:cNvSpPr>
            <a:spLocks noGrp="1"/>
          </p:cNvSpPr>
          <p:nvPr>
            <p:ph type="sldNum" sz="quarter" idx="12"/>
          </p:nvPr>
        </p:nvSpPr>
        <p:spPr/>
        <p:txBody>
          <a:bodyPr/>
          <a:lstStyle/>
          <a:p>
            <a:pPr algn="ctr"/>
            <a:r>
              <a:rPr lang="en-US" smtClean="0"/>
              <a:t>TBC</a:t>
            </a:r>
            <a:endParaRPr lang="en-US" dirty="0"/>
          </a:p>
        </p:txBody>
      </p:sp>
    </p:spTree>
    <p:extLst>
      <p:ext uri="{BB962C8B-B14F-4D97-AF65-F5344CB8AC3E}">
        <p14:creationId xmlns:p14="http://schemas.microsoft.com/office/powerpoint/2010/main" val="208786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8" name="Footer Placeholder 7"/>
          <p:cNvSpPr>
            <a:spLocks noGrp="1"/>
          </p:cNvSpPr>
          <p:nvPr>
            <p:ph type="ftr" sz="quarter" idx="11"/>
          </p:nvPr>
        </p:nvSpPr>
        <p:spPr/>
        <p:txBody>
          <a:bodyPr/>
          <a:lstStyle/>
          <a:p>
            <a:r>
              <a:rPr lang="en-US" noProof="0" smtClean="0"/>
              <a:t>2.1 Internet Protocol</a:t>
            </a:r>
            <a:endParaRPr lang="en-US" noProof="0" dirty="0"/>
          </a:p>
        </p:txBody>
      </p:sp>
      <p:sp>
        <p:nvSpPr>
          <p:cNvPr id="9" name="Slide Number Placeholder 8"/>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35317781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2.1 Internet Protocol</a:t>
            </a:r>
            <a:endParaRPr lang="en-US" dirty="0"/>
          </a:p>
        </p:txBody>
      </p:sp>
      <p:sp>
        <p:nvSpPr>
          <p:cNvPr id="6" name="Slide Number Placeholder 5"/>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val="2333334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4" name="Footer Placeholder 3"/>
          <p:cNvSpPr>
            <a:spLocks noGrp="1"/>
          </p:cNvSpPr>
          <p:nvPr>
            <p:ph type="ftr" sz="quarter" idx="11"/>
          </p:nvPr>
        </p:nvSpPr>
        <p:spPr/>
        <p:txBody>
          <a:bodyPr/>
          <a:lstStyle/>
          <a:p>
            <a:r>
              <a:rPr lang="en-US" smtClean="0"/>
              <a:t>2.1 Internet Protocol</a:t>
            </a:r>
            <a:endParaRPr lang="en-US" dirty="0"/>
          </a:p>
        </p:txBody>
      </p:sp>
      <p:sp>
        <p:nvSpPr>
          <p:cNvPr id="5" name="Slide Number Placeholder 4"/>
          <p:cNvSpPr>
            <a:spLocks noGrp="1"/>
          </p:cNvSpPr>
          <p:nvPr>
            <p:ph type="sldNum" sz="quarter" idx="12"/>
          </p:nvPr>
        </p:nvSpPr>
        <p:spPr/>
        <p:txBody>
          <a:bodyPr/>
          <a:lstStyle/>
          <a:p>
            <a:pPr algn="ctr"/>
            <a:r>
              <a:rPr lang="en-US" smtClean="0"/>
              <a:t>TBC</a:t>
            </a:r>
            <a:endParaRPr lang="en-US" dirty="0"/>
          </a:p>
        </p:txBody>
      </p:sp>
    </p:spTree>
    <p:extLst>
      <p:ext uri="{BB962C8B-B14F-4D97-AF65-F5344CB8AC3E}">
        <p14:creationId xmlns:p14="http://schemas.microsoft.com/office/powerpoint/2010/main" val="76433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17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408588807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419414773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349774603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48215987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45666559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6" name="Footer Placeholder 5"/>
          <p:cNvSpPr>
            <a:spLocks noGrp="1"/>
          </p:cNvSpPr>
          <p:nvPr>
            <p:ph type="ftr" sz="quarter" idx="11"/>
          </p:nvPr>
        </p:nvSpPr>
        <p:spPr/>
        <p:txBody>
          <a:bodyPr/>
          <a:lstStyle/>
          <a:p>
            <a:r>
              <a:rPr lang="en-US" noProof="0" smtClean="0"/>
              <a:t>2.1 Internet Protocol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338366985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4" name="Footer Placeholder 3"/>
          <p:cNvSpPr>
            <a:spLocks noGrp="1"/>
          </p:cNvSpPr>
          <p:nvPr>
            <p:ph type="ftr" sz="quarter" idx="11"/>
          </p:nvPr>
        </p:nvSpPr>
        <p:spPr/>
        <p:txBody>
          <a:bodyPr/>
          <a:lstStyle/>
          <a:p>
            <a:r>
              <a:rPr lang="en-US" noProof="0" smtClean="0"/>
              <a:t>2.1 Internet Protocol</a:t>
            </a:r>
            <a:endParaRPr lang="en-US" noProof="0" dirty="0"/>
          </a:p>
        </p:txBody>
      </p:sp>
      <p:sp>
        <p:nvSpPr>
          <p:cNvPr id="5" name="Slide Number Placeholder 4"/>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49322379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4" name="Footer Placeholder 3"/>
          <p:cNvSpPr>
            <a:spLocks noGrp="1"/>
          </p:cNvSpPr>
          <p:nvPr>
            <p:ph type="ftr" sz="quarter" idx="11"/>
          </p:nvPr>
        </p:nvSpPr>
        <p:spPr/>
        <p:txBody>
          <a:bodyPr/>
          <a:lstStyle>
            <a:lvl1pPr>
              <a:defRPr cap="all" baseline="0"/>
            </a:lvl1pPr>
          </a:lstStyle>
          <a:p>
            <a:r>
              <a:rPr lang="en-US" noProof="0" smtClean="0"/>
              <a:t>2.1 Internet Protocol</a:t>
            </a:r>
            <a:endParaRPr lang="en-US" noProof="0" dirty="0"/>
          </a:p>
        </p:txBody>
      </p:sp>
      <p:sp>
        <p:nvSpPr>
          <p:cNvPr id="5" name="Slide Number Placeholder 4"/>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40679656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US" smtClean="0"/>
              <a:t>2.1 Internet Protocol</a:t>
            </a:r>
            <a:endParaRPr lang="en-US" dirty="0"/>
          </a:p>
        </p:txBody>
      </p:sp>
      <p:sp>
        <p:nvSpPr>
          <p:cNvPr id="9" name="Slide Number Placeholder 8"/>
          <p:cNvSpPr>
            <a:spLocks noGrp="1"/>
          </p:cNvSpPr>
          <p:nvPr>
            <p:ph type="sldNum" sz="quarter" idx="14"/>
          </p:nvPr>
        </p:nvSpPr>
        <p:spPr/>
        <p:txBody>
          <a:bodyPr/>
          <a:lstStyle/>
          <a:p>
            <a:pPr algn="ctr"/>
            <a:r>
              <a:rPr lang="en-US" smtClean="0"/>
              <a:t>TBC</a:t>
            </a:r>
            <a:endParaRPr lang="en-US" dirty="0"/>
          </a:p>
        </p:txBody>
      </p:sp>
    </p:spTree>
    <p:extLst>
      <p:ext uri="{BB962C8B-B14F-4D97-AF65-F5344CB8AC3E}">
        <p14:creationId xmlns:p14="http://schemas.microsoft.com/office/powerpoint/2010/main" val="3484638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5" name="Footer Placeholder 4"/>
          <p:cNvSpPr>
            <a:spLocks noGrp="1"/>
          </p:cNvSpPr>
          <p:nvPr>
            <p:ph type="ftr" sz="quarter" idx="11"/>
          </p:nvPr>
        </p:nvSpPr>
        <p:spPr/>
        <p:txBody>
          <a:bodyPr/>
          <a:lstStyle/>
          <a:p>
            <a:r>
              <a:rPr lang="en-US" noProof="0" smtClean="0"/>
              <a:t>2.1 Internet Protocol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15350034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2/13/2017</a:t>
            </a:fld>
            <a:endParaRPr lang="en-US" dirty="0"/>
          </a:p>
        </p:txBody>
      </p:sp>
      <p:sp>
        <p:nvSpPr>
          <p:cNvPr id="5" name="Footer Placeholder 4"/>
          <p:cNvSpPr>
            <a:spLocks noGrp="1"/>
          </p:cNvSpPr>
          <p:nvPr>
            <p:ph type="ftr" sz="quarter" idx="11"/>
          </p:nvPr>
        </p:nvSpPr>
        <p:spPr/>
        <p:txBody>
          <a:bodyPr/>
          <a:lstStyle/>
          <a:p>
            <a:r>
              <a:rPr lang="en-US" noProof="0" smtClean="0"/>
              <a:t>2.1 Internet Protocol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extLst>
      <p:ext uri="{BB962C8B-B14F-4D97-AF65-F5344CB8AC3E}">
        <p14:creationId xmlns:p14="http://schemas.microsoft.com/office/powerpoint/2010/main" val="99698085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US" smtClean="0"/>
              <a:t>2.1 Internet Protocol</a:t>
            </a:r>
            <a:endParaRPr lang="en-US" dirty="0"/>
          </a:p>
        </p:txBody>
      </p:sp>
      <p:sp>
        <p:nvSpPr>
          <p:cNvPr id="9" name="Slide Number Placeholder 8"/>
          <p:cNvSpPr>
            <a:spLocks noGrp="1"/>
          </p:cNvSpPr>
          <p:nvPr>
            <p:ph type="sldNum" sz="quarter" idx="14"/>
          </p:nvPr>
        </p:nvSpPr>
        <p:spPr/>
        <p:txBody>
          <a:bodyPr/>
          <a:lstStyle/>
          <a:p>
            <a:pPr algn="ctr"/>
            <a:r>
              <a:rPr lang="en-US" smtClean="0"/>
              <a:t>TBC</a:t>
            </a:r>
            <a:endParaRPr lang="en-US" dirty="0"/>
          </a:p>
        </p:txBody>
      </p:sp>
    </p:spTree>
    <p:extLst>
      <p:ext uri="{BB962C8B-B14F-4D97-AF65-F5344CB8AC3E}">
        <p14:creationId xmlns:p14="http://schemas.microsoft.com/office/powerpoint/2010/main" val="163232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p>
            <a:r>
              <a:rPr lang="en-US" smtClean="0"/>
              <a:t>2.1 Internet Protocol</a:t>
            </a:r>
            <a:endParaRPr lang="en-US" dirty="0"/>
          </a:p>
        </p:txBody>
      </p:sp>
      <p:sp>
        <p:nvSpPr>
          <p:cNvPr id="9" name="Slide Number Placeholder 8"/>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val="140986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US" smtClean="0"/>
              <a:t>2.1 Internet Protocol</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val="426005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4"/>
          </p:nvPr>
        </p:nvSpPr>
        <p:spPr/>
        <p:txBody>
          <a:bodyPr/>
          <a:lstStyle/>
          <a:p>
            <a:r>
              <a:rPr lang="en-US" smtClean="0"/>
              <a:t>2.1 Internet Protocol</a:t>
            </a:r>
            <a:endParaRPr lang="en-US" dirty="0"/>
          </a:p>
        </p:txBody>
      </p:sp>
      <p:sp>
        <p:nvSpPr>
          <p:cNvPr id="5" name="Slide Number Placeholder 4"/>
          <p:cNvSpPr>
            <a:spLocks noGrp="1"/>
          </p:cNvSpPr>
          <p:nvPr>
            <p:ph type="sldNum" sz="quarter" idx="15"/>
          </p:nvPr>
        </p:nvSpPr>
        <p:spPr/>
        <p:txBody>
          <a:bodyPr/>
          <a:lstStyle/>
          <a:p>
            <a:pPr algn="ctr"/>
            <a:r>
              <a:rPr lang="en-US" smtClean="0"/>
              <a:t>TBC</a:t>
            </a:r>
            <a:endParaRPr lang="en-US" dirty="0"/>
          </a:p>
        </p:txBody>
      </p:sp>
    </p:spTree>
    <p:extLst>
      <p:ext uri="{BB962C8B-B14F-4D97-AF65-F5344CB8AC3E}">
        <p14:creationId xmlns:p14="http://schemas.microsoft.com/office/powerpoint/2010/main" val="148219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14"/>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8"/>
          <p:cNvSpPr>
            <a:spLocks noGrp="1"/>
          </p:cNvSpPr>
          <p:nvPr>
            <p:ph sz="quarter" idx="15"/>
          </p:nvPr>
        </p:nvSpPr>
        <p:spPr>
          <a:xfrm>
            <a:off x="4617720" y="3703320"/>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6"/>
          </p:nvPr>
        </p:nvSpPr>
        <p:spPr/>
        <p:txBody>
          <a:bodyPr/>
          <a:lstStyle/>
          <a:p>
            <a:r>
              <a:rPr lang="en-US" smtClean="0"/>
              <a:t>2.1 Internet Protocol</a:t>
            </a:r>
            <a:endParaRPr lang="en-US" dirty="0"/>
          </a:p>
        </p:txBody>
      </p:sp>
      <p:sp>
        <p:nvSpPr>
          <p:cNvPr id="4" name="Slide Number Placeholder 3"/>
          <p:cNvSpPr>
            <a:spLocks noGrp="1"/>
          </p:cNvSpPr>
          <p:nvPr>
            <p:ph type="sldNum" sz="quarter" idx="17"/>
          </p:nvPr>
        </p:nvSpPr>
        <p:spPr/>
        <p:txBody>
          <a:bodyPr/>
          <a:lstStyle/>
          <a:p>
            <a:pPr algn="ctr"/>
            <a:r>
              <a:rPr lang="en-US" smtClean="0"/>
              <a:t>TBC</a:t>
            </a:r>
            <a:endParaRPr lang="en-US" dirty="0"/>
          </a:p>
        </p:txBody>
      </p:sp>
    </p:spTree>
    <p:extLst>
      <p:ext uri="{BB962C8B-B14F-4D97-AF65-F5344CB8AC3E}">
        <p14:creationId xmlns:p14="http://schemas.microsoft.com/office/powerpoint/2010/main" val="360994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0"/>
          </p:nvPr>
        </p:nvSpPr>
        <p:spPr/>
        <p:txBody>
          <a:bodyPr/>
          <a:lstStyle/>
          <a:p>
            <a:r>
              <a:rPr lang="en-US" smtClean="0"/>
              <a:t>2.1 Internet Protocol</a:t>
            </a:r>
            <a:endParaRPr lang="en-US" dirty="0"/>
          </a:p>
        </p:txBody>
      </p:sp>
      <p:sp>
        <p:nvSpPr>
          <p:cNvPr id="7" name="Slide Number Placeholder 6"/>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val="330586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2.1 Internet Protocol</a:t>
            </a:r>
            <a:endParaRPr lang="en-US" dirty="0"/>
          </a:p>
        </p:txBody>
      </p:sp>
      <p:sp>
        <p:nvSpPr>
          <p:cNvPr id="5" name="Slide Number Placeholder 4"/>
          <p:cNvSpPr>
            <a:spLocks noGrp="1"/>
          </p:cNvSpPr>
          <p:nvPr>
            <p:ph type="sldNum" sz="quarter" idx="11"/>
          </p:nvPr>
        </p:nvSpPr>
        <p:spPr/>
        <p:txBody>
          <a:bodyPr/>
          <a:lstStyle/>
          <a:p>
            <a:pPr algn="ctr"/>
            <a:r>
              <a:rPr lang="en-US" dirty="0" smtClean="0"/>
              <a:t>TBC</a:t>
            </a:r>
            <a:endParaRPr lang="en-US" dirty="0"/>
          </a:p>
        </p:txBody>
      </p:sp>
    </p:spTree>
    <p:extLst>
      <p:ext uri="{BB962C8B-B14F-4D97-AF65-F5344CB8AC3E}">
        <p14:creationId xmlns:p14="http://schemas.microsoft.com/office/powerpoint/2010/main" val="149624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22960"/>
          </a:xfrm>
          <a:prstGeom prst="rect">
            <a:avLst/>
          </a:prstGeom>
          <a:solidFill>
            <a:schemeClr val="tx1"/>
          </a:solidFill>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0" y="822960"/>
            <a:ext cx="9144000" cy="57150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Footer Placeholder 4"/>
          <p:cNvSpPr>
            <a:spLocks noGrp="1"/>
          </p:cNvSpPr>
          <p:nvPr>
            <p:ph type="ftr" sz="quarter" idx="3"/>
          </p:nvPr>
        </p:nvSpPr>
        <p:spPr>
          <a:xfrm>
            <a:off x="0" y="6537960"/>
            <a:ext cx="9144000" cy="320040"/>
          </a:xfrm>
          <a:prstGeom prst="rect">
            <a:avLst/>
          </a:prstGeom>
          <a:solidFill>
            <a:schemeClr val="tx1"/>
          </a:solidFill>
        </p:spPr>
        <p:txBody>
          <a:bodyPr vert="horz" lIns="91440" tIns="45720" rIns="91440" bIns="45720" rtlCol="0" anchor="ctr">
            <a:noAutofit/>
          </a:bodyPr>
          <a:lstStyle>
            <a:lvl1pPr algn="l">
              <a:defRPr sz="14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smtClean="0"/>
              <a:t>2.1 Internet Protocol</a:t>
            </a:r>
            <a:endParaRPr lang="en-US" noProof="0" dirty="0"/>
          </a:p>
        </p:txBody>
      </p:sp>
      <p:sp>
        <p:nvSpPr>
          <p:cNvPr id="8"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val="3519221562"/>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Lst>
  <p:hf sldNum="0" hdr="0" ftr="0" dt="0"/>
  <p:txStyles>
    <p:titleStyle>
      <a:lvl1pPr algn="ctr" defTabSz="914400" rtl="0" eaLnBrk="1" latinLnBrk="0" hangingPunct="1">
        <a:lnSpc>
          <a:spcPct val="100000"/>
        </a:lnSpc>
        <a:spcBef>
          <a:spcPct val="0"/>
        </a:spcBef>
        <a:buNone/>
        <a:defRPr sz="3600" b="1"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110000"/>
        </a:lnSpc>
        <a:spcBef>
          <a:spcPts val="0"/>
        </a:spcBef>
        <a:spcAft>
          <a:spcPts val="1800"/>
        </a:spcAft>
        <a:buSzPct val="100000"/>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0"/>
        </a:spcBef>
        <a:spcAft>
          <a:spcPts val="1200"/>
        </a:spcAft>
        <a:buSzPct val="75000"/>
        <a:buFont typeface="Courier New" panose="02070309020205020404" pitchFamily="49" charset="0"/>
        <a:buChar char="o"/>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2/13/2017</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smtClean="0"/>
              <a:t>2.1 Internet Protocol</a:t>
            </a:r>
            <a:endParaRPr lang="en-US" noProof="0"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ctr"/>
            <a:r>
              <a:rPr lang="en-US" noProof="0" smtClean="0"/>
              <a:t>TBC</a:t>
            </a:r>
            <a:endParaRPr lang="en-US" noProof="0" dirty="0"/>
          </a:p>
        </p:txBody>
      </p:sp>
    </p:spTree>
    <p:extLst>
      <p:ext uri="{BB962C8B-B14F-4D97-AF65-F5344CB8AC3E}">
        <p14:creationId xmlns:p14="http://schemas.microsoft.com/office/powerpoint/2010/main" val="4182958402"/>
      </p:ext>
    </p:extLst>
  </p:cSld>
  <p:clrMap bg1="dk1" tx1="lt1" bg2="dk2" tx2="lt2" accent1="accent1" accent2="accent2" accent3="accent3" accent4="accent4" accent5="accent5" accent6="accent6" hlink="hlink" folHlink="folHlink"/>
  <p:sldLayoutIdLst>
    <p:sldLayoutId id="2147484413" r:id="rId1"/>
    <p:sldLayoutId id="2147484414" r:id="rId2"/>
    <p:sldLayoutId id="2147484415" r:id="rId3"/>
    <p:sldLayoutId id="2147484416" r:id="rId4"/>
    <p:sldLayoutId id="2147484417" r:id="rId5"/>
    <p:sldLayoutId id="2147484418" r:id="rId6"/>
    <p:sldLayoutId id="2147484419" r:id="rId7"/>
    <p:sldLayoutId id="2147484420" r:id="rId8"/>
    <p:sldLayoutId id="2147484421" r:id="rId9"/>
    <p:sldLayoutId id="2147484422" r:id="rId10"/>
    <p:sldLayoutId id="2147484423" r:id="rId11"/>
    <p:sldLayoutId id="2147484424" r:id="rId12"/>
    <p:sldLayoutId id="2147484425" r:id="rId13"/>
    <p:sldLayoutId id="2147484426" r:id="rId14"/>
    <p:sldLayoutId id="2147484427" r:id="rId15"/>
    <p:sldLayoutId id="2147484428" r:id="rId16"/>
    <p:sldLayoutId id="2147484429" r:id="rId17"/>
    <p:sldLayoutId id="2147484430"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en-US" dirty="0"/>
              <a:t>Internet Protocol</a:t>
            </a:r>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0" y="1628760"/>
            <a:ext cx="9144000" cy="2028840"/>
          </a:xfrm>
        </p:spPr>
        <p:txBody>
          <a:bodyPr>
            <a:normAutofit fontScale="92500" lnSpcReduction="20000"/>
          </a:bodyPr>
          <a:lstStyle/>
          <a:p>
            <a:r>
              <a:rPr lang="en-US" altLang="en-US" noProof="0" dirty="0" smtClean="0"/>
              <a:t>Number bases</a:t>
            </a:r>
          </a:p>
          <a:p>
            <a:pPr lvl="1"/>
            <a:r>
              <a:rPr lang="en-US" altLang="en-US" dirty="0" smtClean="0"/>
              <a:t>Place value</a:t>
            </a:r>
          </a:p>
          <a:p>
            <a:pPr lvl="1"/>
            <a:r>
              <a:rPr lang="en-US" altLang="en-US" dirty="0" smtClean="0"/>
              <a:t>Base 10 (Decimal)</a:t>
            </a:r>
          </a:p>
          <a:p>
            <a:pPr lvl="1"/>
            <a:r>
              <a:rPr lang="en-US" altLang="en-US" noProof="0" dirty="0" smtClean="0"/>
              <a:t>Base 2 (Binary)</a:t>
            </a:r>
          </a:p>
          <a:p>
            <a:r>
              <a:rPr lang="en-US" altLang="en-US" noProof="0" dirty="0" smtClean="0"/>
              <a:t>Converting between binary and decimal</a:t>
            </a:r>
          </a:p>
        </p:txBody>
      </p:sp>
      <p:sp>
        <p:nvSpPr>
          <p:cNvPr id="11266" name="Title 1"/>
          <p:cNvSpPr>
            <a:spLocks noGrp="1"/>
          </p:cNvSpPr>
          <p:nvPr>
            <p:ph type="title"/>
          </p:nvPr>
        </p:nvSpPr>
        <p:spPr/>
        <p:txBody>
          <a:bodyPr/>
          <a:lstStyle/>
          <a:p>
            <a:r>
              <a:rPr lang="en-US" altLang="en-US" noProof="0" dirty="0" smtClean="0"/>
              <a:t>Binary / Decimal Conversion</a:t>
            </a:r>
          </a:p>
        </p:txBody>
      </p:sp>
      <p:pic>
        <p:nvPicPr>
          <p:cNvPr id="3" name="Content Placeholder 2"/>
          <p:cNvPicPr>
            <a:picLocks noGrp="1" noChangeAspect="1"/>
          </p:cNvPicPr>
          <p:nvPr>
            <p:ph idx="12"/>
          </p:nvPr>
        </p:nvPicPr>
        <p:blipFill>
          <a:blip r:embed="rId3"/>
          <a:stretch>
            <a:fillRect/>
          </a:stretch>
        </p:blipFill>
        <p:spPr>
          <a:xfrm>
            <a:off x="967136" y="3699036"/>
            <a:ext cx="7209728" cy="2833687"/>
          </a:xfrm>
          <a:prstGeom prst="rect">
            <a:avLst/>
          </a:prstGeom>
        </p:spPr>
      </p:pic>
    </p:spTree>
    <p:extLst>
      <p:ext uri="{BB962C8B-B14F-4D97-AF65-F5344CB8AC3E}">
        <p14:creationId xmlns:p14="http://schemas.microsoft.com/office/powerpoint/2010/main" val="2511875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noProof="0" smtClean="0"/>
              <a:t>Subnet Masks</a:t>
            </a:r>
            <a:endParaRPr lang="en-US" altLang="en-US" noProof="0" dirty="0" smtClean="0"/>
          </a:p>
        </p:txBody>
      </p:sp>
      <p:sp>
        <p:nvSpPr>
          <p:cNvPr id="12291" name="Content Placeholder 2"/>
          <p:cNvSpPr>
            <a:spLocks noGrp="1"/>
          </p:cNvSpPr>
          <p:nvPr>
            <p:ph idx="1"/>
          </p:nvPr>
        </p:nvSpPr>
        <p:spPr/>
        <p:txBody>
          <a:bodyPr>
            <a:normAutofit fontScale="92500"/>
          </a:bodyPr>
          <a:lstStyle/>
          <a:p>
            <a:r>
              <a:rPr lang="en-US" altLang="en-US" noProof="0" dirty="0" smtClean="0"/>
              <a:t>IP address represents both a network ID and host ID</a:t>
            </a:r>
          </a:p>
          <a:p>
            <a:r>
              <a:rPr lang="en-US" altLang="en-US" noProof="0" dirty="0" smtClean="0"/>
              <a:t>A mask is applied to identify the network and host portions</a:t>
            </a:r>
          </a:p>
          <a:p>
            <a:r>
              <a:rPr lang="en-US" altLang="en-US" dirty="0" smtClean="0"/>
              <a:t>A “1” in the mask means corresponding bit in the address is part of the network ID</a:t>
            </a:r>
          </a:p>
          <a:p>
            <a:r>
              <a:rPr lang="en-US" altLang="en-US" noProof="0" dirty="0" smtClean="0"/>
              <a:t>“1”s in mask must be contiguous</a:t>
            </a:r>
          </a:p>
          <a:p>
            <a:pPr lvl="1"/>
            <a:r>
              <a:rPr lang="en-US" dirty="0"/>
              <a:t>11111111 </a:t>
            </a:r>
            <a:r>
              <a:rPr lang="en-US" dirty="0" smtClean="0"/>
              <a:t>11110000</a:t>
            </a:r>
            <a:r>
              <a:rPr lang="en-US" dirty="0"/>
              <a:t> 00000000 00000000 </a:t>
            </a:r>
            <a:r>
              <a:rPr lang="en-US" dirty="0" smtClean="0"/>
              <a:t>– VALID</a:t>
            </a:r>
          </a:p>
          <a:p>
            <a:pPr lvl="1"/>
            <a:r>
              <a:rPr lang="en-US" dirty="0"/>
              <a:t>11111111 00000000 11110000 00000000 </a:t>
            </a:r>
            <a:r>
              <a:rPr lang="en-US" dirty="0" smtClean="0"/>
              <a:t>- INVALID</a:t>
            </a:r>
            <a:endParaRPr lang="en-US" altLang="en-US" noProof="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noProof="0" smtClean="0"/>
              <a:t>ipconfig / ifconfig</a:t>
            </a:r>
            <a:endParaRPr lang="en-US" altLang="en-US" noProof="0" dirty="0" smtClean="0"/>
          </a:p>
        </p:txBody>
      </p:sp>
      <p:pic>
        <p:nvPicPr>
          <p:cNvPr id="1638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1412" y="908664"/>
            <a:ext cx="6372225" cy="4362450"/>
          </a:xfrm>
        </p:spPr>
      </p:pic>
      <p:pic>
        <p:nvPicPr>
          <p:cNvPr id="1639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52" y="3068093"/>
            <a:ext cx="4785223" cy="345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noProof="0" smtClean="0"/>
              <a:t>IP Routing Basics</a:t>
            </a:r>
            <a:endParaRPr lang="en-US" altLang="en-US" noProof="0" dirty="0" smtClean="0"/>
          </a:p>
        </p:txBody>
      </p:sp>
      <p:sp>
        <p:nvSpPr>
          <p:cNvPr id="17411" name="Content Placeholder 2"/>
          <p:cNvSpPr>
            <a:spLocks noGrp="1"/>
          </p:cNvSpPr>
          <p:nvPr>
            <p:ph idx="1"/>
          </p:nvPr>
        </p:nvSpPr>
        <p:spPr/>
        <p:txBody>
          <a:bodyPr/>
          <a:lstStyle/>
          <a:p>
            <a:r>
              <a:rPr lang="en-US" altLang="en-US" noProof="0" smtClean="0"/>
              <a:t>Default gateway</a:t>
            </a:r>
          </a:p>
          <a:p>
            <a:r>
              <a:rPr lang="en-US" altLang="en-US" noProof="0" smtClean="0"/>
              <a:t>Routing decision</a:t>
            </a:r>
          </a:p>
          <a:p>
            <a:r>
              <a:rPr lang="en-US" altLang="en-US" noProof="0" smtClean="0"/>
              <a:t>Route selection / route table</a:t>
            </a:r>
          </a:p>
          <a:p>
            <a:r>
              <a:rPr lang="en-US" altLang="en-US" noProof="0" smtClean="0"/>
              <a:t>Fragmentation</a:t>
            </a:r>
            <a:endParaRPr lang="en-US" altLang="en-US" noProof="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noProof="0" smtClean="0"/>
              <a:t>ICMP</a:t>
            </a:r>
            <a:endParaRPr lang="en-US" altLang="en-US" noProof="0" dirty="0" smtClean="0"/>
          </a:p>
        </p:txBody>
      </p:sp>
      <p:sp>
        <p:nvSpPr>
          <p:cNvPr id="18435" name="Content Placeholder 2"/>
          <p:cNvSpPr>
            <a:spLocks noGrp="1"/>
          </p:cNvSpPr>
          <p:nvPr>
            <p:ph idx="1"/>
          </p:nvPr>
        </p:nvSpPr>
        <p:spPr/>
        <p:txBody>
          <a:bodyPr/>
          <a:lstStyle/>
          <a:p>
            <a:r>
              <a:rPr lang="en-US" altLang="en-US" noProof="0" dirty="0" smtClean="0"/>
              <a:t>Internet Control Message Protocol (ICMP) </a:t>
            </a:r>
          </a:p>
          <a:p>
            <a:r>
              <a:rPr lang="en-US" altLang="en-US" noProof="0" dirty="0" smtClean="0"/>
              <a:t>Message types</a:t>
            </a:r>
          </a:p>
          <a:p>
            <a:pPr lvl="1"/>
            <a:r>
              <a:rPr lang="en-US" altLang="en-US" noProof="0" dirty="0" smtClean="0"/>
              <a:t>Destination unreachable</a:t>
            </a:r>
          </a:p>
          <a:p>
            <a:pPr lvl="1"/>
            <a:r>
              <a:rPr lang="en-US" altLang="en-US" noProof="0" dirty="0" smtClean="0"/>
              <a:t>Time exceeded</a:t>
            </a:r>
          </a:p>
          <a:p>
            <a:pPr lvl="1"/>
            <a:r>
              <a:rPr lang="en-US" altLang="en-US" noProof="0" dirty="0" smtClean="0"/>
              <a:t>Redirect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noProof="0" smtClean="0"/>
              <a:t>ping</a:t>
            </a:r>
            <a:endParaRPr lang="en-US" altLang="en-US" noProof="0" dirty="0" smtClean="0"/>
          </a:p>
        </p:txBody>
      </p:sp>
      <p:pic>
        <p:nvPicPr>
          <p:cNvPr id="8" name="Content Placeholder 7" descr="Using ping within Windows"/>
          <p:cNvPicPr>
            <a:picLocks noGrp="1"/>
          </p:cNvPicPr>
          <p:nvPr>
            <p:ph sz="half" idx="1"/>
          </p:nvPr>
        </p:nvPicPr>
        <p:blipFill>
          <a:blip r:embed="rId3" cstate="print"/>
          <a:stretch>
            <a:fillRect/>
          </a:stretch>
        </p:blipFill>
        <p:spPr bwMode="auto">
          <a:xfrm>
            <a:off x="855663" y="2767797"/>
            <a:ext cx="3659187" cy="2505093"/>
          </a:xfrm>
          <a:prstGeom prst="rect">
            <a:avLst/>
          </a:prstGeom>
          <a:noFill/>
          <a:ln w="9525">
            <a:noFill/>
            <a:miter lim="800000"/>
            <a:headEnd/>
            <a:tailEnd/>
          </a:ln>
        </p:spPr>
      </p:pic>
      <p:sp>
        <p:nvSpPr>
          <p:cNvPr id="2" name="Content Placeholder 1"/>
          <p:cNvSpPr>
            <a:spLocks noGrp="1"/>
          </p:cNvSpPr>
          <p:nvPr>
            <p:ph sz="half" idx="2"/>
          </p:nvPr>
        </p:nvSpPr>
        <p:spPr/>
        <p:txBody>
          <a:bodyPr>
            <a:normAutofit fontScale="55000" lnSpcReduction="20000"/>
          </a:bodyPr>
          <a:lstStyle/>
          <a:p>
            <a:r>
              <a:rPr lang="en-US" noProof="0" dirty="0" smtClean="0"/>
              <a:t>ping </a:t>
            </a:r>
            <a:r>
              <a:rPr lang="en-US" i="1" noProof="0" dirty="0" smtClean="0"/>
              <a:t>IPAddress</a:t>
            </a:r>
            <a:r>
              <a:rPr lang="en-US" noProof="0" dirty="0" smtClean="0"/>
              <a:t> | </a:t>
            </a:r>
            <a:r>
              <a:rPr lang="en-US" i="1" noProof="0" dirty="0" smtClean="0"/>
              <a:t>HostName</a:t>
            </a:r>
          </a:p>
          <a:p>
            <a:r>
              <a:rPr lang="en-US" dirty="0"/>
              <a:t>Reply from, round trip time and packet loss</a:t>
            </a:r>
          </a:p>
          <a:p>
            <a:pPr lvl="1"/>
            <a:r>
              <a:rPr lang="en-US" dirty="0"/>
              <a:t>Detect whether a link is slow or experiences packet loss</a:t>
            </a:r>
          </a:p>
          <a:p>
            <a:pPr lvl="1"/>
            <a:r>
              <a:rPr lang="en-US" dirty="0"/>
              <a:t>Use tracert to identify where on the route there is a problem</a:t>
            </a:r>
          </a:p>
          <a:p>
            <a:r>
              <a:rPr lang="en-US" dirty="0"/>
              <a:t>Destination unreachable</a:t>
            </a:r>
          </a:p>
          <a:p>
            <a:pPr lvl="1"/>
            <a:r>
              <a:rPr lang="en-US" dirty="0"/>
              <a:t>No route to host</a:t>
            </a:r>
          </a:p>
          <a:p>
            <a:pPr lvl="1"/>
            <a:r>
              <a:rPr lang="en-US" dirty="0"/>
              <a:t>Check IP configuration</a:t>
            </a:r>
          </a:p>
          <a:p>
            <a:pPr lvl="1"/>
            <a:r>
              <a:rPr lang="en-US" dirty="0"/>
              <a:t>Check router (default gateway)</a:t>
            </a:r>
          </a:p>
          <a:p>
            <a:r>
              <a:rPr lang="en-US" dirty="0"/>
              <a:t>No reply / timed out</a:t>
            </a:r>
          </a:p>
          <a:p>
            <a:pPr lvl="1"/>
            <a:r>
              <a:rPr lang="en-US" dirty="0"/>
              <a:t>Host / interface is down</a:t>
            </a:r>
          </a:p>
          <a:p>
            <a:pPr lvl="1"/>
            <a:r>
              <a:rPr lang="en-US" dirty="0"/>
              <a:t>Host cannot route reply</a:t>
            </a:r>
          </a:p>
          <a:p>
            <a:pPr lvl="1"/>
            <a:r>
              <a:rPr lang="en-US" dirty="0"/>
              <a:t>Firewall</a:t>
            </a:r>
          </a:p>
        </p:txBody>
      </p:sp>
      <p:sp>
        <p:nvSpPr>
          <p:cNvPr id="194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noProof="0" smtClean="0"/>
              <a:t>Interpreting ping Output</a:t>
            </a:r>
            <a:endParaRPr lang="en-US" altLang="en-US" noProof="0" dirty="0" smtClean="0"/>
          </a:p>
        </p:txBody>
      </p:sp>
      <p:sp>
        <p:nvSpPr>
          <p:cNvPr id="3" name="Content Placeholder 2"/>
          <p:cNvSpPr>
            <a:spLocks noGrp="1"/>
          </p:cNvSpPr>
          <p:nvPr>
            <p:ph sz="half" idx="1"/>
          </p:nvPr>
        </p:nvSpPr>
        <p:spPr/>
        <p:txBody>
          <a:bodyPr>
            <a:normAutofit lnSpcReduction="10000"/>
          </a:bodyPr>
          <a:lstStyle/>
          <a:p>
            <a:r>
              <a:rPr lang="en-US" dirty="0"/>
              <a:t>Ping the loopback address (ping 127.0.0.1) </a:t>
            </a:r>
          </a:p>
          <a:p>
            <a:r>
              <a:rPr lang="en-US" dirty="0" smtClean="0"/>
              <a:t>Ping </a:t>
            </a:r>
            <a:r>
              <a:rPr lang="en-US" dirty="0"/>
              <a:t>the </a:t>
            </a:r>
            <a:r>
              <a:rPr lang="en-US" dirty="0" smtClean="0"/>
              <a:t>host’s IP address</a:t>
            </a:r>
            <a:endParaRPr lang="en-GB" dirty="0"/>
          </a:p>
          <a:p>
            <a:r>
              <a:rPr lang="en-US" dirty="0"/>
              <a:t>Ping the IP address of the default </a:t>
            </a:r>
            <a:r>
              <a:rPr lang="en-US" dirty="0" smtClean="0"/>
              <a:t>gateway</a:t>
            </a:r>
            <a:endParaRPr lang="en-GB" dirty="0"/>
          </a:p>
          <a:p>
            <a:r>
              <a:rPr lang="en-US" dirty="0"/>
              <a:t>Ping the IP address of a remote </a:t>
            </a:r>
            <a:r>
              <a:rPr lang="en-US" dirty="0" smtClean="0"/>
              <a:t>host</a:t>
            </a:r>
          </a:p>
        </p:txBody>
      </p:sp>
      <p:pic>
        <p:nvPicPr>
          <p:cNvPr id="6" name="Content Placeholder 5" descr="Troubleshooting with ping"/>
          <p:cNvPicPr>
            <a:picLocks noGrp="1"/>
          </p:cNvPicPr>
          <p:nvPr>
            <p:ph sz="half" idx="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629150" y="2922533"/>
            <a:ext cx="3656013" cy="2195622"/>
          </a:xfrm>
          <a:prstGeom prst="rect">
            <a:avLst/>
          </a:prstGeom>
          <a:noFill/>
          <a:ln>
            <a:noFill/>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_gtsslides-whit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tsslides" id="{B06BAC01-166B-4C69-AA10-8F51546F3E3C}" vid="{C19038CE-A41F-44B7-B012-213502D9231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1048</TotalTime>
  <Words>204</Words>
  <Application>Microsoft Office PowerPoint</Application>
  <PresentationFormat>On-screen Show (4:3)</PresentationFormat>
  <Paragraphs>44</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Courier New</vt:lpstr>
      <vt:lpstr>Times New Roman</vt:lpstr>
      <vt:lpstr>Trebuchet MS</vt:lpstr>
      <vt:lpstr>Tw Cen MT</vt:lpstr>
      <vt:lpstr>Verdana</vt:lpstr>
      <vt:lpstr>1_gtsslides-white</vt:lpstr>
      <vt:lpstr>Circuit</vt:lpstr>
      <vt:lpstr>Internet Protocol</vt:lpstr>
      <vt:lpstr>Binary / Decimal Conversion</vt:lpstr>
      <vt:lpstr>Subnet Masks</vt:lpstr>
      <vt:lpstr>ipconfig / ifconfig</vt:lpstr>
      <vt:lpstr>IP Routing Basics</vt:lpstr>
      <vt:lpstr>ICMP</vt:lpstr>
      <vt:lpstr>ping</vt:lpstr>
      <vt:lpstr>Interpreting ping Output</vt:lpstr>
    </vt:vector>
  </TitlesOfParts>
  <Manager>James Pengelly</Manager>
  <Company>gtslearning International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Internet Protocol</dc:title>
  <dc:subject>CompTIA Network+ Certification Support Skills (for Exam N10-006)</dc:subject>
  <dc:creator>James Pengelly</dc:creator>
  <dc:description>Slides to accompany a CompTIA Support Skills training course published by gtslearning (www.gtslearning.com)</dc:description>
  <cp:lastModifiedBy>kapoor-pc</cp:lastModifiedBy>
  <cp:revision>118</cp:revision>
  <dcterms:created xsi:type="dcterms:W3CDTF">2006-09-19T11:29:34Z</dcterms:created>
  <dcterms:modified xsi:type="dcterms:W3CDTF">2017-02-13T02:19:14Z</dcterms:modified>
  <cp:category>© 2015 gtslearning;© 2014 gtslearning</cp:category>
</cp:coreProperties>
</file>