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defRPr/>
            </a:pPr>
            <a:fld id="{1736DD1B-3C7B-4F4F-A5E8-F4B8F12E0B9E}" type="datetimeFigureOut">
              <a:rPr lang="en-US" smtClean="0"/>
              <a:pPr>
                <a:defRPr/>
              </a:pPr>
              <a:t>9/25/2021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pPr>
              <a:defRPr/>
            </a:pPr>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a:defRPr/>
            </a:pPr>
            <a:fld id="{D5F74101-11EB-4A5A-A64A-7903559A0CE4}" type="slidenum">
              <a:rPr lang="en-US" smtClean="0"/>
              <a:pPr>
                <a:defRPr/>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17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E2BE377C-D9E3-4CDD-A433-D37B19AE4F9A}" type="datetimeFigureOut">
              <a:rPr lang="en-US" smtClean="0"/>
              <a:pPr>
                <a:defRPr/>
              </a:pPr>
              <a:t>9/25/2021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09BFDDB-EBE6-47E2-AB60-054C99B84A46}" type="slidenum">
              <a:rPr lang="en-US" smtClean="0"/>
              <a:pPr>
                <a:defRPr/>
              </a:pPr>
              <a:t>‹#›</a:t>
            </a:fld>
            <a:endParaRPr lang="en-US"/>
          </a:p>
        </p:txBody>
      </p:sp>
    </p:spTree>
    <p:extLst>
      <p:ext uri="{BB962C8B-B14F-4D97-AF65-F5344CB8AC3E}">
        <p14:creationId xmlns:p14="http://schemas.microsoft.com/office/powerpoint/2010/main" val="9097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858BE-FD3A-4B01-B9B4-0B094BE7DAD3}" type="slidenum">
              <a:rPr lang="en-US" smtClean="0"/>
              <a:pPr>
                <a:defRPr/>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35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858BE-FD3A-4B01-B9B4-0B094BE7DAD3}" type="slidenum">
              <a:rPr lang="en-US" smtClean="0"/>
              <a:pPr>
                <a:defRPr/>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994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858BE-FD3A-4B01-B9B4-0B094BE7DAD3}" type="slidenum">
              <a:rPr lang="en-US" smtClean="0"/>
              <a:pPr>
                <a:defRPr/>
              </a:pPr>
              <a:t>‹#›</a:t>
            </a:fld>
            <a:endParaRPr lang="en-US"/>
          </a:p>
        </p:txBody>
      </p:sp>
    </p:spTree>
    <p:extLst>
      <p:ext uri="{BB962C8B-B14F-4D97-AF65-F5344CB8AC3E}">
        <p14:creationId xmlns:p14="http://schemas.microsoft.com/office/powerpoint/2010/main" val="222026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858BE-FD3A-4B01-B9B4-0B094BE7DAD3}" type="slidenum">
              <a:rPr lang="en-US" smtClean="0"/>
              <a:pPr>
                <a:defRPr/>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19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858BE-FD3A-4B01-B9B4-0B094BE7DAD3}" type="slidenum">
              <a:rPr lang="en-US" smtClean="0"/>
              <a:pPr>
                <a:defRPr/>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839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B4262FF-8DAB-401D-B1BE-CFE519530AE3}"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B5E1F88-20ED-4218-BC06-5BA765718767}" type="slidenum">
              <a:rPr lang="en-US" smtClean="0"/>
              <a:pPr>
                <a:defRPr/>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393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8220911-A92E-432B-9922-5C479E18BCB0}"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F97BA5-5661-42C2-9200-B760FE1227BE}" type="slidenum">
              <a:rPr lang="en-US" smtClean="0"/>
              <a:pPr>
                <a:defRPr/>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37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BF25B71-2A16-439C-8DE8-B453249BA1C1}"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A3CB76-9D8D-4D96-9644-7B9F07F6291F}" type="slidenum">
              <a:rPr lang="en-US" smtClean="0"/>
              <a:pPr>
                <a:defRPr/>
              </a:pPr>
              <a:t>‹#›</a:t>
            </a:fld>
            <a:endParaRPr lang="en-US"/>
          </a:p>
        </p:txBody>
      </p:sp>
    </p:spTree>
    <p:extLst>
      <p:ext uri="{BB962C8B-B14F-4D97-AF65-F5344CB8AC3E}">
        <p14:creationId xmlns:p14="http://schemas.microsoft.com/office/powerpoint/2010/main" val="415334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52916F20-1F38-4F5F-8733-6BA60CF7987C}" type="datetimeFigureOut">
              <a:rPr lang="en-US" smtClean="0"/>
              <a:pPr>
                <a:defRPr/>
              </a:pPr>
              <a:t>9/25/2021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2678A44-04A2-44A6-BEDE-D61A9B751C7C}" type="slidenum">
              <a:rPr lang="en-US" smtClean="0"/>
              <a:pPr>
                <a:defRPr/>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3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F162424-3607-4A6C-8E88-8944209CEFAA}" type="datetimeFigureOut">
              <a:rPr lang="en-US" smtClean="0"/>
              <a:pPr>
                <a:defRPr/>
              </a:pPr>
              <a:t>9/25/2021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67FBD4-C714-4DF1-B39D-C7997A152E4E}" type="slidenum">
              <a:rPr lang="en-US" smtClean="0"/>
              <a:pPr>
                <a:defRPr/>
              </a:pPr>
              <a:t>‹#›</a:t>
            </a:fld>
            <a:endParaRPr lang="en-US"/>
          </a:p>
        </p:txBody>
      </p:sp>
    </p:spTree>
    <p:extLst>
      <p:ext uri="{BB962C8B-B14F-4D97-AF65-F5344CB8AC3E}">
        <p14:creationId xmlns:p14="http://schemas.microsoft.com/office/powerpoint/2010/main" val="7716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9B16853D-2A59-4387-A9C4-9C937E5279F9}" type="datetimeFigureOut">
              <a:rPr lang="en-US" smtClean="0"/>
              <a:pPr>
                <a:defRPr/>
              </a:pPr>
              <a:t>9/25/2021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1C4EBF4-70FC-4C4C-A53E-DAB7FBCDC2A8}" type="slidenum">
              <a:rPr lang="en-US" smtClean="0"/>
              <a:pPr>
                <a:defRPr/>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39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1749B047-B279-4A5C-B2F7-45FAB90F454E}" type="datetimeFigureOut">
              <a:rPr lang="en-US" smtClean="0"/>
              <a:pPr>
                <a:defRPr/>
              </a:pPr>
              <a:t>9/25/2021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051349B-342C-463A-A7A2-1CCEFC5A0797}" type="slidenum">
              <a:rPr lang="en-US" smtClean="0"/>
              <a:pPr>
                <a:defRPr/>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56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8B4ECF7-D018-4A1C-B4AA-8E353145AEAF}" type="datetimeFigureOut">
              <a:rPr lang="en-US" smtClean="0"/>
              <a:pPr>
                <a:defRPr/>
              </a:pPr>
              <a:t>9/25/2021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5C04D47-A523-4520-A532-8426F8745460}" type="slidenum">
              <a:rPr lang="en-US" smtClean="0"/>
              <a:pPr>
                <a:defRPr/>
              </a:pPr>
              <a:t>‹#›</a:t>
            </a:fld>
            <a:endParaRPr lang="en-US"/>
          </a:p>
        </p:txBody>
      </p:sp>
    </p:spTree>
    <p:extLst>
      <p:ext uri="{BB962C8B-B14F-4D97-AF65-F5344CB8AC3E}">
        <p14:creationId xmlns:p14="http://schemas.microsoft.com/office/powerpoint/2010/main" val="348948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ADB5DAC-A259-4A0E-95FD-55461CB4D716}" type="datetimeFigureOut">
              <a:rPr lang="en-US" smtClean="0"/>
              <a:pPr>
                <a:defRPr/>
              </a:pPr>
              <a:t>9/25/2021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10ADFE-BB56-451A-B60B-070E611B2583}" type="slidenum">
              <a:rPr lang="en-US" smtClean="0"/>
              <a:pPr>
                <a:defRPr/>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08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9EF5971F-7576-452C-B512-20C3A2A9D536}" type="datetimeFigureOut">
              <a:rPr lang="en-US" smtClean="0"/>
              <a:pPr>
                <a:defRPr/>
              </a:pPr>
              <a:t>9/25/2021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6D6EB5-B47B-4E77-8CD5-C1137729117E}" type="slidenum">
              <a:rPr lang="en-US" smtClean="0"/>
              <a:pPr>
                <a:defRPr/>
              </a:pPr>
              <a:t>‹#›</a:t>
            </a:fld>
            <a:endParaRPr lang="en-US"/>
          </a:p>
        </p:txBody>
      </p:sp>
    </p:spTree>
    <p:extLst>
      <p:ext uri="{BB962C8B-B14F-4D97-AF65-F5344CB8AC3E}">
        <p14:creationId xmlns:p14="http://schemas.microsoft.com/office/powerpoint/2010/main" val="8500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11010195-2E93-4ED2-A83B-02B1EEE936F5}" type="datetimeFigureOut">
              <a:rPr lang="en-US" smtClean="0"/>
              <a:pPr>
                <a:defRPr/>
              </a:pPr>
              <a:t>9/25/2021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4C858BE-FD3A-4B01-B9B4-0B094BE7DAD3}" type="slidenum">
              <a:rPr lang="en-US" smtClean="0"/>
              <a:pPr>
                <a:defRPr/>
              </a:pPr>
              <a:t>‹#›</a:t>
            </a:fld>
            <a:endParaRPr lang="en-US"/>
          </a:p>
        </p:txBody>
      </p:sp>
    </p:spTree>
    <p:extLst>
      <p:ext uri="{BB962C8B-B14F-4D97-AF65-F5344CB8AC3E}">
        <p14:creationId xmlns:p14="http://schemas.microsoft.com/office/powerpoint/2010/main" val="30572253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2495550" y="3213100"/>
            <a:ext cx="5184775" cy="544513"/>
          </a:xfrm>
        </p:spPr>
        <p:txBody>
          <a:bodyPr>
            <a:normAutofit fontScale="90000"/>
          </a:bodyPr>
          <a:lstStyle/>
          <a:p>
            <a:pPr fontAlgn="auto">
              <a:spcAft>
                <a:spcPts val="0"/>
              </a:spcAft>
              <a:defRPr/>
            </a:pPr>
            <a:r>
              <a:rPr lang="en-US" sz="3600" dirty="0">
                <a:solidFill>
                  <a:schemeClr val="bg1"/>
                </a:solidFill>
              </a:rPr>
              <a:t>Chapter 8</a:t>
            </a:r>
            <a:endParaRPr lang="es-ES" altLang="en-US" sz="3600" b="1" dirty="0">
              <a:solidFill>
                <a:schemeClr val="bg1"/>
              </a:solidFill>
            </a:endParaRPr>
          </a:p>
        </p:txBody>
      </p:sp>
      <p:sp>
        <p:nvSpPr>
          <p:cNvPr id="4099" name="Rectangle 122"/>
          <p:cNvSpPr>
            <a:spLocks noChangeArrowheads="1"/>
          </p:cNvSpPr>
          <p:nvPr/>
        </p:nvSpPr>
        <p:spPr bwMode="auto">
          <a:xfrm>
            <a:off x="3907609" y="2641599"/>
            <a:ext cx="4465638"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457200" fontAlgn="base">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457200" fontAlgn="base">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457200" fontAlgn="base">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457200" fontAlgn="base">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eaLnBrk="1" hangingPunct="1">
              <a:lnSpc>
                <a:spcPct val="100000"/>
              </a:lnSpc>
              <a:spcBef>
                <a:spcPct val="0"/>
              </a:spcBef>
              <a:buSzTx/>
              <a:buFontTx/>
              <a:buNone/>
            </a:pPr>
            <a:r>
              <a:rPr lang="en-US" altLang="en-US" sz="3600" b="1" dirty="0">
                <a:solidFill>
                  <a:srgbClr val="1C1C1C"/>
                </a:solidFill>
                <a:latin typeface="Arial" panose="020B0604020202020204" pitchFamily="34" charset="0"/>
              </a:rPr>
              <a:t>IP Subnetting,</a:t>
            </a:r>
          </a:p>
          <a:p>
            <a:pPr eaLnBrk="1" hangingPunct="1">
              <a:lnSpc>
                <a:spcPct val="100000"/>
              </a:lnSpc>
              <a:spcBef>
                <a:spcPct val="0"/>
              </a:spcBef>
              <a:buSzTx/>
              <a:buFontTx/>
              <a:buNone/>
            </a:pPr>
            <a:r>
              <a:rPr lang="en-US" altLang="en-US" sz="3600" b="1" dirty="0">
                <a:solidFill>
                  <a:srgbClr val="1C1C1C"/>
                </a:solidFill>
                <a:latin typeface="Arial" panose="020B0604020202020204" pitchFamily="34" charset="0"/>
              </a:rPr>
              <a:t>Troubleshooting IP,</a:t>
            </a:r>
          </a:p>
          <a:p>
            <a:pPr eaLnBrk="1" hangingPunct="1">
              <a:lnSpc>
                <a:spcPct val="100000"/>
              </a:lnSpc>
              <a:spcBef>
                <a:spcPct val="0"/>
              </a:spcBef>
              <a:buSzTx/>
              <a:buFontTx/>
              <a:buNone/>
            </a:pPr>
            <a:r>
              <a:rPr lang="en-US" altLang="en-US" sz="3600" b="1" dirty="0">
                <a:solidFill>
                  <a:srgbClr val="1C1C1C"/>
                </a:solidFill>
                <a:latin typeface="Arial" panose="020B0604020202020204" pitchFamily="34" charset="0"/>
              </a:rPr>
              <a:t>and Introduction</a:t>
            </a:r>
          </a:p>
          <a:p>
            <a:pPr eaLnBrk="1" hangingPunct="1">
              <a:lnSpc>
                <a:spcPct val="100000"/>
              </a:lnSpc>
              <a:spcBef>
                <a:spcPct val="0"/>
              </a:spcBef>
              <a:buSzTx/>
              <a:buFontTx/>
              <a:buNone/>
            </a:pPr>
            <a:r>
              <a:rPr lang="en-US" altLang="en-US" sz="3600" b="1" dirty="0">
                <a:solidFill>
                  <a:srgbClr val="1C1C1C"/>
                </a:solidFill>
                <a:latin typeface="Arial" panose="020B0604020202020204" pitchFamily="34" charset="0"/>
              </a:rPr>
              <a:t>to NAT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44712" y="923109"/>
            <a:ext cx="7963989" cy="1320800"/>
          </a:xfrm>
        </p:spPr>
        <p:txBody>
          <a:bodyPr>
            <a:normAutofit fontScale="90000"/>
          </a:bodyPr>
          <a:lstStyle/>
          <a:p>
            <a:pPr fontAlgn="auto">
              <a:spcAft>
                <a:spcPts val="0"/>
              </a:spcAft>
              <a:defRPr/>
            </a:pPr>
            <a:r>
              <a:rPr lang="en-US" dirty="0"/>
              <a:t>Introduction to Network Address</a:t>
            </a:r>
            <a:br>
              <a:rPr lang="en-US" dirty="0"/>
            </a:br>
            <a:r>
              <a:rPr lang="en-US" dirty="0"/>
              <a:t>Translation (NAT</a:t>
            </a:r>
            <a:r>
              <a:rPr lang="en-US" dirty="0" smtClean="0"/>
              <a:t>) </a:t>
            </a:r>
          </a:p>
        </p:txBody>
      </p:sp>
      <p:sp>
        <p:nvSpPr>
          <p:cNvPr id="13315" name="Content Placeholder 2"/>
          <p:cNvSpPr>
            <a:spLocks noGrp="1"/>
          </p:cNvSpPr>
          <p:nvPr>
            <p:ph idx="1"/>
          </p:nvPr>
        </p:nvSpPr>
        <p:spPr>
          <a:xfrm>
            <a:off x="2144712" y="2495006"/>
            <a:ext cx="8945653" cy="3727994"/>
          </a:xfrm>
        </p:spPr>
        <p:txBody>
          <a:bodyPr>
            <a:normAutofit/>
          </a:bodyPr>
          <a:lstStyle/>
          <a:p>
            <a:pPr>
              <a:lnSpc>
                <a:spcPct val="150000"/>
              </a:lnSpc>
            </a:pPr>
            <a:r>
              <a:rPr lang="en-US" altLang="en-US" sz="2000" dirty="0" smtClean="0"/>
              <a:t>Similar to Classless Inter-Domain Routing (CIDR), the original intention for NAT was to slow the depletion of available IP address space by allowing many private IP addresses to be represented by some smaller number of public IP addresses.</a:t>
            </a:r>
          </a:p>
          <a:p>
            <a:pPr lvl="1">
              <a:lnSpc>
                <a:spcPct val="150000"/>
              </a:lnSpc>
            </a:pPr>
            <a:r>
              <a:rPr lang="en-US" altLang="en-US" dirty="0" smtClean="0"/>
              <a:t>You need to connect to the Internet, and your hosts d NN </a:t>
            </a:r>
            <a:r>
              <a:rPr lang="en-US" altLang="en-US" dirty="0" err="1" smtClean="0"/>
              <a:t>on’t</a:t>
            </a:r>
            <a:r>
              <a:rPr lang="en-US" altLang="en-US" dirty="0" smtClean="0"/>
              <a:t> have globally unique IP addresses.</a:t>
            </a:r>
          </a:p>
          <a:p>
            <a:pPr lvl="1">
              <a:lnSpc>
                <a:spcPct val="150000"/>
              </a:lnSpc>
            </a:pPr>
            <a:r>
              <a:rPr lang="en-US" altLang="en-US" dirty="0" smtClean="0"/>
              <a:t>You change to a new ISP that requires you to renumber your network.</a:t>
            </a:r>
          </a:p>
          <a:p>
            <a:pPr lvl="1">
              <a:lnSpc>
                <a:spcPct val="150000"/>
              </a:lnSpc>
            </a:pPr>
            <a:r>
              <a:rPr lang="en-US" altLang="en-US" dirty="0" smtClean="0"/>
              <a:t>You need to merge two intranets with duplicate addresses.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33600" y="609600"/>
            <a:ext cx="8225246" cy="1320800"/>
          </a:xfrm>
        </p:spPr>
        <p:txBody>
          <a:bodyPr>
            <a:normAutofit fontScale="90000"/>
          </a:bodyPr>
          <a:lstStyle/>
          <a:p>
            <a:pPr fontAlgn="auto">
              <a:spcAft>
                <a:spcPts val="0"/>
              </a:spcAft>
              <a:defRPr/>
            </a:pPr>
            <a:r>
              <a:rPr lang="en-US" dirty="0"/>
              <a:t>Introduction to Network Address</a:t>
            </a:r>
            <a:br>
              <a:rPr lang="en-US" dirty="0"/>
            </a:br>
            <a:r>
              <a:rPr lang="en-US" dirty="0"/>
              <a:t>Translation (NAT</a:t>
            </a:r>
            <a:r>
              <a:rPr lang="en-US" dirty="0" smtClean="0"/>
              <a:t>) (</a:t>
            </a:r>
            <a:r>
              <a:rPr lang="en-US" dirty="0" err="1" smtClean="0"/>
              <a:t>contd</a:t>
            </a:r>
            <a:r>
              <a:rPr lang="en-US" dirty="0" smtClean="0"/>
              <a:t>…) </a:t>
            </a:r>
          </a:p>
        </p:txBody>
      </p:sp>
      <p:sp>
        <p:nvSpPr>
          <p:cNvPr id="14339" name="Content Placeholder 2"/>
          <p:cNvSpPr>
            <a:spLocks noGrp="1"/>
          </p:cNvSpPr>
          <p:nvPr>
            <p:ph idx="1"/>
          </p:nvPr>
        </p:nvSpPr>
        <p:spPr>
          <a:xfrm>
            <a:off x="1191124" y="2470923"/>
            <a:ext cx="7200900" cy="1173616"/>
          </a:xfrm>
        </p:spPr>
        <p:txBody>
          <a:bodyPr/>
          <a:lstStyle/>
          <a:p>
            <a:pPr>
              <a:lnSpc>
                <a:spcPct val="150000"/>
              </a:lnSpc>
            </a:pPr>
            <a:r>
              <a:rPr lang="en-US" altLang="en-US" sz="2000" dirty="0" smtClean="0"/>
              <a:t>Where to configure NAT</a:t>
            </a:r>
            <a:endParaRPr lang="en-US" altLang="en-US" dirty="0" smtClean="0"/>
          </a:p>
        </p:txBody>
      </p:sp>
      <p:pic>
        <p:nvPicPr>
          <p:cNvPr id="1434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1370" y="3406775"/>
            <a:ext cx="589597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33600" y="609600"/>
            <a:ext cx="6699250" cy="1320800"/>
          </a:xfrm>
        </p:spPr>
        <p:txBody>
          <a:bodyPr>
            <a:normAutofit fontScale="90000"/>
          </a:bodyPr>
          <a:lstStyle/>
          <a:p>
            <a:pPr fontAlgn="auto">
              <a:spcAft>
                <a:spcPts val="0"/>
              </a:spcAft>
              <a:defRPr/>
            </a:pPr>
            <a:r>
              <a:rPr lang="en-US" altLang="en-US" smtClean="0"/>
              <a:t>Types of Network Address Translation</a:t>
            </a:r>
          </a:p>
        </p:txBody>
      </p:sp>
      <p:sp>
        <p:nvSpPr>
          <p:cNvPr id="17411" name="Content Placeholder 2"/>
          <p:cNvSpPr>
            <a:spLocks noGrp="1"/>
          </p:cNvSpPr>
          <p:nvPr>
            <p:ph idx="1"/>
          </p:nvPr>
        </p:nvSpPr>
        <p:spPr>
          <a:xfrm>
            <a:off x="1360942" y="2418672"/>
            <a:ext cx="9180784" cy="3655558"/>
          </a:xfrm>
        </p:spPr>
        <p:txBody>
          <a:bodyPr rtlCol="0">
            <a:normAutofit/>
          </a:bodyPr>
          <a:lstStyle/>
          <a:p>
            <a:pPr fontAlgn="auto">
              <a:lnSpc>
                <a:spcPct val="150000"/>
              </a:lnSpc>
              <a:spcAft>
                <a:spcPts val="0"/>
              </a:spcAft>
              <a:defRPr/>
            </a:pPr>
            <a:r>
              <a:rPr lang="en-US" altLang="en-US" sz="2000" b="1" dirty="0"/>
              <a:t>Dynamic NAT</a:t>
            </a:r>
            <a:endParaRPr lang="en-US" altLang="en-US" sz="2000" dirty="0"/>
          </a:p>
          <a:p>
            <a:pPr lvl="1" fontAlgn="auto">
              <a:lnSpc>
                <a:spcPct val="150000"/>
              </a:lnSpc>
              <a:spcAft>
                <a:spcPts val="0"/>
              </a:spcAft>
              <a:defRPr/>
            </a:pPr>
            <a:r>
              <a:rPr lang="en-US" altLang="en-US" dirty="0" smtClean="0"/>
              <a:t>This version gives you the ability to map an unregistered IP address to a registered IP address from a pool of registered IP addresses. </a:t>
            </a:r>
          </a:p>
          <a:p>
            <a:pPr fontAlgn="auto">
              <a:lnSpc>
                <a:spcPct val="150000"/>
              </a:lnSpc>
              <a:spcAft>
                <a:spcPts val="0"/>
              </a:spcAft>
              <a:defRPr/>
            </a:pPr>
            <a:r>
              <a:rPr lang="en-US" altLang="en-US" b="1" dirty="0" smtClean="0"/>
              <a:t>Overloading </a:t>
            </a:r>
          </a:p>
          <a:p>
            <a:pPr lvl="1" fontAlgn="auto">
              <a:lnSpc>
                <a:spcPct val="150000"/>
              </a:lnSpc>
              <a:spcAft>
                <a:spcPts val="0"/>
              </a:spcAft>
              <a:defRPr/>
            </a:pPr>
            <a:r>
              <a:rPr lang="en-US" altLang="en-US" dirty="0" smtClean="0"/>
              <a:t>This is the most popular type of NAT configuration. Understand that overloading really is a form of dynamic NAT that maps multiple unregistered IP addresses to a single registered IP address—many-to-one—by using different ports.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33600" y="609600"/>
            <a:ext cx="6699250" cy="1320800"/>
          </a:xfrm>
        </p:spPr>
        <p:txBody>
          <a:bodyPr/>
          <a:lstStyle/>
          <a:p>
            <a:pPr fontAlgn="auto">
              <a:spcAft>
                <a:spcPts val="0"/>
              </a:spcAft>
              <a:defRPr/>
            </a:pPr>
            <a:r>
              <a:rPr lang="en-US" altLang="en-US" smtClean="0"/>
              <a:t>NAT Names</a:t>
            </a:r>
          </a:p>
        </p:txBody>
      </p:sp>
      <p:sp>
        <p:nvSpPr>
          <p:cNvPr id="16387" name="Content Placeholder 2"/>
          <p:cNvSpPr>
            <a:spLocks noGrp="1"/>
          </p:cNvSpPr>
          <p:nvPr>
            <p:ph idx="1"/>
          </p:nvPr>
        </p:nvSpPr>
        <p:spPr>
          <a:xfrm>
            <a:off x="1080770" y="1825897"/>
            <a:ext cx="9204960" cy="2290763"/>
          </a:xfrm>
        </p:spPr>
        <p:txBody>
          <a:bodyPr>
            <a:normAutofit fontScale="85000" lnSpcReduction="10000"/>
          </a:bodyPr>
          <a:lstStyle/>
          <a:p>
            <a:pPr>
              <a:lnSpc>
                <a:spcPct val="150000"/>
              </a:lnSpc>
            </a:pPr>
            <a:r>
              <a:rPr lang="en-US" altLang="en-US" sz="2000" dirty="0" smtClean="0"/>
              <a:t>Addresses used after NAT translations are called </a:t>
            </a:r>
            <a:r>
              <a:rPr lang="en-US" altLang="en-US" sz="2000" i="1" dirty="0" smtClean="0"/>
              <a:t>global addresses</a:t>
            </a:r>
            <a:r>
              <a:rPr lang="en-US" altLang="en-US" sz="2000" dirty="0" smtClean="0"/>
              <a:t>.</a:t>
            </a:r>
          </a:p>
          <a:p>
            <a:pPr>
              <a:lnSpc>
                <a:spcPct val="150000"/>
              </a:lnSpc>
            </a:pPr>
            <a:r>
              <a:rPr lang="en-US" altLang="en-US" dirty="0" smtClean="0"/>
              <a:t>Local addresses are the ones we use before NAT translation. So, the inside local address is actually the private address of the sending host that’s trying to get to the Internet, while the outside local address is the address of the destination host.</a:t>
            </a:r>
          </a:p>
        </p:txBody>
      </p:sp>
      <p:pic>
        <p:nvPicPr>
          <p:cNvPr id="163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5566" y="3790089"/>
            <a:ext cx="71342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19288" y="1077188"/>
            <a:ext cx="8229600" cy="981075"/>
          </a:xfrm>
        </p:spPr>
        <p:txBody>
          <a:bodyPr>
            <a:normAutofit/>
          </a:bodyPr>
          <a:lstStyle/>
          <a:p>
            <a:pPr fontAlgn="auto">
              <a:spcAft>
                <a:spcPts val="0"/>
              </a:spcAft>
              <a:defRPr/>
            </a:pPr>
            <a:r>
              <a:rPr lang="en-US" altLang="en-US" dirty="0" smtClean="0"/>
              <a:t>Objectives</a:t>
            </a:r>
          </a:p>
        </p:txBody>
      </p:sp>
      <p:sp>
        <p:nvSpPr>
          <p:cNvPr id="5123" name="Rectangle 3"/>
          <p:cNvSpPr>
            <a:spLocks noGrp="1" noChangeArrowheads="1"/>
          </p:cNvSpPr>
          <p:nvPr>
            <p:ph idx="1"/>
          </p:nvPr>
        </p:nvSpPr>
        <p:spPr>
          <a:xfrm>
            <a:off x="1981200" y="2783251"/>
            <a:ext cx="8229600" cy="4525962"/>
          </a:xfrm>
        </p:spPr>
        <p:txBody>
          <a:bodyPr/>
          <a:lstStyle/>
          <a:p>
            <a:pPr>
              <a:lnSpc>
                <a:spcPct val="150000"/>
              </a:lnSpc>
            </a:pPr>
            <a:r>
              <a:rPr lang="en-US" altLang="en-US" dirty="0" smtClean="0"/>
              <a:t>Given a scenario, evaluate the proper use of the following addressing technologies and addressing schemes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133600" y="609600"/>
            <a:ext cx="6699250" cy="1320800"/>
          </a:xfrm>
        </p:spPr>
        <p:txBody>
          <a:bodyPr/>
          <a:lstStyle/>
          <a:p>
            <a:pPr fontAlgn="auto">
              <a:spcAft>
                <a:spcPts val="0"/>
              </a:spcAft>
              <a:defRPr/>
            </a:pPr>
            <a:r>
              <a:rPr lang="en-US" altLang="en-US" dirty="0" smtClean="0"/>
              <a:t>Subnetting Basics</a:t>
            </a:r>
          </a:p>
        </p:txBody>
      </p:sp>
      <p:sp>
        <p:nvSpPr>
          <p:cNvPr id="6147" name="Content Placeholder 2"/>
          <p:cNvSpPr>
            <a:spLocks noGrp="1"/>
          </p:cNvSpPr>
          <p:nvPr>
            <p:ph idx="1"/>
          </p:nvPr>
        </p:nvSpPr>
        <p:spPr>
          <a:xfrm>
            <a:off x="2155825" y="2450193"/>
            <a:ext cx="7418388" cy="4522788"/>
          </a:xfrm>
        </p:spPr>
        <p:txBody>
          <a:bodyPr/>
          <a:lstStyle/>
          <a:p>
            <a:pPr>
              <a:lnSpc>
                <a:spcPct val="150000"/>
              </a:lnSpc>
            </a:pPr>
            <a:r>
              <a:rPr lang="en-US" altLang="en-US" sz="2000" dirty="0" smtClean="0"/>
              <a:t>There are loads of reasons in favor of subnetting, including the following benefits:</a:t>
            </a:r>
          </a:p>
          <a:p>
            <a:pPr lvl="1">
              <a:lnSpc>
                <a:spcPct val="150000"/>
              </a:lnSpc>
            </a:pPr>
            <a:r>
              <a:rPr lang="en-US" altLang="en-US" dirty="0" smtClean="0"/>
              <a:t>Reduced network traffic</a:t>
            </a:r>
          </a:p>
          <a:p>
            <a:pPr lvl="1">
              <a:lnSpc>
                <a:spcPct val="150000"/>
              </a:lnSpc>
            </a:pPr>
            <a:r>
              <a:rPr lang="en-US" altLang="en-US" dirty="0" smtClean="0"/>
              <a:t>Optimized network performance</a:t>
            </a:r>
          </a:p>
          <a:p>
            <a:pPr lvl="1">
              <a:lnSpc>
                <a:spcPct val="150000"/>
              </a:lnSpc>
            </a:pPr>
            <a:r>
              <a:rPr lang="en-US" altLang="en-US" dirty="0" smtClean="0"/>
              <a:t>Simplified management</a:t>
            </a:r>
          </a:p>
          <a:p>
            <a:pPr lvl="1">
              <a:lnSpc>
                <a:spcPct val="150000"/>
              </a:lnSpc>
            </a:pPr>
            <a:r>
              <a:rPr lang="en-US" altLang="en-US" dirty="0" smtClean="0"/>
              <a:t>Facilitated spanning of large geographical distances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33600" y="609600"/>
            <a:ext cx="6699250" cy="1320800"/>
          </a:xfrm>
        </p:spPr>
        <p:txBody>
          <a:bodyPr/>
          <a:lstStyle/>
          <a:p>
            <a:pPr fontAlgn="auto">
              <a:spcAft>
                <a:spcPts val="0"/>
              </a:spcAft>
              <a:defRPr/>
            </a:pPr>
            <a:r>
              <a:rPr lang="en-US" altLang="en-US" smtClean="0"/>
              <a:t>How to Create Subnets</a:t>
            </a:r>
          </a:p>
        </p:txBody>
      </p:sp>
      <p:sp>
        <p:nvSpPr>
          <p:cNvPr id="9219" name="Content Placeholder 2"/>
          <p:cNvSpPr>
            <a:spLocks noGrp="1"/>
          </p:cNvSpPr>
          <p:nvPr>
            <p:ph idx="1"/>
          </p:nvPr>
        </p:nvSpPr>
        <p:spPr>
          <a:xfrm>
            <a:off x="1672499" y="2335212"/>
            <a:ext cx="7418388" cy="4522788"/>
          </a:xfrm>
        </p:spPr>
        <p:txBody>
          <a:bodyPr rtlCol="0">
            <a:normAutofit/>
          </a:bodyPr>
          <a:lstStyle/>
          <a:p>
            <a:pPr marL="457200" indent="-457200" fontAlgn="auto">
              <a:lnSpc>
                <a:spcPct val="150000"/>
              </a:lnSpc>
              <a:spcAft>
                <a:spcPts val="0"/>
              </a:spcAft>
              <a:buFont typeface="+mj-lt"/>
              <a:buAutoNum type="arabicPeriod"/>
              <a:defRPr/>
            </a:pPr>
            <a:r>
              <a:rPr lang="en-US" sz="2000" dirty="0"/>
              <a:t>Determine the number of required network IDs</a:t>
            </a:r>
          </a:p>
          <a:p>
            <a:pPr marL="457200" indent="-457200" fontAlgn="auto">
              <a:lnSpc>
                <a:spcPct val="150000"/>
              </a:lnSpc>
              <a:spcAft>
                <a:spcPts val="0"/>
              </a:spcAft>
              <a:buFont typeface="+mj-lt"/>
              <a:buAutoNum type="arabicPeriod"/>
              <a:defRPr/>
            </a:pPr>
            <a:r>
              <a:rPr lang="en-US" dirty="0" smtClean="0"/>
              <a:t>Determine the number of required host IDs per subnet</a:t>
            </a:r>
          </a:p>
          <a:p>
            <a:pPr marL="457200" indent="-457200" fontAlgn="auto">
              <a:lnSpc>
                <a:spcPct val="150000"/>
              </a:lnSpc>
              <a:spcAft>
                <a:spcPts val="0"/>
              </a:spcAft>
              <a:buFont typeface="+mj-lt"/>
              <a:buAutoNum type="arabicPeriod"/>
              <a:defRPr/>
            </a:pPr>
            <a:r>
              <a:rPr lang="en-US" dirty="0" smtClean="0"/>
              <a:t>Based on the previous requirements, create the following</a:t>
            </a:r>
          </a:p>
          <a:p>
            <a:pPr marL="857250" lvl="1" indent="-457200" fontAlgn="auto">
              <a:lnSpc>
                <a:spcPct val="150000"/>
              </a:lnSpc>
              <a:spcAft>
                <a:spcPts val="0"/>
              </a:spcAft>
              <a:defRPr/>
            </a:pPr>
            <a:r>
              <a:rPr lang="en-US" dirty="0" smtClean="0"/>
              <a:t>One subnet mask for your entire network</a:t>
            </a:r>
          </a:p>
          <a:p>
            <a:pPr marL="857250" lvl="1" indent="-457200" fontAlgn="auto">
              <a:lnSpc>
                <a:spcPct val="150000"/>
              </a:lnSpc>
              <a:spcAft>
                <a:spcPts val="0"/>
              </a:spcAft>
              <a:defRPr/>
            </a:pPr>
            <a:r>
              <a:rPr lang="en-US" dirty="0" smtClean="0"/>
              <a:t>A unique subnet ID for each physical segment</a:t>
            </a:r>
          </a:p>
          <a:p>
            <a:pPr marL="857250" lvl="1" indent="-457200" fontAlgn="auto">
              <a:lnSpc>
                <a:spcPct val="150000"/>
              </a:lnSpc>
              <a:spcAft>
                <a:spcPts val="0"/>
              </a:spcAft>
              <a:defRPr/>
            </a:pPr>
            <a:r>
              <a:rPr lang="en-US" dirty="0" smtClean="0"/>
              <a:t>A range of host IDs for each subnet</a:t>
            </a:r>
          </a:p>
          <a:p>
            <a:pPr marL="0" indent="0" fontAlgn="auto">
              <a:lnSpc>
                <a:spcPct val="150000"/>
              </a:lnSpc>
              <a:spcAft>
                <a:spcPts val="0"/>
              </a:spcAft>
              <a:buFont typeface="Arial" panose="020B0604020202020204" pitchFamily="34" charset="0"/>
              <a:buNone/>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133600" y="609600"/>
            <a:ext cx="6699250" cy="1320800"/>
          </a:xfrm>
        </p:spPr>
        <p:txBody>
          <a:bodyPr/>
          <a:lstStyle/>
          <a:p>
            <a:pPr fontAlgn="auto">
              <a:spcAft>
                <a:spcPts val="0"/>
              </a:spcAft>
              <a:defRPr/>
            </a:pPr>
            <a:r>
              <a:rPr lang="en-US" altLang="en-US" smtClean="0"/>
              <a:t>Subnet Masks</a:t>
            </a:r>
          </a:p>
        </p:txBody>
      </p:sp>
      <p:sp>
        <p:nvSpPr>
          <p:cNvPr id="8195" name="Content Placeholder 2"/>
          <p:cNvSpPr>
            <a:spLocks noGrp="1"/>
          </p:cNvSpPr>
          <p:nvPr>
            <p:ph idx="1"/>
          </p:nvPr>
        </p:nvSpPr>
        <p:spPr>
          <a:xfrm>
            <a:off x="1607185" y="2384881"/>
            <a:ext cx="7418388" cy="1729919"/>
          </a:xfrm>
        </p:spPr>
        <p:txBody>
          <a:bodyPr/>
          <a:lstStyle/>
          <a:p>
            <a:pPr>
              <a:lnSpc>
                <a:spcPct val="150000"/>
              </a:lnSpc>
            </a:pPr>
            <a:r>
              <a:rPr lang="en-US" altLang="en-US" sz="2000" dirty="0" smtClean="0"/>
              <a:t>A subnet mask is a 32-bit value that allows the recipient of IP packets to distinguish the network ID portion of the IP address from the host ID portion of the IP address.</a:t>
            </a:r>
          </a:p>
          <a:p>
            <a:pPr>
              <a:lnSpc>
                <a:spcPct val="150000"/>
              </a:lnSpc>
            </a:pPr>
            <a:endParaRPr lang="en-US" altLang="en-US" dirty="0" smtClean="0"/>
          </a:p>
        </p:txBody>
      </p:sp>
      <p:pic>
        <p:nvPicPr>
          <p:cNvPr id="819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0395" y="4242574"/>
            <a:ext cx="74676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14251" y="609600"/>
            <a:ext cx="6699250" cy="1320800"/>
          </a:xfrm>
        </p:spPr>
        <p:txBody>
          <a:bodyPr>
            <a:normAutofit fontScale="90000"/>
          </a:bodyPr>
          <a:lstStyle/>
          <a:p>
            <a:pPr fontAlgn="auto">
              <a:spcAft>
                <a:spcPts val="0"/>
              </a:spcAft>
              <a:defRPr/>
            </a:pPr>
            <a:r>
              <a:rPr lang="en-US" altLang="en-US" dirty="0" smtClean="0"/>
              <a:t>Classless Inter-Domain Routing (CIDR)</a:t>
            </a:r>
          </a:p>
        </p:txBody>
      </p:sp>
      <p:sp>
        <p:nvSpPr>
          <p:cNvPr id="9219" name="Content Placeholder 2"/>
          <p:cNvSpPr>
            <a:spLocks noGrp="1"/>
          </p:cNvSpPr>
          <p:nvPr>
            <p:ph idx="1"/>
          </p:nvPr>
        </p:nvSpPr>
        <p:spPr>
          <a:xfrm>
            <a:off x="1445282" y="2851875"/>
            <a:ext cx="5437188" cy="2595336"/>
          </a:xfrm>
        </p:spPr>
        <p:txBody>
          <a:bodyPr/>
          <a:lstStyle/>
          <a:p>
            <a:pPr>
              <a:lnSpc>
                <a:spcPct val="150000"/>
              </a:lnSpc>
            </a:pPr>
            <a:r>
              <a:rPr lang="en-US" altLang="en-US" sz="2000" dirty="0" smtClean="0"/>
              <a:t>It’s basically the method that Internet service providers (ISPs) use to allocate an amount of addresses to a company, a home—a customer. They provide addresses in a certain block size.</a:t>
            </a:r>
          </a:p>
          <a:p>
            <a:pPr>
              <a:lnSpc>
                <a:spcPct val="150000"/>
              </a:lnSpc>
            </a:pPr>
            <a:endParaRPr lang="en-US" alt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2702203764"/>
              </p:ext>
            </p:extLst>
          </p:nvPr>
        </p:nvGraphicFramePr>
        <p:xfrm>
          <a:off x="8463326" y="722042"/>
          <a:ext cx="2844800" cy="5707074"/>
        </p:xfrm>
        <a:graphic>
          <a:graphicData uri="http://schemas.openxmlformats.org/drawingml/2006/table">
            <a:tbl>
              <a:tblPr firstRow="1" firstCol="1" bandRow="1">
                <a:tableStyleId>{BC89EF96-8CEA-46FF-86C4-4CE0E7609802}</a:tableStyleId>
              </a:tblPr>
              <a:tblGrid>
                <a:gridCol w="1894774">
                  <a:extLst>
                    <a:ext uri="{9D8B030D-6E8A-4147-A177-3AD203B41FA5}">
                      <a16:colId xmlns:a16="http://schemas.microsoft.com/office/drawing/2014/main" val="20000"/>
                    </a:ext>
                  </a:extLst>
                </a:gridCol>
                <a:gridCol w="950026">
                  <a:extLst>
                    <a:ext uri="{9D8B030D-6E8A-4147-A177-3AD203B41FA5}">
                      <a16:colId xmlns:a16="http://schemas.microsoft.com/office/drawing/2014/main" val="20001"/>
                    </a:ext>
                  </a:extLst>
                </a:gridCol>
              </a:tblGrid>
              <a:tr h="271515">
                <a:tc>
                  <a:txBody>
                    <a:bodyPr/>
                    <a:lstStyle/>
                    <a:p>
                      <a:pPr marL="0" marR="0">
                        <a:lnSpc>
                          <a:spcPct val="107000"/>
                        </a:lnSpc>
                        <a:spcBef>
                          <a:spcPts val="0"/>
                        </a:spcBef>
                        <a:spcAft>
                          <a:spcPts val="0"/>
                        </a:spcAft>
                      </a:pPr>
                      <a:r>
                        <a:rPr lang="en-US" sz="1400" dirty="0">
                          <a:effectLst/>
                        </a:rPr>
                        <a:t>Subnet Mask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CIDR Value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0"/>
                  </a:ext>
                </a:extLst>
              </a:tr>
              <a:tr h="135758">
                <a:tc>
                  <a:txBody>
                    <a:bodyPr/>
                    <a:lstStyle/>
                    <a:p>
                      <a:pPr marL="0" marR="0">
                        <a:lnSpc>
                          <a:spcPct val="107000"/>
                        </a:lnSpc>
                        <a:spcBef>
                          <a:spcPts val="0"/>
                        </a:spcBef>
                        <a:spcAft>
                          <a:spcPts val="0"/>
                        </a:spcAft>
                      </a:pPr>
                      <a:r>
                        <a:rPr lang="en-US" sz="1400">
                          <a:effectLst/>
                        </a:rPr>
                        <a:t>255.0.0.0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1"/>
                  </a:ext>
                </a:extLst>
              </a:tr>
              <a:tr h="135758">
                <a:tc>
                  <a:txBody>
                    <a:bodyPr/>
                    <a:lstStyle/>
                    <a:p>
                      <a:pPr marL="0" marR="0">
                        <a:lnSpc>
                          <a:spcPct val="107000"/>
                        </a:lnSpc>
                        <a:spcBef>
                          <a:spcPts val="0"/>
                        </a:spcBef>
                        <a:spcAft>
                          <a:spcPts val="0"/>
                        </a:spcAft>
                      </a:pPr>
                      <a:r>
                        <a:rPr lang="en-US" sz="1400">
                          <a:effectLst/>
                        </a:rPr>
                        <a:t>255.128.0.0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2"/>
                  </a:ext>
                </a:extLst>
              </a:tr>
              <a:tr h="135758">
                <a:tc>
                  <a:txBody>
                    <a:bodyPr/>
                    <a:lstStyle/>
                    <a:p>
                      <a:pPr marL="0" marR="0">
                        <a:lnSpc>
                          <a:spcPct val="107000"/>
                        </a:lnSpc>
                        <a:spcBef>
                          <a:spcPts val="0"/>
                        </a:spcBef>
                        <a:spcAft>
                          <a:spcPts val="0"/>
                        </a:spcAft>
                      </a:pPr>
                      <a:r>
                        <a:rPr lang="en-US" sz="1400">
                          <a:effectLst/>
                        </a:rPr>
                        <a:t>255.192.0.0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3"/>
                  </a:ext>
                </a:extLst>
              </a:tr>
              <a:tr h="135758">
                <a:tc>
                  <a:txBody>
                    <a:bodyPr/>
                    <a:lstStyle/>
                    <a:p>
                      <a:pPr marL="0" marR="0">
                        <a:lnSpc>
                          <a:spcPct val="107000"/>
                        </a:lnSpc>
                        <a:spcBef>
                          <a:spcPts val="0"/>
                        </a:spcBef>
                        <a:spcAft>
                          <a:spcPts val="0"/>
                        </a:spcAft>
                      </a:pPr>
                      <a:r>
                        <a:rPr lang="en-US" sz="1400">
                          <a:effectLst/>
                        </a:rPr>
                        <a:t>255.224.0.0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4"/>
                  </a:ext>
                </a:extLst>
              </a:tr>
              <a:tr h="135758">
                <a:tc>
                  <a:txBody>
                    <a:bodyPr/>
                    <a:lstStyle/>
                    <a:p>
                      <a:pPr marL="0" marR="0">
                        <a:lnSpc>
                          <a:spcPct val="107000"/>
                        </a:lnSpc>
                        <a:spcBef>
                          <a:spcPts val="0"/>
                        </a:spcBef>
                        <a:spcAft>
                          <a:spcPts val="0"/>
                        </a:spcAft>
                      </a:pPr>
                      <a:r>
                        <a:rPr lang="en-US" sz="1400">
                          <a:effectLst/>
                        </a:rPr>
                        <a:t>255.240.0.0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5"/>
                  </a:ext>
                </a:extLst>
              </a:tr>
              <a:tr h="135758">
                <a:tc>
                  <a:txBody>
                    <a:bodyPr/>
                    <a:lstStyle/>
                    <a:p>
                      <a:pPr marL="0" marR="0">
                        <a:lnSpc>
                          <a:spcPct val="107000"/>
                        </a:lnSpc>
                        <a:spcBef>
                          <a:spcPts val="0"/>
                        </a:spcBef>
                        <a:spcAft>
                          <a:spcPts val="0"/>
                        </a:spcAft>
                      </a:pPr>
                      <a:r>
                        <a:rPr lang="en-US" sz="1400">
                          <a:effectLst/>
                        </a:rPr>
                        <a:t>255.248.0.0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6"/>
                  </a:ext>
                </a:extLst>
              </a:tr>
              <a:tr h="135758">
                <a:tc>
                  <a:txBody>
                    <a:bodyPr/>
                    <a:lstStyle/>
                    <a:p>
                      <a:pPr marL="0" marR="0">
                        <a:lnSpc>
                          <a:spcPct val="107000"/>
                        </a:lnSpc>
                        <a:spcBef>
                          <a:spcPts val="0"/>
                        </a:spcBef>
                        <a:spcAft>
                          <a:spcPts val="0"/>
                        </a:spcAft>
                      </a:pPr>
                      <a:r>
                        <a:rPr lang="en-US" sz="1400">
                          <a:effectLst/>
                        </a:rPr>
                        <a:t>255.252.0.0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7"/>
                  </a:ext>
                </a:extLst>
              </a:tr>
              <a:tr h="135758">
                <a:tc>
                  <a:txBody>
                    <a:bodyPr/>
                    <a:lstStyle/>
                    <a:p>
                      <a:pPr marL="0" marR="0">
                        <a:lnSpc>
                          <a:spcPct val="107000"/>
                        </a:lnSpc>
                        <a:spcBef>
                          <a:spcPts val="0"/>
                        </a:spcBef>
                        <a:spcAft>
                          <a:spcPts val="0"/>
                        </a:spcAft>
                      </a:pPr>
                      <a:r>
                        <a:rPr lang="en-US" sz="1400">
                          <a:effectLst/>
                        </a:rPr>
                        <a:t>255.254.0.0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8"/>
                  </a:ext>
                </a:extLst>
              </a:tr>
              <a:tr h="135758">
                <a:tc>
                  <a:txBody>
                    <a:bodyPr/>
                    <a:lstStyle/>
                    <a:p>
                      <a:pPr marL="0" marR="0">
                        <a:lnSpc>
                          <a:spcPct val="107000"/>
                        </a:lnSpc>
                        <a:spcBef>
                          <a:spcPts val="0"/>
                        </a:spcBef>
                        <a:spcAft>
                          <a:spcPts val="0"/>
                        </a:spcAft>
                      </a:pPr>
                      <a:r>
                        <a:rPr lang="en-US" sz="1400">
                          <a:effectLst/>
                        </a:rPr>
                        <a:t>255.255.0.0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09"/>
                  </a:ext>
                </a:extLst>
              </a:tr>
              <a:tr h="135758">
                <a:tc>
                  <a:txBody>
                    <a:bodyPr/>
                    <a:lstStyle/>
                    <a:p>
                      <a:pPr marL="0" marR="0">
                        <a:lnSpc>
                          <a:spcPct val="107000"/>
                        </a:lnSpc>
                        <a:spcBef>
                          <a:spcPts val="0"/>
                        </a:spcBef>
                        <a:spcAft>
                          <a:spcPts val="0"/>
                        </a:spcAft>
                      </a:pPr>
                      <a:r>
                        <a:rPr lang="en-US" sz="1400">
                          <a:effectLst/>
                        </a:rPr>
                        <a:t>255.255.128.0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0"/>
                  </a:ext>
                </a:extLst>
              </a:tr>
              <a:tr h="135758">
                <a:tc>
                  <a:txBody>
                    <a:bodyPr/>
                    <a:lstStyle/>
                    <a:p>
                      <a:pPr marL="0" marR="0">
                        <a:lnSpc>
                          <a:spcPct val="107000"/>
                        </a:lnSpc>
                        <a:spcBef>
                          <a:spcPts val="0"/>
                        </a:spcBef>
                        <a:spcAft>
                          <a:spcPts val="0"/>
                        </a:spcAft>
                      </a:pPr>
                      <a:r>
                        <a:rPr lang="en-US" sz="1400" dirty="0">
                          <a:effectLst/>
                        </a:rPr>
                        <a:t>255.255.192.0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1"/>
                  </a:ext>
                </a:extLst>
              </a:tr>
              <a:tr h="135758">
                <a:tc>
                  <a:txBody>
                    <a:bodyPr/>
                    <a:lstStyle/>
                    <a:p>
                      <a:pPr marL="0" marR="0">
                        <a:lnSpc>
                          <a:spcPct val="107000"/>
                        </a:lnSpc>
                        <a:spcBef>
                          <a:spcPts val="0"/>
                        </a:spcBef>
                        <a:spcAft>
                          <a:spcPts val="0"/>
                        </a:spcAft>
                      </a:pPr>
                      <a:r>
                        <a:rPr lang="en-US" sz="1400">
                          <a:effectLst/>
                        </a:rPr>
                        <a:t>255.255.224.0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2"/>
                  </a:ext>
                </a:extLst>
              </a:tr>
              <a:tr h="135758">
                <a:tc>
                  <a:txBody>
                    <a:bodyPr/>
                    <a:lstStyle/>
                    <a:p>
                      <a:pPr marL="0" marR="0">
                        <a:lnSpc>
                          <a:spcPct val="107000"/>
                        </a:lnSpc>
                        <a:spcBef>
                          <a:spcPts val="0"/>
                        </a:spcBef>
                        <a:spcAft>
                          <a:spcPts val="0"/>
                        </a:spcAft>
                      </a:pPr>
                      <a:r>
                        <a:rPr lang="en-US" sz="1400">
                          <a:effectLst/>
                        </a:rPr>
                        <a:t>255.255.240.0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3"/>
                  </a:ext>
                </a:extLst>
              </a:tr>
              <a:tr h="135758">
                <a:tc>
                  <a:txBody>
                    <a:bodyPr/>
                    <a:lstStyle/>
                    <a:p>
                      <a:pPr marL="0" marR="0">
                        <a:lnSpc>
                          <a:spcPct val="107000"/>
                        </a:lnSpc>
                        <a:spcBef>
                          <a:spcPts val="0"/>
                        </a:spcBef>
                        <a:spcAft>
                          <a:spcPts val="0"/>
                        </a:spcAft>
                      </a:pPr>
                      <a:r>
                        <a:rPr lang="en-US" sz="1400">
                          <a:effectLst/>
                        </a:rPr>
                        <a:t>255.255.248.0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4"/>
                  </a:ext>
                </a:extLst>
              </a:tr>
              <a:tr h="135758">
                <a:tc>
                  <a:txBody>
                    <a:bodyPr/>
                    <a:lstStyle/>
                    <a:p>
                      <a:pPr marL="0" marR="0">
                        <a:lnSpc>
                          <a:spcPct val="107000"/>
                        </a:lnSpc>
                        <a:spcBef>
                          <a:spcPts val="0"/>
                        </a:spcBef>
                        <a:spcAft>
                          <a:spcPts val="0"/>
                        </a:spcAft>
                      </a:pPr>
                      <a:r>
                        <a:rPr lang="en-US" sz="1400">
                          <a:effectLst/>
                        </a:rPr>
                        <a:t>255.255.252.0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5"/>
                  </a:ext>
                </a:extLst>
              </a:tr>
              <a:tr h="0">
                <a:tc>
                  <a:txBody>
                    <a:bodyPr/>
                    <a:lstStyle/>
                    <a:p>
                      <a:pPr marL="0" marR="0">
                        <a:lnSpc>
                          <a:spcPct val="107000"/>
                        </a:lnSpc>
                        <a:spcBef>
                          <a:spcPts val="0"/>
                        </a:spcBef>
                        <a:spcAft>
                          <a:spcPts val="0"/>
                        </a:spcAft>
                      </a:pPr>
                      <a:r>
                        <a:rPr lang="en-US" sz="1400">
                          <a:effectLst/>
                        </a:rPr>
                        <a:t>255.255.254.0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6"/>
                  </a:ext>
                </a:extLst>
              </a:tr>
              <a:tr h="135758">
                <a:tc>
                  <a:txBody>
                    <a:bodyPr/>
                    <a:lstStyle/>
                    <a:p>
                      <a:pPr marL="0" marR="0">
                        <a:lnSpc>
                          <a:spcPct val="107000"/>
                        </a:lnSpc>
                        <a:spcBef>
                          <a:spcPts val="0"/>
                        </a:spcBef>
                        <a:spcAft>
                          <a:spcPts val="0"/>
                        </a:spcAft>
                      </a:pPr>
                      <a:r>
                        <a:rPr lang="en-US" sz="1400">
                          <a:effectLst/>
                        </a:rPr>
                        <a:t>255.255.255.0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7"/>
                  </a:ext>
                </a:extLst>
              </a:tr>
              <a:tr h="135758">
                <a:tc>
                  <a:txBody>
                    <a:bodyPr/>
                    <a:lstStyle/>
                    <a:p>
                      <a:pPr marL="0" marR="0">
                        <a:lnSpc>
                          <a:spcPct val="107000"/>
                        </a:lnSpc>
                        <a:spcBef>
                          <a:spcPts val="0"/>
                        </a:spcBef>
                        <a:spcAft>
                          <a:spcPts val="0"/>
                        </a:spcAft>
                      </a:pPr>
                      <a:r>
                        <a:rPr lang="en-US" sz="1400">
                          <a:effectLst/>
                        </a:rPr>
                        <a:t>255.255.255.128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8"/>
                  </a:ext>
                </a:extLst>
              </a:tr>
              <a:tr h="135758">
                <a:tc>
                  <a:txBody>
                    <a:bodyPr/>
                    <a:lstStyle/>
                    <a:p>
                      <a:pPr marL="0" marR="0">
                        <a:lnSpc>
                          <a:spcPct val="107000"/>
                        </a:lnSpc>
                        <a:spcBef>
                          <a:spcPts val="0"/>
                        </a:spcBef>
                        <a:spcAft>
                          <a:spcPts val="0"/>
                        </a:spcAft>
                      </a:pPr>
                      <a:r>
                        <a:rPr lang="en-US" sz="1400">
                          <a:effectLst/>
                        </a:rPr>
                        <a:t>255.255.255.192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19"/>
                  </a:ext>
                </a:extLst>
              </a:tr>
              <a:tr h="135758">
                <a:tc>
                  <a:txBody>
                    <a:bodyPr/>
                    <a:lstStyle/>
                    <a:p>
                      <a:pPr marL="0" marR="0">
                        <a:lnSpc>
                          <a:spcPct val="107000"/>
                        </a:lnSpc>
                        <a:spcBef>
                          <a:spcPts val="0"/>
                        </a:spcBef>
                        <a:spcAft>
                          <a:spcPts val="0"/>
                        </a:spcAft>
                      </a:pPr>
                      <a:r>
                        <a:rPr lang="en-US" sz="1400">
                          <a:effectLst/>
                        </a:rPr>
                        <a:t>255.255.255.224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20"/>
                  </a:ext>
                </a:extLst>
              </a:tr>
              <a:tr h="135758">
                <a:tc>
                  <a:txBody>
                    <a:bodyPr/>
                    <a:lstStyle/>
                    <a:p>
                      <a:pPr marL="0" marR="0">
                        <a:lnSpc>
                          <a:spcPct val="107000"/>
                        </a:lnSpc>
                        <a:spcBef>
                          <a:spcPts val="0"/>
                        </a:spcBef>
                        <a:spcAft>
                          <a:spcPts val="0"/>
                        </a:spcAft>
                      </a:pPr>
                      <a:r>
                        <a:rPr lang="en-US" sz="1400">
                          <a:effectLst/>
                        </a:rPr>
                        <a:t>255.255.255.240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21"/>
                  </a:ext>
                </a:extLst>
              </a:tr>
              <a:tr h="135758">
                <a:tc>
                  <a:txBody>
                    <a:bodyPr/>
                    <a:lstStyle/>
                    <a:p>
                      <a:pPr marL="0" marR="0">
                        <a:lnSpc>
                          <a:spcPct val="107000"/>
                        </a:lnSpc>
                        <a:spcBef>
                          <a:spcPts val="0"/>
                        </a:spcBef>
                        <a:spcAft>
                          <a:spcPts val="0"/>
                        </a:spcAft>
                      </a:pPr>
                      <a:r>
                        <a:rPr lang="en-US" sz="1400">
                          <a:effectLst/>
                        </a:rPr>
                        <a:t>255.255.255.248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22"/>
                  </a:ext>
                </a:extLst>
              </a:tr>
              <a:tr h="135758">
                <a:tc>
                  <a:txBody>
                    <a:bodyPr/>
                    <a:lstStyle/>
                    <a:p>
                      <a:pPr marL="0" marR="0">
                        <a:lnSpc>
                          <a:spcPct val="107000"/>
                        </a:lnSpc>
                        <a:spcBef>
                          <a:spcPts val="0"/>
                        </a:spcBef>
                        <a:spcAft>
                          <a:spcPts val="0"/>
                        </a:spcAft>
                      </a:pPr>
                      <a:r>
                        <a:rPr lang="en-US" sz="1400" dirty="0">
                          <a:effectLst/>
                        </a:rPr>
                        <a:t>255.255.255.252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tc>
                  <a:txBody>
                    <a:bodyPr/>
                    <a:lstStyle/>
                    <a:p>
                      <a:pPr marL="0" marR="0">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8" marR="68588" marT="0" marB="0"/>
                </a:tc>
                <a:extLst>
                  <a:ext uri="{0D108BD9-81ED-4DB2-BD59-A6C34878D82A}">
                    <a16:rowId xmlns:a16="http://schemas.microsoft.com/office/drawing/2014/main" val="10023"/>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33600" y="609600"/>
            <a:ext cx="6699250" cy="1320800"/>
          </a:xfrm>
        </p:spPr>
        <p:txBody>
          <a:bodyPr/>
          <a:lstStyle/>
          <a:p>
            <a:pPr fontAlgn="auto">
              <a:spcAft>
                <a:spcPts val="0"/>
              </a:spcAft>
              <a:defRPr/>
            </a:pPr>
            <a:r>
              <a:rPr lang="en-US" altLang="en-US" dirty="0" smtClean="0"/>
              <a:t>Subnetting Class C Addresses</a:t>
            </a:r>
          </a:p>
        </p:txBody>
      </p:sp>
      <p:sp>
        <p:nvSpPr>
          <p:cNvPr id="10243" name="Content Placeholder 2"/>
          <p:cNvSpPr>
            <a:spLocks noGrp="1"/>
          </p:cNvSpPr>
          <p:nvPr>
            <p:ph idx="1"/>
          </p:nvPr>
        </p:nvSpPr>
        <p:spPr>
          <a:xfrm>
            <a:off x="1495879" y="1930400"/>
            <a:ext cx="7704138" cy="1089070"/>
          </a:xfrm>
        </p:spPr>
        <p:txBody>
          <a:bodyPr/>
          <a:lstStyle/>
          <a:p>
            <a:pPr>
              <a:lnSpc>
                <a:spcPct val="150000"/>
              </a:lnSpc>
            </a:pPr>
            <a:r>
              <a:rPr lang="en-US" altLang="en-US" sz="2000" dirty="0" smtClean="0"/>
              <a:t>The only Class C subnet masks can be the following:</a:t>
            </a:r>
            <a:endParaRPr lang="en-US" altLang="en-US" dirty="0" smtClean="0"/>
          </a:p>
        </p:txBody>
      </p:sp>
      <p:pic>
        <p:nvPicPr>
          <p:cNvPr id="1024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1111" y="2805113"/>
            <a:ext cx="56578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133600" y="609600"/>
            <a:ext cx="6699250" cy="1320800"/>
          </a:xfrm>
        </p:spPr>
        <p:txBody>
          <a:bodyPr/>
          <a:lstStyle/>
          <a:p>
            <a:pPr fontAlgn="auto">
              <a:spcAft>
                <a:spcPts val="0"/>
              </a:spcAft>
              <a:defRPr/>
            </a:pPr>
            <a:r>
              <a:rPr lang="en-US" altLang="en-US" dirty="0" smtClean="0"/>
              <a:t>Subnetting Class B Addresses</a:t>
            </a:r>
          </a:p>
        </p:txBody>
      </p:sp>
      <p:sp>
        <p:nvSpPr>
          <p:cNvPr id="11267" name="Content Placeholder 2"/>
          <p:cNvSpPr>
            <a:spLocks noGrp="1"/>
          </p:cNvSpPr>
          <p:nvPr>
            <p:ph idx="1"/>
          </p:nvPr>
        </p:nvSpPr>
        <p:spPr>
          <a:xfrm>
            <a:off x="2168525" y="1557338"/>
            <a:ext cx="7200900" cy="4522787"/>
          </a:xfrm>
        </p:spPr>
        <p:txBody>
          <a:bodyPr/>
          <a:lstStyle/>
          <a:p>
            <a:pPr>
              <a:lnSpc>
                <a:spcPct val="150000"/>
              </a:lnSpc>
            </a:pPr>
            <a:r>
              <a:rPr lang="en-US" altLang="en-US" sz="2000" smtClean="0"/>
              <a:t>Class B network address has 16 bits available for host addressing.</a:t>
            </a:r>
          </a:p>
          <a:p>
            <a:pPr>
              <a:lnSpc>
                <a:spcPct val="150000"/>
              </a:lnSpc>
            </a:pPr>
            <a:endParaRPr lang="en-US" altLang="en-US" smtClean="0"/>
          </a:p>
        </p:txBody>
      </p:sp>
      <p:graphicFrame>
        <p:nvGraphicFramePr>
          <p:cNvPr id="3" name="Table 2"/>
          <p:cNvGraphicFramePr>
            <a:graphicFrameLocks noGrp="1"/>
          </p:cNvGraphicFramePr>
          <p:nvPr/>
        </p:nvGraphicFramePr>
        <p:xfrm>
          <a:off x="2640013" y="2595563"/>
          <a:ext cx="3168650" cy="3424245"/>
        </p:xfrm>
        <a:graphic>
          <a:graphicData uri="http://schemas.openxmlformats.org/drawingml/2006/table">
            <a:tbl>
              <a:tblPr firstRow="1" firstCol="1" bandRow="1">
                <a:tableStyleId>{BC89EF96-8CEA-46FF-86C4-4CE0E7609802}</a:tableStyleId>
              </a:tblPr>
              <a:tblGrid>
                <a:gridCol w="2279452">
                  <a:extLst>
                    <a:ext uri="{9D8B030D-6E8A-4147-A177-3AD203B41FA5}">
                      <a16:colId xmlns:a16="http://schemas.microsoft.com/office/drawing/2014/main" val="20000"/>
                    </a:ext>
                  </a:extLst>
                </a:gridCol>
                <a:gridCol w="889198">
                  <a:extLst>
                    <a:ext uri="{9D8B030D-6E8A-4147-A177-3AD203B41FA5}">
                      <a16:colId xmlns:a16="http://schemas.microsoft.com/office/drawing/2014/main" val="20001"/>
                    </a:ext>
                  </a:extLst>
                </a:gridCol>
              </a:tblGrid>
              <a:tr h="228282">
                <a:tc>
                  <a:txBody>
                    <a:bodyPr/>
                    <a:lstStyle/>
                    <a:p>
                      <a:pPr marL="0" marR="0">
                        <a:lnSpc>
                          <a:spcPct val="107000"/>
                        </a:lnSpc>
                        <a:spcBef>
                          <a:spcPts val="0"/>
                        </a:spcBef>
                        <a:spcAft>
                          <a:spcPts val="0"/>
                        </a:spcAft>
                      </a:pPr>
                      <a:r>
                        <a:rPr lang="en-US" sz="1400" dirty="0">
                          <a:effectLst/>
                        </a:rPr>
                        <a:t>255.255.0.0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0"/>
                  </a:ext>
                </a:extLst>
              </a:tr>
              <a:tr h="228282">
                <a:tc>
                  <a:txBody>
                    <a:bodyPr/>
                    <a:lstStyle/>
                    <a:p>
                      <a:pPr marL="0" marR="0">
                        <a:lnSpc>
                          <a:spcPct val="107000"/>
                        </a:lnSpc>
                        <a:spcBef>
                          <a:spcPts val="0"/>
                        </a:spcBef>
                        <a:spcAft>
                          <a:spcPts val="0"/>
                        </a:spcAft>
                      </a:pPr>
                      <a:r>
                        <a:rPr lang="en-US" sz="1400">
                          <a:effectLst/>
                        </a:rPr>
                        <a:t>255.255.128.0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1"/>
                  </a:ext>
                </a:extLst>
              </a:tr>
              <a:tr h="228282">
                <a:tc>
                  <a:txBody>
                    <a:bodyPr/>
                    <a:lstStyle/>
                    <a:p>
                      <a:pPr marL="0" marR="0">
                        <a:lnSpc>
                          <a:spcPct val="107000"/>
                        </a:lnSpc>
                        <a:spcBef>
                          <a:spcPts val="0"/>
                        </a:spcBef>
                        <a:spcAft>
                          <a:spcPts val="0"/>
                        </a:spcAft>
                      </a:pPr>
                      <a:r>
                        <a:rPr lang="en-US" sz="1400">
                          <a:effectLst/>
                        </a:rPr>
                        <a:t>255.255.192.0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2"/>
                  </a:ext>
                </a:extLst>
              </a:tr>
              <a:tr h="228282">
                <a:tc>
                  <a:txBody>
                    <a:bodyPr/>
                    <a:lstStyle/>
                    <a:p>
                      <a:pPr marL="0" marR="0">
                        <a:lnSpc>
                          <a:spcPct val="107000"/>
                        </a:lnSpc>
                        <a:spcBef>
                          <a:spcPts val="0"/>
                        </a:spcBef>
                        <a:spcAft>
                          <a:spcPts val="0"/>
                        </a:spcAft>
                      </a:pPr>
                      <a:r>
                        <a:rPr lang="en-US" sz="1400">
                          <a:effectLst/>
                        </a:rPr>
                        <a:t>255.255.224.0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3"/>
                  </a:ext>
                </a:extLst>
              </a:tr>
              <a:tr h="228282">
                <a:tc>
                  <a:txBody>
                    <a:bodyPr/>
                    <a:lstStyle/>
                    <a:p>
                      <a:pPr marL="0" marR="0">
                        <a:lnSpc>
                          <a:spcPct val="107000"/>
                        </a:lnSpc>
                        <a:spcBef>
                          <a:spcPts val="0"/>
                        </a:spcBef>
                        <a:spcAft>
                          <a:spcPts val="0"/>
                        </a:spcAft>
                      </a:pPr>
                      <a:r>
                        <a:rPr lang="en-US" sz="1400">
                          <a:effectLst/>
                        </a:rPr>
                        <a:t>255.255.240.0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4"/>
                  </a:ext>
                </a:extLst>
              </a:tr>
              <a:tr h="228282">
                <a:tc>
                  <a:txBody>
                    <a:bodyPr/>
                    <a:lstStyle/>
                    <a:p>
                      <a:pPr marL="0" marR="0">
                        <a:lnSpc>
                          <a:spcPct val="107000"/>
                        </a:lnSpc>
                        <a:spcBef>
                          <a:spcPts val="0"/>
                        </a:spcBef>
                        <a:spcAft>
                          <a:spcPts val="0"/>
                        </a:spcAft>
                      </a:pPr>
                      <a:r>
                        <a:rPr lang="en-US" sz="1400">
                          <a:effectLst/>
                        </a:rPr>
                        <a:t>255.255.248.0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5"/>
                  </a:ext>
                </a:extLst>
              </a:tr>
              <a:tr h="228282">
                <a:tc>
                  <a:txBody>
                    <a:bodyPr/>
                    <a:lstStyle/>
                    <a:p>
                      <a:pPr marL="0" marR="0">
                        <a:lnSpc>
                          <a:spcPct val="107000"/>
                        </a:lnSpc>
                        <a:spcBef>
                          <a:spcPts val="0"/>
                        </a:spcBef>
                        <a:spcAft>
                          <a:spcPts val="0"/>
                        </a:spcAft>
                      </a:pPr>
                      <a:r>
                        <a:rPr lang="en-US" sz="1400">
                          <a:effectLst/>
                        </a:rPr>
                        <a:t>255.255.252.0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6"/>
                  </a:ext>
                </a:extLst>
              </a:tr>
              <a:tr h="228282">
                <a:tc>
                  <a:txBody>
                    <a:bodyPr/>
                    <a:lstStyle/>
                    <a:p>
                      <a:pPr marL="0" marR="0">
                        <a:lnSpc>
                          <a:spcPct val="107000"/>
                        </a:lnSpc>
                        <a:spcBef>
                          <a:spcPts val="0"/>
                        </a:spcBef>
                        <a:spcAft>
                          <a:spcPts val="0"/>
                        </a:spcAft>
                      </a:pPr>
                      <a:r>
                        <a:rPr lang="en-US" sz="1400">
                          <a:effectLst/>
                        </a:rPr>
                        <a:t>255.255.254.0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7"/>
                  </a:ext>
                </a:extLst>
              </a:tr>
              <a:tr h="228282">
                <a:tc>
                  <a:txBody>
                    <a:bodyPr/>
                    <a:lstStyle/>
                    <a:p>
                      <a:pPr marL="0" marR="0">
                        <a:lnSpc>
                          <a:spcPct val="107000"/>
                        </a:lnSpc>
                        <a:spcBef>
                          <a:spcPts val="0"/>
                        </a:spcBef>
                        <a:spcAft>
                          <a:spcPts val="0"/>
                        </a:spcAft>
                      </a:pPr>
                      <a:r>
                        <a:rPr lang="en-US" sz="1400">
                          <a:effectLst/>
                        </a:rPr>
                        <a:t>255.255.255.0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8"/>
                  </a:ext>
                </a:extLst>
              </a:tr>
              <a:tr h="228282">
                <a:tc>
                  <a:txBody>
                    <a:bodyPr/>
                    <a:lstStyle/>
                    <a:p>
                      <a:pPr marL="0" marR="0">
                        <a:lnSpc>
                          <a:spcPct val="107000"/>
                        </a:lnSpc>
                        <a:spcBef>
                          <a:spcPts val="0"/>
                        </a:spcBef>
                        <a:spcAft>
                          <a:spcPts val="0"/>
                        </a:spcAft>
                      </a:pPr>
                      <a:r>
                        <a:rPr lang="en-US" sz="1400">
                          <a:effectLst/>
                        </a:rPr>
                        <a:t>255.255.255.128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09"/>
                  </a:ext>
                </a:extLst>
              </a:tr>
              <a:tr h="228282">
                <a:tc>
                  <a:txBody>
                    <a:bodyPr/>
                    <a:lstStyle/>
                    <a:p>
                      <a:pPr marL="0" marR="0">
                        <a:lnSpc>
                          <a:spcPct val="107000"/>
                        </a:lnSpc>
                        <a:spcBef>
                          <a:spcPts val="0"/>
                        </a:spcBef>
                        <a:spcAft>
                          <a:spcPts val="0"/>
                        </a:spcAft>
                      </a:pPr>
                      <a:r>
                        <a:rPr lang="en-US" sz="1400">
                          <a:effectLst/>
                        </a:rPr>
                        <a:t>255.255.255.192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10"/>
                  </a:ext>
                </a:extLst>
              </a:tr>
              <a:tr h="228282">
                <a:tc>
                  <a:txBody>
                    <a:bodyPr/>
                    <a:lstStyle/>
                    <a:p>
                      <a:pPr marL="0" marR="0">
                        <a:lnSpc>
                          <a:spcPct val="107000"/>
                        </a:lnSpc>
                        <a:spcBef>
                          <a:spcPts val="0"/>
                        </a:spcBef>
                        <a:spcAft>
                          <a:spcPts val="0"/>
                        </a:spcAft>
                      </a:pPr>
                      <a:r>
                        <a:rPr lang="en-US" sz="1400">
                          <a:effectLst/>
                        </a:rPr>
                        <a:t>255.255.255.224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11"/>
                  </a:ext>
                </a:extLst>
              </a:tr>
              <a:tr h="228282">
                <a:tc>
                  <a:txBody>
                    <a:bodyPr/>
                    <a:lstStyle/>
                    <a:p>
                      <a:pPr marL="0" marR="0">
                        <a:lnSpc>
                          <a:spcPct val="107000"/>
                        </a:lnSpc>
                        <a:spcBef>
                          <a:spcPts val="0"/>
                        </a:spcBef>
                        <a:spcAft>
                          <a:spcPts val="0"/>
                        </a:spcAft>
                      </a:pPr>
                      <a:r>
                        <a:rPr lang="en-US" sz="1400">
                          <a:effectLst/>
                        </a:rPr>
                        <a:t>255.255.255.240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12"/>
                  </a:ext>
                </a:extLst>
              </a:tr>
              <a:tr h="228282">
                <a:tc>
                  <a:txBody>
                    <a:bodyPr/>
                    <a:lstStyle/>
                    <a:p>
                      <a:pPr marL="0" marR="0">
                        <a:lnSpc>
                          <a:spcPct val="107000"/>
                        </a:lnSpc>
                        <a:spcBef>
                          <a:spcPts val="0"/>
                        </a:spcBef>
                        <a:spcAft>
                          <a:spcPts val="0"/>
                        </a:spcAft>
                      </a:pPr>
                      <a:r>
                        <a:rPr lang="en-US" sz="1400">
                          <a:effectLst/>
                        </a:rPr>
                        <a:t>255.255.255.248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13"/>
                  </a:ext>
                </a:extLst>
              </a:tr>
              <a:tr h="228282">
                <a:tc>
                  <a:txBody>
                    <a:bodyPr/>
                    <a:lstStyle/>
                    <a:p>
                      <a:pPr marL="0" marR="0">
                        <a:lnSpc>
                          <a:spcPct val="107000"/>
                        </a:lnSpc>
                        <a:spcBef>
                          <a:spcPts val="0"/>
                        </a:spcBef>
                        <a:spcAft>
                          <a:spcPts val="0"/>
                        </a:spcAft>
                      </a:pPr>
                      <a:r>
                        <a:rPr lang="en-US" sz="1400">
                          <a:effectLst/>
                        </a:rPr>
                        <a:t>255.255.255.252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tc>
                  <a:txBody>
                    <a:bodyPr/>
                    <a:lstStyle/>
                    <a:p>
                      <a:pPr marL="0" marR="0">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33600" y="609600"/>
            <a:ext cx="6699250" cy="1320800"/>
          </a:xfrm>
        </p:spPr>
        <p:txBody>
          <a:bodyPr>
            <a:normAutofit fontScale="90000"/>
          </a:bodyPr>
          <a:lstStyle/>
          <a:p>
            <a:pPr fontAlgn="auto">
              <a:spcAft>
                <a:spcPts val="0"/>
              </a:spcAft>
              <a:defRPr/>
            </a:pPr>
            <a:r>
              <a:rPr lang="en-US" altLang="en-US" smtClean="0"/>
              <a:t>Troubleshooting IP Addressing</a:t>
            </a:r>
          </a:p>
        </p:txBody>
      </p:sp>
      <p:sp>
        <p:nvSpPr>
          <p:cNvPr id="12291" name="Content Placeholder 2"/>
          <p:cNvSpPr>
            <a:spLocks noGrp="1"/>
          </p:cNvSpPr>
          <p:nvPr>
            <p:ph idx="1"/>
          </p:nvPr>
        </p:nvSpPr>
        <p:spPr>
          <a:xfrm>
            <a:off x="1188810" y="1478961"/>
            <a:ext cx="7200900" cy="4522787"/>
          </a:xfrm>
        </p:spPr>
        <p:txBody>
          <a:bodyPr/>
          <a:lstStyle/>
          <a:p>
            <a:pPr>
              <a:lnSpc>
                <a:spcPct val="150000"/>
              </a:lnSpc>
            </a:pPr>
            <a:r>
              <a:rPr lang="en-US" altLang="en-US" sz="2000" dirty="0" smtClean="0"/>
              <a:t>DOS commands that you can use to help troubleshoot your network from both a PC and a Cisco router:</a:t>
            </a:r>
          </a:p>
          <a:p>
            <a:pPr lvl="1">
              <a:lnSpc>
                <a:spcPct val="150000"/>
              </a:lnSpc>
            </a:pPr>
            <a:r>
              <a:rPr lang="en-US" altLang="en-US" b="1" dirty="0" smtClean="0"/>
              <a:t>Packet </a:t>
            </a:r>
            <a:r>
              <a:rPr lang="en-US" altLang="en-US" b="1" dirty="0" err="1" smtClean="0"/>
              <a:t>InterNet</a:t>
            </a:r>
            <a:r>
              <a:rPr lang="en-US" altLang="en-US" b="1" dirty="0" smtClean="0"/>
              <a:t> Groper (ping)</a:t>
            </a:r>
          </a:p>
          <a:p>
            <a:pPr lvl="1">
              <a:lnSpc>
                <a:spcPct val="150000"/>
              </a:lnSpc>
            </a:pPr>
            <a:r>
              <a:rPr lang="en-US" altLang="en-US" b="1" dirty="0" smtClean="0"/>
              <a:t>traceroute</a:t>
            </a:r>
          </a:p>
          <a:p>
            <a:pPr lvl="1">
              <a:lnSpc>
                <a:spcPct val="150000"/>
              </a:lnSpc>
            </a:pPr>
            <a:r>
              <a:rPr lang="en-US" altLang="en-US" b="1" dirty="0" err="1" smtClean="0"/>
              <a:t>tracert</a:t>
            </a:r>
            <a:endParaRPr lang="en-US" altLang="en-US" b="1" dirty="0" smtClean="0"/>
          </a:p>
          <a:p>
            <a:pPr lvl="1">
              <a:lnSpc>
                <a:spcPct val="150000"/>
              </a:lnSpc>
            </a:pPr>
            <a:r>
              <a:rPr lang="en-US" altLang="en-US" b="1" dirty="0" err="1" smtClean="0"/>
              <a:t>arp</a:t>
            </a:r>
            <a:r>
              <a:rPr lang="en-US" altLang="en-US" b="1" dirty="0" smtClean="0"/>
              <a:t> –a</a:t>
            </a:r>
          </a:p>
          <a:p>
            <a:pPr lvl="1">
              <a:lnSpc>
                <a:spcPct val="150000"/>
              </a:lnSpc>
            </a:pPr>
            <a:r>
              <a:rPr lang="en-US" altLang="en-US" b="1" dirty="0" smtClean="0"/>
              <a:t>ipconfig /all</a:t>
            </a:r>
            <a:endParaRPr lang="en-US"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TotalTime>
  <Words>628</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Chapter 8</vt:lpstr>
      <vt:lpstr>Objectives</vt:lpstr>
      <vt:lpstr>Subnetting Basics</vt:lpstr>
      <vt:lpstr>How to Create Subnets</vt:lpstr>
      <vt:lpstr>Subnet Masks</vt:lpstr>
      <vt:lpstr>Classless Inter-Domain Routing (CIDR)</vt:lpstr>
      <vt:lpstr>Subnetting Class C Addresses</vt:lpstr>
      <vt:lpstr>Subnetting Class B Addresses</vt:lpstr>
      <vt:lpstr>Troubleshooting IP Addressing</vt:lpstr>
      <vt:lpstr>Introduction to Network Address Translation (NAT) </vt:lpstr>
      <vt:lpstr>Introduction to Network Address Translation (NAT) (contd…) </vt:lpstr>
      <vt:lpstr>Types of Network Address Translation</vt:lpstr>
      <vt:lpstr>NAT Names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Rahul Rajput</dc:creator>
  <cp:lastModifiedBy>Rahul Rajput</cp:lastModifiedBy>
  <cp:revision>2</cp:revision>
  <dcterms:created xsi:type="dcterms:W3CDTF">2021-09-25T03:42:57Z</dcterms:created>
  <dcterms:modified xsi:type="dcterms:W3CDTF">2021-09-25T03:46:58Z</dcterms:modified>
</cp:coreProperties>
</file>