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71909-56E4-41BC-BDD0-18149622C9C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1989289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71909-56E4-41BC-BDD0-18149622C9C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392674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71909-56E4-41BC-BDD0-18149622C9C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341774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71909-56E4-41BC-BDD0-18149622C9C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167516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71909-56E4-41BC-BDD0-18149622C9CC}"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192475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71909-56E4-41BC-BDD0-18149622C9CC}"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284949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71909-56E4-41BC-BDD0-18149622C9CC}"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24440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71909-56E4-41BC-BDD0-18149622C9CC}"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97859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71909-56E4-41BC-BDD0-18149622C9CC}"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428079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71909-56E4-41BC-BDD0-18149622C9CC}"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197020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71909-56E4-41BC-BDD0-18149622C9CC}"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D69D5-F436-48BC-A93C-3FD9C85A128F}" type="slidenum">
              <a:rPr lang="en-US" smtClean="0"/>
              <a:t>‹#›</a:t>
            </a:fld>
            <a:endParaRPr lang="en-US"/>
          </a:p>
        </p:txBody>
      </p:sp>
    </p:spTree>
    <p:extLst>
      <p:ext uri="{BB962C8B-B14F-4D97-AF65-F5344CB8AC3E}">
        <p14:creationId xmlns:p14="http://schemas.microsoft.com/office/powerpoint/2010/main" val="3473315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71909-56E4-41BC-BDD0-18149622C9CC}" type="datetimeFigureOut">
              <a:rPr lang="en-US" smtClean="0"/>
              <a:t>4/27/2017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D69D5-F436-48BC-A93C-3FD9C85A128F}" type="slidenum">
              <a:rPr lang="en-US" smtClean="0"/>
              <a:t>‹#›</a:t>
            </a:fld>
            <a:endParaRPr lang="en-US"/>
          </a:p>
        </p:txBody>
      </p:sp>
    </p:spTree>
    <p:extLst>
      <p:ext uri="{BB962C8B-B14F-4D97-AF65-F5344CB8AC3E}">
        <p14:creationId xmlns:p14="http://schemas.microsoft.com/office/powerpoint/2010/main" val="291076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356576"/>
            <a:ext cx="9144000" cy="457200"/>
          </a:xfrm>
          <a:prstGeom prst="rect">
            <a:avLst/>
          </a:prstGeom>
        </p:spPr>
        <p:txBody>
          <a:bodyPr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400"/>
            <a:r>
              <a:rPr lang="en-US" sz="2400" kern="0" dirty="0" smtClean="0">
                <a:solidFill>
                  <a:sysClr val="windowText" lastClr="000000"/>
                </a:solidFill>
                <a:latin typeface="Calibri Light"/>
                <a:cs typeface="Calibri Light"/>
              </a:rPr>
              <a:t>       Demand </a:t>
            </a:r>
            <a:r>
              <a:rPr lang="en-US" sz="2400" kern="0" dirty="0" smtClean="0">
                <a:solidFill>
                  <a:sysClr val="windowText" lastClr="000000"/>
                </a:solidFill>
                <a:latin typeface="Calibri Light"/>
                <a:cs typeface="Calibri Light"/>
              </a:rPr>
              <a:t>Forecasting</a:t>
            </a:r>
            <a:endParaRPr lang="en-US" sz="2400" b="1" kern="0" dirty="0">
              <a:solidFill>
                <a:sysClr val="windowText" lastClr="000000"/>
              </a:solidFill>
              <a:latin typeface="Calibri Light"/>
              <a:cs typeface="Calibri Light"/>
            </a:endParaRPr>
          </a:p>
        </p:txBody>
      </p:sp>
      <p:grpSp>
        <p:nvGrpSpPr>
          <p:cNvPr id="3" name="Group 2"/>
          <p:cNvGrpSpPr/>
          <p:nvPr/>
        </p:nvGrpSpPr>
        <p:grpSpPr>
          <a:xfrm>
            <a:off x="590321" y="1042376"/>
            <a:ext cx="7963359" cy="963249"/>
            <a:chOff x="2114562" y="1144599"/>
            <a:chExt cx="7963359" cy="963249"/>
          </a:xfrm>
        </p:grpSpPr>
        <p:sp>
          <p:nvSpPr>
            <p:cNvPr id="33" name="Rectangle 32"/>
            <p:cNvSpPr>
              <a:spLocks noChangeArrowheads="1"/>
            </p:cNvSpPr>
            <p:nvPr/>
          </p:nvSpPr>
          <p:spPr bwMode="auto">
            <a:xfrm>
              <a:off x="2114562" y="1248835"/>
              <a:ext cx="7957038" cy="859013"/>
            </a:xfrm>
            <a:prstGeom prst="rect">
              <a:avLst/>
            </a:prstGeom>
            <a:noFill/>
            <a:ln w="6350">
              <a:solidFill>
                <a:srgbClr val="003366"/>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sz="1662" b="1">
                <a:solidFill>
                  <a:srgbClr val="003366"/>
                </a:solidFill>
                <a:latin typeface="Arial Narrow" pitchFamily="34" charset="0"/>
              </a:endParaRPr>
            </a:p>
          </p:txBody>
        </p:sp>
        <p:sp>
          <p:nvSpPr>
            <p:cNvPr id="34" name="Text Box 15"/>
            <p:cNvSpPr txBox="1">
              <a:spLocks noChangeArrowheads="1"/>
            </p:cNvSpPr>
            <p:nvPr/>
          </p:nvSpPr>
          <p:spPr bwMode="auto">
            <a:xfrm>
              <a:off x="2950749" y="1626329"/>
              <a:ext cx="6172200" cy="248530"/>
            </a:xfrm>
            <a:prstGeom prst="rect">
              <a:avLst/>
            </a:prstGeom>
            <a:noFill/>
            <a:ln w="9525">
              <a:noFill/>
              <a:miter lim="800000"/>
              <a:headEnd/>
              <a:tailEnd/>
            </a:ln>
            <a:effectLst>
              <a:prstShdw prst="shdw17" dist="17961" dir="2700000">
                <a:srgbClr val="4F81BD">
                  <a:gamma/>
                  <a:shade val="60000"/>
                  <a:invGamma/>
                </a:srgbClr>
              </a:prstShdw>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en-US" sz="1015" b="1" i="0" u="none" strike="noStrike" kern="0" cap="none" spc="0" normalizeH="0" baseline="0" noProof="0">
                <a:ln>
                  <a:noFill/>
                </a:ln>
                <a:solidFill>
                  <a:srgbClr val="003366"/>
                </a:solidFill>
                <a:effectLst/>
                <a:uLnTx/>
                <a:uFillTx/>
                <a:latin typeface="Arial Narrow" pitchFamily="34" charset="0"/>
              </a:endParaRPr>
            </a:p>
          </p:txBody>
        </p:sp>
        <p:sp>
          <p:nvSpPr>
            <p:cNvPr id="35" name="Rectangle 34"/>
            <p:cNvSpPr>
              <a:spLocks noChangeArrowheads="1"/>
            </p:cNvSpPr>
            <p:nvPr/>
          </p:nvSpPr>
          <p:spPr bwMode="auto">
            <a:xfrm>
              <a:off x="2128210" y="1303846"/>
              <a:ext cx="7949711" cy="261610"/>
            </a:xfrm>
            <a:prstGeom prst="rect">
              <a:avLst/>
            </a:prstGeom>
            <a:noFill/>
            <a:ln w="9525">
              <a:noFill/>
              <a:miter lim="800000"/>
              <a:headEnd/>
              <a:tailEnd/>
            </a:ln>
            <a:effectLst>
              <a:prstShdw prst="shdw17" dist="17961" dir="2700000">
                <a:srgbClr val="4F81BD">
                  <a:gamma/>
                  <a:shade val="60000"/>
                  <a:invGamma/>
                </a:srgbClr>
              </a:prstShdw>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black"/>
                </a:solidFill>
                <a:effectLst/>
                <a:uLnTx/>
                <a:uFillTx/>
              </a:endParaRPr>
            </a:p>
          </p:txBody>
        </p:sp>
        <p:sp>
          <p:nvSpPr>
            <p:cNvPr id="36" name="Rectangle 35"/>
            <p:cNvSpPr>
              <a:spLocks noChangeArrowheads="1"/>
            </p:cNvSpPr>
            <p:nvPr/>
          </p:nvSpPr>
          <p:spPr bwMode="auto">
            <a:xfrm>
              <a:off x="2496295" y="1144599"/>
              <a:ext cx="836452" cy="18466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644" tIns="0" rIns="50644"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7620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Description</a:t>
              </a:r>
              <a:endParaRPr kumimoji="0" lang="en-US" sz="1200" b="1" i="0" u="none" strike="noStrike" kern="0" cap="none" spc="0" normalizeH="0" baseline="0" noProof="0" dirty="0">
                <a:ln>
                  <a:noFill/>
                </a:ln>
                <a:solidFill>
                  <a:srgbClr val="990000"/>
                </a:solidFill>
                <a:effectLst/>
                <a:uLnTx/>
                <a:uFillTx/>
                <a:latin typeface="Calibri"/>
                <a:cs typeface="Arial" panose="020B0604020202020204" pitchFamily="34" charset="0"/>
              </a:endParaRPr>
            </a:p>
          </p:txBody>
        </p:sp>
      </p:grpSp>
      <p:grpSp>
        <p:nvGrpSpPr>
          <p:cNvPr id="4" name="Group 3"/>
          <p:cNvGrpSpPr/>
          <p:nvPr/>
        </p:nvGrpSpPr>
        <p:grpSpPr>
          <a:xfrm>
            <a:off x="590288" y="2097895"/>
            <a:ext cx="7963424" cy="3324422"/>
            <a:chOff x="1371600" y="2122319"/>
            <a:chExt cx="7963424" cy="3324422"/>
          </a:xfrm>
        </p:grpSpPr>
        <p:sp>
          <p:nvSpPr>
            <p:cNvPr id="20" name="Rectangle 19"/>
            <p:cNvSpPr>
              <a:spLocks noChangeArrowheads="1"/>
            </p:cNvSpPr>
            <p:nvPr/>
          </p:nvSpPr>
          <p:spPr bwMode="auto">
            <a:xfrm>
              <a:off x="5444363" y="2202913"/>
              <a:ext cx="3883269" cy="1554480"/>
            </a:xfrm>
            <a:prstGeom prst="rect">
              <a:avLst/>
            </a:prstGeom>
            <a:noFill/>
            <a:ln w="6350">
              <a:solidFill>
                <a:srgbClr val="003366"/>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sz="1662" b="1">
                <a:solidFill>
                  <a:srgbClr val="003366"/>
                </a:solidFill>
                <a:latin typeface="Arial Narrow" pitchFamily="34" charset="0"/>
              </a:endParaRPr>
            </a:p>
          </p:txBody>
        </p:sp>
        <p:sp>
          <p:nvSpPr>
            <p:cNvPr id="21" name="Rectangle 20"/>
            <p:cNvSpPr>
              <a:spLocks noChangeArrowheads="1"/>
            </p:cNvSpPr>
            <p:nvPr/>
          </p:nvSpPr>
          <p:spPr bwMode="auto">
            <a:xfrm>
              <a:off x="1382317" y="2202914"/>
              <a:ext cx="3883269" cy="1266092"/>
            </a:xfrm>
            <a:prstGeom prst="rect">
              <a:avLst/>
            </a:prstGeom>
            <a:noFill/>
            <a:ln w="12700">
              <a:noFill/>
              <a:miter lim="800000"/>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sz="1662" b="1">
                <a:solidFill>
                  <a:srgbClr val="003366"/>
                </a:solidFill>
                <a:latin typeface="Arial Narrow" pitchFamily="34" charset="0"/>
              </a:endParaRPr>
            </a:p>
          </p:txBody>
        </p:sp>
        <p:sp>
          <p:nvSpPr>
            <p:cNvPr id="22" name="Rectangle 21"/>
            <p:cNvSpPr>
              <a:spLocks noChangeArrowheads="1"/>
            </p:cNvSpPr>
            <p:nvPr/>
          </p:nvSpPr>
          <p:spPr bwMode="auto">
            <a:xfrm>
              <a:off x="5451755" y="2286000"/>
              <a:ext cx="3883269" cy="261610"/>
            </a:xfrm>
            <a:prstGeom prst="rect">
              <a:avLst/>
            </a:prstGeom>
            <a:noFill/>
            <a:ln w="9525">
              <a:noFill/>
              <a:miter lim="800000"/>
              <a:headEnd/>
              <a:tailEnd/>
            </a:ln>
            <a:effectLst>
              <a:prstShdw prst="shdw17" dist="17961" dir="2700000">
                <a:srgbClr val="4F81BD">
                  <a:gamma/>
                  <a:shade val="60000"/>
                  <a:invGamma/>
                </a:srgbClr>
              </a:prstShdw>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6976" marR="0" lvl="0" indent="-106976" defTabSz="914400" eaLnBrk="1" fontAlgn="auto" latinLnBrk="0" hangingPunct="1">
                <a:lnSpc>
                  <a:spcPct val="100000"/>
                </a:lnSpc>
                <a:spcBef>
                  <a:spcPts val="0"/>
                </a:spcBef>
                <a:spcAft>
                  <a:spcPts val="0"/>
                </a:spcAft>
                <a:buClr>
                  <a:srgbClr val="990000"/>
                </a:buClr>
                <a:buSzTx/>
                <a:buFont typeface="Wingdings" pitchFamily="2" charset="2"/>
                <a:buChar char="§"/>
                <a:tabLst/>
                <a:defRPr/>
              </a:pPr>
              <a:endParaRPr kumimoji="0" lang="en-US" sz="1100" b="1" i="0" u="none" strike="noStrike" kern="0" cap="none" spc="0" normalizeH="0" baseline="0" noProof="0" dirty="0">
                <a:ln>
                  <a:noFill/>
                </a:ln>
                <a:solidFill>
                  <a:prstClr val="black"/>
                </a:solidFill>
                <a:effectLst/>
                <a:uLnTx/>
                <a:uFillTx/>
              </a:endParaRPr>
            </a:p>
          </p:txBody>
        </p:sp>
        <p:sp>
          <p:nvSpPr>
            <p:cNvPr id="23" name="Rectangle 22"/>
            <p:cNvSpPr>
              <a:spLocks noChangeArrowheads="1"/>
            </p:cNvSpPr>
            <p:nvPr/>
          </p:nvSpPr>
          <p:spPr bwMode="auto">
            <a:xfrm>
              <a:off x="1382316" y="2286000"/>
              <a:ext cx="3886200" cy="261610"/>
            </a:xfrm>
            <a:prstGeom prst="rect">
              <a:avLst/>
            </a:prstGeom>
            <a:noFill/>
            <a:ln w="12700">
              <a:noFill/>
              <a:miter lim="800000"/>
              <a:headEnd/>
              <a:tailEnd/>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6976" indent="-106976">
                <a:spcBef>
                  <a:spcPct val="5000"/>
                </a:spcBef>
                <a:buClr>
                  <a:srgbClr val="990000"/>
                </a:buClr>
                <a:buFont typeface="Wingdings" pitchFamily="2" charset="2"/>
                <a:buChar char="§"/>
                <a:defRPr/>
              </a:pPr>
              <a:endParaRPr lang="en-US" sz="1100" b="1" dirty="0">
                <a:solidFill>
                  <a:prstClr val="black"/>
                </a:solidFill>
                <a:cs typeface="Arial" charset="0"/>
              </a:endParaRPr>
            </a:p>
          </p:txBody>
        </p:sp>
        <p:sp>
          <p:nvSpPr>
            <p:cNvPr id="24" name="Rectangle 23"/>
            <p:cNvSpPr>
              <a:spLocks noChangeArrowheads="1"/>
            </p:cNvSpPr>
            <p:nvPr/>
          </p:nvSpPr>
          <p:spPr bwMode="auto">
            <a:xfrm>
              <a:off x="5599606" y="2131111"/>
              <a:ext cx="2954106" cy="18466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0644" tIns="0" rIns="50644"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7620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Current </a:t>
              </a:r>
              <a:r>
                <a:rPr lang="en-US" sz="1200" b="1" kern="0" dirty="0">
                  <a:solidFill>
                    <a:srgbClr val="990000"/>
                  </a:solidFill>
                  <a:latin typeface="Calibri"/>
                  <a:cs typeface="Arial" panose="020B0604020202020204" pitchFamily="34" charset="0"/>
                </a:rPr>
                <a:t>S</a:t>
              </a:r>
              <a:r>
                <a:rPr kumimoji="0" lang="en-US" sz="1200" b="1" i="0" u="none" strike="noStrike" kern="0" cap="none" spc="0" normalizeH="0" baseline="0" noProof="0" dirty="0" err="1" smtClean="0">
                  <a:ln>
                    <a:noFill/>
                  </a:ln>
                  <a:solidFill>
                    <a:srgbClr val="990000"/>
                  </a:solidFill>
                  <a:effectLst/>
                  <a:uLnTx/>
                  <a:uFillTx/>
                  <a:latin typeface="Calibri"/>
                  <a:cs typeface="Arial" panose="020B0604020202020204" pitchFamily="34" charset="0"/>
                </a:rPr>
                <a:t>olutions</a:t>
              </a: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/Limitations</a:t>
              </a:r>
              <a:endParaRPr kumimoji="0" lang="en-US" sz="1200" b="1" i="0" u="none" strike="noStrike" kern="0" cap="none" spc="0" normalizeH="0" baseline="0" noProof="0" dirty="0">
                <a:ln>
                  <a:noFill/>
                </a:ln>
                <a:solidFill>
                  <a:srgbClr val="990000"/>
                </a:solidFill>
                <a:effectLst/>
                <a:uLnTx/>
                <a:uFillTx/>
                <a:latin typeface="Calibri"/>
                <a:cs typeface="Arial" panose="020B0604020202020204" pitchFamily="34" charset="0"/>
              </a:endParaRPr>
            </a:p>
          </p:txBody>
        </p:sp>
        <p:sp>
          <p:nvSpPr>
            <p:cNvPr id="25" name="Rectangle 24"/>
            <p:cNvSpPr>
              <a:spLocks noChangeArrowheads="1"/>
            </p:cNvSpPr>
            <p:nvPr/>
          </p:nvSpPr>
          <p:spPr bwMode="auto">
            <a:xfrm>
              <a:off x="1371600" y="3865292"/>
              <a:ext cx="3883269" cy="1581449"/>
            </a:xfrm>
            <a:prstGeom prst="rect">
              <a:avLst/>
            </a:prstGeom>
            <a:noFill/>
            <a:ln w="6350">
              <a:solidFill>
                <a:srgbClr val="003366"/>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sz="1662" b="1">
                <a:solidFill>
                  <a:srgbClr val="003366"/>
                </a:solidFill>
                <a:latin typeface="Arial Narrow" pitchFamily="34" charset="0"/>
              </a:endParaRPr>
            </a:p>
          </p:txBody>
        </p:sp>
        <p:sp>
          <p:nvSpPr>
            <p:cNvPr id="26" name="Rectangle 25"/>
            <p:cNvSpPr>
              <a:spLocks noChangeArrowheads="1"/>
            </p:cNvSpPr>
            <p:nvPr/>
          </p:nvSpPr>
          <p:spPr bwMode="auto">
            <a:xfrm>
              <a:off x="1560712" y="3790558"/>
              <a:ext cx="2691127" cy="18466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644" tIns="0" rIns="50644"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7620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Data Science Driven </a:t>
              </a: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Approach/Solutions</a:t>
              </a:r>
              <a:endParaRPr kumimoji="0" lang="en-US" sz="1200" b="1" i="0" u="none" strike="noStrike" kern="0" cap="none" spc="0" normalizeH="0" baseline="0" noProof="0" dirty="0">
                <a:ln>
                  <a:noFill/>
                </a:ln>
                <a:solidFill>
                  <a:srgbClr val="990000"/>
                </a:solidFill>
                <a:effectLst/>
                <a:uLnTx/>
                <a:uFillTx/>
                <a:latin typeface="Calibri"/>
                <a:cs typeface="Arial" panose="020B0604020202020204" pitchFamily="34" charset="0"/>
              </a:endParaRPr>
            </a:p>
          </p:txBody>
        </p:sp>
        <p:sp>
          <p:nvSpPr>
            <p:cNvPr id="27" name="Rectangle 26"/>
            <p:cNvSpPr>
              <a:spLocks noChangeArrowheads="1"/>
            </p:cNvSpPr>
            <p:nvPr/>
          </p:nvSpPr>
          <p:spPr bwMode="auto">
            <a:xfrm>
              <a:off x="1378363" y="3930587"/>
              <a:ext cx="3886200" cy="261610"/>
            </a:xfrm>
            <a:prstGeom prst="rect">
              <a:avLst/>
            </a:prstGeom>
            <a:noFill/>
            <a:ln w="9525">
              <a:noFill/>
              <a:miter lim="800000"/>
              <a:headEnd/>
              <a:tailEnd/>
            </a:ln>
            <a:effectLst>
              <a:prstShdw prst="shdw17" dist="17961" dir="2700000">
                <a:srgbClr val="4F81BD">
                  <a:gamma/>
                  <a:shade val="60000"/>
                  <a:invGamma/>
                </a:srgbClr>
              </a:prstShdw>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6976" marR="0" lvl="0" indent="-106976" defTabSz="914400" eaLnBrk="1" fontAlgn="auto" latinLnBrk="0" hangingPunct="1">
                <a:lnSpc>
                  <a:spcPct val="100000"/>
                </a:lnSpc>
                <a:spcBef>
                  <a:spcPts val="0"/>
                </a:spcBef>
                <a:spcAft>
                  <a:spcPts val="0"/>
                </a:spcAft>
                <a:buClr>
                  <a:srgbClr val="990000"/>
                </a:buClr>
                <a:buSzTx/>
                <a:buFont typeface="Wingdings" pitchFamily="2" charset="2"/>
                <a:buChar char="§"/>
                <a:tabLst/>
                <a:defRPr/>
              </a:pPr>
              <a:endParaRPr kumimoji="0" lang="en-US" sz="1100" b="1" i="0" u="none" strike="noStrike" kern="0" cap="none" spc="0" normalizeH="0" baseline="0" noProof="0" dirty="0">
                <a:ln>
                  <a:noFill/>
                </a:ln>
                <a:solidFill>
                  <a:prstClr val="black"/>
                </a:solidFill>
                <a:effectLst/>
                <a:uLnTx/>
                <a:uFillTx/>
              </a:endParaRPr>
            </a:p>
          </p:txBody>
        </p:sp>
        <p:sp>
          <p:nvSpPr>
            <p:cNvPr id="28" name="Rectangle 27"/>
            <p:cNvSpPr>
              <a:spLocks noChangeArrowheads="1"/>
            </p:cNvSpPr>
            <p:nvPr/>
          </p:nvSpPr>
          <p:spPr bwMode="auto">
            <a:xfrm>
              <a:off x="5446747" y="3865293"/>
              <a:ext cx="3883269" cy="1581448"/>
            </a:xfrm>
            <a:prstGeom prst="rect">
              <a:avLst/>
            </a:prstGeom>
            <a:noFill/>
            <a:ln w="6350">
              <a:solidFill>
                <a:srgbClr val="003366"/>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sz="1662" b="1">
                <a:solidFill>
                  <a:srgbClr val="003366"/>
                </a:solidFill>
                <a:latin typeface="Arial Narrow" pitchFamily="34" charset="0"/>
              </a:endParaRPr>
            </a:p>
          </p:txBody>
        </p:sp>
        <p:sp>
          <p:nvSpPr>
            <p:cNvPr id="29" name="Rectangle 28"/>
            <p:cNvSpPr>
              <a:spLocks noChangeArrowheads="1"/>
            </p:cNvSpPr>
            <p:nvPr/>
          </p:nvSpPr>
          <p:spPr bwMode="auto">
            <a:xfrm>
              <a:off x="5451755" y="3934573"/>
              <a:ext cx="3865684" cy="261610"/>
            </a:xfrm>
            <a:prstGeom prst="rect">
              <a:avLst/>
            </a:prstGeom>
            <a:noFill/>
            <a:ln w="9525">
              <a:noFill/>
              <a:miter lim="800000"/>
              <a:headEnd/>
              <a:tailEnd/>
            </a:ln>
            <a:effectLst>
              <a:prstShdw prst="shdw17" dist="17961" dir="2700000">
                <a:srgbClr val="4F81BD">
                  <a:gamma/>
                  <a:shade val="60000"/>
                  <a:invGamma/>
                </a:srgbClr>
              </a:prstShdw>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6976" marR="0" lvl="0" indent="-106976" defTabSz="914400" eaLnBrk="1" fontAlgn="auto" latinLnBrk="0" hangingPunct="1">
                <a:lnSpc>
                  <a:spcPct val="100000"/>
                </a:lnSpc>
                <a:spcBef>
                  <a:spcPts val="0"/>
                </a:spcBef>
                <a:spcAft>
                  <a:spcPts val="0"/>
                </a:spcAft>
                <a:buClr>
                  <a:srgbClr val="990000"/>
                </a:buClr>
                <a:buSzTx/>
                <a:buFont typeface="Wingdings" pitchFamily="2" charset="2"/>
                <a:buChar char="§"/>
                <a:tabLst/>
                <a:defRPr/>
              </a:pPr>
              <a:endParaRPr kumimoji="0" lang="en-US" sz="1100" b="1" i="0" u="none" strike="noStrike" kern="0" cap="none" spc="0" normalizeH="0" baseline="0" noProof="0" dirty="0">
                <a:ln>
                  <a:noFill/>
                </a:ln>
                <a:solidFill>
                  <a:prstClr val="black"/>
                </a:solidFill>
                <a:effectLst/>
                <a:uLnTx/>
                <a:uFillTx/>
              </a:endParaRPr>
            </a:p>
          </p:txBody>
        </p:sp>
        <p:sp>
          <p:nvSpPr>
            <p:cNvPr id="30" name="Rectangle 29"/>
            <p:cNvSpPr>
              <a:spLocks noChangeArrowheads="1"/>
            </p:cNvSpPr>
            <p:nvPr/>
          </p:nvSpPr>
          <p:spPr bwMode="auto">
            <a:xfrm>
              <a:off x="5567368" y="3806324"/>
              <a:ext cx="1509291" cy="18466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50644" tIns="0" rIns="50644"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7620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Business </a:t>
              </a:r>
              <a:r>
                <a:rPr lang="en-US" sz="1200" b="1" kern="0" dirty="0">
                  <a:solidFill>
                    <a:srgbClr val="990000"/>
                  </a:solidFill>
                  <a:latin typeface="Calibri"/>
                  <a:cs typeface="Arial" panose="020B0604020202020204" pitchFamily="34" charset="0"/>
                </a:rPr>
                <a:t>B</a:t>
              </a:r>
              <a:r>
                <a:rPr kumimoji="0" lang="en-US" sz="1200" b="1" i="0" u="none" strike="noStrike" kern="0" cap="none" spc="0" normalizeH="0" baseline="0" noProof="0" dirty="0" err="1" smtClean="0">
                  <a:ln>
                    <a:noFill/>
                  </a:ln>
                  <a:solidFill>
                    <a:srgbClr val="990000"/>
                  </a:solidFill>
                  <a:effectLst/>
                  <a:uLnTx/>
                  <a:uFillTx/>
                  <a:latin typeface="Calibri"/>
                  <a:cs typeface="Arial" panose="020B0604020202020204" pitchFamily="34" charset="0"/>
                </a:rPr>
                <a:t>enefits</a:t>
              </a: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 </a:t>
              </a:r>
              <a:endParaRPr kumimoji="0" lang="en-US" sz="1200" b="1" i="0" u="none" strike="noStrike" kern="0" cap="none" spc="0" normalizeH="0" baseline="0" noProof="0" dirty="0">
                <a:ln>
                  <a:noFill/>
                </a:ln>
                <a:solidFill>
                  <a:srgbClr val="990000"/>
                </a:solidFill>
                <a:effectLst/>
                <a:uLnTx/>
                <a:uFillTx/>
                <a:latin typeface="Calibri"/>
                <a:cs typeface="Arial" panose="020B0604020202020204" pitchFamily="34" charset="0"/>
              </a:endParaRPr>
            </a:p>
          </p:txBody>
        </p:sp>
        <p:sp>
          <p:nvSpPr>
            <p:cNvPr id="31" name="Rectangle 30"/>
            <p:cNvSpPr>
              <a:spLocks noChangeArrowheads="1"/>
            </p:cNvSpPr>
            <p:nvPr/>
          </p:nvSpPr>
          <p:spPr bwMode="auto">
            <a:xfrm>
              <a:off x="1371600" y="2202913"/>
              <a:ext cx="3883269" cy="1554480"/>
            </a:xfrm>
            <a:prstGeom prst="rect">
              <a:avLst/>
            </a:prstGeom>
            <a:noFill/>
            <a:ln w="6350">
              <a:solidFill>
                <a:srgbClr val="003366"/>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sz="1662" b="1">
                <a:solidFill>
                  <a:srgbClr val="003366"/>
                </a:solidFill>
                <a:latin typeface="Arial Narrow" pitchFamily="34" charset="0"/>
              </a:endParaRPr>
            </a:p>
          </p:txBody>
        </p:sp>
        <p:sp>
          <p:nvSpPr>
            <p:cNvPr id="32" name="Rectangle 31"/>
            <p:cNvSpPr>
              <a:spLocks noChangeArrowheads="1"/>
            </p:cNvSpPr>
            <p:nvPr/>
          </p:nvSpPr>
          <p:spPr bwMode="auto">
            <a:xfrm>
              <a:off x="1560712" y="2122319"/>
              <a:ext cx="1140959" cy="18466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644" tIns="0" rIns="50644"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7620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990000"/>
                  </a:solidFill>
                  <a:effectLst/>
                  <a:uLnTx/>
                  <a:uFillTx/>
                  <a:latin typeface="Calibri"/>
                  <a:cs typeface="Arial" panose="020B0604020202020204" pitchFamily="34" charset="0"/>
                </a:rPr>
                <a:t>Business Drivers</a:t>
              </a:r>
            </a:p>
          </p:txBody>
        </p:sp>
      </p:grpSp>
      <p:grpSp>
        <p:nvGrpSpPr>
          <p:cNvPr id="5" name="Group 4"/>
          <p:cNvGrpSpPr/>
          <p:nvPr/>
        </p:nvGrpSpPr>
        <p:grpSpPr>
          <a:xfrm>
            <a:off x="590321" y="5538176"/>
            <a:ext cx="2533879" cy="963249"/>
            <a:chOff x="2114562" y="1144599"/>
            <a:chExt cx="7963359" cy="963249"/>
          </a:xfrm>
        </p:grpSpPr>
        <p:sp>
          <p:nvSpPr>
            <p:cNvPr id="16" name="Rectangle 15"/>
            <p:cNvSpPr>
              <a:spLocks noChangeArrowheads="1"/>
            </p:cNvSpPr>
            <p:nvPr/>
          </p:nvSpPr>
          <p:spPr bwMode="auto">
            <a:xfrm>
              <a:off x="2114562" y="1248835"/>
              <a:ext cx="7957038" cy="859013"/>
            </a:xfrm>
            <a:prstGeom prst="rect">
              <a:avLst/>
            </a:prstGeom>
            <a:noFill/>
            <a:ln w="6350">
              <a:solidFill>
                <a:srgbClr val="003366"/>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sz="1662" b="1">
                <a:solidFill>
                  <a:srgbClr val="003366"/>
                </a:solidFill>
                <a:latin typeface="Arial Narrow" pitchFamily="34" charset="0"/>
              </a:endParaRPr>
            </a:p>
          </p:txBody>
        </p:sp>
        <p:sp>
          <p:nvSpPr>
            <p:cNvPr id="17" name="Text Box 15"/>
            <p:cNvSpPr txBox="1">
              <a:spLocks noChangeArrowheads="1"/>
            </p:cNvSpPr>
            <p:nvPr/>
          </p:nvSpPr>
          <p:spPr bwMode="auto">
            <a:xfrm>
              <a:off x="2496294" y="1462897"/>
              <a:ext cx="7581627" cy="430887"/>
            </a:xfrm>
            <a:prstGeom prst="rect">
              <a:avLst/>
            </a:prstGeom>
            <a:noFill/>
            <a:ln w="9525">
              <a:noFill/>
              <a:miter lim="800000"/>
              <a:headEnd/>
              <a:tailEnd/>
            </a:ln>
            <a:effectLst>
              <a:prstShdw prst="shdw17" dist="17961" dir="2700000">
                <a:srgbClr val="4F81BD">
                  <a:gamma/>
                  <a:shade val="60000"/>
                  <a:invGamma/>
                </a:srgbClr>
              </a:prstShdw>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lang="en-US" sz="1100" b="1" kern="0" dirty="0" smtClean="0"/>
                <a:t>Historical sales, Endogenous factors, Exogenous factors</a:t>
              </a:r>
              <a:endParaRPr kumimoji="0" lang="en-US" sz="1100" b="1" i="0" u="none" strike="noStrike" kern="0" cap="none" spc="0" normalizeH="0" baseline="0" noProof="0" dirty="0">
                <a:ln>
                  <a:noFill/>
                </a:ln>
                <a:effectLst/>
                <a:uLnTx/>
                <a:uFillTx/>
              </a:endParaRPr>
            </a:p>
          </p:txBody>
        </p:sp>
        <p:sp>
          <p:nvSpPr>
            <p:cNvPr id="18" name="Rectangle 17"/>
            <p:cNvSpPr>
              <a:spLocks noChangeArrowheads="1"/>
            </p:cNvSpPr>
            <p:nvPr/>
          </p:nvSpPr>
          <p:spPr bwMode="auto">
            <a:xfrm>
              <a:off x="2128210" y="1303846"/>
              <a:ext cx="7949711" cy="261610"/>
            </a:xfrm>
            <a:prstGeom prst="rect">
              <a:avLst/>
            </a:prstGeom>
            <a:noFill/>
            <a:ln w="9525">
              <a:noFill/>
              <a:miter lim="800000"/>
              <a:headEnd/>
              <a:tailEnd/>
            </a:ln>
            <a:effectLst>
              <a:prstShdw prst="shdw17" dist="17961" dir="2700000">
                <a:srgbClr val="4F81BD">
                  <a:gamma/>
                  <a:shade val="60000"/>
                  <a:invGamma/>
                </a:srgbClr>
              </a:prstShdw>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black"/>
                </a:solidFill>
                <a:effectLst/>
                <a:uLnTx/>
                <a:uFillTx/>
              </a:endParaRPr>
            </a:p>
          </p:txBody>
        </p:sp>
        <p:sp>
          <p:nvSpPr>
            <p:cNvPr id="19" name="Rectangle 18"/>
            <p:cNvSpPr>
              <a:spLocks noChangeArrowheads="1"/>
            </p:cNvSpPr>
            <p:nvPr/>
          </p:nvSpPr>
          <p:spPr bwMode="auto">
            <a:xfrm>
              <a:off x="2496294" y="1144599"/>
              <a:ext cx="1268548" cy="18466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644" tIns="0" rIns="50644"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7620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Data</a:t>
              </a:r>
              <a:endParaRPr kumimoji="0" lang="en-US" sz="1200" b="1" i="0" u="none" strike="noStrike" kern="0" cap="none" spc="0" normalizeH="0" baseline="0" noProof="0" dirty="0">
                <a:ln>
                  <a:noFill/>
                </a:ln>
                <a:solidFill>
                  <a:srgbClr val="990000"/>
                </a:solidFill>
                <a:effectLst/>
                <a:uLnTx/>
                <a:uFillTx/>
                <a:latin typeface="Calibri"/>
                <a:cs typeface="Arial" panose="020B0604020202020204" pitchFamily="34" charset="0"/>
              </a:endParaRPr>
            </a:p>
          </p:txBody>
        </p:sp>
      </p:grpSp>
      <p:grpSp>
        <p:nvGrpSpPr>
          <p:cNvPr id="6" name="Group 5"/>
          <p:cNvGrpSpPr/>
          <p:nvPr/>
        </p:nvGrpSpPr>
        <p:grpSpPr>
          <a:xfrm>
            <a:off x="3582898" y="5538176"/>
            <a:ext cx="2499397" cy="963249"/>
            <a:chOff x="2114562" y="1144599"/>
            <a:chExt cx="8377890" cy="963249"/>
          </a:xfrm>
        </p:grpSpPr>
        <p:sp>
          <p:nvSpPr>
            <p:cNvPr id="12" name="Rectangle 11"/>
            <p:cNvSpPr>
              <a:spLocks noChangeArrowheads="1"/>
            </p:cNvSpPr>
            <p:nvPr/>
          </p:nvSpPr>
          <p:spPr bwMode="auto">
            <a:xfrm>
              <a:off x="2114562" y="1248835"/>
              <a:ext cx="7957038" cy="859013"/>
            </a:xfrm>
            <a:prstGeom prst="rect">
              <a:avLst/>
            </a:prstGeom>
            <a:noFill/>
            <a:ln w="6350">
              <a:solidFill>
                <a:srgbClr val="003366"/>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sz="1662" b="1">
                <a:solidFill>
                  <a:srgbClr val="003366"/>
                </a:solidFill>
                <a:latin typeface="Arial Narrow" pitchFamily="34" charset="0"/>
              </a:endParaRPr>
            </a:p>
          </p:txBody>
        </p:sp>
        <p:sp>
          <p:nvSpPr>
            <p:cNvPr id="13" name="Text Box 15"/>
            <p:cNvSpPr txBox="1">
              <a:spLocks noChangeArrowheads="1"/>
            </p:cNvSpPr>
            <p:nvPr/>
          </p:nvSpPr>
          <p:spPr bwMode="auto">
            <a:xfrm>
              <a:off x="4320252" y="1513005"/>
              <a:ext cx="6172200" cy="261610"/>
            </a:xfrm>
            <a:prstGeom prst="rect">
              <a:avLst/>
            </a:prstGeom>
            <a:noFill/>
            <a:ln w="9525">
              <a:noFill/>
              <a:miter lim="800000"/>
              <a:headEnd/>
              <a:tailEnd/>
            </a:ln>
            <a:effectLst>
              <a:prstShdw prst="shdw17" dist="17961" dir="2700000">
                <a:srgbClr val="4F81BD">
                  <a:gamma/>
                  <a:shade val="60000"/>
                  <a:invGamma/>
                </a:srgbClr>
              </a:prstShdw>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100" b="1" i="0" u="none" strike="noStrike" kern="0" cap="none" spc="0" normalizeH="0" baseline="0" noProof="0" dirty="0" smtClean="0">
                  <a:ln>
                    <a:noFill/>
                  </a:ln>
                  <a:effectLst/>
                  <a:uLnTx/>
                  <a:uFillTx/>
                </a:rPr>
                <a:t>R, SAP</a:t>
              </a:r>
              <a:endParaRPr kumimoji="0" lang="en-US" sz="1100" b="1" i="0" u="none" strike="noStrike" kern="0" cap="none" spc="0" normalizeH="0" baseline="0" noProof="0" dirty="0">
                <a:ln>
                  <a:noFill/>
                </a:ln>
                <a:effectLst/>
                <a:uLnTx/>
                <a:uFillTx/>
              </a:endParaRPr>
            </a:p>
          </p:txBody>
        </p:sp>
        <p:sp>
          <p:nvSpPr>
            <p:cNvPr id="14" name="Rectangle 13"/>
            <p:cNvSpPr>
              <a:spLocks noChangeArrowheads="1"/>
            </p:cNvSpPr>
            <p:nvPr/>
          </p:nvSpPr>
          <p:spPr bwMode="auto">
            <a:xfrm>
              <a:off x="2128210" y="1303846"/>
              <a:ext cx="7949711" cy="261610"/>
            </a:xfrm>
            <a:prstGeom prst="rect">
              <a:avLst/>
            </a:prstGeom>
            <a:noFill/>
            <a:ln w="9525">
              <a:noFill/>
              <a:miter lim="800000"/>
              <a:headEnd/>
              <a:tailEnd/>
            </a:ln>
            <a:effectLst>
              <a:prstShdw prst="shdw17" dist="17961" dir="2700000">
                <a:srgbClr val="4F81BD">
                  <a:gamma/>
                  <a:shade val="60000"/>
                  <a:invGamma/>
                </a:srgbClr>
              </a:prstShdw>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black"/>
                </a:solidFill>
                <a:effectLst/>
                <a:uLnTx/>
                <a:uFillTx/>
              </a:endParaRPr>
            </a:p>
          </p:txBody>
        </p:sp>
        <p:sp>
          <p:nvSpPr>
            <p:cNvPr id="15" name="Rectangle 14"/>
            <p:cNvSpPr>
              <a:spLocks noChangeArrowheads="1"/>
            </p:cNvSpPr>
            <p:nvPr/>
          </p:nvSpPr>
          <p:spPr bwMode="auto">
            <a:xfrm>
              <a:off x="2496294" y="1144599"/>
              <a:ext cx="4910058" cy="18466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644" tIns="0" rIns="50644"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7620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Tools</a:t>
              </a:r>
              <a:r>
                <a:rPr kumimoji="0" lang="en-US" sz="1200" b="1" i="0" u="none" strike="noStrike" kern="0" cap="none" spc="0" normalizeH="0" noProof="0" dirty="0" smtClean="0">
                  <a:ln>
                    <a:noFill/>
                  </a:ln>
                  <a:solidFill>
                    <a:srgbClr val="990000"/>
                  </a:solidFill>
                  <a:effectLst/>
                  <a:uLnTx/>
                  <a:uFillTx/>
                  <a:latin typeface="Calibri"/>
                  <a:cs typeface="Arial" panose="020B0604020202020204" pitchFamily="34" charset="0"/>
                </a:rPr>
                <a:t> &amp; Technologies</a:t>
              </a:r>
              <a:endParaRPr kumimoji="0" lang="en-US" sz="1200" b="1" i="0" u="none" strike="noStrike" kern="0" cap="none" spc="0" normalizeH="0" baseline="0" noProof="0" dirty="0">
                <a:ln>
                  <a:noFill/>
                </a:ln>
                <a:solidFill>
                  <a:srgbClr val="990000"/>
                </a:solidFill>
                <a:effectLst/>
                <a:uLnTx/>
                <a:uFillTx/>
                <a:latin typeface="Calibri"/>
                <a:cs typeface="Arial" panose="020B0604020202020204" pitchFamily="34" charset="0"/>
              </a:endParaRPr>
            </a:p>
          </p:txBody>
        </p:sp>
      </p:grpSp>
      <p:grpSp>
        <p:nvGrpSpPr>
          <p:cNvPr id="7" name="Group 6"/>
          <p:cNvGrpSpPr/>
          <p:nvPr/>
        </p:nvGrpSpPr>
        <p:grpSpPr>
          <a:xfrm>
            <a:off x="6267208" y="5538176"/>
            <a:ext cx="2286504" cy="963249"/>
            <a:chOff x="2114562" y="1144599"/>
            <a:chExt cx="7963359" cy="963249"/>
          </a:xfrm>
        </p:grpSpPr>
        <p:sp>
          <p:nvSpPr>
            <p:cNvPr id="8" name="Rectangle 7"/>
            <p:cNvSpPr>
              <a:spLocks noChangeArrowheads="1"/>
            </p:cNvSpPr>
            <p:nvPr/>
          </p:nvSpPr>
          <p:spPr bwMode="auto">
            <a:xfrm>
              <a:off x="2114562" y="1248835"/>
              <a:ext cx="7957038" cy="859013"/>
            </a:xfrm>
            <a:prstGeom prst="rect">
              <a:avLst/>
            </a:prstGeom>
            <a:noFill/>
            <a:ln w="6350">
              <a:solidFill>
                <a:srgbClr val="003366"/>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IN" sz="1662" b="1">
                <a:solidFill>
                  <a:srgbClr val="003366"/>
                </a:solidFill>
                <a:latin typeface="Arial Narrow" pitchFamily="34" charset="0"/>
              </a:endParaRPr>
            </a:p>
          </p:txBody>
        </p:sp>
        <p:sp>
          <p:nvSpPr>
            <p:cNvPr id="9" name="Text Box 15"/>
            <p:cNvSpPr txBox="1">
              <a:spLocks noChangeArrowheads="1"/>
            </p:cNvSpPr>
            <p:nvPr/>
          </p:nvSpPr>
          <p:spPr bwMode="auto">
            <a:xfrm>
              <a:off x="2331416" y="1339121"/>
              <a:ext cx="7065927" cy="684803"/>
            </a:xfrm>
            <a:prstGeom prst="rect">
              <a:avLst/>
            </a:prstGeom>
            <a:noFill/>
            <a:ln w="9525">
              <a:noFill/>
              <a:miter lim="800000"/>
              <a:headEnd/>
              <a:tailEnd/>
            </a:ln>
            <a:effectLst>
              <a:prstShdw prst="shdw17" dist="17961" dir="2700000">
                <a:srgbClr val="4F81BD">
                  <a:gamma/>
                  <a:shade val="60000"/>
                  <a:invGamma/>
                </a:srgbClr>
              </a:prstShdw>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defTabSz="914400" eaLnBrk="1" fontAlgn="auto" latinLnBrk="0" hangingPunct="1">
                <a:lnSpc>
                  <a:spcPct val="100000"/>
                </a:lnSpc>
                <a:spcBef>
                  <a:spcPct val="50000"/>
                </a:spcBef>
                <a:spcAft>
                  <a:spcPts val="0"/>
                </a:spcAft>
                <a:buClrTx/>
                <a:buSzTx/>
                <a:buFont typeface="Arial" pitchFamily="34" charset="0"/>
                <a:buChar char="•"/>
                <a:tabLst/>
                <a:defRPr/>
              </a:pPr>
              <a:r>
                <a:rPr kumimoji="0" lang="en-US" sz="1100" i="0" u="none" strike="noStrike" kern="0" cap="none" spc="0" normalizeH="0" baseline="0" noProof="0" dirty="0" smtClean="0">
                  <a:ln>
                    <a:noFill/>
                  </a:ln>
                  <a:effectLst/>
                  <a:uLnTx/>
                  <a:uFillTx/>
                </a:rPr>
                <a:t>Prediction of future</a:t>
              </a:r>
              <a:r>
                <a:rPr kumimoji="0" lang="en-US" sz="1100" i="0" u="none" strike="noStrike" kern="0" cap="none" spc="0" normalizeH="0" noProof="0" dirty="0" smtClean="0">
                  <a:ln>
                    <a:noFill/>
                  </a:ln>
                  <a:effectLst/>
                  <a:uLnTx/>
                  <a:uFillTx/>
                </a:rPr>
                <a:t> demand</a:t>
              </a:r>
            </a:p>
            <a:p>
              <a:pPr marL="171450" marR="0" lvl="0" indent="-171450" defTabSz="914400" eaLnBrk="1" fontAlgn="auto" latinLnBrk="0" hangingPunct="1">
                <a:lnSpc>
                  <a:spcPct val="100000"/>
                </a:lnSpc>
                <a:spcBef>
                  <a:spcPct val="50000"/>
                </a:spcBef>
                <a:spcAft>
                  <a:spcPts val="0"/>
                </a:spcAft>
                <a:buClrTx/>
                <a:buSzTx/>
                <a:buFont typeface="Arial" pitchFamily="34" charset="0"/>
                <a:buChar char="•"/>
                <a:tabLst/>
                <a:defRPr/>
              </a:pPr>
              <a:r>
                <a:rPr lang="en-US" sz="1100" kern="0" baseline="0" dirty="0" smtClean="0"/>
                <a:t>Quantifying</a:t>
              </a:r>
              <a:r>
                <a:rPr lang="en-US" sz="1100" kern="0" dirty="0" smtClean="0"/>
                <a:t> the effect of various factor on demand</a:t>
              </a:r>
              <a:endParaRPr kumimoji="0" lang="en-US" sz="1100" i="0" u="none" strike="noStrike" kern="0" cap="none" spc="0" normalizeH="0" baseline="0" noProof="0" dirty="0">
                <a:ln>
                  <a:noFill/>
                </a:ln>
                <a:effectLst/>
                <a:uLnTx/>
                <a:uFillTx/>
              </a:endParaRPr>
            </a:p>
          </p:txBody>
        </p:sp>
        <p:sp>
          <p:nvSpPr>
            <p:cNvPr id="10" name="Rectangle 9"/>
            <p:cNvSpPr>
              <a:spLocks noChangeArrowheads="1"/>
            </p:cNvSpPr>
            <p:nvPr/>
          </p:nvSpPr>
          <p:spPr bwMode="auto">
            <a:xfrm>
              <a:off x="2128210" y="1303846"/>
              <a:ext cx="7949711" cy="261610"/>
            </a:xfrm>
            <a:prstGeom prst="rect">
              <a:avLst/>
            </a:prstGeom>
            <a:noFill/>
            <a:ln w="9525">
              <a:noFill/>
              <a:miter lim="800000"/>
              <a:headEnd/>
              <a:tailEnd/>
            </a:ln>
            <a:effectLst>
              <a:prstShdw prst="shdw17" dist="17961" dir="2700000">
                <a:srgbClr val="4F81BD">
                  <a:gamma/>
                  <a:shade val="60000"/>
                  <a:invGamma/>
                </a:srgbClr>
              </a:prstShdw>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prstClr val="black"/>
                </a:solidFill>
                <a:effectLst/>
                <a:uLnTx/>
                <a:uFillTx/>
              </a:endParaRPr>
            </a:p>
          </p:txBody>
        </p:sp>
        <p:sp>
          <p:nvSpPr>
            <p:cNvPr id="11" name="Rectangle 10"/>
            <p:cNvSpPr>
              <a:spLocks noChangeArrowheads="1"/>
            </p:cNvSpPr>
            <p:nvPr/>
          </p:nvSpPr>
          <p:spPr bwMode="auto">
            <a:xfrm>
              <a:off x="2496294" y="1144599"/>
              <a:ext cx="3566367" cy="184666"/>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50644" tIns="0" rIns="50644"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0" marR="0" lvl="0" indent="-190500" defTabSz="7620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990000"/>
                  </a:solidFill>
                  <a:effectLst/>
                  <a:uLnTx/>
                  <a:uFillTx/>
                  <a:latin typeface="Calibri"/>
                  <a:cs typeface="Arial" panose="020B0604020202020204" pitchFamily="34" charset="0"/>
                </a:rPr>
                <a:t>BI /CI /Rec Sys</a:t>
              </a:r>
              <a:endParaRPr kumimoji="0" lang="en-US" sz="1200" b="1" i="0" u="none" strike="noStrike" kern="0" cap="none" spc="0" normalizeH="0" baseline="0" noProof="0" dirty="0">
                <a:ln>
                  <a:noFill/>
                </a:ln>
                <a:solidFill>
                  <a:srgbClr val="990000"/>
                </a:solidFill>
                <a:effectLst/>
                <a:uLnTx/>
                <a:uFillTx/>
                <a:latin typeface="Calibri"/>
                <a:cs typeface="Arial" panose="020B0604020202020204" pitchFamily="34" charset="0"/>
              </a:endParaRPr>
            </a:p>
          </p:txBody>
        </p:sp>
      </p:grpSp>
      <p:sp>
        <p:nvSpPr>
          <p:cNvPr id="37" name="Rectangle 36"/>
          <p:cNvSpPr/>
          <p:nvPr/>
        </p:nvSpPr>
        <p:spPr>
          <a:xfrm>
            <a:off x="711785" y="2305725"/>
            <a:ext cx="3800823" cy="1015663"/>
          </a:xfrm>
          <a:prstGeom prst="rect">
            <a:avLst/>
          </a:prstGeom>
        </p:spPr>
        <p:txBody>
          <a:bodyPr wrap="square">
            <a:spAutoFit/>
          </a:bodyPr>
          <a:lstStyle/>
          <a:p>
            <a:pPr marL="285750" indent="-285750">
              <a:buFont typeface="Arial" pitchFamily="34" charset="0"/>
              <a:buChar char="•"/>
            </a:pPr>
            <a:r>
              <a:rPr lang="en-US" sz="1200" dirty="0"/>
              <a:t>Forecasting demand is important as it enables accurate and efficient allocation of resources to a production level that meets anticipated demand. </a:t>
            </a:r>
          </a:p>
          <a:p>
            <a:pPr marL="285750" indent="-285750">
              <a:buFont typeface="Arial" pitchFamily="34" charset="0"/>
              <a:buChar char="•"/>
            </a:pPr>
            <a:r>
              <a:rPr lang="en-US" sz="1200" dirty="0"/>
              <a:t>Incorrect forecasts, either too high or too low, are both economically inefficient and unprofitable.</a:t>
            </a:r>
          </a:p>
        </p:txBody>
      </p:sp>
      <p:sp>
        <p:nvSpPr>
          <p:cNvPr id="38" name="Rectangle 37"/>
          <p:cNvSpPr/>
          <p:nvPr/>
        </p:nvSpPr>
        <p:spPr>
          <a:xfrm>
            <a:off x="4670443" y="2315124"/>
            <a:ext cx="3865684" cy="1384995"/>
          </a:xfrm>
          <a:prstGeom prst="rect">
            <a:avLst/>
          </a:prstGeom>
        </p:spPr>
        <p:txBody>
          <a:bodyPr wrap="square">
            <a:spAutoFit/>
          </a:bodyPr>
          <a:lstStyle/>
          <a:p>
            <a:pPr marL="171450" lvl="0" indent="-171450">
              <a:buFont typeface="Arial" pitchFamily="34" charset="0"/>
              <a:buChar char="•"/>
            </a:pPr>
            <a:r>
              <a:rPr lang="en-US" sz="1200" dirty="0"/>
              <a:t>Traditional tools lack the ability to integrate diverse data sources like </a:t>
            </a:r>
            <a:r>
              <a:rPr lang="en-US" sz="1200" dirty="0" err="1"/>
              <a:t>IoT</a:t>
            </a:r>
            <a:r>
              <a:rPr lang="en-US" sz="1200" dirty="0"/>
              <a:t> sensors, social media causing forecast accuracy to stagnate.</a:t>
            </a:r>
          </a:p>
          <a:p>
            <a:pPr marL="171450" lvl="0" indent="-171450">
              <a:buFont typeface="Arial" pitchFamily="34" charset="0"/>
              <a:buChar char="•"/>
            </a:pPr>
            <a:r>
              <a:rPr lang="en-US" sz="1200" dirty="0"/>
              <a:t>Non-linear patterns are difficult to capture and Outliers can bias the estimation of the model parameters.</a:t>
            </a:r>
          </a:p>
          <a:p>
            <a:pPr marL="171450" lvl="0" indent="-171450">
              <a:buFont typeface="Arial" pitchFamily="34" charset="0"/>
              <a:buChar char="•"/>
            </a:pPr>
            <a:r>
              <a:rPr lang="en-US" sz="1200" dirty="0"/>
              <a:t>Generally, lack of statistical skills and correct consumer marketing acumen results in poor </a:t>
            </a:r>
            <a:r>
              <a:rPr lang="en-US" sz="1200" dirty="0" smtClean="0"/>
              <a:t>regression</a:t>
            </a:r>
            <a:endParaRPr lang="en-US" sz="1200" dirty="0"/>
          </a:p>
        </p:txBody>
      </p:sp>
      <p:sp>
        <p:nvSpPr>
          <p:cNvPr id="39" name="Rectangle 38"/>
          <p:cNvSpPr/>
          <p:nvPr/>
        </p:nvSpPr>
        <p:spPr>
          <a:xfrm>
            <a:off x="590288" y="3874233"/>
            <a:ext cx="3968405" cy="1569660"/>
          </a:xfrm>
          <a:prstGeom prst="rect">
            <a:avLst/>
          </a:prstGeom>
        </p:spPr>
        <p:txBody>
          <a:bodyPr wrap="square">
            <a:spAutoFit/>
          </a:bodyPr>
          <a:lstStyle/>
          <a:p>
            <a:pPr marL="171450" lvl="0" indent="-171450">
              <a:buFont typeface="Arial" pitchFamily="34" charset="0"/>
              <a:buChar char="•"/>
            </a:pPr>
            <a:r>
              <a:rPr lang="en-IN" sz="1200" dirty="0"/>
              <a:t>Using time series methods like ARIMA for forecasting demand.</a:t>
            </a:r>
            <a:endParaRPr lang="en-US" sz="1200" dirty="0"/>
          </a:p>
          <a:p>
            <a:pPr marL="171450" lvl="0" indent="-171450">
              <a:buFont typeface="Arial" pitchFamily="34" charset="0"/>
              <a:buChar char="•"/>
            </a:pPr>
            <a:r>
              <a:rPr lang="en-US" sz="1200" dirty="0"/>
              <a:t>Perform causal analysis by incorporating variables from a multitude of structured and unstructured data sources. </a:t>
            </a:r>
          </a:p>
          <a:p>
            <a:pPr marL="171450" lvl="0" indent="-171450">
              <a:buFont typeface="Arial" pitchFamily="34" charset="0"/>
              <a:buChar char="•"/>
            </a:pPr>
            <a:r>
              <a:rPr lang="en-US" sz="1200" dirty="0"/>
              <a:t>Forecast demand for finished goods using advanced ML methods like </a:t>
            </a:r>
            <a:r>
              <a:rPr lang="en-US" sz="1200" dirty="0" smtClean="0"/>
              <a:t>multivariate</a:t>
            </a:r>
            <a:r>
              <a:rPr lang="en-US" sz="1200" dirty="0"/>
              <a:t>, lasso and ridge regression.</a:t>
            </a:r>
          </a:p>
          <a:p>
            <a:pPr marL="171450" lvl="0" indent="-171450">
              <a:buFont typeface="Arial" pitchFamily="34" charset="0"/>
              <a:buChar char="•"/>
            </a:pPr>
            <a:r>
              <a:rPr lang="en-IN" sz="1200" dirty="0"/>
              <a:t>Sensitivity Scenario analysis enables decision makers understand the impact of endogenous factors on sales</a:t>
            </a:r>
            <a:r>
              <a:rPr lang="en-IN" sz="1200" dirty="0" smtClean="0"/>
              <a:t>.</a:t>
            </a:r>
            <a:endParaRPr lang="en-US" sz="1200" dirty="0"/>
          </a:p>
        </p:txBody>
      </p:sp>
      <p:sp>
        <p:nvSpPr>
          <p:cNvPr id="40" name="Rectangle 39"/>
          <p:cNvSpPr/>
          <p:nvPr/>
        </p:nvSpPr>
        <p:spPr>
          <a:xfrm>
            <a:off x="4670443" y="3896474"/>
            <a:ext cx="3883269" cy="1569660"/>
          </a:xfrm>
          <a:prstGeom prst="rect">
            <a:avLst/>
          </a:prstGeom>
        </p:spPr>
        <p:txBody>
          <a:bodyPr wrap="square">
            <a:spAutoFit/>
          </a:bodyPr>
          <a:lstStyle/>
          <a:p>
            <a:pPr marL="171450" lvl="0" indent="-171450">
              <a:buFont typeface="Arial" pitchFamily="34" charset="0"/>
              <a:buChar char="•"/>
            </a:pPr>
            <a:r>
              <a:rPr lang="en-IN" sz="1200" dirty="0"/>
              <a:t>Profit maximisation is ensured by offering better control of factors or parameters identified by causal analysis.</a:t>
            </a:r>
            <a:endParaRPr lang="en-US" sz="1200" dirty="0"/>
          </a:p>
          <a:p>
            <a:pPr marL="171450" lvl="0" indent="-171450">
              <a:buFont typeface="Arial" pitchFamily="34" charset="0"/>
              <a:buChar char="•"/>
            </a:pPr>
            <a:r>
              <a:rPr lang="en-IN" sz="1200" dirty="0"/>
              <a:t>Integration of various data sources like </a:t>
            </a:r>
            <a:r>
              <a:rPr lang="en-US" sz="1200" dirty="0" err="1"/>
              <a:t>IoT</a:t>
            </a:r>
            <a:r>
              <a:rPr lang="en-US" sz="1200" dirty="0"/>
              <a:t> sensors, social media account for a vast range of factors affecting net sales.</a:t>
            </a:r>
          </a:p>
          <a:p>
            <a:pPr marL="171450" lvl="0" indent="-171450">
              <a:buFont typeface="Arial" pitchFamily="34" charset="0"/>
              <a:buChar char="•"/>
            </a:pPr>
            <a:r>
              <a:rPr lang="en-IN" sz="1200" dirty="0"/>
              <a:t>Sensitivity Scenario analysis enables decision makers understand the impact of endogenous factors on sales and help maximise their profits.</a:t>
            </a:r>
            <a:endParaRPr lang="en-US" sz="1200" dirty="0"/>
          </a:p>
        </p:txBody>
      </p:sp>
      <p:sp>
        <p:nvSpPr>
          <p:cNvPr id="41" name="Rectangle 40"/>
          <p:cNvSpPr/>
          <p:nvPr/>
        </p:nvSpPr>
        <p:spPr>
          <a:xfrm>
            <a:off x="666653" y="1252952"/>
            <a:ext cx="7824342" cy="646331"/>
          </a:xfrm>
          <a:prstGeom prst="rect">
            <a:avLst/>
          </a:prstGeom>
        </p:spPr>
        <p:txBody>
          <a:bodyPr wrap="square">
            <a:spAutoFit/>
          </a:bodyPr>
          <a:lstStyle/>
          <a:p>
            <a:pPr lvl="0"/>
            <a:r>
              <a:rPr lang="en-US" sz="1200" dirty="0"/>
              <a:t>Demand Forecasting is the activity of using historic data to forecast how much of your product and service people will purchase in future. It gives businesses valuable information about the markets in which they operate and the markets they plan to pursue. </a:t>
            </a:r>
          </a:p>
        </p:txBody>
      </p:sp>
    </p:spTree>
    <p:extLst>
      <p:ext uri="{BB962C8B-B14F-4D97-AF65-F5344CB8AC3E}">
        <p14:creationId xmlns:p14="http://schemas.microsoft.com/office/powerpoint/2010/main" val="2993281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Words>
  <Application>Microsoft Office PowerPoint</Application>
  <PresentationFormat>On-screen Show (4:3)</PresentationFormat>
  <Paragraphs>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Reddy Annareddy</dc:creator>
  <cp:lastModifiedBy>Sunil Reddy Annareddy</cp:lastModifiedBy>
  <cp:revision>1</cp:revision>
  <dcterms:created xsi:type="dcterms:W3CDTF">2017-04-27T08:41:02Z</dcterms:created>
  <dcterms:modified xsi:type="dcterms:W3CDTF">2017-04-27T08:41:39Z</dcterms:modified>
</cp:coreProperties>
</file>