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256" r:id="rId3"/>
    <p:sldId id="272" r:id="rId5"/>
    <p:sldId id="257" r:id="rId6"/>
    <p:sldId id="273" r:id="rId7"/>
    <p:sldId id="271" r:id="rId8"/>
    <p:sldId id="258" r:id="rId9"/>
    <p:sldId id="259" r:id="rId10"/>
    <p:sldId id="265" r:id="rId11"/>
    <p:sldId id="260" r:id="rId12"/>
    <p:sldId id="261" r:id="rId13"/>
    <p:sldId id="262" r:id="rId14"/>
    <p:sldId id="263" r:id="rId15"/>
    <p:sldId id="264" r:id="rId1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27"/>
        <p:guide pos="38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2720" y="1030605"/>
            <a:ext cx="9225280" cy="641350"/>
          </a:xfrm>
        </p:spPr>
        <p:txBody>
          <a:bodyPr>
            <a:normAutofit fontScale="90000"/>
          </a:bodyPr>
          <a:lstStyle/>
          <a:p>
            <a:br>
              <a:rPr lang="en-US" altLang="en-US"/>
            </a:br>
            <a:br>
              <a:rPr lang="en-US" altLang="en-US"/>
            </a:br>
            <a:r>
              <a:rPr lang="en-US" altLang="en-US" sz="3110"/>
              <a:t>Next-Gen Wealth Management: A Cloud-Native Platform for Secure, Scalable Private Banking</a:t>
            </a:r>
            <a:endParaRPr lang="en-US" altLang="en-US"/>
          </a:p>
        </p:txBody>
      </p:sp>
      <p:sp>
        <p:nvSpPr>
          <p:cNvPr id="3" name="副标题 4"/>
          <p:cNvSpPr>
            <a:spLocks noGrp="1"/>
          </p:cNvSpPr>
          <p:nvPr/>
        </p:nvSpPr>
        <p:spPr>
          <a:xfrm>
            <a:off x="1651000" y="2079625"/>
            <a:ext cx="9144000" cy="641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+mn-lt"/>
            </a:endParaRPr>
          </a:p>
        </p:txBody>
      </p:sp>
      <p:pic>
        <p:nvPicPr>
          <p:cNvPr id="4" name="Picture 3" descr="jpwm-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442720" y="2395220"/>
            <a:ext cx="8604885" cy="868045"/>
          </a:xfrm>
          <a:prstGeom prst="rect">
            <a:avLst/>
          </a:prstGeom>
        </p:spPr>
      </p:pic>
      <p:sp>
        <p:nvSpPr>
          <p:cNvPr id="6" name="Subtitle 5"/>
          <p:cNvSpPr/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443230"/>
          </a:xfrm>
        </p:spPr>
        <p:txBody>
          <a:bodyPr>
            <a:normAutofit fontScale="90000"/>
          </a:bodyPr>
          <a:p>
            <a:r>
              <a:rPr lang="en-US"/>
              <a:t>Demo: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10235"/>
          </a:xfrm>
        </p:spPr>
        <p:txBody>
          <a:bodyPr>
            <a:normAutofit fontScale="90000"/>
          </a:bodyPr>
          <a:p>
            <a:r>
              <a:rPr lang="en-US"/>
              <a:t>Reports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550545"/>
          </a:xfrm>
        </p:spPr>
        <p:txBody>
          <a:bodyPr>
            <a:normAutofit fontScale="90000"/>
          </a:bodyPr>
          <a:p>
            <a:r>
              <a:rPr lang="en-US"/>
              <a:t>Monitoring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 you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Wealth management platform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711325"/>
            <a:ext cx="10119995" cy="955675"/>
          </a:xfrm>
        </p:spPr>
        <p:txBody>
          <a:bodyPr/>
          <a:p>
            <a:pPr marL="0" indent="0">
              <a:buNone/>
            </a:pPr>
            <a:r>
              <a:rPr lang="en-US" altLang="en-US"/>
              <a:t>"Delivering private wealth management experiences through cloud-native innovation"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520940" y="5695315"/>
            <a:ext cx="3894455" cy="955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System Analyst(Cloud Migration Specialist) | IT Solution Consultant | Tech Lead</a:t>
            </a:r>
            <a:endParaRPr lang="en-US" altLang="en-US"/>
          </a:p>
          <a:p>
            <a:endParaRPr lang="zh-CN" altLang="en-US"/>
          </a:p>
        </p:txBody>
      </p:sp>
      <p:sp>
        <p:nvSpPr>
          <p:cNvPr id="7" name="副标题 4"/>
          <p:cNvSpPr>
            <a:spLocks noGrp="1"/>
          </p:cNvSpPr>
          <p:nvPr/>
        </p:nvSpPr>
        <p:spPr>
          <a:xfrm>
            <a:off x="1024890" y="3011170"/>
            <a:ext cx="9561830" cy="3072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This demo showcases an end-to-end wealth management platform built with Spring Boot, React, and AWS, addressing key challenges in portfolio management, client-advisor collaboration, and regulatory compliance. The solution highlights my expertise in cloud migration, microservices architecture, and financial system security – directly applicable to JPMorgan's Global Private Banking Technology initiatives.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7533640" y="5255260"/>
            <a:ext cx="2877185" cy="6083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>
                <a:sym typeface="+mn-ea"/>
              </a:rPr>
              <a:t>By Girish(</a:t>
            </a:r>
            <a:r>
              <a:rPr lang="zh-CN" altLang="en-US" sz="2800">
                <a:sym typeface="+mn-ea"/>
              </a:rPr>
              <a:t>吉里</a:t>
            </a:r>
            <a:r>
              <a:rPr lang="en-US" altLang="zh-CN" sz="2800">
                <a:sym typeface="+mn-ea"/>
              </a:rPr>
              <a:t>)</a:t>
            </a:r>
            <a:endParaRPr lang="en-US" altLang="zh-CN" sz="2800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6200775" cy="1325880"/>
          </a:xfrm>
        </p:spPr>
        <p:txBody>
          <a:bodyPr/>
          <a:p>
            <a:r>
              <a:rPr lang="en-US" altLang="en-US"/>
              <a:t>Business Requirements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343660"/>
            <a:ext cx="10515600" cy="4833620"/>
          </a:xfrm>
        </p:spPr>
        <p:txBody>
          <a:bodyPr>
            <a:normAutofit fontScale="75000"/>
          </a:bodyPr>
          <a:p>
            <a:r>
              <a:rPr lang="en-US" altLang="en-US"/>
              <a:t>Scalable , Secure and High-Quality Code Development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Develop and maintain secure, high-quality production code using Spring (Java) or React (JS/TS), mapstruct, Netflix DGS, GraphQL </a:t>
            </a:r>
            <a:endParaRPr lang="en-US" altLang="en-US"/>
          </a:p>
          <a:p>
            <a:pPr lvl="1"/>
            <a:r>
              <a:rPr lang="en-US" altLang="en-US">
                <a:sym typeface="+mn-ea"/>
              </a:rPr>
              <a:t>Ensure code adheres to architecture and design patterns and meets all design constraints.</a:t>
            </a:r>
            <a:endParaRPr lang="en-US" altLang="en-US"/>
          </a:p>
          <a:p>
            <a:pPr marL="0" lvl="1"/>
            <a:r>
              <a:rPr lang="en-US" altLang="en-US" sz="2800">
                <a:sym typeface="+mn-ea"/>
              </a:rPr>
              <a:t>Architecture </a:t>
            </a:r>
            <a:endParaRPr lang="en-US" altLang="en-US" sz="2800">
              <a:sym typeface="+mn-ea"/>
            </a:endParaRPr>
          </a:p>
          <a:p>
            <a:pPr lvl="1"/>
            <a:r>
              <a:rPr lang="en-US" altLang="en-US" sz="2330">
                <a:sym typeface="+mn-ea"/>
              </a:rPr>
              <a:t>HLD</a:t>
            </a:r>
            <a:endParaRPr lang="en-US" altLang="en-US" sz="2330"/>
          </a:p>
          <a:p>
            <a:pPr lvl="1"/>
            <a:r>
              <a:rPr lang="en-US" altLang="en-US" sz="2330">
                <a:sym typeface="+mn-ea"/>
              </a:rPr>
              <a:t>LLD</a:t>
            </a:r>
            <a:endParaRPr lang="en-US" altLang="en-US" sz="2330">
              <a:sym typeface="+mn-ea"/>
            </a:endParaRPr>
          </a:p>
          <a:p>
            <a:pPr lvl="1"/>
            <a:r>
              <a:rPr lang="en-US" altLang="en-US" sz="2330">
                <a:sym typeface="+mn-ea"/>
              </a:rPr>
              <a:t>UI design</a:t>
            </a:r>
            <a:endParaRPr lang="en-US" altLang="en-US" sz="2330">
              <a:sym typeface="+mn-ea"/>
            </a:endParaRPr>
          </a:p>
          <a:p>
            <a:pPr lvl="1"/>
            <a:r>
              <a:rPr lang="en-US" altLang="en-US" sz="2330">
                <a:sym typeface="+mn-ea"/>
              </a:rPr>
              <a:t>Data Design </a:t>
            </a:r>
            <a:endParaRPr lang="en-US" altLang="en-US" sz="2330">
              <a:sym typeface="+mn-ea"/>
            </a:endParaRPr>
          </a:p>
          <a:p>
            <a:pPr marL="0" lvl="1"/>
            <a:r>
              <a:rPr lang="en-US" altLang="en-US" sz="2800"/>
              <a:t>Coding Standards and setup</a:t>
            </a:r>
            <a:endParaRPr lang="en-US" altLang="en-US" sz="2800"/>
          </a:p>
          <a:p>
            <a:pPr marL="0" lvl="1"/>
            <a:r>
              <a:rPr lang="en-US" altLang="en-US" sz="2800"/>
              <a:t>Development roadmap</a:t>
            </a:r>
            <a:endParaRPr lang="en-US" altLang="en-US" sz="2800"/>
          </a:p>
          <a:p>
            <a:pPr marL="0" lvl="1"/>
            <a:r>
              <a:rPr lang="en-US" altLang="en-US" sz="2800"/>
              <a:t>Demo</a:t>
            </a:r>
            <a:endParaRPr lang="en-US" altLang="en-US" sz="2800"/>
          </a:p>
          <a:p>
            <a:pPr marL="0" lvl="1"/>
            <a:r>
              <a:rPr lang="en-US" altLang="en-US" sz="2800"/>
              <a:t>Report &amp; Monitoring</a:t>
            </a:r>
            <a:endParaRPr lang="en-US" altLang="en-US" sz="2800"/>
          </a:p>
          <a:p>
            <a:pPr marL="0" lvl="1"/>
            <a:r>
              <a:rPr lang="en-US" altLang="en-US" sz="2800"/>
              <a:t>Any questions?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949325" y="6176645"/>
            <a:ext cx="9924415" cy="556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"High-net-worth clients demand real-time portfolio visibility with military-grade security"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099300" y="3131820"/>
            <a:ext cx="4064000" cy="2318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Key Features: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Role-based dashboards (Client/Advisor/Compliance)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AI-driven investment alerts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Audit trails for FINRA compliance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Technical Analysis</a:t>
            </a:r>
            <a:endParaRPr lang="en-US" altLang="en-US"/>
          </a:p>
        </p:txBody>
      </p:sp>
      <p:graphicFrame>
        <p:nvGraphicFramePr>
          <p:cNvPr id="8" name="Table 7"/>
          <p:cNvGraphicFramePr/>
          <p:nvPr>
            <p:custDataLst>
              <p:tags r:id="rId1"/>
            </p:custDataLst>
          </p:nvPr>
        </p:nvGraphicFramePr>
        <p:xfrm>
          <a:off x="991870" y="1584960"/>
          <a:ext cx="7057390" cy="3628390"/>
        </p:xfrm>
        <a:graphic>
          <a:graphicData uri="http://schemas.openxmlformats.org/drawingml/2006/table">
            <a:tbl>
              <a:tblPr/>
              <a:tblGrid>
                <a:gridCol w="1888490"/>
                <a:gridCol w="2406650"/>
                <a:gridCol w="2762250"/>
              </a:tblGrid>
              <a:tr h="878205"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404040"/>
                          </a:solidFill>
                          <a:latin typeface="Calibri"/>
                          <a:ea typeface="Calibri"/>
                        </a:rPr>
                        <a:t>Requirement</a:t>
                      </a:r>
                      <a:endParaRPr lang="en-US" altLang="zh-CN" sz="1200" b="0" i="0">
                        <a:solidFill>
                          <a:srgbClr val="404040"/>
                        </a:solidFill>
                        <a:latin typeface="Calibri"/>
                        <a:ea typeface="Calibri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404040"/>
                          </a:solidFill>
                          <a:latin typeface="Calibri"/>
                          <a:ea typeface="Calibri"/>
                        </a:rPr>
                        <a:t>Monolithic Approach</a:t>
                      </a:r>
                      <a:endParaRPr lang="en-US" altLang="zh-CN" sz="1200" b="0" i="0">
                        <a:solidFill>
                          <a:srgbClr val="404040"/>
                        </a:solidFill>
                        <a:latin typeface="Calibri"/>
                        <a:ea typeface="Calibri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404040"/>
                          </a:solidFill>
                          <a:latin typeface="Calibri"/>
                          <a:ea typeface="Calibri"/>
                        </a:rPr>
                        <a:t>My Microservice Solution</a:t>
                      </a:r>
                      <a:endParaRPr lang="en-US" altLang="zh-CN" sz="1200" b="0" i="0">
                        <a:solidFill>
                          <a:srgbClr val="404040"/>
                        </a:solidFill>
                        <a:latin typeface="Calibri"/>
                        <a:ea typeface="Calibri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404040"/>
                          </a:solidFill>
                          <a:latin typeface="Calibri"/>
                          <a:ea typeface="Calibri"/>
                        </a:rPr>
                        <a:t>Scaling</a:t>
                      </a:r>
                      <a:endParaRPr lang="en-US" altLang="zh-CN" sz="1200" b="0" i="0">
                        <a:solidFill>
                          <a:srgbClr val="404040"/>
                        </a:solidFill>
                        <a:latin typeface="Calibri"/>
                        <a:ea typeface="Calibri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5C6EA"/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404040"/>
                          </a:solidFill>
                          <a:latin typeface="Calibri"/>
                          <a:ea typeface="Calibri"/>
                        </a:rPr>
                        <a:t>Vertical only</a:t>
                      </a:r>
                      <a:endParaRPr lang="en-US" altLang="zh-CN" sz="1200" b="0" i="0">
                        <a:solidFill>
                          <a:srgbClr val="404040"/>
                        </a:solidFill>
                        <a:latin typeface="Calibri"/>
                        <a:ea typeface="Calibri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1" i="0">
                          <a:solidFill>
                            <a:srgbClr val="404040"/>
                          </a:solidFill>
                          <a:latin typeface="Calibri"/>
                          <a:ea typeface="Calibri"/>
                        </a:rPr>
                        <a:t>Auto-scaling per service</a:t>
                      </a:r>
                      <a:endParaRPr lang="en-US" altLang="zh-CN" sz="1200" b="1" i="0">
                        <a:solidFill>
                          <a:srgbClr val="404040"/>
                        </a:solidFill>
                        <a:latin typeface="Calibri"/>
                        <a:ea typeface="Calibri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820"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404040"/>
                          </a:solidFill>
                          <a:latin typeface="Calibri"/>
                          <a:ea typeface="Calibri"/>
                        </a:rPr>
                        <a:t>Deployments</a:t>
                      </a:r>
                      <a:endParaRPr lang="en-US" altLang="zh-CN" sz="1200" b="0" i="0">
                        <a:solidFill>
                          <a:srgbClr val="404040"/>
                        </a:solidFill>
                        <a:latin typeface="Calibri"/>
                        <a:ea typeface="Calibri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5C6EA"/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404040"/>
                          </a:solidFill>
                          <a:latin typeface="Calibri"/>
                          <a:ea typeface="Calibri"/>
                        </a:rPr>
                        <a:t>High-risk</a:t>
                      </a:r>
                      <a:endParaRPr lang="en-US" altLang="zh-CN" sz="1200" b="0" i="0">
                        <a:solidFill>
                          <a:srgbClr val="404040"/>
                        </a:solidFill>
                        <a:latin typeface="Calibri"/>
                        <a:ea typeface="Calibri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404040"/>
                          </a:solidFill>
                          <a:latin typeface="Calibri"/>
                          <a:ea typeface="Calibri"/>
                        </a:rPr>
                        <a:t>Isolated service updates</a:t>
                      </a:r>
                      <a:endParaRPr lang="en-US" altLang="zh-CN" sz="1200" b="0" i="0">
                        <a:solidFill>
                          <a:srgbClr val="404040"/>
                        </a:solidFill>
                        <a:latin typeface="Calibri"/>
                        <a:ea typeface="Calibri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16940"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404040"/>
                          </a:solidFill>
                          <a:latin typeface="Calibri"/>
                          <a:ea typeface="Calibri"/>
                        </a:rPr>
                        <a:t>Tech Diversity</a:t>
                      </a:r>
                      <a:endParaRPr lang="en-US" altLang="zh-CN" sz="1200" b="0" i="0">
                        <a:solidFill>
                          <a:srgbClr val="404040"/>
                        </a:solidFill>
                        <a:latin typeface="Calibri"/>
                        <a:ea typeface="Calibri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5C6EA"/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404040"/>
                          </a:solidFill>
                          <a:latin typeface="Calibri"/>
                          <a:ea typeface="Calibri"/>
                        </a:rPr>
                        <a:t>Limited</a:t>
                      </a:r>
                      <a:endParaRPr lang="en-US" altLang="zh-CN" sz="1200" b="0" i="0">
                        <a:solidFill>
                          <a:srgbClr val="404040"/>
                        </a:solidFill>
                        <a:latin typeface="Calibri"/>
                        <a:ea typeface="Calibri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1" i="0">
                          <a:solidFill>
                            <a:srgbClr val="404040"/>
                          </a:solidFill>
                          <a:latin typeface="Calibri"/>
                          <a:ea typeface="Calibri"/>
                        </a:rPr>
                        <a:t>Polyglot (Spring/React/Mapstruct/GraphQL/NetflixDGS)</a:t>
                      </a:r>
                      <a:endParaRPr lang="en-US" altLang="zh-CN" sz="1200" b="1" i="0">
                        <a:solidFill>
                          <a:srgbClr val="404040"/>
                        </a:solidFill>
                        <a:latin typeface="Calibri"/>
                        <a:ea typeface="Calibri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4820">
                <a:tc>
                  <a:txBody>
                    <a:bodyPr/>
                    <a:p>
                      <a:pPr algn="l" fontAlgn="ctr"/>
                      <a:r>
                        <a:rPr lang="en-US" altLang="zh-CN" sz="1200" b="1" i="0">
                          <a:solidFill>
                            <a:srgbClr val="404040"/>
                          </a:solidFill>
                          <a:latin typeface="Calibri"/>
                          <a:ea typeface="Calibri"/>
                        </a:rPr>
                        <a:t>Speed to Market</a:t>
                      </a:r>
                      <a:endParaRPr lang="en-US" altLang="zh-CN" sz="1200" b="1" i="0">
                        <a:solidFill>
                          <a:srgbClr val="404040"/>
                        </a:solidFill>
                        <a:latin typeface="Calibri"/>
                        <a:ea typeface="Calibri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5C6EA"/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404040"/>
                          </a:solidFill>
                          <a:latin typeface="Calibri"/>
                          <a:ea typeface="Calibri"/>
                        </a:rPr>
                        <a:t>Fastest</a:t>
                      </a:r>
                      <a:endParaRPr lang="en-US" altLang="zh-CN" sz="1200" b="0" i="0">
                        <a:solidFill>
                          <a:srgbClr val="404040"/>
                        </a:solidFill>
                        <a:latin typeface="Calibri"/>
                        <a:ea typeface="Calibri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404040"/>
                          </a:solidFill>
                          <a:latin typeface="Calibri"/>
                          <a:ea typeface="Calibri"/>
                        </a:rPr>
                        <a:t>Slower init</a:t>
                      </a:r>
                      <a:endParaRPr lang="en-US" altLang="zh-CN" sz="1200" b="0" i="0">
                        <a:solidFill>
                          <a:srgbClr val="404040"/>
                        </a:solidFill>
                        <a:latin typeface="Calibri"/>
                        <a:ea typeface="Calibri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8785">
                <a:tc>
                  <a:txBody>
                    <a:bodyPr/>
                    <a:p>
                      <a:pPr algn="l" fontAlgn="ctr"/>
                      <a:r>
                        <a:rPr lang="en-US" altLang="zh-CN" sz="1200" b="1" i="0">
                          <a:solidFill>
                            <a:srgbClr val="404040"/>
                          </a:solidFill>
                          <a:latin typeface="Calibri"/>
                          <a:ea typeface="Calibri"/>
                        </a:rPr>
                        <a:t>Complexity</a:t>
                      </a:r>
                      <a:endParaRPr lang="en-US" altLang="zh-CN" sz="1200" b="1" i="0">
                        <a:solidFill>
                          <a:srgbClr val="404040"/>
                        </a:solidFill>
                        <a:latin typeface="Calibri"/>
                        <a:ea typeface="Calibri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5C6EA"/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0" i="0">
                          <a:solidFill>
                            <a:srgbClr val="404040"/>
                          </a:solidFill>
                          <a:latin typeface="Calibri"/>
                          <a:ea typeface="Calibri"/>
                        </a:rPr>
                        <a:t>Low</a:t>
                      </a:r>
                      <a:endParaRPr lang="en-US" altLang="zh-CN" sz="1200" b="0" i="0">
                        <a:solidFill>
                          <a:srgbClr val="404040"/>
                        </a:solidFill>
                        <a:latin typeface="Calibri"/>
                        <a:ea typeface="Calibri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200" b="1" i="0">
                          <a:solidFill>
                            <a:srgbClr val="404040"/>
                          </a:solidFill>
                          <a:latin typeface="Calibri"/>
                          <a:ea typeface="Calibri"/>
                        </a:rPr>
                        <a:t>Very High</a:t>
                      </a:r>
                      <a:endParaRPr lang="en-US" altLang="zh-CN" sz="1200" b="1" i="0">
                        <a:solidFill>
                          <a:srgbClr val="404040"/>
                        </a:solidFill>
                        <a:latin typeface="Calibri"/>
                        <a:ea typeface="Calibri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0610" y="327660"/>
            <a:ext cx="3361055" cy="610235"/>
          </a:xfrm>
        </p:spPr>
        <p:txBody>
          <a:bodyPr>
            <a:normAutofit fontScale="90000"/>
          </a:bodyPr>
          <a:p>
            <a:r>
              <a:rPr lang="en-US"/>
              <a:t>Development</a:t>
            </a:r>
            <a:br>
              <a:rPr lang="en-US"/>
            </a:br>
            <a:r>
              <a:rPr lang="en-US"/>
              <a:t> roadmap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616315" y="2151380"/>
            <a:ext cx="3575685" cy="4322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Requirements, Analysis, architecture Design(High level, low level), UI design, database design, deployment design, Testing design, Scalability and data security test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45" y="0"/>
            <a:ext cx="810133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Jpm-wm-hl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9640" y="0"/>
            <a:ext cx="1003046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58445"/>
            <a:ext cx="10934700" cy="727710"/>
          </a:xfrm>
        </p:spPr>
        <p:txBody>
          <a:bodyPr>
            <a:normAutofit fontScale="90000"/>
          </a:bodyPr>
          <a:p>
            <a:r>
              <a:rPr lang="en-US"/>
              <a:t>Architecture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3_jpm-wm_Class-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9500" y="409575"/>
            <a:ext cx="8427720" cy="63284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595" y="-297180"/>
            <a:ext cx="3156585" cy="2477135"/>
          </a:xfrm>
        </p:spPr>
        <p:txBody>
          <a:bodyPr>
            <a:normAutofit/>
          </a:bodyPr>
          <a:p>
            <a:r>
              <a:rPr lang="en-US"/>
              <a:t>Three tier architecture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66725" y="342900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User activity with API mapping </a:t>
            </a:r>
            <a:endParaRPr lang="en-US"/>
          </a:p>
          <a:p>
            <a:r>
              <a:rPr lang="en-US"/>
              <a:t>diagram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2_jpm_data_design_w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8365" y="258445"/>
            <a:ext cx="9293860" cy="6100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" y="258445"/>
            <a:ext cx="10968990" cy="619760"/>
          </a:xfrm>
        </p:spPr>
        <p:txBody>
          <a:bodyPr>
            <a:normAutofit fontScale="90000"/>
          </a:bodyPr>
          <a:p>
            <a:r>
              <a:rPr lang="en-US"/>
              <a:t>Database design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00710"/>
          </a:xfrm>
        </p:spPr>
        <p:txBody>
          <a:bodyPr>
            <a:normAutofit fontScale="90000"/>
          </a:bodyPr>
          <a:p>
            <a:r>
              <a:rPr lang="en-US"/>
              <a:t>Implementations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55*285"/>
  <p:tag name="TABLE_ENDDRAG_RECT" val="78*124*555*285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1927</Words>
  <Application>WPS Spreadsheets</Application>
  <PresentationFormat>宽屏</PresentationFormat>
  <Paragraphs>100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Calibri</vt:lpstr>
      <vt:lpstr>Helvetica Neue</vt:lpstr>
      <vt:lpstr>SimSun</vt:lpstr>
      <vt:lpstr>汉仪书宋二KW</vt:lpstr>
      <vt:lpstr>Microsoft YaHei</vt:lpstr>
      <vt:lpstr>汉仪旗黑</vt:lpstr>
      <vt:lpstr>SimSun</vt:lpstr>
      <vt:lpstr>Arial Unicode MS</vt:lpstr>
      <vt:lpstr>Inter</vt:lpstr>
      <vt:lpstr>Thonburi</vt:lpstr>
      <vt:lpstr>Calibri</vt:lpstr>
      <vt:lpstr>WPS</vt:lpstr>
      <vt:lpstr>  Job Category: Software Engineering </vt:lpstr>
      <vt:lpstr>PowerPoint 演示文稿</vt:lpstr>
      <vt:lpstr>Requirements</vt:lpstr>
      <vt:lpstr>PowerPoint 演示文稿</vt:lpstr>
      <vt:lpstr>PowerPoint 演示文稿</vt:lpstr>
      <vt:lpstr>Architecture</vt:lpstr>
      <vt:lpstr>Low level design</vt:lpstr>
      <vt:lpstr>Data design</vt:lpstr>
      <vt:lpstr>Implementations</vt:lpstr>
      <vt:lpstr>Demo:</vt:lpstr>
      <vt:lpstr>Reports</vt:lpstr>
      <vt:lpstr>Monitoring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WPS_1661140814</cp:lastModifiedBy>
  <cp:revision>13</cp:revision>
  <dcterms:created xsi:type="dcterms:W3CDTF">2025-04-02T08:43:00Z</dcterms:created>
  <dcterms:modified xsi:type="dcterms:W3CDTF">2025-04-02T08:43:00Z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1033-6.14.0.8924</vt:lpwstr>
  </property>
  <property fmtid="{D5CDD505-2E9C-101B-9397-08002B2CF9AE}" pid="3" name="ICV">
    <vt:lpwstr>E59A5BDCEA649A6481D9E067AC7547C6_41</vt:lpwstr>
  </property>
</Properties>
</file>