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3" r:id="rId7"/>
    <p:sldId id="260" r:id="rId8"/>
    <p:sldId id="266"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4F844E-4BE8-491A-9D64-D95C9E6E020D}"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803D-FC2A-4165-95BF-167DC561DAA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4200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F4F844E-4BE8-491A-9D64-D95C9E6E020D}" type="datetimeFigureOut">
              <a:rPr lang="en-US" smtClean="0"/>
              <a:t>4/30/2025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B8803D-FC2A-4165-95BF-167DC561DAA0}" type="slidenum">
              <a:rPr lang="en-US" smtClean="0"/>
              <a:t>‹#›</a:t>
            </a:fld>
            <a:endParaRPr lang="en-US"/>
          </a:p>
        </p:txBody>
      </p:sp>
    </p:spTree>
    <p:extLst>
      <p:ext uri="{BB962C8B-B14F-4D97-AF65-F5344CB8AC3E}">
        <p14:creationId xmlns:p14="http://schemas.microsoft.com/office/powerpoint/2010/main" val="3692971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4F844E-4BE8-491A-9D64-D95C9E6E020D}"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803D-FC2A-4165-95BF-167DC561DAA0}" type="slidenum">
              <a:rPr lang="en-US" smtClean="0"/>
              <a:t>‹#›</a:t>
            </a:fld>
            <a:endParaRPr lang="en-US"/>
          </a:p>
        </p:txBody>
      </p:sp>
    </p:spTree>
    <p:extLst>
      <p:ext uri="{BB962C8B-B14F-4D97-AF65-F5344CB8AC3E}">
        <p14:creationId xmlns:p14="http://schemas.microsoft.com/office/powerpoint/2010/main" val="2097827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4F844E-4BE8-491A-9D64-D95C9E6E020D}"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803D-FC2A-4165-95BF-167DC561DAA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82617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4F844E-4BE8-491A-9D64-D95C9E6E020D}"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803D-FC2A-4165-95BF-167DC561DAA0}" type="slidenum">
              <a:rPr lang="en-US" smtClean="0"/>
              <a:t>‹#›</a:t>
            </a:fld>
            <a:endParaRPr lang="en-US"/>
          </a:p>
        </p:txBody>
      </p:sp>
    </p:spTree>
    <p:extLst>
      <p:ext uri="{BB962C8B-B14F-4D97-AF65-F5344CB8AC3E}">
        <p14:creationId xmlns:p14="http://schemas.microsoft.com/office/powerpoint/2010/main" val="315627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4F844E-4BE8-491A-9D64-D95C9E6E020D}"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803D-FC2A-4165-95BF-167DC561DAA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5194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4F844E-4BE8-491A-9D64-D95C9E6E020D}"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803D-FC2A-4165-95BF-167DC561DAA0}" type="slidenum">
              <a:rPr lang="en-US" smtClean="0"/>
              <a:t>‹#›</a:t>
            </a:fld>
            <a:endParaRPr lang="en-US"/>
          </a:p>
        </p:txBody>
      </p:sp>
    </p:spTree>
    <p:extLst>
      <p:ext uri="{BB962C8B-B14F-4D97-AF65-F5344CB8AC3E}">
        <p14:creationId xmlns:p14="http://schemas.microsoft.com/office/powerpoint/2010/main" val="1843306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4F844E-4BE8-491A-9D64-D95C9E6E020D}"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803D-FC2A-4165-95BF-167DC561DAA0}" type="slidenum">
              <a:rPr lang="en-US" smtClean="0"/>
              <a:t>‹#›</a:t>
            </a:fld>
            <a:endParaRPr lang="en-US"/>
          </a:p>
        </p:txBody>
      </p:sp>
    </p:spTree>
    <p:extLst>
      <p:ext uri="{BB962C8B-B14F-4D97-AF65-F5344CB8AC3E}">
        <p14:creationId xmlns:p14="http://schemas.microsoft.com/office/powerpoint/2010/main" val="1229372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4F844E-4BE8-491A-9D64-D95C9E6E020D}"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803D-FC2A-4165-95BF-167DC561DAA0}" type="slidenum">
              <a:rPr lang="en-US" smtClean="0"/>
              <a:t>‹#›</a:t>
            </a:fld>
            <a:endParaRPr lang="en-US"/>
          </a:p>
        </p:txBody>
      </p:sp>
    </p:spTree>
    <p:extLst>
      <p:ext uri="{BB962C8B-B14F-4D97-AF65-F5344CB8AC3E}">
        <p14:creationId xmlns:p14="http://schemas.microsoft.com/office/powerpoint/2010/main" val="825336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4F844E-4BE8-491A-9D64-D95C9E6E020D}"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803D-FC2A-4165-95BF-167DC561DAA0}" type="slidenum">
              <a:rPr lang="en-US" smtClean="0"/>
              <a:t>‹#›</a:t>
            </a:fld>
            <a:endParaRPr lang="en-US"/>
          </a:p>
        </p:txBody>
      </p:sp>
    </p:spTree>
    <p:extLst>
      <p:ext uri="{BB962C8B-B14F-4D97-AF65-F5344CB8AC3E}">
        <p14:creationId xmlns:p14="http://schemas.microsoft.com/office/powerpoint/2010/main" val="1895725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4F844E-4BE8-491A-9D64-D95C9E6E020D}"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803D-FC2A-4165-95BF-167DC561DAA0}" type="slidenum">
              <a:rPr lang="en-US" smtClean="0"/>
              <a:t>‹#›</a:t>
            </a:fld>
            <a:endParaRPr lang="en-US"/>
          </a:p>
        </p:txBody>
      </p:sp>
    </p:spTree>
    <p:extLst>
      <p:ext uri="{BB962C8B-B14F-4D97-AF65-F5344CB8AC3E}">
        <p14:creationId xmlns:p14="http://schemas.microsoft.com/office/powerpoint/2010/main" val="404986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4F844E-4BE8-491A-9D64-D95C9E6E020D}"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803D-FC2A-4165-95BF-167DC561DAA0}" type="slidenum">
              <a:rPr lang="en-US" smtClean="0"/>
              <a:t>‹#›</a:t>
            </a:fld>
            <a:endParaRPr lang="en-US"/>
          </a:p>
        </p:txBody>
      </p:sp>
    </p:spTree>
    <p:extLst>
      <p:ext uri="{BB962C8B-B14F-4D97-AF65-F5344CB8AC3E}">
        <p14:creationId xmlns:p14="http://schemas.microsoft.com/office/powerpoint/2010/main" val="348692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4F844E-4BE8-491A-9D64-D95C9E6E020D}" type="datetimeFigureOut">
              <a:rPr lang="en-US" smtClean="0"/>
              <a:t>4/30/2025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B8803D-FC2A-4165-95BF-167DC561DAA0}" type="slidenum">
              <a:rPr lang="en-US" smtClean="0"/>
              <a:t>‹#›</a:t>
            </a:fld>
            <a:endParaRPr lang="en-US"/>
          </a:p>
        </p:txBody>
      </p:sp>
    </p:spTree>
    <p:extLst>
      <p:ext uri="{BB962C8B-B14F-4D97-AF65-F5344CB8AC3E}">
        <p14:creationId xmlns:p14="http://schemas.microsoft.com/office/powerpoint/2010/main" val="2262033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4F844E-4BE8-491A-9D64-D95C9E6E020D}" type="datetimeFigureOut">
              <a:rPr lang="en-US" smtClean="0"/>
              <a:t>4/30/2025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B8803D-FC2A-4165-95BF-167DC561DAA0}" type="slidenum">
              <a:rPr lang="en-US" smtClean="0"/>
              <a:t>‹#›</a:t>
            </a:fld>
            <a:endParaRPr lang="en-US"/>
          </a:p>
        </p:txBody>
      </p:sp>
    </p:spTree>
    <p:extLst>
      <p:ext uri="{BB962C8B-B14F-4D97-AF65-F5344CB8AC3E}">
        <p14:creationId xmlns:p14="http://schemas.microsoft.com/office/powerpoint/2010/main" val="2578776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4F844E-4BE8-491A-9D64-D95C9E6E020D}" type="datetimeFigureOut">
              <a:rPr lang="en-US" smtClean="0"/>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B8803D-FC2A-4165-95BF-167DC561DAA0}" type="slidenum">
              <a:rPr lang="en-US" smtClean="0"/>
              <a:t>‹#›</a:t>
            </a:fld>
            <a:endParaRPr lang="en-US"/>
          </a:p>
        </p:txBody>
      </p:sp>
    </p:spTree>
    <p:extLst>
      <p:ext uri="{BB962C8B-B14F-4D97-AF65-F5344CB8AC3E}">
        <p14:creationId xmlns:p14="http://schemas.microsoft.com/office/powerpoint/2010/main" val="2675718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4F844E-4BE8-491A-9D64-D95C9E6E020D}"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803D-FC2A-4165-95BF-167DC561DAA0}" type="slidenum">
              <a:rPr lang="en-US" smtClean="0"/>
              <a:t>‹#›</a:t>
            </a:fld>
            <a:endParaRPr lang="en-US"/>
          </a:p>
        </p:txBody>
      </p:sp>
    </p:spTree>
    <p:extLst>
      <p:ext uri="{BB962C8B-B14F-4D97-AF65-F5344CB8AC3E}">
        <p14:creationId xmlns:p14="http://schemas.microsoft.com/office/powerpoint/2010/main" val="2674273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4F844E-4BE8-491A-9D64-D95C9E6E020D}"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803D-FC2A-4165-95BF-167DC561DAA0}" type="slidenum">
              <a:rPr lang="en-US" smtClean="0"/>
              <a:t>‹#›</a:t>
            </a:fld>
            <a:endParaRPr lang="en-US"/>
          </a:p>
        </p:txBody>
      </p:sp>
    </p:spTree>
    <p:extLst>
      <p:ext uri="{BB962C8B-B14F-4D97-AF65-F5344CB8AC3E}">
        <p14:creationId xmlns:p14="http://schemas.microsoft.com/office/powerpoint/2010/main" val="119589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F4F844E-4BE8-491A-9D64-D95C9E6E020D}" type="datetimeFigureOut">
              <a:rPr lang="en-US" smtClean="0"/>
              <a:t>4/30/2025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EB8803D-FC2A-4165-95BF-167DC561DAA0}" type="slidenum">
              <a:rPr lang="en-US" smtClean="0"/>
              <a:t>‹#›</a:t>
            </a:fld>
            <a:endParaRPr lang="en-US"/>
          </a:p>
        </p:txBody>
      </p:sp>
    </p:spTree>
    <p:extLst>
      <p:ext uri="{BB962C8B-B14F-4D97-AF65-F5344CB8AC3E}">
        <p14:creationId xmlns:p14="http://schemas.microsoft.com/office/powerpoint/2010/main" val="390865588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4EAD9B-FA2A-A4E7-5B3A-D2010A8C5AC4}"/>
              </a:ext>
            </a:extLst>
          </p:cNvPr>
          <p:cNvSpPr txBox="1"/>
          <p:nvPr/>
        </p:nvSpPr>
        <p:spPr>
          <a:xfrm>
            <a:off x="987552" y="2203704"/>
            <a:ext cx="9518904" cy="1569660"/>
          </a:xfrm>
          <a:prstGeom prst="rect">
            <a:avLst/>
          </a:prstGeom>
          <a:noFill/>
        </p:spPr>
        <p:txBody>
          <a:bodyPr wrap="square" rtlCol="0">
            <a:spAutoFit/>
          </a:bodyPr>
          <a:lstStyle/>
          <a:p>
            <a:r>
              <a:rPr lang="en-US" sz="4800" b="1" i="0" dirty="0">
                <a:solidFill>
                  <a:schemeClr val="bg1">
                    <a:lumMod val="75000"/>
                    <a:lumOff val="25000"/>
                  </a:schemeClr>
                </a:solidFill>
                <a:effectLst/>
                <a:latin typeface="GeistSans"/>
              </a:rPr>
              <a:t>Master Imagery Dataset (MID)</a:t>
            </a:r>
          </a:p>
          <a:p>
            <a:endParaRPr lang="en-US" sz="4800" dirty="0">
              <a:solidFill>
                <a:schemeClr val="bg1">
                  <a:lumMod val="75000"/>
                  <a:lumOff val="25000"/>
                </a:schemeClr>
              </a:solidFill>
            </a:endParaRPr>
          </a:p>
        </p:txBody>
      </p:sp>
    </p:spTree>
    <p:extLst>
      <p:ext uri="{BB962C8B-B14F-4D97-AF65-F5344CB8AC3E}">
        <p14:creationId xmlns:p14="http://schemas.microsoft.com/office/powerpoint/2010/main" val="1440864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FBC53-F605-D276-34AE-EE15057030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7036F0-E6AC-29C8-9912-E027EECD0AE5}"/>
              </a:ext>
            </a:extLst>
          </p:cNvPr>
          <p:cNvSpPr>
            <a:spLocks noGrp="1"/>
          </p:cNvSpPr>
          <p:nvPr>
            <p:ph type="title"/>
          </p:nvPr>
        </p:nvSpPr>
        <p:spPr>
          <a:xfrm>
            <a:off x="544798" y="271950"/>
            <a:ext cx="11102404" cy="679396"/>
          </a:xfrm>
        </p:spPr>
        <p:txBody>
          <a:bodyPr>
            <a:normAutofit/>
          </a:bodyPr>
          <a:lstStyle/>
          <a:p>
            <a:pPr algn="l"/>
            <a:r>
              <a:rPr lang="en-US" b="1" i="0" dirty="0">
                <a:solidFill>
                  <a:srgbClr val="1E293B"/>
                </a:solidFill>
                <a:effectLst/>
                <a:latin typeface="GeistSans"/>
              </a:rPr>
              <a:t>Integration Capabilities &amp; Ecosystem</a:t>
            </a:r>
          </a:p>
        </p:txBody>
      </p:sp>
      <p:sp>
        <p:nvSpPr>
          <p:cNvPr id="6" name="Rectangle: Rounded Corners 5">
            <a:extLst>
              <a:ext uri="{FF2B5EF4-FFF2-40B4-BE49-F238E27FC236}">
                <a16:creationId xmlns:a16="http://schemas.microsoft.com/office/drawing/2014/main" id="{4F9DF904-D0DE-AF24-DB3A-438AA7D2A15B}"/>
              </a:ext>
            </a:extLst>
          </p:cNvPr>
          <p:cNvSpPr/>
          <p:nvPr/>
        </p:nvSpPr>
        <p:spPr>
          <a:xfrm>
            <a:off x="471053" y="951346"/>
            <a:ext cx="3168073" cy="2650835"/>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sz="1600" b="1" i="0" dirty="0">
                <a:solidFill>
                  <a:srgbClr val="334155"/>
                </a:solidFill>
                <a:effectLst/>
                <a:latin typeface="GeistSans"/>
              </a:rPr>
              <a:t>Data Sources</a:t>
            </a:r>
          </a:p>
          <a:p>
            <a:pPr marL="285750" indent="-285750" algn="l">
              <a:lnSpc>
                <a:spcPct val="150000"/>
              </a:lnSpc>
              <a:buFont typeface="Wingdings" panose="05000000000000000000" pitchFamily="2" charset="2"/>
              <a:buChar char="ü"/>
            </a:pPr>
            <a:r>
              <a:rPr lang="en-US" sz="1100" dirty="0">
                <a:solidFill>
                  <a:srgbClr val="475569"/>
                </a:solidFill>
                <a:latin typeface="GeistSans"/>
              </a:rPr>
              <a:t>Aerial Photography</a:t>
            </a:r>
          </a:p>
          <a:p>
            <a:pPr marL="285750" indent="-285750" algn="l">
              <a:lnSpc>
                <a:spcPct val="150000"/>
              </a:lnSpc>
              <a:buFont typeface="Wingdings" panose="05000000000000000000" pitchFamily="2" charset="2"/>
              <a:buChar char="ü"/>
            </a:pPr>
            <a:r>
              <a:rPr lang="en-US" sz="1100" dirty="0">
                <a:solidFill>
                  <a:srgbClr val="475569"/>
                </a:solidFill>
                <a:latin typeface="GeistSans"/>
              </a:rPr>
              <a:t>Satellite Imagery</a:t>
            </a:r>
          </a:p>
          <a:p>
            <a:pPr marL="285750" indent="-285750" algn="l">
              <a:lnSpc>
                <a:spcPct val="150000"/>
              </a:lnSpc>
              <a:buFont typeface="Wingdings" panose="05000000000000000000" pitchFamily="2" charset="2"/>
              <a:buChar char="ü"/>
            </a:pPr>
            <a:r>
              <a:rPr lang="en-US" sz="1100" dirty="0">
                <a:solidFill>
                  <a:srgbClr val="475569"/>
                </a:solidFill>
                <a:latin typeface="GeistSans"/>
              </a:rPr>
              <a:t>Drone Imagery</a:t>
            </a:r>
          </a:p>
          <a:p>
            <a:pPr marL="285750" indent="-285750" algn="l">
              <a:lnSpc>
                <a:spcPct val="150000"/>
              </a:lnSpc>
              <a:buFont typeface="Wingdings" panose="05000000000000000000" pitchFamily="2" charset="2"/>
              <a:buChar char="ü"/>
            </a:pPr>
            <a:r>
              <a:rPr lang="en-US" sz="1100" dirty="0">
                <a:solidFill>
                  <a:srgbClr val="475569"/>
                </a:solidFill>
                <a:latin typeface="GeistSans"/>
              </a:rPr>
              <a:t>Orthophotos</a:t>
            </a:r>
          </a:p>
          <a:p>
            <a:pPr marL="285750" indent="-285750" algn="l">
              <a:lnSpc>
                <a:spcPct val="150000"/>
              </a:lnSpc>
              <a:buFont typeface="Wingdings" panose="05000000000000000000" pitchFamily="2" charset="2"/>
              <a:buChar char="ü"/>
            </a:pPr>
            <a:r>
              <a:rPr lang="en-US" sz="1100" dirty="0">
                <a:solidFill>
                  <a:srgbClr val="475569"/>
                </a:solidFill>
                <a:latin typeface="GeistSans"/>
              </a:rPr>
              <a:t>Historical Imagery Archives</a:t>
            </a:r>
          </a:p>
          <a:p>
            <a:pPr marL="285750" indent="-285750" algn="l">
              <a:lnSpc>
                <a:spcPct val="150000"/>
              </a:lnSpc>
              <a:buFont typeface="Wingdings" panose="05000000000000000000" pitchFamily="2" charset="2"/>
              <a:buChar char="ü"/>
            </a:pPr>
            <a:r>
              <a:rPr lang="en-US" sz="1100" dirty="0">
                <a:solidFill>
                  <a:srgbClr val="475569"/>
                </a:solidFill>
                <a:latin typeface="GeistSans"/>
              </a:rPr>
              <a:t>Third-party Imagery Services</a:t>
            </a:r>
          </a:p>
          <a:p>
            <a:pPr marL="285750" indent="-285750" algn="l">
              <a:lnSpc>
                <a:spcPct val="150000"/>
              </a:lnSpc>
              <a:buFont typeface="Wingdings" panose="05000000000000000000" pitchFamily="2" charset="2"/>
              <a:buChar char="ü"/>
            </a:pPr>
            <a:r>
              <a:rPr lang="en-US" sz="1100" dirty="0">
                <a:solidFill>
                  <a:srgbClr val="475569"/>
                </a:solidFill>
                <a:latin typeface="GeistSans"/>
              </a:rPr>
              <a:t>Scanned Maps &amp; Documents</a:t>
            </a:r>
          </a:p>
          <a:p>
            <a:pPr marL="285750" indent="-285750" algn="l">
              <a:lnSpc>
                <a:spcPct val="150000"/>
              </a:lnSpc>
              <a:buFont typeface="Wingdings" panose="05000000000000000000" pitchFamily="2" charset="2"/>
              <a:buChar char="ü"/>
            </a:pPr>
            <a:r>
              <a:rPr lang="en-US" sz="1100" dirty="0">
                <a:solidFill>
                  <a:srgbClr val="475569"/>
                </a:solidFill>
                <a:latin typeface="GeistSans"/>
              </a:rPr>
              <a:t>Multispectral Imagery</a:t>
            </a:r>
          </a:p>
        </p:txBody>
      </p:sp>
      <p:sp>
        <p:nvSpPr>
          <p:cNvPr id="5" name="Rectangle: Rounded Corners 4">
            <a:extLst>
              <a:ext uri="{FF2B5EF4-FFF2-40B4-BE49-F238E27FC236}">
                <a16:creationId xmlns:a16="http://schemas.microsoft.com/office/drawing/2014/main" id="{4106C080-512D-2FD0-C657-45A7E933893F}"/>
              </a:ext>
            </a:extLst>
          </p:cNvPr>
          <p:cNvSpPr/>
          <p:nvPr/>
        </p:nvSpPr>
        <p:spPr>
          <a:xfrm>
            <a:off x="4258036" y="951345"/>
            <a:ext cx="2992582" cy="2650835"/>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sz="1600" b="1" i="0" dirty="0">
                <a:solidFill>
                  <a:srgbClr val="334155"/>
                </a:solidFill>
                <a:effectLst/>
                <a:latin typeface="GeistSans"/>
              </a:rPr>
              <a:t>Enterprise Systems</a:t>
            </a:r>
          </a:p>
          <a:p>
            <a:pPr marL="171450" indent="-171450" algn="l">
              <a:lnSpc>
                <a:spcPct val="150000"/>
              </a:lnSpc>
              <a:buFont typeface="Wingdings" panose="05000000000000000000" pitchFamily="2" charset="2"/>
              <a:buChar char="ü"/>
            </a:pPr>
            <a:r>
              <a:rPr lang="en-US" sz="1100" dirty="0">
                <a:solidFill>
                  <a:srgbClr val="475569"/>
                </a:solidFill>
                <a:latin typeface="GeistSans"/>
              </a:rPr>
              <a:t>ArcGIS Enterprise</a:t>
            </a:r>
          </a:p>
          <a:p>
            <a:pPr marL="171450" indent="-171450" algn="l">
              <a:lnSpc>
                <a:spcPct val="150000"/>
              </a:lnSpc>
              <a:buFont typeface="Wingdings" panose="05000000000000000000" pitchFamily="2" charset="2"/>
              <a:buChar char="ü"/>
            </a:pPr>
            <a:r>
              <a:rPr lang="en-US" sz="1100" dirty="0">
                <a:solidFill>
                  <a:srgbClr val="475569"/>
                </a:solidFill>
                <a:latin typeface="GeistSans"/>
              </a:rPr>
              <a:t>ArcGIS Online</a:t>
            </a:r>
          </a:p>
          <a:p>
            <a:pPr marL="171450" indent="-171450" algn="l">
              <a:lnSpc>
                <a:spcPct val="150000"/>
              </a:lnSpc>
              <a:buFont typeface="Wingdings" panose="05000000000000000000" pitchFamily="2" charset="2"/>
              <a:buChar char="ü"/>
            </a:pPr>
            <a:r>
              <a:rPr lang="en-US" sz="1100" dirty="0">
                <a:solidFill>
                  <a:srgbClr val="475569"/>
                </a:solidFill>
                <a:latin typeface="GeistSans"/>
              </a:rPr>
              <a:t>Mine Planning Software</a:t>
            </a:r>
          </a:p>
          <a:p>
            <a:pPr marL="171450" indent="-171450" algn="l">
              <a:lnSpc>
                <a:spcPct val="150000"/>
              </a:lnSpc>
              <a:buFont typeface="Wingdings" panose="05000000000000000000" pitchFamily="2" charset="2"/>
              <a:buChar char="ü"/>
            </a:pPr>
            <a:r>
              <a:rPr lang="en-US" sz="1100" dirty="0">
                <a:solidFill>
                  <a:srgbClr val="475569"/>
                </a:solidFill>
                <a:latin typeface="GeistSans"/>
              </a:rPr>
              <a:t>Asset Management Systems</a:t>
            </a:r>
          </a:p>
          <a:p>
            <a:pPr marL="171450" indent="-171450" algn="l">
              <a:lnSpc>
                <a:spcPct val="150000"/>
              </a:lnSpc>
              <a:buFont typeface="Wingdings" panose="05000000000000000000" pitchFamily="2" charset="2"/>
              <a:buChar char="ü"/>
            </a:pPr>
            <a:r>
              <a:rPr lang="en-US" sz="1100" dirty="0">
                <a:solidFill>
                  <a:srgbClr val="475569"/>
                </a:solidFill>
                <a:latin typeface="GeistSans"/>
              </a:rPr>
              <a:t>Business Intelligence Platforms</a:t>
            </a:r>
          </a:p>
          <a:p>
            <a:pPr marL="171450" indent="-171450" algn="l">
              <a:lnSpc>
                <a:spcPct val="150000"/>
              </a:lnSpc>
              <a:buFont typeface="Wingdings" panose="05000000000000000000" pitchFamily="2" charset="2"/>
              <a:buChar char="ü"/>
            </a:pPr>
            <a:r>
              <a:rPr lang="en-US" sz="1100" dirty="0">
                <a:solidFill>
                  <a:srgbClr val="475569"/>
                </a:solidFill>
                <a:latin typeface="GeistSans"/>
              </a:rPr>
              <a:t>Document Management Systems</a:t>
            </a:r>
          </a:p>
          <a:p>
            <a:pPr marL="171450" indent="-171450" algn="l">
              <a:lnSpc>
                <a:spcPct val="150000"/>
              </a:lnSpc>
              <a:buFont typeface="Wingdings" panose="05000000000000000000" pitchFamily="2" charset="2"/>
              <a:buChar char="ü"/>
            </a:pPr>
            <a:r>
              <a:rPr lang="en-US" sz="1100" dirty="0">
                <a:solidFill>
                  <a:srgbClr val="475569"/>
                </a:solidFill>
                <a:latin typeface="GeistSans"/>
              </a:rPr>
              <a:t>Project Management Tools</a:t>
            </a:r>
          </a:p>
          <a:p>
            <a:pPr marL="171450" indent="-171450" algn="l">
              <a:lnSpc>
                <a:spcPct val="150000"/>
              </a:lnSpc>
              <a:buFont typeface="Wingdings" panose="05000000000000000000" pitchFamily="2" charset="2"/>
              <a:buChar char="ü"/>
            </a:pPr>
            <a:r>
              <a:rPr lang="en-US" sz="1100" dirty="0">
                <a:solidFill>
                  <a:srgbClr val="475569"/>
                </a:solidFill>
                <a:latin typeface="GeistSans"/>
              </a:rPr>
              <a:t>Custom Web Applications</a:t>
            </a:r>
          </a:p>
        </p:txBody>
      </p:sp>
      <p:sp>
        <p:nvSpPr>
          <p:cNvPr id="12" name="Rectangle: Rounded Corners 11">
            <a:extLst>
              <a:ext uri="{FF2B5EF4-FFF2-40B4-BE49-F238E27FC236}">
                <a16:creationId xmlns:a16="http://schemas.microsoft.com/office/drawing/2014/main" id="{6D438C20-58C8-27FD-EA9B-BD550E0AEE51}"/>
              </a:ext>
            </a:extLst>
          </p:cNvPr>
          <p:cNvSpPr/>
          <p:nvPr/>
        </p:nvSpPr>
        <p:spPr>
          <a:xfrm>
            <a:off x="7860438" y="951344"/>
            <a:ext cx="2992582" cy="2650836"/>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sz="1600" b="1" i="0" dirty="0">
                <a:solidFill>
                  <a:srgbClr val="334155"/>
                </a:solidFill>
                <a:effectLst/>
                <a:latin typeface="GeistSans"/>
              </a:rPr>
              <a:t>Output Formats</a:t>
            </a:r>
          </a:p>
          <a:p>
            <a:pPr marL="171450" indent="-171450" algn="l">
              <a:lnSpc>
                <a:spcPct val="150000"/>
              </a:lnSpc>
              <a:buFont typeface="Wingdings" panose="05000000000000000000" pitchFamily="2" charset="2"/>
              <a:buChar char="ü"/>
            </a:pPr>
            <a:r>
              <a:rPr lang="en-US" sz="1100" dirty="0">
                <a:solidFill>
                  <a:srgbClr val="475569"/>
                </a:solidFill>
                <a:latin typeface="GeistSans"/>
              </a:rPr>
              <a:t>Mosaic Datasets</a:t>
            </a:r>
          </a:p>
          <a:p>
            <a:pPr marL="171450" indent="-171450" algn="l">
              <a:lnSpc>
                <a:spcPct val="150000"/>
              </a:lnSpc>
              <a:buFont typeface="Wingdings" panose="05000000000000000000" pitchFamily="2" charset="2"/>
              <a:buChar char="ü"/>
            </a:pPr>
            <a:r>
              <a:rPr lang="en-US" sz="1100" dirty="0" err="1">
                <a:solidFill>
                  <a:srgbClr val="475569"/>
                </a:solidFill>
                <a:latin typeface="GeistSans"/>
              </a:rPr>
              <a:t>GeoTIFF</a:t>
            </a:r>
            <a:r>
              <a:rPr lang="en-US" sz="1100" dirty="0">
                <a:solidFill>
                  <a:srgbClr val="475569"/>
                </a:solidFill>
                <a:latin typeface="GeistSans"/>
              </a:rPr>
              <a:t> / TIFF</a:t>
            </a:r>
          </a:p>
          <a:p>
            <a:pPr marL="171450" indent="-171450" algn="l">
              <a:lnSpc>
                <a:spcPct val="150000"/>
              </a:lnSpc>
              <a:buFont typeface="Wingdings" panose="05000000000000000000" pitchFamily="2" charset="2"/>
              <a:buChar char="ü"/>
            </a:pPr>
            <a:r>
              <a:rPr lang="en-US" sz="1100" dirty="0">
                <a:solidFill>
                  <a:srgbClr val="475569"/>
                </a:solidFill>
                <a:latin typeface="GeistSans"/>
              </a:rPr>
              <a:t>JPEG / JPEG2000</a:t>
            </a:r>
          </a:p>
          <a:p>
            <a:pPr marL="171450" indent="-171450" algn="l">
              <a:lnSpc>
                <a:spcPct val="150000"/>
              </a:lnSpc>
              <a:buFont typeface="Wingdings" panose="05000000000000000000" pitchFamily="2" charset="2"/>
              <a:buChar char="ü"/>
            </a:pPr>
            <a:r>
              <a:rPr lang="en-US" sz="1100" dirty="0">
                <a:solidFill>
                  <a:srgbClr val="475569"/>
                </a:solidFill>
                <a:latin typeface="GeistSans"/>
              </a:rPr>
              <a:t>ECW </a:t>
            </a:r>
          </a:p>
          <a:p>
            <a:pPr marL="171450" indent="-171450" algn="l">
              <a:lnSpc>
                <a:spcPct val="150000"/>
              </a:lnSpc>
              <a:buFont typeface="Wingdings" panose="05000000000000000000" pitchFamily="2" charset="2"/>
              <a:buChar char="ü"/>
            </a:pPr>
            <a:r>
              <a:rPr lang="en-US" sz="1100" dirty="0">
                <a:solidFill>
                  <a:srgbClr val="475569"/>
                </a:solidFill>
                <a:latin typeface="GeistSans"/>
              </a:rPr>
              <a:t>PNG </a:t>
            </a:r>
          </a:p>
          <a:p>
            <a:pPr marL="171450" indent="-171450" algn="l">
              <a:lnSpc>
                <a:spcPct val="150000"/>
              </a:lnSpc>
              <a:buFont typeface="Wingdings" panose="05000000000000000000" pitchFamily="2" charset="2"/>
              <a:buChar char="ü"/>
            </a:pPr>
            <a:r>
              <a:rPr lang="en-US" sz="1100" dirty="0">
                <a:solidFill>
                  <a:srgbClr val="475569"/>
                </a:solidFill>
                <a:latin typeface="GeistSans"/>
              </a:rPr>
              <a:t>Web Services (REST)</a:t>
            </a:r>
          </a:p>
          <a:p>
            <a:pPr marL="171450" indent="-171450" algn="l">
              <a:lnSpc>
                <a:spcPct val="150000"/>
              </a:lnSpc>
              <a:buFont typeface="Wingdings" panose="05000000000000000000" pitchFamily="2" charset="2"/>
              <a:buChar char="ü"/>
            </a:pPr>
            <a:r>
              <a:rPr lang="en-US" sz="1100" dirty="0">
                <a:solidFill>
                  <a:srgbClr val="475569"/>
                </a:solidFill>
                <a:latin typeface="GeistSans"/>
              </a:rPr>
              <a:t>Feature Services</a:t>
            </a:r>
          </a:p>
          <a:p>
            <a:pPr marL="171450" indent="-171450" algn="l">
              <a:lnSpc>
                <a:spcPct val="150000"/>
              </a:lnSpc>
              <a:buFont typeface="Wingdings" panose="05000000000000000000" pitchFamily="2" charset="2"/>
              <a:buChar char="ü"/>
            </a:pPr>
            <a:r>
              <a:rPr lang="en-US" sz="1100" dirty="0">
                <a:solidFill>
                  <a:srgbClr val="475569"/>
                </a:solidFill>
                <a:latin typeface="GeistSans"/>
              </a:rPr>
              <a:t>Cached Map Tiles</a:t>
            </a:r>
          </a:p>
        </p:txBody>
      </p:sp>
      <p:sp>
        <p:nvSpPr>
          <p:cNvPr id="14" name="Rectangle: Rounded Corners 13">
            <a:extLst>
              <a:ext uri="{FF2B5EF4-FFF2-40B4-BE49-F238E27FC236}">
                <a16:creationId xmlns:a16="http://schemas.microsoft.com/office/drawing/2014/main" id="{824E7B40-339C-7DC4-E684-5A4FB8C4AA5E}"/>
              </a:ext>
            </a:extLst>
          </p:cNvPr>
          <p:cNvSpPr/>
          <p:nvPr/>
        </p:nvSpPr>
        <p:spPr>
          <a:xfrm>
            <a:off x="471053" y="3791528"/>
            <a:ext cx="5347856" cy="2923831"/>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sz="1600" b="1" i="0" dirty="0">
                <a:solidFill>
                  <a:srgbClr val="334155"/>
                </a:solidFill>
                <a:effectLst/>
                <a:latin typeface="GeistSans"/>
              </a:rPr>
              <a:t>API &amp; Integration Framework</a:t>
            </a:r>
          </a:p>
          <a:p>
            <a:pPr algn="l">
              <a:buNone/>
            </a:pPr>
            <a:r>
              <a:rPr lang="en-US" sz="1100" dirty="0">
                <a:solidFill>
                  <a:srgbClr val="475569"/>
                </a:solidFill>
                <a:latin typeface="GeistSans"/>
              </a:rPr>
              <a:t>The MID solution provides a comprehensive API framework that enables seamless integration with existing enterprise systems and third-party applications.</a:t>
            </a:r>
          </a:p>
          <a:p>
            <a:pPr algn="l">
              <a:buNone/>
            </a:pPr>
            <a:endParaRPr lang="en-US" sz="1100" dirty="0">
              <a:solidFill>
                <a:srgbClr val="475569"/>
              </a:solidFill>
              <a:latin typeface="GeistSans"/>
            </a:endParaRPr>
          </a:p>
          <a:p>
            <a:pPr marL="171450" indent="-171450" algn="l">
              <a:lnSpc>
                <a:spcPct val="150000"/>
              </a:lnSpc>
              <a:buFont typeface="Wingdings" panose="05000000000000000000" pitchFamily="2" charset="2"/>
              <a:buChar char="q"/>
            </a:pPr>
            <a:r>
              <a:rPr lang="en-US" sz="1100" dirty="0">
                <a:solidFill>
                  <a:srgbClr val="475569"/>
                </a:solidFill>
                <a:latin typeface="GeistSans"/>
              </a:rPr>
              <a:t>RESTful API for data access and management</a:t>
            </a:r>
          </a:p>
          <a:p>
            <a:pPr marL="171450" indent="-171450" algn="l">
              <a:lnSpc>
                <a:spcPct val="150000"/>
              </a:lnSpc>
              <a:buFont typeface="Wingdings" panose="05000000000000000000" pitchFamily="2" charset="2"/>
              <a:buChar char="q"/>
            </a:pPr>
            <a:r>
              <a:rPr lang="en-US" sz="1100" dirty="0">
                <a:solidFill>
                  <a:srgbClr val="475569"/>
                </a:solidFill>
                <a:latin typeface="GeistSans"/>
              </a:rPr>
              <a:t>OGC-compliant web services</a:t>
            </a:r>
          </a:p>
          <a:p>
            <a:pPr marL="171450" indent="-171450" algn="l">
              <a:lnSpc>
                <a:spcPct val="150000"/>
              </a:lnSpc>
              <a:buFont typeface="Wingdings" panose="05000000000000000000" pitchFamily="2" charset="2"/>
              <a:buChar char="q"/>
            </a:pPr>
            <a:r>
              <a:rPr lang="en-US" sz="1100" dirty="0">
                <a:solidFill>
                  <a:srgbClr val="475569"/>
                </a:solidFill>
                <a:latin typeface="GeistSans"/>
              </a:rPr>
              <a:t>ArcGIS Image Server integration</a:t>
            </a:r>
          </a:p>
          <a:p>
            <a:pPr marL="171450" indent="-171450" algn="l">
              <a:lnSpc>
                <a:spcPct val="150000"/>
              </a:lnSpc>
              <a:buFont typeface="Wingdings" panose="05000000000000000000" pitchFamily="2" charset="2"/>
              <a:buChar char="q"/>
            </a:pPr>
            <a:r>
              <a:rPr lang="en-US" sz="1100" dirty="0">
                <a:solidFill>
                  <a:srgbClr val="475569"/>
                </a:solidFill>
                <a:latin typeface="GeistSans"/>
              </a:rPr>
              <a:t>Python API for custom workflows</a:t>
            </a:r>
          </a:p>
          <a:p>
            <a:pPr marL="171450" indent="-171450" algn="l">
              <a:lnSpc>
                <a:spcPct val="150000"/>
              </a:lnSpc>
              <a:buFont typeface="Wingdings" panose="05000000000000000000" pitchFamily="2" charset="2"/>
              <a:buChar char="q"/>
            </a:pPr>
            <a:r>
              <a:rPr lang="en-US" sz="1100" dirty="0">
                <a:solidFill>
                  <a:srgbClr val="475569"/>
                </a:solidFill>
                <a:latin typeface="GeistSans"/>
              </a:rPr>
              <a:t>OAuth 2.0 authentication and authorization</a:t>
            </a:r>
          </a:p>
          <a:p>
            <a:pPr marL="171450" indent="-171450" algn="l">
              <a:lnSpc>
                <a:spcPct val="150000"/>
              </a:lnSpc>
              <a:buFont typeface="Wingdings" panose="05000000000000000000" pitchFamily="2" charset="2"/>
              <a:buChar char="q"/>
            </a:pPr>
            <a:r>
              <a:rPr lang="en-US" sz="1100" dirty="0">
                <a:solidFill>
                  <a:srgbClr val="475569"/>
                </a:solidFill>
                <a:latin typeface="GeistSans"/>
              </a:rPr>
              <a:t>Batch processing interfaces</a:t>
            </a:r>
          </a:p>
          <a:p>
            <a:pPr marL="171450" indent="-171450" algn="l">
              <a:lnSpc>
                <a:spcPct val="150000"/>
              </a:lnSpc>
              <a:buFont typeface="Wingdings" panose="05000000000000000000" pitchFamily="2" charset="2"/>
              <a:buChar char="q"/>
            </a:pPr>
            <a:r>
              <a:rPr lang="en-US" sz="1100" dirty="0">
                <a:solidFill>
                  <a:srgbClr val="475569"/>
                </a:solidFill>
                <a:latin typeface="GeistSans"/>
              </a:rPr>
              <a:t>Event-driven notification system</a:t>
            </a:r>
          </a:p>
        </p:txBody>
      </p:sp>
      <p:sp>
        <p:nvSpPr>
          <p:cNvPr id="15" name="Rectangle: Rounded Corners 14">
            <a:extLst>
              <a:ext uri="{FF2B5EF4-FFF2-40B4-BE49-F238E27FC236}">
                <a16:creationId xmlns:a16="http://schemas.microsoft.com/office/drawing/2014/main" id="{40EEAC78-6985-076B-0540-7BA35675FF74}"/>
              </a:ext>
            </a:extLst>
          </p:cNvPr>
          <p:cNvSpPr/>
          <p:nvPr/>
        </p:nvSpPr>
        <p:spPr>
          <a:xfrm>
            <a:off x="5957453" y="3833094"/>
            <a:ext cx="4904657" cy="2863794"/>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sz="1600" b="1" i="0" dirty="0">
                <a:solidFill>
                  <a:srgbClr val="334155"/>
                </a:solidFill>
                <a:effectLst/>
                <a:latin typeface="GeistSans"/>
              </a:rPr>
              <a:t>Extensibility &amp; Customization</a:t>
            </a:r>
          </a:p>
          <a:p>
            <a:pPr algn="l">
              <a:buNone/>
            </a:pPr>
            <a:r>
              <a:rPr lang="en-US" sz="1100" dirty="0">
                <a:solidFill>
                  <a:srgbClr val="475569"/>
                </a:solidFill>
                <a:latin typeface="GeistSans"/>
              </a:rPr>
              <a:t>The MID solution is designed with extensibility in mind, allowing for customization to meet specific business requirements and workflows.</a:t>
            </a:r>
          </a:p>
          <a:p>
            <a:pPr algn="l">
              <a:buNone/>
            </a:pPr>
            <a:endParaRPr lang="en-US" sz="1100" dirty="0">
              <a:solidFill>
                <a:srgbClr val="475569"/>
              </a:solidFill>
              <a:latin typeface="GeistSans"/>
            </a:endParaRPr>
          </a:p>
          <a:p>
            <a:pPr marL="171450" indent="-171450" algn="l">
              <a:lnSpc>
                <a:spcPct val="150000"/>
              </a:lnSpc>
              <a:buFont typeface="Wingdings" panose="05000000000000000000" pitchFamily="2" charset="2"/>
              <a:buChar char="q"/>
            </a:pPr>
            <a:r>
              <a:rPr lang="en-US" sz="1100" dirty="0">
                <a:solidFill>
                  <a:srgbClr val="475569"/>
                </a:solidFill>
                <a:latin typeface="GeistSans"/>
              </a:rPr>
              <a:t>Custom validation rules and naming conventions</a:t>
            </a:r>
          </a:p>
          <a:p>
            <a:pPr marL="171450" indent="-171450" algn="l">
              <a:lnSpc>
                <a:spcPct val="150000"/>
              </a:lnSpc>
              <a:buFont typeface="Wingdings" panose="05000000000000000000" pitchFamily="2" charset="2"/>
              <a:buChar char="q"/>
            </a:pPr>
            <a:r>
              <a:rPr lang="en-US" sz="1100" dirty="0">
                <a:solidFill>
                  <a:srgbClr val="475569"/>
                </a:solidFill>
                <a:latin typeface="GeistSans"/>
              </a:rPr>
              <a:t>Configurable workflow automation</a:t>
            </a:r>
          </a:p>
          <a:p>
            <a:pPr marL="171450" indent="-171450" algn="l">
              <a:lnSpc>
                <a:spcPct val="150000"/>
              </a:lnSpc>
              <a:buFont typeface="Wingdings" panose="05000000000000000000" pitchFamily="2" charset="2"/>
              <a:buChar char="q"/>
            </a:pPr>
            <a:r>
              <a:rPr lang="en-US" sz="1100" dirty="0">
                <a:solidFill>
                  <a:srgbClr val="475569"/>
                </a:solidFill>
                <a:latin typeface="GeistSans"/>
              </a:rPr>
              <a:t>Custom processing and analysis tools</a:t>
            </a:r>
          </a:p>
          <a:p>
            <a:pPr marL="171450" indent="-171450" algn="l">
              <a:lnSpc>
                <a:spcPct val="150000"/>
              </a:lnSpc>
              <a:buFont typeface="Wingdings" panose="05000000000000000000" pitchFamily="2" charset="2"/>
              <a:buChar char="q"/>
            </a:pPr>
            <a:r>
              <a:rPr lang="en-US" sz="1100" dirty="0">
                <a:solidFill>
                  <a:srgbClr val="475569"/>
                </a:solidFill>
                <a:latin typeface="GeistSans"/>
              </a:rPr>
              <a:t>Tailored reporting and analytics</a:t>
            </a:r>
          </a:p>
          <a:p>
            <a:pPr marL="171450" indent="-171450" algn="l">
              <a:lnSpc>
                <a:spcPct val="150000"/>
              </a:lnSpc>
              <a:buFont typeface="Wingdings" panose="05000000000000000000" pitchFamily="2" charset="2"/>
              <a:buChar char="q"/>
            </a:pPr>
            <a:r>
              <a:rPr lang="en-US" sz="1100" dirty="0">
                <a:solidFill>
                  <a:srgbClr val="475569"/>
                </a:solidFill>
                <a:latin typeface="GeistSans"/>
              </a:rPr>
              <a:t>Industry-specific metadata schemas</a:t>
            </a:r>
          </a:p>
          <a:p>
            <a:pPr marL="171450" indent="-171450" algn="l">
              <a:lnSpc>
                <a:spcPct val="150000"/>
              </a:lnSpc>
              <a:buFont typeface="Wingdings" panose="05000000000000000000" pitchFamily="2" charset="2"/>
              <a:buChar char="q"/>
            </a:pPr>
            <a:r>
              <a:rPr lang="en-US" sz="1100" dirty="0">
                <a:solidFill>
                  <a:srgbClr val="475569"/>
                </a:solidFill>
                <a:latin typeface="GeistSans"/>
              </a:rPr>
              <a:t>Custom web and mobile applications</a:t>
            </a:r>
          </a:p>
          <a:p>
            <a:pPr marL="171450" indent="-171450" algn="l">
              <a:lnSpc>
                <a:spcPct val="150000"/>
              </a:lnSpc>
              <a:buFont typeface="Wingdings" panose="05000000000000000000" pitchFamily="2" charset="2"/>
              <a:buChar char="q"/>
            </a:pPr>
            <a:r>
              <a:rPr lang="en-US" sz="1100" dirty="0">
                <a:solidFill>
                  <a:srgbClr val="475569"/>
                </a:solidFill>
                <a:latin typeface="GeistSans"/>
              </a:rPr>
              <a:t>Integration with proprietary systems</a:t>
            </a:r>
          </a:p>
        </p:txBody>
      </p:sp>
    </p:spTree>
    <p:extLst>
      <p:ext uri="{BB962C8B-B14F-4D97-AF65-F5344CB8AC3E}">
        <p14:creationId xmlns:p14="http://schemas.microsoft.com/office/powerpoint/2010/main" val="81994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3D9B-31D4-3178-5AFB-3DC944639FBE}"/>
              </a:ext>
            </a:extLst>
          </p:cNvPr>
          <p:cNvSpPr>
            <a:spLocks noGrp="1"/>
          </p:cNvSpPr>
          <p:nvPr>
            <p:ph type="title"/>
          </p:nvPr>
        </p:nvSpPr>
        <p:spPr>
          <a:xfrm>
            <a:off x="544798" y="271949"/>
            <a:ext cx="11102404" cy="871051"/>
          </a:xfrm>
        </p:spPr>
        <p:txBody>
          <a:bodyPr>
            <a:normAutofit fontScale="90000"/>
          </a:bodyPr>
          <a:lstStyle/>
          <a:p>
            <a:pPr algn="ctr">
              <a:buNone/>
            </a:pPr>
            <a:br>
              <a:rPr lang="en-US" b="1" i="0" dirty="0">
                <a:solidFill>
                  <a:schemeClr val="bg2">
                    <a:lumMod val="50000"/>
                  </a:schemeClr>
                </a:solidFill>
                <a:effectLst/>
                <a:latin typeface="GeistSans"/>
              </a:rPr>
            </a:br>
            <a:br>
              <a:rPr lang="en-US" b="1" i="0" dirty="0">
                <a:solidFill>
                  <a:schemeClr val="bg2">
                    <a:lumMod val="50000"/>
                  </a:schemeClr>
                </a:solidFill>
                <a:effectLst/>
                <a:latin typeface="GeistSans"/>
              </a:rPr>
            </a:br>
            <a:r>
              <a:rPr lang="en-US" b="1" i="0" dirty="0">
                <a:solidFill>
                  <a:schemeClr val="bg2">
                    <a:lumMod val="50000"/>
                  </a:schemeClr>
                </a:solidFill>
                <a:effectLst/>
                <a:latin typeface="GeistSans"/>
              </a:rPr>
              <a:t>Comprehensive Aerial Imagery Management Solution</a:t>
            </a:r>
            <a:br>
              <a:rPr lang="en-US" b="1" i="0" dirty="0">
                <a:solidFill>
                  <a:schemeClr val="bg2">
                    <a:lumMod val="50000"/>
                  </a:schemeClr>
                </a:solidFill>
                <a:effectLst/>
                <a:latin typeface="GeistSans"/>
              </a:rPr>
            </a:br>
            <a:br>
              <a:rPr lang="en-US" b="0" i="0" dirty="0">
                <a:solidFill>
                  <a:schemeClr val="bg2">
                    <a:lumMod val="50000"/>
                  </a:schemeClr>
                </a:solidFill>
                <a:effectLst/>
                <a:latin typeface="GeistSans"/>
              </a:rPr>
            </a:br>
            <a:endParaRPr lang="en-US" dirty="0">
              <a:solidFill>
                <a:schemeClr val="bg2">
                  <a:lumMod val="50000"/>
                </a:schemeClr>
              </a:solidFill>
            </a:endParaRPr>
          </a:p>
        </p:txBody>
      </p:sp>
      <p:sp>
        <p:nvSpPr>
          <p:cNvPr id="4" name="TextBox 3">
            <a:extLst>
              <a:ext uri="{FF2B5EF4-FFF2-40B4-BE49-F238E27FC236}">
                <a16:creationId xmlns:a16="http://schemas.microsoft.com/office/drawing/2014/main" id="{05E09215-4CBD-1C74-4A8E-DFEEF2C85DCB}"/>
              </a:ext>
            </a:extLst>
          </p:cNvPr>
          <p:cNvSpPr txBox="1"/>
          <p:nvPr/>
        </p:nvSpPr>
        <p:spPr>
          <a:xfrm>
            <a:off x="621792" y="1682496"/>
            <a:ext cx="4672584" cy="2862322"/>
          </a:xfrm>
          <a:prstGeom prst="rect">
            <a:avLst/>
          </a:prstGeom>
          <a:noFill/>
        </p:spPr>
        <p:txBody>
          <a:bodyPr wrap="square" rtlCol="0">
            <a:spAutoFit/>
          </a:bodyPr>
          <a:lstStyle/>
          <a:p>
            <a:pPr>
              <a:buNone/>
            </a:pPr>
            <a:r>
              <a:rPr lang="en-US" sz="2400" b="1" dirty="0">
                <a:solidFill>
                  <a:srgbClr val="334155"/>
                </a:solidFill>
                <a:latin typeface="GeistSans"/>
              </a:rPr>
              <a:t>What is MID?</a:t>
            </a:r>
          </a:p>
          <a:p>
            <a:pPr algn="l">
              <a:buNone/>
            </a:pPr>
            <a:endParaRPr lang="en-US" b="1" i="0" dirty="0">
              <a:solidFill>
                <a:srgbClr val="334155"/>
              </a:solidFill>
              <a:effectLst/>
              <a:latin typeface="GeistSans"/>
            </a:endParaRPr>
          </a:p>
          <a:p>
            <a:pPr algn="l"/>
            <a:r>
              <a:rPr lang="en-US" sz="2000" dirty="0">
                <a:solidFill>
                  <a:schemeClr val="accent1"/>
                </a:solidFill>
                <a:latin typeface="GeistSans"/>
              </a:rPr>
              <a:t>MID (Master Imagery Dataset) is an advanced aerial imagery management system that processes, validates, and publishes 3-band raster datasets from multiple sources into a standardized Mosaic Dataset format for enterprise use</a:t>
            </a:r>
            <a:r>
              <a:rPr lang="en-US" sz="2000" b="0" i="0" dirty="0">
                <a:solidFill>
                  <a:schemeClr val="accent1"/>
                </a:solidFill>
                <a:effectLst/>
                <a:latin typeface="GeistSans"/>
              </a:rPr>
              <a:t>.</a:t>
            </a:r>
          </a:p>
          <a:p>
            <a:endParaRPr lang="en-US" dirty="0"/>
          </a:p>
        </p:txBody>
      </p:sp>
      <p:sp>
        <p:nvSpPr>
          <p:cNvPr id="5" name="TextBox 4">
            <a:extLst>
              <a:ext uri="{FF2B5EF4-FFF2-40B4-BE49-F238E27FC236}">
                <a16:creationId xmlns:a16="http://schemas.microsoft.com/office/drawing/2014/main" id="{717C3C3D-4EBA-B281-A2D9-9D45D96494A4}"/>
              </a:ext>
            </a:extLst>
          </p:cNvPr>
          <p:cNvSpPr txBox="1"/>
          <p:nvPr/>
        </p:nvSpPr>
        <p:spPr>
          <a:xfrm>
            <a:off x="6096000" y="1381852"/>
            <a:ext cx="4949952" cy="2985433"/>
          </a:xfrm>
          <a:prstGeom prst="rect">
            <a:avLst/>
          </a:prstGeom>
          <a:noFill/>
        </p:spPr>
        <p:txBody>
          <a:bodyPr wrap="square" rtlCol="0">
            <a:spAutoFit/>
          </a:bodyPr>
          <a:lstStyle/>
          <a:p>
            <a:pPr>
              <a:buNone/>
            </a:pPr>
            <a:r>
              <a:rPr lang="en-US" sz="2400" b="1" i="0" dirty="0">
                <a:solidFill>
                  <a:srgbClr val="334155"/>
                </a:solidFill>
                <a:effectLst/>
                <a:latin typeface="GeistSans"/>
              </a:rPr>
              <a:t>Key Benefits</a:t>
            </a:r>
          </a:p>
          <a:p>
            <a:pPr>
              <a:buNone/>
            </a:pPr>
            <a:endParaRPr lang="en-US" sz="2400" b="1" i="0" dirty="0">
              <a:solidFill>
                <a:srgbClr val="334155"/>
              </a:solidFill>
              <a:effectLst/>
              <a:latin typeface="GeistSans"/>
            </a:endParaRPr>
          </a:p>
          <a:p>
            <a:pPr marL="342900" indent="-342900" algn="l">
              <a:buFont typeface="Wingdings" panose="05000000000000000000" pitchFamily="2" charset="2"/>
              <a:buChar char="q"/>
            </a:pPr>
            <a:r>
              <a:rPr lang="en-US" sz="2000" dirty="0">
                <a:solidFill>
                  <a:schemeClr val="accent1"/>
                </a:solidFill>
                <a:latin typeface="GeistSans"/>
              </a:rPr>
              <a:t>Centralized imagery data management</a:t>
            </a:r>
          </a:p>
          <a:p>
            <a:pPr marL="342900" indent="-342900" algn="l">
              <a:spcBef>
                <a:spcPts val="600"/>
              </a:spcBef>
              <a:buFont typeface="Wingdings" panose="05000000000000000000" pitchFamily="2" charset="2"/>
              <a:buChar char="q"/>
            </a:pPr>
            <a:r>
              <a:rPr lang="en-US" sz="2000" dirty="0">
                <a:solidFill>
                  <a:schemeClr val="accent1"/>
                </a:solidFill>
                <a:latin typeface="GeistSans"/>
              </a:rPr>
              <a:t>Automated validation and processing workflows</a:t>
            </a:r>
          </a:p>
          <a:p>
            <a:pPr marL="342900" indent="-342900" algn="l">
              <a:spcBef>
                <a:spcPts val="600"/>
              </a:spcBef>
              <a:buFont typeface="Wingdings" panose="05000000000000000000" pitchFamily="2" charset="2"/>
              <a:buChar char="q"/>
            </a:pPr>
            <a:r>
              <a:rPr lang="en-US" sz="2000" dirty="0">
                <a:solidFill>
                  <a:schemeClr val="accent1"/>
                </a:solidFill>
                <a:latin typeface="GeistSans"/>
              </a:rPr>
              <a:t>Quality assurance integration</a:t>
            </a:r>
          </a:p>
          <a:p>
            <a:pPr marL="342900" indent="-342900" algn="l">
              <a:spcBef>
                <a:spcPts val="600"/>
              </a:spcBef>
              <a:buFont typeface="Wingdings" panose="05000000000000000000" pitchFamily="2" charset="2"/>
              <a:buChar char="q"/>
            </a:pPr>
            <a:r>
              <a:rPr lang="en-US" sz="2000" dirty="0">
                <a:solidFill>
                  <a:schemeClr val="accent1"/>
                </a:solidFill>
                <a:latin typeface="GeistSans"/>
              </a:rPr>
              <a:t>On-demand and scheduled data extraction</a:t>
            </a:r>
          </a:p>
          <a:p>
            <a:pPr marL="342900" indent="-342900" algn="l">
              <a:spcBef>
                <a:spcPts val="600"/>
              </a:spcBef>
              <a:buFont typeface="Wingdings" panose="05000000000000000000" pitchFamily="2" charset="2"/>
              <a:buChar char="q"/>
            </a:pPr>
            <a:r>
              <a:rPr lang="en-US" sz="2000" dirty="0">
                <a:solidFill>
                  <a:schemeClr val="accent1"/>
                </a:solidFill>
                <a:latin typeface="GeistSans"/>
              </a:rPr>
              <a:t>Enterprise-ready data publication</a:t>
            </a:r>
          </a:p>
        </p:txBody>
      </p:sp>
    </p:spTree>
    <p:extLst>
      <p:ext uri="{BB962C8B-B14F-4D97-AF65-F5344CB8AC3E}">
        <p14:creationId xmlns:p14="http://schemas.microsoft.com/office/powerpoint/2010/main" val="128006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23383-524E-FBC7-055F-8E9A2F12F1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A8086D-0DD3-0410-B8FA-08C8B536CAD7}"/>
              </a:ext>
            </a:extLst>
          </p:cNvPr>
          <p:cNvSpPr>
            <a:spLocks noGrp="1"/>
          </p:cNvSpPr>
          <p:nvPr>
            <p:ph type="title"/>
          </p:nvPr>
        </p:nvSpPr>
        <p:spPr>
          <a:xfrm>
            <a:off x="544798" y="271949"/>
            <a:ext cx="11102404" cy="953347"/>
          </a:xfrm>
        </p:spPr>
        <p:txBody>
          <a:bodyPr>
            <a:normAutofit/>
          </a:bodyPr>
          <a:lstStyle/>
          <a:p>
            <a:r>
              <a:rPr lang="fr-FR" b="1" i="0" dirty="0">
                <a:solidFill>
                  <a:schemeClr val="bg1">
                    <a:lumMod val="85000"/>
                    <a:lumOff val="15000"/>
                  </a:schemeClr>
                </a:solidFill>
                <a:effectLst/>
                <a:latin typeface="GeistSans"/>
              </a:rPr>
              <a:t>MiD System Architecture</a:t>
            </a:r>
            <a:endParaRPr lang="en-US" dirty="0"/>
          </a:p>
        </p:txBody>
      </p:sp>
      <p:sp>
        <p:nvSpPr>
          <p:cNvPr id="6" name="Rectangle: Rounded Corners 5">
            <a:extLst>
              <a:ext uri="{FF2B5EF4-FFF2-40B4-BE49-F238E27FC236}">
                <a16:creationId xmlns:a16="http://schemas.microsoft.com/office/drawing/2014/main" id="{ADCA6FAB-660D-B0C6-2953-FB41988DA63F}"/>
              </a:ext>
            </a:extLst>
          </p:cNvPr>
          <p:cNvSpPr/>
          <p:nvPr/>
        </p:nvSpPr>
        <p:spPr>
          <a:xfrm>
            <a:off x="471055" y="1284377"/>
            <a:ext cx="5486400" cy="1731141"/>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1" i="0" dirty="0">
                <a:solidFill>
                  <a:srgbClr val="334155"/>
                </a:solidFill>
                <a:effectLst/>
                <a:latin typeface="GeistSans"/>
              </a:rPr>
              <a:t>Data Sources</a:t>
            </a:r>
          </a:p>
          <a:p>
            <a:pPr algn="l">
              <a:buNone/>
            </a:pPr>
            <a:endParaRPr lang="en-US" b="1" i="0" dirty="0">
              <a:solidFill>
                <a:srgbClr val="334155"/>
              </a:solidFill>
              <a:effectLst/>
              <a:latin typeface="GeistSans"/>
            </a:endParaRPr>
          </a:p>
          <a:p>
            <a:pPr algn="l"/>
            <a:r>
              <a:rPr lang="en-US" b="0" i="0" dirty="0">
                <a:solidFill>
                  <a:srgbClr val="475569"/>
                </a:solidFill>
                <a:effectLst/>
                <a:latin typeface="GeistSans"/>
              </a:rPr>
              <a:t>Ingests data from multiple sources including TIFF images, ECW files, and other raster imagery formats.</a:t>
            </a:r>
            <a:endParaRPr lang="en-US" dirty="0"/>
          </a:p>
        </p:txBody>
      </p:sp>
      <p:sp>
        <p:nvSpPr>
          <p:cNvPr id="9" name="Rectangle: Rounded Corners 8">
            <a:extLst>
              <a:ext uri="{FF2B5EF4-FFF2-40B4-BE49-F238E27FC236}">
                <a16:creationId xmlns:a16="http://schemas.microsoft.com/office/drawing/2014/main" id="{D14737C3-74CE-FA6A-1E09-B72FF50E9117}"/>
              </a:ext>
            </a:extLst>
          </p:cNvPr>
          <p:cNvSpPr/>
          <p:nvPr/>
        </p:nvSpPr>
        <p:spPr>
          <a:xfrm>
            <a:off x="544797" y="3142797"/>
            <a:ext cx="5486399" cy="1731141"/>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1" i="0" dirty="0">
                <a:solidFill>
                  <a:srgbClr val="334155"/>
                </a:solidFill>
                <a:effectLst/>
                <a:latin typeface="GeistSans"/>
              </a:rPr>
              <a:t>Processing Pipeline</a:t>
            </a:r>
          </a:p>
          <a:p>
            <a:pPr algn="l">
              <a:buNone/>
            </a:pPr>
            <a:endParaRPr lang="en-US" b="1" i="0" dirty="0">
              <a:solidFill>
                <a:srgbClr val="334155"/>
              </a:solidFill>
              <a:effectLst/>
              <a:latin typeface="GeistSans"/>
            </a:endParaRPr>
          </a:p>
          <a:p>
            <a:pPr algn="l"/>
            <a:r>
              <a:rPr lang="en-US" b="0" i="0" dirty="0">
                <a:solidFill>
                  <a:srgbClr val="475569"/>
                </a:solidFill>
                <a:effectLst/>
                <a:latin typeface="GeistSans"/>
              </a:rPr>
              <a:t>Automated Jenkins jobs handle data validation, transformation, and standardization before ingestion into the Mosaic dataset.</a:t>
            </a:r>
            <a:endParaRPr lang="en-US" dirty="0"/>
          </a:p>
        </p:txBody>
      </p:sp>
      <p:sp>
        <p:nvSpPr>
          <p:cNvPr id="10" name="Rectangle: Rounded Corners 9">
            <a:extLst>
              <a:ext uri="{FF2B5EF4-FFF2-40B4-BE49-F238E27FC236}">
                <a16:creationId xmlns:a16="http://schemas.microsoft.com/office/drawing/2014/main" id="{91D7B299-7668-7C59-177E-F02D91190336}"/>
              </a:ext>
            </a:extLst>
          </p:cNvPr>
          <p:cNvSpPr/>
          <p:nvPr/>
        </p:nvSpPr>
        <p:spPr>
          <a:xfrm>
            <a:off x="568030" y="5018335"/>
            <a:ext cx="5527969" cy="1731141"/>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1" i="0" dirty="0">
                <a:solidFill>
                  <a:srgbClr val="334155"/>
                </a:solidFill>
                <a:effectLst/>
                <a:latin typeface="GeistSans"/>
              </a:rPr>
              <a:t>Publication System</a:t>
            </a:r>
          </a:p>
          <a:p>
            <a:pPr algn="l">
              <a:buNone/>
            </a:pPr>
            <a:endParaRPr lang="en-US" b="1" i="0" dirty="0">
              <a:solidFill>
                <a:srgbClr val="334155"/>
              </a:solidFill>
              <a:effectLst/>
              <a:latin typeface="GeistSans"/>
            </a:endParaRPr>
          </a:p>
          <a:p>
            <a:pPr algn="l"/>
            <a:r>
              <a:rPr lang="en-US" b="0" i="0" dirty="0">
                <a:solidFill>
                  <a:srgbClr val="475569"/>
                </a:solidFill>
                <a:effectLst/>
                <a:latin typeface="GeistSans"/>
              </a:rPr>
              <a:t>After QA approval, data is published to the final database and made available through ArcGIS services with cache generation for optimized performance.</a:t>
            </a:r>
            <a:endParaRPr lang="en-US" dirty="0"/>
          </a:p>
        </p:txBody>
      </p:sp>
    </p:spTree>
    <p:extLst>
      <p:ext uri="{BB962C8B-B14F-4D97-AF65-F5344CB8AC3E}">
        <p14:creationId xmlns:p14="http://schemas.microsoft.com/office/powerpoint/2010/main" val="2879703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7F20D-81E5-91F1-6A56-59535CB10C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AA950B-2039-F2EA-EC33-9CC40823FE2A}"/>
              </a:ext>
            </a:extLst>
          </p:cNvPr>
          <p:cNvSpPr>
            <a:spLocks noGrp="1"/>
          </p:cNvSpPr>
          <p:nvPr>
            <p:ph type="title"/>
          </p:nvPr>
        </p:nvSpPr>
        <p:spPr>
          <a:xfrm>
            <a:off x="544798" y="271949"/>
            <a:ext cx="11102404" cy="953347"/>
          </a:xfrm>
        </p:spPr>
        <p:txBody>
          <a:bodyPr>
            <a:normAutofit/>
          </a:bodyPr>
          <a:lstStyle/>
          <a:p>
            <a:pPr algn="l"/>
            <a:r>
              <a:rPr lang="en-US" b="1" i="0" dirty="0">
                <a:solidFill>
                  <a:srgbClr val="1E293B"/>
                </a:solidFill>
                <a:effectLst/>
                <a:latin typeface="GeistSans"/>
              </a:rPr>
              <a:t>MID Data Processing Workflow</a:t>
            </a:r>
          </a:p>
        </p:txBody>
      </p:sp>
      <p:sp>
        <p:nvSpPr>
          <p:cNvPr id="6" name="Rectangle: Rounded Corners 5">
            <a:extLst>
              <a:ext uri="{FF2B5EF4-FFF2-40B4-BE49-F238E27FC236}">
                <a16:creationId xmlns:a16="http://schemas.microsoft.com/office/drawing/2014/main" id="{30A9A579-1A08-FDC0-5B0B-63319A7575A1}"/>
              </a:ext>
            </a:extLst>
          </p:cNvPr>
          <p:cNvSpPr/>
          <p:nvPr/>
        </p:nvSpPr>
        <p:spPr>
          <a:xfrm>
            <a:off x="471056" y="1284378"/>
            <a:ext cx="3500580" cy="1292568"/>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1" i="0" dirty="0">
                <a:solidFill>
                  <a:srgbClr val="334155"/>
                </a:solidFill>
                <a:effectLst/>
                <a:latin typeface="GeistSans"/>
              </a:rPr>
              <a:t>1. Input Validation</a:t>
            </a:r>
          </a:p>
          <a:p>
            <a:pPr algn="l"/>
            <a:r>
              <a:rPr lang="en-US" sz="1400" b="0" i="0" dirty="0">
                <a:solidFill>
                  <a:srgbClr val="475569"/>
                </a:solidFill>
                <a:effectLst/>
                <a:latin typeface="GeistSans"/>
              </a:rPr>
              <a:t>Validates incoming imagery data to ensure data integrity, proper naming conventions, and format compliance before processing.</a:t>
            </a:r>
            <a:endParaRPr lang="en-US" dirty="0"/>
          </a:p>
        </p:txBody>
      </p:sp>
      <p:sp>
        <p:nvSpPr>
          <p:cNvPr id="9" name="Rectangle: Rounded Corners 8">
            <a:extLst>
              <a:ext uri="{FF2B5EF4-FFF2-40B4-BE49-F238E27FC236}">
                <a16:creationId xmlns:a16="http://schemas.microsoft.com/office/drawing/2014/main" id="{705C5714-D36B-41F5-93EF-E8AA70711A52}"/>
              </a:ext>
            </a:extLst>
          </p:cNvPr>
          <p:cNvSpPr/>
          <p:nvPr/>
        </p:nvSpPr>
        <p:spPr>
          <a:xfrm>
            <a:off x="4345710" y="1327416"/>
            <a:ext cx="3500580" cy="1315509"/>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1" i="0" dirty="0">
                <a:solidFill>
                  <a:srgbClr val="334155"/>
                </a:solidFill>
                <a:effectLst/>
                <a:latin typeface="GeistSans"/>
              </a:rPr>
              <a:t>2. Data Processing</a:t>
            </a:r>
          </a:p>
          <a:p>
            <a:pPr algn="l"/>
            <a:r>
              <a:rPr lang="en-US" sz="1400" dirty="0">
                <a:solidFill>
                  <a:srgbClr val="475569"/>
                </a:solidFill>
                <a:latin typeface="GeistSans"/>
              </a:rPr>
              <a:t>Converts input data to standard formats and prepares it for ingestion into the Mosaic dataset through automated Jenkins jobs.</a:t>
            </a:r>
            <a:endParaRPr lang="en-US" dirty="0"/>
          </a:p>
        </p:txBody>
      </p:sp>
      <p:sp>
        <p:nvSpPr>
          <p:cNvPr id="10" name="Rectangle: Rounded Corners 9">
            <a:extLst>
              <a:ext uri="{FF2B5EF4-FFF2-40B4-BE49-F238E27FC236}">
                <a16:creationId xmlns:a16="http://schemas.microsoft.com/office/drawing/2014/main" id="{2E63738F-682C-9F6D-EF92-D63961EA8805}"/>
              </a:ext>
            </a:extLst>
          </p:cNvPr>
          <p:cNvSpPr/>
          <p:nvPr/>
        </p:nvSpPr>
        <p:spPr>
          <a:xfrm>
            <a:off x="8127852" y="1349030"/>
            <a:ext cx="3768584" cy="1315510"/>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1" i="0" dirty="0">
                <a:solidFill>
                  <a:srgbClr val="334155"/>
                </a:solidFill>
                <a:effectLst/>
                <a:latin typeface="GeistSans"/>
              </a:rPr>
              <a:t>3. QA &amp; Publication</a:t>
            </a:r>
          </a:p>
          <a:p>
            <a:pPr algn="l"/>
            <a:r>
              <a:rPr lang="en-US" sz="1400" dirty="0">
                <a:solidFill>
                  <a:srgbClr val="475569"/>
                </a:solidFill>
                <a:latin typeface="GeistSans"/>
              </a:rPr>
              <a:t>Loads processed data into a pre-production database for QA inspection before final publication to the enterprise geodatabase</a:t>
            </a:r>
            <a:r>
              <a:rPr lang="en-US" sz="1400" b="0" i="0" dirty="0">
                <a:solidFill>
                  <a:srgbClr val="9333EA"/>
                </a:solidFill>
                <a:effectLst/>
                <a:latin typeface="GeistSans"/>
              </a:rPr>
              <a:t>.</a:t>
            </a:r>
            <a:endParaRPr lang="en-US" b="0" i="0" dirty="0">
              <a:solidFill>
                <a:srgbClr val="475569"/>
              </a:solidFill>
              <a:effectLst/>
              <a:latin typeface="GeistSans"/>
            </a:endParaRPr>
          </a:p>
          <a:p>
            <a:pPr algn="ctr"/>
            <a:endParaRPr lang="en-US" dirty="0"/>
          </a:p>
        </p:txBody>
      </p:sp>
      <p:sp>
        <p:nvSpPr>
          <p:cNvPr id="3" name="Rectangle: Rounded Corners 2">
            <a:extLst>
              <a:ext uri="{FF2B5EF4-FFF2-40B4-BE49-F238E27FC236}">
                <a16:creationId xmlns:a16="http://schemas.microsoft.com/office/drawing/2014/main" id="{1AD7C540-C769-54D7-FE7E-16950C7C05E9}"/>
              </a:ext>
            </a:extLst>
          </p:cNvPr>
          <p:cNvSpPr/>
          <p:nvPr/>
        </p:nvSpPr>
        <p:spPr>
          <a:xfrm>
            <a:off x="544798" y="2984392"/>
            <a:ext cx="3500580" cy="1578372"/>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endParaRPr lang="en-US" b="1" i="0" dirty="0">
              <a:solidFill>
                <a:srgbClr val="334155"/>
              </a:solidFill>
              <a:effectLst/>
              <a:latin typeface="GeistSans"/>
            </a:endParaRPr>
          </a:p>
          <a:p>
            <a:pPr algn="l">
              <a:buNone/>
            </a:pPr>
            <a:r>
              <a:rPr lang="en-US" b="1" dirty="0">
                <a:solidFill>
                  <a:srgbClr val="334155"/>
                </a:solidFill>
                <a:latin typeface="GeistSans"/>
              </a:rPr>
              <a:t>Tool Configuration</a:t>
            </a:r>
          </a:p>
          <a:p>
            <a:pPr algn="l"/>
            <a:r>
              <a:rPr lang="en-US" sz="1400" dirty="0">
                <a:solidFill>
                  <a:srgbClr val="475569"/>
                </a:solidFill>
                <a:latin typeface="GeistSans"/>
              </a:rPr>
              <a:t>Client tools in ArcMap provide a Python toolbox interface for users to interact with the MID system, while Jenkins jobs automate the backend processing.</a:t>
            </a:r>
            <a:r>
              <a:rPr lang="en-US" sz="1400" b="0" i="0" dirty="0">
                <a:solidFill>
                  <a:srgbClr val="475569"/>
                </a:solidFill>
                <a:effectLst/>
                <a:latin typeface="GeistSans"/>
              </a:rPr>
              <a:t>.</a:t>
            </a:r>
          </a:p>
          <a:p>
            <a:pPr algn="ctr"/>
            <a:endParaRPr lang="en-US" dirty="0"/>
          </a:p>
        </p:txBody>
      </p:sp>
      <p:sp>
        <p:nvSpPr>
          <p:cNvPr id="4" name="Rectangle: Rounded Corners 3">
            <a:extLst>
              <a:ext uri="{FF2B5EF4-FFF2-40B4-BE49-F238E27FC236}">
                <a16:creationId xmlns:a16="http://schemas.microsoft.com/office/drawing/2014/main" id="{4837F837-A2B2-0071-70B2-E947E11E6022}"/>
              </a:ext>
            </a:extLst>
          </p:cNvPr>
          <p:cNvSpPr/>
          <p:nvPr/>
        </p:nvSpPr>
        <p:spPr>
          <a:xfrm>
            <a:off x="544798" y="4891701"/>
            <a:ext cx="3500580" cy="1578372"/>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1" dirty="0">
                <a:solidFill>
                  <a:srgbClr val="334155"/>
                </a:solidFill>
                <a:latin typeface="GeistSans"/>
              </a:rPr>
              <a:t>Automated Processing</a:t>
            </a:r>
          </a:p>
          <a:p>
            <a:pPr algn="l"/>
            <a:r>
              <a:rPr lang="en-US" sz="1400" dirty="0">
                <a:solidFill>
                  <a:srgbClr val="475569"/>
                </a:solidFill>
                <a:latin typeface="GeistSans"/>
              </a:rPr>
              <a:t>Jenkins jobs handle validation, processing, rejection, publication, and cache generation for imagery datasets, ensuring consistent and reliable results.</a:t>
            </a:r>
          </a:p>
        </p:txBody>
      </p:sp>
    </p:spTree>
    <p:extLst>
      <p:ext uri="{BB962C8B-B14F-4D97-AF65-F5344CB8AC3E}">
        <p14:creationId xmlns:p14="http://schemas.microsoft.com/office/powerpoint/2010/main" val="4103385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F616C-6398-6C8D-2080-0CCAAD3B1B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CCF103-96FB-749F-C269-116659163A78}"/>
              </a:ext>
            </a:extLst>
          </p:cNvPr>
          <p:cNvSpPr>
            <a:spLocks noGrp="1"/>
          </p:cNvSpPr>
          <p:nvPr>
            <p:ph type="title"/>
          </p:nvPr>
        </p:nvSpPr>
        <p:spPr>
          <a:xfrm>
            <a:off x="544798" y="271949"/>
            <a:ext cx="11102404" cy="953347"/>
          </a:xfrm>
        </p:spPr>
        <p:txBody>
          <a:bodyPr>
            <a:normAutofit/>
          </a:bodyPr>
          <a:lstStyle/>
          <a:p>
            <a:pPr algn="l"/>
            <a:r>
              <a:rPr lang="en-US" b="1" i="0" dirty="0">
                <a:solidFill>
                  <a:srgbClr val="1E293B"/>
                </a:solidFill>
                <a:effectLst/>
                <a:latin typeface="GeistSans"/>
              </a:rPr>
              <a:t>Validation Rules &amp; Quality Assurance</a:t>
            </a:r>
          </a:p>
        </p:txBody>
      </p:sp>
      <p:sp>
        <p:nvSpPr>
          <p:cNvPr id="5" name="TextBox 4">
            <a:extLst>
              <a:ext uri="{FF2B5EF4-FFF2-40B4-BE49-F238E27FC236}">
                <a16:creationId xmlns:a16="http://schemas.microsoft.com/office/drawing/2014/main" id="{FCEC23B7-FE95-46C4-A6B3-32297C2C3E68}"/>
              </a:ext>
            </a:extLst>
          </p:cNvPr>
          <p:cNvSpPr txBox="1"/>
          <p:nvPr/>
        </p:nvSpPr>
        <p:spPr>
          <a:xfrm>
            <a:off x="544798" y="1225296"/>
            <a:ext cx="5182392" cy="4339650"/>
          </a:xfrm>
          <a:prstGeom prst="rect">
            <a:avLst/>
          </a:prstGeom>
          <a:noFill/>
        </p:spPr>
        <p:txBody>
          <a:bodyPr wrap="square" rtlCol="0">
            <a:spAutoFit/>
          </a:bodyPr>
          <a:lstStyle/>
          <a:p>
            <a:pPr algn="l">
              <a:buNone/>
            </a:pPr>
            <a:r>
              <a:rPr lang="en-US" sz="2000" b="1" i="0" dirty="0">
                <a:solidFill>
                  <a:srgbClr val="334155"/>
                </a:solidFill>
                <a:effectLst/>
                <a:latin typeface="GeistSans"/>
              </a:rPr>
              <a:t>Validation Engine</a:t>
            </a:r>
          </a:p>
          <a:p>
            <a:pPr algn="l">
              <a:buNone/>
            </a:pPr>
            <a:endParaRPr lang="en-US" sz="2000" b="1" i="0" dirty="0">
              <a:solidFill>
                <a:srgbClr val="334155"/>
              </a:solidFill>
              <a:effectLst/>
              <a:latin typeface="GeistSans"/>
            </a:endParaRPr>
          </a:p>
          <a:p>
            <a:pPr algn="l">
              <a:buNone/>
            </a:pPr>
            <a:r>
              <a:rPr lang="en-US" dirty="0">
                <a:solidFill>
                  <a:schemeClr val="bg2">
                    <a:lumMod val="75000"/>
                  </a:schemeClr>
                </a:solidFill>
                <a:latin typeface="GeistSans"/>
              </a:rPr>
              <a:t>The MID system implements strict validation rules to ensure data quality and consistency before processing:</a:t>
            </a:r>
          </a:p>
          <a:p>
            <a:pPr algn="l">
              <a:buNone/>
            </a:pPr>
            <a:endParaRPr lang="en-US" sz="2000" b="1" i="0" dirty="0">
              <a:solidFill>
                <a:srgbClr val="334155"/>
              </a:solidFill>
              <a:effectLst/>
              <a:latin typeface="GeistSans"/>
            </a:endParaRPr>
          </a:p>
          <a:p>
            <a:pPr marL="285750" indent="-285750" algn="l">
              <a:buFont typeface="Wingdings" panose="05000000000000000000" pitchFamily="2" charset="2"/>
              <a:buChar char="q"/>
            </a:pPr>
            <a:r>
              <a:rPr lang="en-US" dirty="0">
                <a:solidFill>
                  <a:schemeClr val="bg2">
                    <a:lumMod val="75000"/>
                  </a:schemeClr>
                </a:solidFill>
                <a:latin typeface="GeistSans"/>
              </a:rPr>
              <a:t>Project naming conventions ex. &lt;YYYYMMDD_AAA_BBBBB&gt;</a:t>
            </a:r>
          </a:p>
          <a:p>
            <a:pPr marL="285750" indent="-285750" algn="l">
              <a:buFont typeface="Wingdings" panose="05000000000000000000" pitchFamily="2" charset="2"/>
              <a:buChar char="q"/>
            </a:pPr>
            <a:r>
              <a:rPr lang="en-US" dirty="0">
                <a:solidFill>
                  <a:schemeClr val="bg2">
                    <a:lumMod val="75000"/>
                  </a:schemeClr>
                </a:solidFill>
                <a:latin typeface="GeistSans"/>
              </a:rPr>
              <a:t>Raster source folder validation</a:t>
            </a:r>
          </a:p>
          <a:p>
            <a:pPr marL="285750" indent="-285750" algn="l">
              <a:buFont typeface="Wingdings" panose="05000000000000000000" pitchFamily="2" charset="2"/>
              <a:buChar char="q"/>
            </a:pPr>
            <a:r>
              <a:rPr lang="en-US" dirty="0">
                <a:solidFill>
                  <a:schemeClr val="bg2">
                    <a:lumMod val="75000"/>
                  </a:schemeClr>
                </a:solidFill>
                <a:latin typeface="GeistSans"/>
              </a:rPr>
              <a:t>File size verification (ex. must be greater than zero)</a:t>
            </a:r>
          </a:p>
          <a:p>
            <a:pPr marL="285750" indent="-285750" algn="l">
              <a:buFont typeface="Wingdings" panose="05000000000000000000" pitchFamily="2" charset="2"/>
              <a:buChar char="q"/>
            </a:pPr>
            <a:r>
              <a:rPr lang="en-US" dirty="0">
                <a:solidFill>
                  <a:schemeClr val="bg2">
                    <a:lumMod val="75000"/>
                  </a:schemeClr>
                </a:solidFill>
                <a:latin typeface="GeistSans"/>
              </a:rPr>
              <a:t>File naming conventions </a:t>
            </a:r>
            <a:r>
              <a:rPr lang="en-US">
                <a:solidFill>
                  <a:schemeClr val="bg2">
                    <a:lumMod val="75000"/>
                  </a:schemeClr>
                </a:solidFill>
                <a:latin typeface="GeistSans"/>
              </a:rPr>
              <a:t>(ex. no </a:t>
            </a:r>
            <a:r>
              <a:rPr lang="en-US" dirty="0">
                <a:solidFill>
                  <a:schemeClr val="bg2">
                    <a:lumMod val="75000"/>
                  </a:schemeClr>
                </a:solidFill>
                <a:latin typeface="GeistSans"/>
              </a:rPr>
              <a:t>spaces or special characters)</a:t>
            </a:r>
          </a:p>
          <a:p>
            <a:pPr marL="285750" indent="-285750" algn="l">
              <a:buFont typeface="Wingdings" panose="05000000000000000000" pitchFamily="2" charset="2"/>
              <a:buChar char="q"/>
            </a:pPr>
            <a:r>
              <a:rPr lang="en-US" dirty="0">
                <a:solidFill>
                  <a:schemeClr val="bg2">
                    <a:lumMod val="75000"/>
                  </a:schemeClr>
                </a:solidFill>
                <a:latin typeface="GeistSans"/>
              </a:rPr>
              <a:t>Metadata validation</a:t>
            </a:r>
          </a:p>
          <a:p>
            <a:pPr marL="285750" indent="-285750" algn="l">
              <a:buFont typeface="Wingdings" panose="05000000000000000000" pitchFamily="2" charset="2"/>
              <a:buChar char="q"/>
            </a:pPr>
            <a:r>
              <a:rPr lang="en-US" dirty="0">
                <a:solidFill>
                  <a:schemeClr val="bg2">
                    <a:lumMod val="75000"/>
                  </a:schemeClr>
                </a:solidFill>
                <a:latin typeface="GeistSans"/>
              </a:rPr>
              <a:t>Projection and coordinate system verification</a:t>
            </a:r>
          </a:p>
        </p:txBody>
      </p:sp>
      <p:sp>
        <p:nvSpPr>
          <p:cNvPr id="13" name="Rectangle: Rounded Corners 12">
            <a:extLst>
              <a:ext uri="{FF2B5EF4-FFF2-40B4-BE49-F238E27FC236}">
                <a16:creationId xmlns:a16="http://schemas.microsoft.com/office/drawing/2014/main" id="{25ED2451-84A9-997E-2198-6A2D6689C06B}"/>
              </a:ext>
            </a:extLst>
          </p:cNvPr>
          <p:cNvSpPr/>
          <p:nvPr/>
        </p:nvSpPr>
        <p:spPr>
          <a:xfrm>
            <a:off x="6096000" y="1508760"/>
            <a:ext cx="5182393" cy="3529861"/>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1" i="0" dirty="0">
                <a:solidFill>
                  <a:srgbClr val="1E293B"/>
                </a:solidFill>
                <a:effectLst/>
                <a:latin typeface="GeistSans"/>
              </a:rPr>
              <a:t>Quality Assurance Process</a:t>
            </a:r>
          </a:p>
          <a:p>
            <a:pPr algn="l">
              <a:buNone/>
            </a:pPr>
            <a:endParaRPr lang="en-US" b="1" i="0" dirty="0">
              <a:solidFill>
                <a:srgbClr val="1E293B"/>
              </a:solidFill>
              <a:effectLst/>
              <a:latin typeface="GeistSans"/>
            </a:endParaRPr>
          </a:p>
          <a:p>
            <a:pPr algn="l">
              <a:buNone/>
            </a:pPr>
            <a:r>
              <a:rPr lang="en-US" dirty="0">
                <a:solidFill>
                  <a:schemeClr val="bg2">
                    <a:lumMod val="75000"/>
                  </a:schemeClr>
                </a:solidFill>
                <a:latin typeface="GeistSans"/>
              </a:rPr>
              <a:t>After initial validation and processing, imagery is loaded into a QA database where users can visually inspect the data. The system provides tools to either approve the data for publication or reject it if issues are found. Rejected data is removed from the system, while approved data is published to the enterprise geodatabase.</a:t>
            </a:r>
          </a:p>
        </p:txBody>
      </p:sp>
    </p:spTree>
    <p:extLst>
      <p:ext uri="{BB962C8B-B14F-4D97-AF65-F5344CB8AC3E}">
        <p14:creationId xmlns:p14="http://schemas.microsoft.com/office/powerpoint/2010/main" val="332554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2D577-4F60-F98D-18EB-44D0EC7D8C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665BEE-B57A-483B-0FF4-A9690A11E50A}"/>
              </a:ext>
            </a:extLst>
          </p:cNvPr>
          <p:cNvSpPr>
            <a:spLocks noGrp="1"/>
          </p:cNvSpPr>
          <p:nvPr>
            <p:ph type="title"/>
          </p:nvPr>
        </p:nvSpPr>
        <p:spPr>
          <a:xfrm>
            <a:off x="544798" y="271949"/>
            <a:ext cx="11102404" cy="953347"/>
          </a:xfrm>
        </p:spPr>
        <p:txBody>
          <a:bodyPr>
            <a:normAutofit/>
          </a:bodyPr>
          <a:lstStyle/>
          <a:p>
            <a:pPr algn="l"/>
            <a:r>
              <a:rPr lang="en-US" b="1" i="0" dirty="0">
                <a:solidFill>
                  <a:srgbClr val="1E293B"/>
                </a:solidFill>
                <a:effectLst/>
                <a:latin typeface="GeistSans"/>
              </a:rPr>
              <a:t>User Tools &amp; Interaction</a:t>
            </a:r>
          </a:p>
        </p:txBody>
      </p:sp>
      <p:sp>
        <p:nvSpPr>
          <p:cNvPr id="6" name="Rectangle: Rounded Corners 5">
            <a:extLst>
              <a:ext uri="{FF2B5EF4-FFF2-40B4-BE49-F238E27FC236}">
                <a16:creationId xmlns:a16="http://schemas.microsoft.com/office/drawing/2014/main" id="{80A9C6FC-A7BF-E8AE-A662-E81A1C0DE2BE}"/>
              </a:ext>
            </a:extLst>
          </p:cNvPr>
          <p:cNvSpPr/>
          <p:nvPr/>
        </p:nvSpPr>
        <p:spPr>
          <a:xfrm>
            <a:off x="997897" y="1275446"/>
            <a:ext cx="2903080" cy="1172496"/>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sz="1600" b="1" i="0" dirty="0">
                <a:solidFill>
                  <a:srgbClr val="334155"/>
                </a:solidFill>
                <a:effectLst/>
                <a:latin typeface="GeistSans"/>
              </a:rPr>
              <a:t>1. QA Imagery Deliverable</a:t>
            </a:r>
          </a:p>
          <a:p>
            <a:pPr algn="l">
              <a:buNone/>
            </a:pPr>
            <a:r>
              <a:rPr lang="en-US" sz="1200" dirty="0">
                <a:solidFill>
                  <a:srgbClr val="475569"/>
                </a:solidFill>
                <a:latin typeface="GeistSans"/>
              </a:rPr>
              <a:t>Allows users to inspect and verify imagery data loaded into the QA database before publication.</a:t>
            </a:r>
          </a:p>
        </p:txBody>
      </p:sp>
      <p:sp>
        <p:nvSpPr>
          <p:cNvPr id="3" name="Rectangle: Rounded Corners 2">
            <a:extLst>
              <a:ext uri="{FF2B5EF4-FFF2-40B4-BE49-F238E27FC236}">
                <a16:creationId xmlns:a16="http://schemas.microsoft.com/office/drawing/2014/main" id="{5DD4C044-F5C9-70E6-A09B-417AF759878A}"/>
              </a:ext>
            </a:extLst>
          </p:cNvPr>
          <p:cNvSpPr/>
          <p:nvPr/>
        </p:nvSpPr>
        <p:spPr>
          <a:xfrm>
            <a:off x="3208068" y="2106613"/>
            <a:ext cx="2817828" cy="1172496"/>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rgbClr val="334155"/>
                </a:solidFill>
                <a:latin typeface="GeistSans"/>
              </a:rPr>
              <a:t>2. Load Project</a:t>
            </a:r>
          </a:p>
          <a:p>
            <a:r>
              <a:rPr lang="en-US" sz="1200" dirty="0">
                <a:solidFill>
                  <a:srgbClr val="475569"/>
                </a:solidFill>
                <a:latin typeface="GeistSans"/>
              </a:rPr>
              <a:t>Initiates the process of loading validated imagery data into the QA database for inspection.</a:t>
            </a:r>
          </a:p>
        </p:txBody>
      </p:sp>
      <p:sp>
        <p:nvSpPr>
          <p:cNvPr id="4" name="Rectangle: Rounded Corners 3">
            <a:extLst>
              <a:ext uri="{FF2B5EF4-FFF2-40B4-BE49-F238E27FC236}">
                <a16:creationId xmlns:a16="http://schemas.microsoft.com/office/drawing/2014/main" id="{5CF973BB-9E26-B5B9-CED8-5CAD100DE3C6}"/>
              </a:ext>
            </a:extLst>
          </p:cNvPr>
          <p:cNvSpPr/>
          <p:nvPr/>
        </p:nvSpPr>
        <p:spPr>
          <a:xfrm>
            <a:off x="5321441" y="2937780"/>
            <a:ext cx="2914626" cy="1172496"/>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600" b="1" dirty="0">
                <a:solidFill>
                  <a:srgbClr val="334155"/>
                </a:solidFill>
                <a:latin typeface="GeistSans"/>
              </a:rPr>
              <a:t>3. Reject Project</a:t>
            </a:r>
          </a:p>
          <a:p>
            <a:pPr>
              <a:buNone/>
            </a:pPr>
            <a:r>
              <a:rPr lang="en-US" sz="1200" dirty="0">
                <a:solidFill>
                  <a:srgbClr val="475569"/>
                </a:solidFill>
                <a:latin typeface="GeistSans"/>
              </a:rPr>
              <a:t>Allows users to reject imagery that doesn't meet quality standards, removing it from the QA database</a:t>
            </a:r>
            <a:r>
              <a:rPr lang="en-US" sz="1600" b="1" dirty="0">
                <a:solidFill>
                  <a:srgbClr val="334155"/>
                </a:solidFill>
                <a:latin typeface="GeistSans"/>
              </a:rPr>
              <a:t>.</a:t>
            </a:r>
            <a:endParaRPr lang="en-US" sz="1200" dirty="0">
              <a:solidFill>
                <a:srgbClr val="475569"/>
              </a:solidFill>
              <a:latin typeface="GeistSans"/>
            </a:endParaRPr>
          </a:p>
        </p:txBody>
      </p:sp>
      <p:sp>
        <p:nvSpPr>
          <p:cNvPr id="5" name="Rectangle: Rounded Corners 4">
            <a:extLst>
              <a:ext uri="{FF2B5EF4-FFF2-40B4-BE49-F238E27FC236}">
                <a16:creationId xmlns:a16="http://schemas.microsoft.com/office/drawing/2014/main" id="{E87EB34B-92C3-E51A-CDA3-2C9E56C2C95F}"/>
              </a:ext>
            </a:extLst>
          </p:cNvPr>
          <p:cNvSpPr/>
          <p:nvPr/>
        </p:nvSpPr>
        <p:spPr>
          <a:xfrm>
            <a:off x="7658240" y="3868219"/>
            <a:ext cx="3232264" cy="1172496"/>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sz="1600" b="1" dirty="0">
                <a:solidFill>
                  <a:srgbClr val="334155"/>
                </a:solidFill>
                <a:latin typeface="GeistSans"/>
              </a:rPr>
              <a:t>4. Publish Project</a:t>
            </a:r>
          </a:p>
          <a:p>
            <a:pPr algn="l">
              <a:buNone/>
            </a:pPr>
            <a:r>
              <a:rPr lang="en-US" sz="1200" dirty="0">
                <a:solidFill>
                  <a:srgbClr val="475569"/>
                </a:solidFill>
                <a:latin typeface="GeistSans"/>
              </a:rPr>
              <a:t>Publishes approved imagery from the QA database to the final enterprise geodatabase for wider access.</a:t>
            </a:r>
          </a:p>
        </p:txBody>
      </p:sp>
      <p:sp>
        <p:nvSpPr>
          <p:cNvPr id="7" name="Rectangle: Rounded Corners 6">
            <a:extLst>
              <a:ext uri="{FF2B5EF4-FFF2-40B4-BE49-F238E27FC236}">
                <a16:creationId xmlns:a16="http://schemas.microsoft.com/office/drawing/2014/main" id="{B061BE39-7C7B-51BB-3FAA-2771BB43FBD1}"/>
              </a:ext>
            </a:extLst>
          </p:cNvPr>
          <p:cNvSpPr/>
          <p:nvPr/>
        </p:nvSpPr>
        <p:spPr>
          <a:xfrm>
            <a:off x="431432" y="4513950"/>
            <a:ext cx="7020928" cy="2072101"/>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sz="1600" b="1" dirty="0">
                <a:solidFill>
                  <a:srgbClr val="334155"/>
                </a:solidFill>
                <a:latin typeface="GeistSans"/>
              </a:rPr>
              <a:t>User Workflow</a:t>
            </a:r>
          </a:p>
          <a:p>
            <a:pPr algn="l">
              <a:buNone/>
            </a:pPr>
            <a:endParaRPr lang="en-US" sz="1600" b="1" dirty="0">
              <a:solidFill>
                <a:srgbClr val="334155"/>
              </a:solidFill>
              <a:latin typeface="GeistSans"/>
            </a:endParaRPr>
          </a:p>
          <a:p>
            <a:pPr algn="l">
              <a:buNone/>
            </a:pPr>
            <a:r>
              <a:rPr lang="en-US" sz="1600" dirty="0">
                <a:solidFill>
                  <a:srgbClr val="475569"/>
                </a:solidFill>
                <a:latin typeface="GeistSans"/>
              </a:rPr>
              <a:t>Users interact with the MID system through the ArcMap Python toolbox, which provides a user-friendly interface for managing the imagery lifecycle. The tools handle the complexity of the backend processes, allowing users to focus on data quality and business requirements rather than technical details.</a:t>
            </a:r>
          </a:p>
        </p:txBody>
      </p:sp>
    </p:spTree>
    <p:extLst>
      <p:ext uri="{BB962C8B-B14F-4D97-AF65-F5344CB8AC3E}">
        <p14:creationId xmlns:p14="http://schemas.microsoft.com/office/powerpoint/2010/main" val="92818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CE26E-41E0-B701-A73B-AD8A7922C8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935DB-8969-B1C1-F830-0027439C5B1B}"/>
              </a:ext>
            </a:extLst>
          </p:cNvPr>
          <p:cNvSpPr>
            <a:spLocks noGrp="1"/>
          </p:cNvSpPr>
          <p:nvPr>
            <p:ph type="title"/>
          </p:nvPr>
        </p:nvSpPr>
        <p:spPr>
          <a:xfrm>
            <a:off x="544798" y="271949"/>
            <a:ext cx="11102404" cy="953347"/>
          </a:xfrm>
        </p:spPr>
        <p:txBody>
          <a:bodyPr>
            <a:normAutofit/>
          </a:bodyPr>
          <a:lstStyle/>
          <a:p>
            <a:pPr algn="l"/>
            <a:r>
              <a:rPr lang="en-US" b="1" i="0" dirty="0">
                <a:solidFill>
                  <a:srgbClr val="1E293B"/>
                </a:solidFill>
                <a:effectLst/>
                <a:latin typeface="GeistSans"/>
              </a:rPr>
              <a:t>Data Extraction &amp; Delivery</a:t>
            </a:r>
          </a:p>
        </p:txBody>
      </p:sp>
      <p:sp>
        <p:nvSpPr>
          <p:cNvPr id="6" name="Rectangle: Rounded Corners 5">
            <a:extLst>
              <a:ext uri="{FF2B5EF4-FFF2-40B4-BE49-F238E27FC236}">
                <a16:creationId xmlns:a16="http://schemas.microsoft.com/office/drawing/2014/main" id="{6D8FDA52-69DF-6E92-3672-C0BBF8C86E6E}"/>
              </a:ext>
            </a:extLst>
          </p:cNvPr>
          <p:cNvSpPr/>
          <p:nvPr/>
        </p:nvSpPr>
        <p:spPr>
          <a:xfrm>
            <a:off x="387931" y="1284377"/>
            <a:ext cx="4522397" cy="2382367"/>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1" dirty="0">
                <a:solidFill>
                  <a:srgbClr val="334155"/>
                </a:solidFill>
                <a:latin typeface="GeistSans"/>
              </a:rPr>
              <a:t>On-Demand Extraction</a:t>
            </a:r>
          </a:p>
          <a:p>
            <a:pPr algn="l">
              <a:buNone/>
            </a:pPr>
            <a:r>
              <a:rPr lang="en-US" sz="1400" dirty="0">
                <a:solidFill>
                  <a:srgbClr val="475569"/>
                </a:solidFill>
                <a:latin typeface="GeistSans"/>
              </a:rPr>
              <a:t>Users can extract imagery data in various formats based on their specified Area of Interest (AOI).</a:t>
            </a:r>
          </a:p>
          <a:p>
            <a:pPr algn="l">
              <a:buNone/>
            </a:pPr>
            <a:endParaRPr lang="en-US" b="1" i="0" dirty="0">
              <a:solidFill>
                <a:srgbClr val="334155"/>
              </a:solidFill>
              <a:effectLst/>
              <a:latin typeface="GeistSans"/>
            </a:endParaRPr>
          </a:p>
          <a:p>
            <a:pPr marL="285750" indent="-285750" algn="l">
              <a:buFont typeface="Wingdings" panose="05000000000000000000" pitchFamily="2" charset="2"/>
              <a:buChar char="q"/>
            </a:pPr>
            <a:r>
              <a:rPr lang="en-US" sz="1400" dirty="0">
                <a:solidFill>
                  <a:srgbClr val="475569"/>
                </a:solidFill>
                <a:latin typeface="GeistSans"/>
              </a:rPr>
              <a:t>Custom AOI selection</a:t>
            </a:r>
          </a:p>
          <a:p>
            <a:pPr marL="285750" indent="-285750" algn="l">
              <a:buFont typeface="Wingdings" panose="05000000000000000000" pitchFamily="2" charset="2"/>
              <a:buChar char="q"/>
            </a:pPr>
            <a:r>
              <a:rPr lang="en-US" sz="1400" dirty="0">
                <a:solidFill>
                  <a:srgbClr val="475569"/>
                </a:solidFill>
                <a:latin typeface="GeistSans"/>
              </a:rPr>
              <a:t>Multiple output format options</a:t>
            </a:r>
          </a:p>
          <a:p>
            <a:pPr marL="285750" indent="-285750" algn="l">
              <a:buFont typeface="Wingdings" panose="05000000000000000000" pitchFamily="2" charset="2"/>
              <a:buChar char="q"/>
            </a:pPr>
            <a:r>
              <a:rPr lang="en-US" sz="1400" dirty="0">
                <a:solidFill>
                  <a:srgbClr val="475569"/>
                </a:solidFill>
                <a:latin typeface="GeistSans"/>
              </a:rPr>
              <a:t>User-defined parameters</a:t>
            </a:r>
          </a:p>
          <a:p>
            <a:pPr marL="285750" indent="-285750" algn="l">
              <a:buFont typeface="Wingdings" panose="05000000000000000000" pitchFamily="2" charset="2"/>
              <a:buChar char="q"/>
            </a:pPr>
            <a:r>
              <a:rPr lang="en-US" sz="1400" dirty="0">
                <a:solidFill>
                  <a:srgbClr val="475569"/>
                </a:solidFill>
                <a:latin typeface="GeistSans"/>
              </a:rPr>
              <a:t>Immediate processing and delivery</a:t>
            </a:r>
          </a:p>
          <a:p>
            <a:pPr marL="285750" indent="-285750" algn="l">
              <a:buFont typeface="Wingdings" panose="05000000000000000000" pitchFamily="2" charset="2"/>
              <a:buChar char="q"/>
            </a:pPr>
            <a:r>
              <a:rPr lang="en-US" sz="1400" dirty="0">
                <a:solidFill>
                  <a:srgbClr val="475569"/>
                </a:solidFill>
                <a:latin typeface="GeistSans"/>
              </a:rPr>
              <a:t>Resolution and band selection</a:t>
            </a:r>
          </a:p>
        </p:txBody>
      </p:sp>
      <p:sp>
        <p:nvSpPr>
          <p:cNvPr id="9" name="Rectangle: Rounded Corners 8">
            <a:extLst>
              <a:ext uri="{FF2B5EF4-FFF2-40B4-BE49-F238E27FC236}">
                <a16:creationId xmlns:a16="http://schemas.microsoft.com/office/drawing/2014/main" id="{CC80CBE2-560E-FB37-FBFA-6755C2E13058}"/>
              </a:ext>
            </a:extLst>
          </p:cNvPr>
          <p:cNvSpPr/>
          <p:nvPr/>
        </p:nvSpPr>
        <p:spPr>
          <a:xfrm>
            <a:off x="6208627" y="1284377"/>
            <a:ext cx="4636157" cy="2382367"/>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1" i="0" dirty="0">
                <a:solidFill>
                  <a:srgbClr val="334155"/>
                </a:solidFill>
                <a:effectLst/>
                <a:latin typeface="GeistSans"/>
              </a:rPr>
              <a:t>Scheduled Extraction</a:t>
            </a:r>
          </a:p>
          <a:p>
            <a:pPr algn="l">
              <a:buNone/>
            </a:pPr>
            <a:r>
              <a:rPr lang="en-US" sz="1400" dirty="0">
                <a:solidFill>
                  <a:srgbClr val="475569"/>
                </a:solidFill>
                <a:latin typeface="GeistSans"/>
              </a:rPr>
              <a:t>Automated extraction for recurring data needs on daily, weekly, or monthly schedules.</a:t>
            </a:r>
          </a:p>
          <a:p>
            <a:pPr algn="l">
              <a:buNone/>
            </a:pPr>
            <a:endParaRPr lang="en-US" b="1" i="0" dirty="0">
              <a:solidFill>
                <a:srgbClr val="334155"/>
              </a:solidFill>
              <a:effectLst/>
              <a:latin typeface="GeistSans"/>
            </a:endParaRPr>
          </a:p>
          <a:p>
            <a:pPr marL="285750" indent="-285750" algn="l">
              <a:buFont typeface="Wingdings" panose="05000000000000000000" pitchFamily="2" charset="2"/>
              <a:buChar char="q"/>
            </a:pPr>
            <a:r>
              <a:rPr lang="en-US" sz="1400" dirty="0">
                <a:solidFill>
                  <a:srgbClr val="475569"/>
                </a:solidFill>
                <a:latin typeface="GeistSans"/>
              </a:rPr>
              <a:t>Pre-defined AOIs from SDE tables</a:t>
            </a:r>
          </a:p>
          <a:p>
            <a:pPr marL="285750" indent="-285750" algn="l">
              <a:buFont typeface="Wingdings" panose="05000000000000000000" pitchFamily="2" charset="2"/>
              <a:buChar char="q"/>
            </a:pPr>
            <a:r>
              <a:rPr lang="en-US" sz="1400" dirty="0">
                <a:solidFill>
                  <a:srgbClr val="475569"/>
                </a:solidFill>
                <a:latin typeface="GeistSans"/>
              </a:rPr>
              <a:t>Configurable delivery schedules</a:t>
            </a:r>
          </a:p>
          <a:p>
            <a:pPr marL="285750" indent="-285750" algn="l">
              <a:buFont typeface="Wingdings" panose="05000000000000000000" pitchFamily="2" charset="2"/>
              <a:buChar char="q"/>
            </a:pPr>
            <a:r>
              <a:rPr lang="en-US" sz="1400" dirty="0">
                <a:solidFill>
                  <a:srgbClr val="475569"/>
                </a:solidFill>
                <a:latin typeface="GeistSans"/>
              </a:rPr>
              <a:t>Automated notification system</a:t>
            </a:r>
          </a:p>
          <a:p>
            <a:pPr marL="285750" indent="-285750" algn="l">
              <a:buFont typeface="Wingdings" panose="05000000000000000000" pitchFamily="2" charset="2"/>
              <a:buChar char="q"/>
            </a:pPr>
            <a:r>
              <a:rPr lang="en-US" sz="1400" dirty="0">
                <a:solidFill>
                  <a:srgbClr val="475569"/>
                </a:solidFill>
                <a:latin typeface="GeistSans"/>
              </a:rPr>
              <a:t>Historical data tracking</a:t>
            </a:r>
          </a:p>
          <a:p>
            <a:pPr marL="285750" indent="-285750" algn="l">
              <a:buFont typeface="Wingdings" panose="05000000000000000000" pitchFamily="2" charset="2"/>
              <a:buChar char="q"/>
            </a:pPr>
            <a:r>
              <a:rPr lang="en-US" sz="1400" dirty="0">
                <a:solidFill>
                  <a:srgbClr val="475569"/>
                </a:solidFill>
                <a:latin typeface="GeistSans"/>
              </a:rPr>
              <a:t>Batch processing capabilities</a:t>
            </a:r>
          </a:p>
        </p:txBody>
      </p:sp>
      <p:sp>
        <p:nvSpPr>
          <p:cNvPr id="3" name="Rectangle: Rounded Corners 2">
            <a:extLst>
              <a:ext uri="{FF2B5EF4-FFF2-40B4-BE49-F238E27FC236}">
                <a16:creationId xmlns:a16="http://schemas.microsoft.com/office/drawing/2014/main" id="{29589A98-FA8B-C5E2-1A78-01BB7942F37A}"/>
              </a:ext>
            </a:extLst>
          </p:cNvPr>
          <p:cNvSpPr/>
          <p:nvPr/>
        </p:nvSpPr>
        <p:spPr>
          <a:xfrm>
            <a:off x="387931" y="4042815"/>
            <a:ext cx="4522397" cy="2318359"/>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1" dirty="0">
                <a:solidFill>
                  <a:srgbClr val="334155"/>
                </a:solidFill>
                <a:latin typeface="GeistSans"/>
              </a:rPr>
              <a:t>Cache Generation</a:t>
            </a:r>
          </a:p>
          <a:p>
            <a:pPr algn="l">
              <a:buNone/>
            </a:pPr>
            <a:endParaRPr lang="en-US" b="1" dirty="0">
              <a:solidFill>
                <a:srgbClr val="334155"/>
              </a:solidFill>
              <a:latin typeface="GeistSans"/>
            </a:endParaRPr>
          </a:p>
          <a:p>
            <a:pPr algn="l">
              <a:buNone/>
            </a:pPr>
            <a:r>
              <a:rPr lang="en-US" sz="1400" dirty="0">
                <a:solidFill>
                  <a:srgbClr val="475569"/>
                </a:solidFill>
                <a:latin typeface="GeistSans"/>
              </a:rPr>
              <a:t>After imagery is published to the enterprise geodatabase, the system automatically generates cache files to optimize performance for web and desktop applications. This ensures fast access to imagery data regardless of the original file size or format.</a:t>
            </a:r>
          </a:p>
        </p:txBody>
      </p:sp>
      <p:sp>
        <p:nvSpPr>
          <p:cNvPr id="4" name="Rectangle: Rounded Corners 3">
            <a:extLst>
              <a:ext uri="{FF2B5EF4-FFF2-40B4-BE49-F238E27FC236}">
                <a16:creationId xmlns:a16="http://schemas.microsoft.com/office/drawing/2014/main" id="{30D88B05-D687-7A51-9588-BE08F96A21F8}"/>
              </a:ext>
            </a:extLst>
          </p:cNvPr>
          <p:cNvSpPr/>
          <p:nvPr/>
        </p:nvSpPr>
        <p:spPr>
          <a:xfrm>
            <a:off x="6208627" y="4106824"/>
            <a:ext cx="4636157" cy="2318359"/>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1" dirty="0">
                <a:solidFill>
                  <a:srgbClr val="334155"/>
                </a:solidFill>
                <a:latin typeface="GeistSans"/>
              </a:rPr>
              <a:t>Image Services</a:t>
            </a:r>
          </a:p>
          <a:p>
            <a:pPr algn="l">
              <a:buNone/>
            </a:pPr>
            <a:endParaRPr lang="en-US" b="1" dirty="0">
              <a:solidFill>
                <a:srgbClr val="334155"/>
              </a:solidFill>
              <a:latin typeface="GeistSans"/>
            </a:endParaRPr>
          </a:p>
          <a:p>
            <a:r>
              <a:rPr lang="en-US" sz="1400" dirty="0">
                <a:solidFill>
                  <a:srgbClr val="475569"/>
                </a:solidFill>
                <a:latin typeface="GeistSans"/>
              </a:rPr>
              <a:t>The MID system publishes imagery as ArcGIS Image Services, allowing users to access and analyze the data through web browsers, desktop applications, and mobile devices. These services support on-the-fly processing and analysis without requiring users to download the full datasets.</a:t>
            </a:r>
          </a:p>
        </p:txBody>
      </p:sp>
    </p:spTree>
    <p:extLst>
      <p:ext uri="{BB962C8B-B14F-4D97-AF65-F5344CB8AC3E}">
        <p14:creationId xmlns:p14="http://schemas.microsoft.com/office/powerpoint/2010/main" val="112907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F616C-6398-6C8D-2080-0CCAAD3B1B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CCF103-96FB-749F-C269-116659163A78}"/>
              </a:ext>
            </a:extLst>
          </p:cNvPr>
          <p:cNvSpPr>
            <a:spLocks noGrp="1"/>
          </p:cNvSpPr>
          <p:nvPr>
            <p:ph type="title"/>
          </p:nvPr>
        </p:nvSpPr>
        <p:spPr>
          <a:xfrm>
            <a:off x="544798" y="271949"/>
            <a:ext cx="11102404" cy="826023"/>
          </a:xfrm>
        </p:spPr>
        <p:txBody>
          <a:bodyPr>
            <a:normAutofit/>
          </a:bodyPr>
          <a:lstStyle/>
          <a:p>
            <a:pPr algn="l"/>
            <a:r>
              <a:rPr lang="en-US" b="1" i="0" dirty="0">
                <a:solidFill>
                  <a:srgbClr val="1E293B"/>
                </a:solidFill>
                <a:effectLst/>
                <a:latin typeface="GeistSans"/>
              </a:rPr>
              <a:t>Implementation Benefits &amp; Success Metrics</a:t>
            </a:r>
          </a:p>
        </p:txBody>
      </p:sp>
      <p:sp>
        <p:nvSpPr>
          <p:cNvPr id="6" name="Rectangle: Rounded Corners 5">
            <a:extLst>
              <a:ext uri="{FF2B5EF4-FFF2-40B4-BE49-F238E27FC236}">
                <a16:creationId xmlns:a16="http://schemas.microsoft.com/office/drawing/2014/main" id="{58C0D3F8-9587-0967-1EE7-65805CB47206}"/>
              </a:ext>
            </a:extLst>
          </p:cNvPr>
          <p:cNvSpPr/>
          <p:nvPr/>
        </p:nvSpPr>
        <p:spPr>
          <a:xfrm>
            <a:off x="6871858" y="1739376"/>
            <a:ext cx="3685306" cy="865279"/>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endParaRPr lang="en-US" b="1" i="0" dirty="0">
              <a:solidFill>
                <a:srgbClr val="334155"/>
              </a:solidFill>
              <a:effectLst/>
              <a:latin typeface="GeistSans"/>
            </a:endParaRPr>
          </a:p>
          <a:p>
            <a:pPr algn="l">
              <a:buNone/>
            </a:pPr>
            <a:r>
              <a:rPr lang="en-US" b="1" i="0" dirty="0">
                <a:solidFill>
                  <a:srgbClr val="1E293B"/>
                </a:solidFill>
                <a:effectLst/>
                <a:latin typeface="GeistSans"/>
              </a:rPr>
              <a:t>85%</a:t>
            </a:r>
          </a:p>
          <a:p>
            <a:pPr algn="l"/>
            <a:r>
              <a:rPr lang="en-US" b="0" i="0" dirty="0">
                <a:solidFill>
                  <a:srgbClr val="475569"/>
                </a:solidFill>
                <a:effectLst/>
                <a:latin typeface="GeistSans"/>
              </a:rPr>
              <a:t>Reduction in data processing time</a:t>
            </a:r>
          </a:p>
          <a:p>
            <a:pPr algn="l"/>
            <a:endParaRPr lang="en-US" sz="1400" b="0" i="0" dirty="0">
              <a:solidFill>
                <a:srgbClr val="475569"/>
              </a:solidFill>
              <a:effectLst/>
              <a:latin typeface="GeistSans"/>
            </a:endParaRPr>
          </a:p>
          <a:p>
            <a:pPr algn="ctr"/>
            <a:endParaRPr lang="en-US" dirty="0"/>
          </a:p>
        </p:txBody>
      </p:sp>
      <p:sp>
        <p:nvSpPr>
          <p:cNvPr id="5" name="TextBox 4">
            <a:extLst>
              <a:ext uri="{FF2B5EF4-FFF2-40B4-BE49-F238E27FC236}">
                <a16:creationId xmlns:a16="http://schemas.microsoft.com/office/drawing/2014/main" id="{FCEC23B7-FE95-46C4-A6B3-32297C2C3E68}"/>
              </a:ext>
            </a:extLst>
          </p:cNvPr>
          <p:cNvSpPr txBox="1"/>
          <p:nvPr/>
        </p:nvSpPr>
        <p:spPr>
          <a:xfrm>
            <a:off x="544798" y="1225296"/>
            <a:ext cx="4627566" cy="5078313"/>
          </a:xfrm>
          <a:prstGeom prst="rect">
            <a:avLst/>
          </a:prstGeom>
          <a:noFill/>
        </p:spPr>
        <p:txBody>
          <a:bodyPr wrap="square" rtlCol="0">
            <a:spAutoFit/>
          </a:bodyPr>
          <a:lstStyle/>
          <a:p>
            <a:pPr algn="l">
              <a:buNone/>
            </a:pPr>
            <a:r>
              <a:rPr lang="en-US" sz="2000" b="1" i="0" dirty="0">
                <a:solidFill>
                  <a:srgbClr val="334155"/>
                </a:solidFill>
                <a:effectLst/>
                <a:latin typeface="GeistSans"/>
              </a:rPr>
              <a:t>Key Benefits</a:t>
            </a:r>
          </a:p>
          <a:p>
            <a:pPr algn="l">
              <a:buNone/>
            </a:pPr>
            <a:endParaRPr lang="en-US" sz="2000" b="1" i="0" dirty="0">
              <a:solidFill>
                <a:srgbClr val="334155"/>
              </a:solidFill>
              <a:effectLst/>
              <a:latin typeface="GeistSans"/>
            </a:endParaRPr>
          </a:p>
          <a:p>
            <a:pPr marL="285750" indent="-285750" algn="l">
              <a:buFont typeface="Wingdings" panose="05000000000000000000" pitchFamily="2" charset="2"/>
              <a:buChar char="ü"/>
            </a:pPr>
            <a:r>
              <a:rPr lang="en-US" sz="2000" b="1" dirty="0">
                <a:solidFill>
                  <a:schemeClr val="bg1">
                    <a:lumMod val="75000"/>
                    <a:lumOff val="25000"/>
                  </a:schemeClr>
                </a:solidFill>
                <a:latin typeface="GeistSans"/>
              </a:rPr>
              <a:t>Centralized Data Management</a:t>
            </a:r>
          </a:p>
          <a:p>
            <a:pPr algn="l"/>
            <a:r>
              <a:rPr lang="en-US" b="0" i="0" dirty="0">
                <a:solidFill>
                  <a:srgbClr val="475569"/>
                </a:solidFill>
                <a:effectLst/>
                <a:latin typeface="GeistSans"/>
              </a:rPr>
              <a:t>	</a:t>
            </a:r>
            <a:r>
              <a:rPr lang="en-US" sz="1400" dirty="0">
                <a:solidFill>
                  <a:schemeClr val="bg2">
                    <a:lumMod val="50000"/>
                  </a:schemeClr>
                </a:solidFill>
                <a:latin typeface="GeistSans"/>
              </a:rPr>
              <a:t>Single source of truth for all Imagery data across the enterprise</a:t>
            </a:r>
          </a:p>
          <a:p>
            <a:pPr marL="285750" indent="-285750" algn="l">
              <a:spcBef>
                <a:spcPts val="1200"/>
              </a:spcBef>
              <a:buFont typeface="Wingdings" panose="05000000000000000000" pitchFamily="2" charset="2"/>
              <a:buChar char="ü"/>
            </a:pPr>
            <a:r>
              <a:rPr lang="en-US" sz="2000" b="1" dirty="0">
                <a:solidFill>
                  <a:schemeClr val="bg1">
                    <a:lumMod val="75000"/>
                    <a:lumOff val="25000"/>
                  </a:schemeClr>
                </a:solidFill>
                <a:latin typeface="GeistSans"/>
              </a:rPr>
              <a:t>Automated Workflows</a:t>
            </a:r>
          </a:p>
          <a:p>
            <a:pPr>
              <a:spcBef>
                <a:spcPts val="1200"/>
              </a:spcBef>
            </a:pPr>
            <a:r>
              <a:rPr lang="en-US" b="0" i="0" dirty="0">
                <a:solidFill>
                  <a:srgbClr val="475569"/>
                </a:solidFill>
                <a:effectLst/>
                <a:latin typeface="GeistSans"/>
              </a:rPr>
              <a:t>	</a:t>
            </a:r>
            <a:r>
              <a:rPr lang="en-US" sz="1400" dirty="0">
                <a:solidFill>
                  <a:schemeClr val="bg2">
                    <a:lumMod val="50000"/>
                  </a:schemeClr>
                </a:solidFill>
                <a:latin typeface="GeistSans"/>
              </a:rPr>
              <a:t>Reduced manual processing time by 85% through automated Jenkins jobs</a:t>
            </a:r>
          </a:p>
          <a:p>
            <a:pPr marL="285750" indent="-285750">
              <a:spcBef>
                <a:spcPts val="1200"/>
              </a:spcBef>
              <a:buFont typeface="Wingdings" panose="05000000000000000000" pitchFamily="2" charset="2"/>
              <a:buChar char="ü"/>
            </a:pPr>
            <a:r>
              <a:rPr lang="en-US" sz="2000" b="1" dirty="0">
                <a:solidFill>
                  <a:schemeClr val="bg1">
                    <a:lumMod val="75000"/>
                    <a:lumOff val="25000"/>
                  </a:schemeClr>
                </a:solidFill>
                <a:latin typeface="GeistSans"/>
              </a:rPr>
              <a:t>Quality Assurance</a:t>
            </a:r>
          </a:p>
          <a:p>
            <a:pPr>
              <a:spcBef>
                <a:spcPts val="1200"/>
              </a:spcBef>
            </a:pPr>
            <a:r>
              <a:rPr lang="en-US" b="0" i="0" dirty="0">
                <a:solidFill>
                  <a:srgbClr val="475569"/>
                </a:solidFill>
                <a:effectLst/>
                <a:latin typeface="GeistSans"/>
              </a:rPr>
              <a:t>	</a:t>
            </a:r>
            <a:r>
              <a:rPr lang="en-US" sz="1400" dirty="0">
                <a:solidFill>
                  <a:schemeClr val="bg2">
                    <a:lumMod val="50000"/>
                  </a:schemeClr>
                </a:solidFill>
                <a:latin typeface="GeistSans"/>
              </a:rPr>
              <a:t>Integrated QA process ensures data accuracy and reliability</a:t>
            </a:r>
          </a:p>
          <a:p>
            <a:pPr marL="285750" indent="-285750">
              <a:spcBef>
                <a:spcPts val="1200"/>
              </a:spcBef>
              <a:buFont typeface="Wingdings" panose="05000000000000000000" pitchFamily="2" charset="2"/>
              <a:buChar char="ü"/>
            </a:pPr>
            <a:r>
              <a:rPr lang="en-US" sz="2000" b="1" dirty="0">
                <a:solidFill>
                  <a:schemeClr val="bg1">
                    <a:lumMod val="75000"/>
                    <a:lumOff val="25000"/>
                  </a:schemeClr>
                </a:solidFill>
                <a:latin typeface="GeistSans"/>
              </a:rPr>
              <a:t>Flexible Data Extraction</a:t>
            </a:r>
          </a:p>
          <a:p>
            <a:pPr>
              <a:spcBef>
                <a:spcPts val="1200"/>
              </a:spcBef>
            </a:pPr>
            <a:r>
              <a:rPr lang="en-US" b="0" i="0" dirty="0">
                <a:solidFill>
                  <a:srgbClr val="475569"/>
                </a:solidFill>
                <a:effectLst/>
                <a:latin typeface="GeistSans"/>
              </a:rPr>
              <a:t>	</a:t>
            </a:r>
            <a:r>
              <a:rPr lang="en-US" sz="1400" dirty="0">
                <a:solidFill>
                  <a:schemeClr val="bg2">
                    <a:lumMod val="50000"/>
                  </a:schemeClr>
                </a:solidFill>
                <a:latin typeface="GeistSans"/>
              </a:rPr>
              <a:t>On-demand and scheduled extractions meet diverse user needs</a:t>
            </a:r>
          </a:p>
          <a:p>
            <a:endParaRPr lang="en-US" dirty="0"/>
          </a:p>
        </p:txBody>
      </p:sp>
      <p:sp>
        <p:nvSpPr>
          <p:cNvPr id="7" name="Rectangle 6">
            <a:extLst>
              <a:ext uri="{FF2B5EF4-FFF2-40B4-BE49-F238E27FC236}">
                <a16:creationId xmlns:a16="http://schemas.microsoft.com/office/drawing/2014/main" id="{D093A234-CFA2-A1EA-2BEB-A5EC5E283786}"/>
              </a:ext>
            </a:extLst>
          </p:cNvPr>
          <p:cNvSpPr/>
          <p:nvPr/>
        </p:nvSpPr>
        <p:spPr>
          <a:xfrm>
            <a:off x="6871858" y="1097972"/>
            <a:ext cx="3214252" cy="461665"/>
          </a:xfrm>
          <a:prstGeom prst="rect">
            <a:avLst/>
          </a:prstGeom>
          <a:noFill/>
        </p:spPr>
        <p:txBody>
          <a:bodyPr wrap="square" lIns="91440" tIns="45720" rIns="91440" bIns="45720">
            <a:spAutoFit/>
          </a:bodyPr>
          <a:lstStyle/>
          <a:p>
            <a:pPr algn="l"/>
            <a:r>
              <a:rPr lang="en-US" sz="2400" b="1" i="0" dirty="0">
                <a:solidFill>
                  <a:srgbClr val="334155"/>
                </a:solidFill>
                <a:effectLst/>
                <a:latin typeface="GeistSans"/>
              </a:rPr>
              <a:t>Client Success Metrics</a:t>
            </a:r>
          </a:p>
        </p:txBody>
      </p:sp>
      <p:sp>
        <p:nvSpPr>
          <p:cNvPr id="11" name="Rectangle: Rounded Corners 10">
            <a:extLst>
              <a:ext uri="{FF2B5EF4-FFF2-40B4-BE49-F238E27FC236}">
                <a16:creationId xmlns:a16="http://schemas.microsoft.com/office/drawing/2014/main" id="{5FCE7416-4589-4F35-492C-F79AAF5B93A7}"/>
              </a:ext>
            </a:extLst>
          </p:cNvPr>
          <p:cNvSpPr/>
          <p:nvPr/>
        </p:nvSpPr>
        <p:spPr>
          <a:xfrm>
            <a:off x="6871858" y="2819661"/>
            <a:ext cx="3685306" cy="865279"/>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endParaRPr lang="en-US" b="1" i="0" dirty="0">
              <a:solidFill>
                <a:srgbClr val="334155"/>
              </a:solidFill>
              <a:effectLst/>
              <a:latin typeface="GeistSans"/>
            </a:endParaRPr>
          </a:p>
          <a:p>
            <a:pPr algn="l">
              <a:buNone/>
            </a:pPr>
            <a:r>
              <a:rPr lang="en-US" b="1" i="0" dirty="0">
                <a:solidFill>
                  <a:srgbClr val="1E293B"/>
                </a:solidFill>
                <a:effectLst/>
                <a:latin typeface="GeistSans"/>
              </a:rPr>
              <a:t>99.8%</a:t>
            </a:r>
          </a:p>
          <a:p>
            <a:pPr algn="l"/>
            <a:r>
              <a:rPr lang="en-US" b="0" i="0" dirty="0">
                <a:solidFill>
                  <a:srgbClr val="475569"/>
                </a:solidFill>
                <a:effectLst/>
                <a:latin typeface="GeistSans"/>
              </a:rPr>
              <a:t>Data accuracy after implementation</a:t>
            </a:r>
          </a:p>
          <a:p>
            <a:pPr algn="l"/>
            <a:endParaRPr lang="en-US" sz="1400" b="0" i="0" dirty="0">
              <a:solidFill>
                <a:srgbClr val="475569"/>
              </a:solidFill>
              <a:effectLst/>
              <a:latin typeface="GeistSans"/>
            </a:endParaRPr>
          </a:p>
          <a:p>
            <a:pPr algn="ctr"/>
            <a:endParaRPr lang="en-US" dirty="0"/>
          </a:p>
        </p:txBody>
      </p:sp>
      <p:sp>
        <p:nvSpPr>
          <p:cNvPr id="12" name="Rectangle: Rounded Corners 11">
            <a:extLst>
              <a:ext uri="{FF2B5EF4-FFF2-40B4-BE49-F238E27FC236}">
                <a16:creationId xmlns:a16="http://schemas.microsoft.com/office/drawing/2014/main" id="{05D6E6BA-E2FA-8D0C-4785-393CD07F0F65}"/>
              </a:ext>
            </a:extLst>
          </p:cNvPr>
          <p:cNvSpPr/>
          <p:nvPr/>
        </p:nvSpPr>
        <p:spPr>
          <a:xfrm>
            <a:off x="6871858" y="3925134"/>
            <a:ext cx="3685306" cy="865279"/>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1" i="0" dirty="0">
                <a:solidFill>
                  <a:srgbClr val="1E293B"/>
                </a:solidFill>
                <a:effectLst/>
                <a:latin typeface="GeistSans"/>
              </a:rPr>
              <a:t>24/7</a:t>
            </a:r>
          </a:p>
          <a:p>
            <a:pPr algn="l"/>
            <a:r>
              <a:rPr lang="en-US" b="0" i="0" dirty="0">
                <a:solidFill>
                  <a:srgbClr val="475569"/>
                </a:solidFill>
                <a:effectLst/>
                <a:latin typeface="GeistSans"/>
              </a:rPr>
              <a:t>Data availability for enterprise users</a:t>
            </a:r>
          </a:p>
        </p:txBody>
      </p:sp>
      <p:sp>
        <p:nvSpPr>
          <p:cNvPr id="13" name="Rectangle: Rounded Corners 12">
            <a:extLst>
              <a:ext uri="{FF2B5EF4-FFF2-40B4-BE49-F238E27FC236}">
                <a16:creationId xmlns:a16="http://schemas.microsoft.com/office/drawing/2014/main" id="{25ED2451-84A9-997E-2198-6A2D6689C06B}"/>
              </a:ext>
            </a:extLst>
          </p:cNvPr>
          <p:cNvSpPr/>
          <p:nvPr/>
        </p:nvSpPr>
        <p:spPr>
          <a:xfrm>
            <a:off x="6871857" y="5106030"/>
            <a:ext cx="3685305" cy="865279"/>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1" i="0" dirty="0">
                <a:solidFill>
                  <a:srgbClr val="1E293B"/>
                </a:solidFill>
                <a:effectLst/>
                <a:latin typeface="GeistSans"/>
              </a:rPr>
              <a:t>65%</a:t>
            </a:r>
          </a:p>
          <a:p>
            <a:pPr algn="l"/>
            <a:r>
              <a:rPr lang="en-US" b="0" i="0" dirty="0">
                <a:solidFill>
                  <a:srgbClr val="475569"/>
                </a:solidFill>
                <a:effectLst/>
                <a:latin typeface="GeistSans"/>
              </a:rPr>
              <a:t>Increase in data utilization across departments</a:t>
            </a:r>
          </a:p>
        </p:txBody>
      </p:sp>
    </p:spTree>
    <p:extLst>
      <p:ext uri="{BB962C8B-B14F-4D97-AF65-F5344CB8AC3E}">
        <p14:creationId xmlns:p14="http://schemas.microsoft.com/office/powerpoint/2010/main" val="372849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AB007-8134-B323-1E18-3469366780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FE97CC-E3D8-48DB-407B-12F67236B3AF}"/>
              </a:ext>
            </a:extLst>
          </p:cNvPr>
          <p:cNvSpPr>
            <a:spLocks noGrp="1"/>
          </p:cNvSpPr>
          <p:nvPr>
            <p:ph type="title"/>
          </p:nvPr>
        </p:nvSpPr>
        <p:spPr>
          <a:xfrm>
            <a:off x="544798" y="271950"/>
            <a:ext cx="11102404" cy="679396"/>
          </a:xfrm>
        </p:spPr>
        <p:txBody>
          <a:bodyPr>
            <a:normAutofit/>
          </a:bodyPr>
          <a:lstStyle/>
          <a:p>
            <a:pPr algn="l"/>
            <a:r>
              <a:rPr lang="en-US" b="1" i="0" dirty="0">
                <a:solidFill>
                  <a:srgbClr val="1E293B"/>
                </a:solidFill>
                <a:effectLst/>
                <a:latin typeface="GeistSans"/>
              </a:rPr>
              <a:t>Case Study: Mining Company Implementation</a:t>
            </a:r>
          </a:p>
        </p:txBody>
      </p:sp>
      <p:sp>
        <p:nvSpPr>
          <p:cNvPr id="6" name="Rectangle: Rounded Corners 5">
            <a:extLst>
              <a:ext uri="{FF2B5EF4-FFF2-40B4-BE49-F238E27FC236}">
                <a16:creationId xmlns:a16="http://schemas.microsoft.com/office/drawing/2014/main" id="{866C06B6-EDAD-298B-B102-A5F84508F425}"/>
              </a:ext>
            </a:extLst>
          </p:cNvPr>
          <p:cNvSpPr/>
          <p:nvPr/>
        </p:nvSpPr>
        <p:spPr>
          <a:xfrm>
            <a:off x="471053" y="951347"/>
            <a:ext cx="4941455" cy="2613890"/>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Wingdings" panose="05000000000000000000" pitchFamily="2" charset="2"/>
              <a:buChar char="ü"/>
            </a:pPr>
            <a:r>
              <a:rPr lang="en-US" sz="1600" b="0" i="0" dirty="0">
                <a:solidFill>
                  <a:srgbClr val="475569"/>
                </a:solidFill>
                <a:effectLst/>
                <a:latin typeface="GeistSans"/>
              </a:rPr>
              <a:t>Industry: Mining &amp; Resources</a:t>
            </a:r>
          </a:p>
          <a:p>
            <a:pPr marL="285750" indent="-285750" algn="l">
              <a:buFont typeface="Wingdings" panose="05000000000000000000" pitchFamily="2" charset="2"/>
              <a:buChar char="ü"/>
            </a:pPr>
            <a:r>
              <a:rPr lang="en-US" sz="1600" b="0" i="0" dirty="0">
                <a:solidFill>
                  <a:srgbClr val="475569"/>
                </a:solidFill>
                <a:effectLst/>
                <a:latin typeface="GeistSans"/>
              </a:rPr>
              <a:t>Operations: 8 active mine sites across 2 continents</a:t>
            </a:r>
          </a:p>
          <a:p>
            <a:pPr marL="285750" indent="-285750" algn="l">
              <a:buFont typeface="Wingdings" panose="05000000000000000000" pitchFamily="2" charset="2"/>
              <a:buChar char="ü"/>
            </a:pPr>
            <a:r>
              <a:rPr lang="en-US" sz="1600" b="0" i="0" dirty="0">
                <a:solidFill>
                  <a:srgbClr val="475569"/>
                </a:solidFill>
                <a:effectLst/>
                <a:latin typeface="GeistSans"/>
              </a:rPr>
              <a:t>Imagery Volume: 5TB+ of aerial imagery data annually</a:t>
            </a:r>
          </a:p>
          <a:p>
            <a:pPr marL="285750" indent="-285750" algn="l">
              <a:buFont typeface="Wingdings" panose="05000000000000000000" pitchFamily="2" charset="2"/>
              <a:buChar char="ü"/>
            </a:pPr>
            <a:r>
              <a:rPr lang="en-US" sz="1600" b="0" i="0" dirty="0">
                <a:solidFill>
                  <a:srgbClr val="475569"/>
                </a:solidFill>
                <a:effectLst/>
                <a:latin typeface="GeistSans"/>
              </a:rPr>
              <a:t>Previous Solution: Manual processing with disconnected file storage</a:t>
            </a:r>
          </a:p>
          <a:p>
            <a:pPr marL="285750" indent="-285750" algn="l">
              <a:buFont typeface="Wingdings" panose="05000000000000000000" pitchFamily="2" charset="2"/>
              <a:buChar char="ü"/>
            </a:pPr>
            <a:r>
              <a:rPr lang="en-US" sz="1600" b="0" i="0" dirty="0">
                <a:solidFill>
                  <a:srgbClr val="475569"/>
                </a:solidFill>
                <a:effectLst/>
                <a:latin typeface="GeistSans"/>
              </a:rPr>
              <a:t>Key Challenge: Inconsistent imagery quality and accessibility</a:t>
            </a:r>
          </a:p>
        </p:txBody>
      </p:sp>
      <p:sp>
        <p:nvSpPr>
          <p:cNvPr id="3" name="Rectangle: Rounded Corners 2">
            <a:extLst>
              <a:ext uri="{FF2B5EF4-FFF2-40B4-BE49-F238E27FC236}">
                <a16:creationId xmlns:a16="http://schemas.microsoft.com/office/drawing/2014/main" id="{458969BC-70AE-7B76-1B54-BD9A6A348B6A}"/>
              </a:ext>
            </a:extLst>
          </p:cNvPr>
          <p:cNvSpPr/>
          <p:nvPr/>
        </p:nvSpPr>
        <p:spPr>
          <a:xfrm>
            <a:off x="6779494" y="1026631"/>
            <a:ext cx="1560942" cy="679396"/>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r>
              <a:rPr lang="en-US" sz="1600" b="1" i="0" dirty="0">
                <a:solidFill>
                  <a:srgbClr val="16A34A"/>
                </a:solidFill>
                <a:effectLst/>
                <a:latin typeface="GeistSans"/>
              </a:rPr>
              <a:t>94%</a:t>
            </a:r>
          </a:p>
          <a:p>
            <a:pPr algn="ctr"/>
            <a:r>
              <a:rPr lang="en-US" sz="1000" b="0" i="0" dirty="0">
                <a:solidFill>
                  <a:srgbClr val="475569"/>
                </a:solidFill>
                <a:effectLst/>
                <a:latin typeface="GeistSans"/>
              </a:rPr>
              <a:t>Reduction in processing time</a:t>
            </a:r>
          </a:p>
        </p:txBody>
      </p:sp>
      <p:sp>
        <p:nvSpPr>
          <p:cNvPr id="4" name="Rectangle: Rounded Corners 3">
            <a:extLst>
              <a:ext uri="{FF2B5EF4-FFF2-40B4-BE49-F238E27FC236}">
                <a16:creationId xmlns:a16="http://schemas.microsoft.com/office/drawing/2014/main" id="{36E8FFE7-187A-24B5-8C4F-901C90088811}"/>
              </a:ext>
            </a:extLst>
          </p:cNvPr>
          <p:cNvSpPr/>
          <p:nvPr/>
        </p:nvSpPr>
        <p:spPr>
          <a:xfrm>
            <a:off x="6659418" y="2811688"/>
            <a:ext cx="4147125" cy="1516070"/>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sz="1600" b="0" i="0" dirty="0">
                <a:solidFill>
                  <a:srgbClr val="334155"/>
                </a:solidFill>
                <a:effectLst/>
                <a:latin typeface="GeistSans"/>
              </a:rPr>
              <a:t>      Processing Time Comparison</a:t>
            </a:r>
          </a:p>
          <a:p>
            <a:pPr>
              <a:buNone/>
            </a:pPr>
            <a:br>
              <a:rPr lang="en-US" sz="1600" b="0" i="0" dirty="0">
                <a:solidFill>
                  <a:srgbClr val="475569"/>
                </a:solidFill>
                <a:effectLst/>
                <a:latin typeface="GeistSans"/>
              </a:rPr>
            </a:br>
            <a:r>
              <a:rPr lang="en-US" sz="1200" b="0" i="0" dirty="0">
                <a:solidFill>
                  <a:srgbClr val="475569"/>
                </a:solidFill>
                <a:effectLst/>
                <a:latin typeface="GeistSans"/>
              </a:rPr>
              <a:t>Before MID						72 hours</a:t>
            </a:r>
          </a:p>
          <a:p>
            <a:pPr>
              <a:buNone/>
            </a:pPr>
            <a:endParaRPr lang="en-US" sz="1200" b="0" i="0" dirty="0">
              <a:solidFill>
                <a:srgbClr val="475569"/>
              </a:solidFill>
              <a:effectLst/>
              <a:latin typeface="GeistSans"/>
            </a:endParaRPr>
          </a:p>
          <a:p>
            <a:pPr>
              <a:buNone/>
            </a:pPr>
            <a:r>
              <a:rPr lang="en-US" sz="1200" b="0" i="0" dirty="0">
                <a:solidFill>
                  <a:srgbClr val="475569"/>
                </a:solidFill>
                <a:effectLst/>
                <a:latin typeface="GeistSans"/>
              </a:rPr>
              <a:t>After M</a:t>
            </a:r>
            <a:r>
              <a:rPr lang="en-US" sz="1200" dirty="0">
                <a:solidFill>
                  <a:srgbClr val="475569"/>
                </a:solidFill>
                <a:latin typeface="GeistSans"/>
              </a:rPr>
              <a:t>I</a:t>
            </a:r>
            <a:r>
              <a:rPr lang="en-US" sz="1200" b="0" i="0" dirty="0">
                <a:solidFill>
                  <a:srgbClr val="475569"/>
                </a:solidFill>
                <a:effectLst/>
                <a:latin typeface="GeistSans"/>
              </a:rPr>
              <a:t>D						4 hours</a:t>
            </a:r>
          </a:p>
          <a:p>
            <a:pPr>
              <a:buNone/>
            </a:pPr>
            <a:endParaRPr lang="en-US" sz="1200" dirty="0">
              <a:solidFill>
                <a:srgbClr val="475569"/>
              </a:solidFill>
              <a:latin typeface="GeistSans"/>
            </a:endParaRPr>
          </a:p>
        </p:txBody>
      </p:sp>
      <p:sp>
        <p:nvSpPr>
          <p:cNvPr id="7" name="Rectangle: Rounded Corners 6">
            <a:extLst>
              <a:ext uri="{FF2B5EF4-FFF2-40B4-BE49-F238E27FC236}">
                <a16:creationId xmlns:a16="http://schemas.microsoft.com/office/drawing/2014/main" id="{08EEB1AE-7966-2C21-4357-985DCE645749}"/>
              </a:ext>
            </a:extLst>
          </p:cNvPr>
          <p:cNvSpPr/>
          <p:nvPr/>
        </p:nvSpPr>
        <p:spPr>
          <a:xfrm>
            <a:off x="471054" y="3703783"/>
            <a:ext cx="4941455" cy="3032668"/>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lumMod val="75000"/>
                    <a:lumOff val="25000"/>
                  </a:schemeClr>
                </a:solidFill>
                <a:latin typeface="GeistSans"/>
              </a:rPr>
              <a:t>Challenges</a:t>
            </a:r>
          </a:p>
          <a:p>
            <a:pPr marL="285750" indent="-285750" algn="l">
              <a:buFont typeface="Wingdings" panose="05000000000000000000" pitchFamily="2" charset="2"/>
              <a:buChar char="ü"/>
            </a:pPr>
            <a:r>
              <a:rPr lang="en-US" sz="1600" dirty="0">
                <a:solidFill>
                  <a:srgbClr val="475569"/>
                </a:solidFill>
                <a:latin typeface="GeistSans"/>
              </a:rPr>
              <a:t>Processing delays of up to 2 weeks for new imagery</a:t>
            </a:r>
          </a:p>
          <a:p>
            <a:pPr marL="285750" indent="-285750" algn="l">
              <a:buFont typeface="Wingdings" panose="05000000000000000000" pitchFamily="2" charset="2"/>
              <a:buChar char="ü"/>
            </a:pPr>
            <a:r>
              <a:rPr lang="en-US" sz="1600" dirty="0">
                <a:solidFill>
                  <a:srgbClr val="475569"/>
                </a:solidFill>
                <a:latin typeface="GeistSans"/>
              </a:rPr>
              <a:t>Inconsistent quality control and validation</a:t>
            </a:r>
          </a:p>
          <a:p>
            <a:pPr marL="285750" indent="-285750" algn="l">
              <a:buFont typeface="Wingdings" panose="05000000000000000000" pitchFamily="2" charset="2"/>
              <a:buChar char="ü"/>
            </a:pPr>
            <a:r>
              <a:rPr lang="en-US" sz="1600" dirty="0">
                <a:solidFill>
                  <a:srgbClr val="475569"/>
                </a:solidFill>
                <a:latin typeface="GeistSans"/>
              </a:rPr>
              <a:t>Duplicate imagery causing confusion and storage waste</a:t>
            </a:r>
          </a:p>
          <a:p>
            <a:pPr marL="285750" indent="-285750" algn="l">
              <a:buFont typeface="Wingdings" panose="05000000000000000000" pitchFamily="2" charset="2"/>
              <a:buChar char="ü"/>
            </a:pPr>
            <a:r>
              <a:rPr lang="en-US" sz="1600" dirty="0">
                <a:solidFill>
                  <a:srgbClr val="475569"/>
                </a:solidFill>
                <a:latin typeface="GeistSans"/>
              </a:rPr>
              <a:t>Limited access to imagery for operational teams</a:t>
            </a:r>
          </a:p>
          <a:p>
            <a:pPr marL="285750" indent="-285750" algn="l">
              <a:buFont typeface="Wingdings" panose="05000000000000000000" pitchFamily="2" charset="2"/>
              <a:buChar char="ü"/>
            </a:pPr>
            <a:r>
              <a:rPr lang="en-US" sz="1600" dirty="0">
                <a:solidFill>
                  <a:srgbClr val="475569"/>
                </a:solidFill>
                <a:latin typeface="GeistSans"/>
              </a:rPr>
              <a:t>No standardized naming conventions or metadata</a:t>
            </a:r>
          </a:p>
          <a:p>
            <a:pPr marL="285750" indent="-285750" algn="l">
              <a:buFont typeface="Wingdings" panose="05000000000000000000" pitchFamily="2" charset="2"/>
              <a:buChar char="ü"/>
            </a:pPr>
            <a:r>
              <a:rPr lang="en-US" sz="1600" dirty="0">
                <a:solidFill>
                  <a:srgbClr val="475569"/>
                </a:solidFill>
                <a:latin typeface="GeistSans"/>
              </a:rPr>
              <a:t>Difficulty locating specific imagery for projects</a:t>
            </a:r>
          </a:p>
        </p:txBody>
      </p:sp>
      <p:sp>
        <p:nvSpPr>
          <p:cNvPr id="8" name="Rectangle: Rounded Corners 7">
            <a:extLst>
              <a:ext uri="{FF2B5EF4-FFF2-40B4-BE49-F238E27FC236}">
                <a16:creationId xmlns:a16="http://schemas.microsoft.com/office/drawing/2014/main" id="{5F8C37CB-4D13-690E-2667-1B3EAFDB84FC}"/>
              </a:ext>
            </a:extLst>
          </p:cNvPr>
          <p:cNvSpPr/>
          <p:nvPr/>
        </p:nvSpPr>
        <p:spPr>
          <a:xfrm>
            <a:off x="8783784" y="1026631"/>
            <a:ext cx="1560942" cy="660923"/>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r>
              <a:rPr lang="en-US" sz="1600" b="1" i="0" dirty="0">
                <a:solidFill>
                  <a:srgbClr val="16A34A"/>
                </a:solidFill>
                <a:effectLst/>
                <a:latin typeface="GeistSans"/>
              </a:rPr>
              <a:t>99.7%</a:t>
            </a:r>
          </a:p>
          <a:p>
            <a:pPr algn="ctr"/>
            <a:r>
              <a:rPr lang="en-US" sz="1000" b="0" i="0" dirty="0">
                <a:solidFill>
                  <a:srgbClr val="475569"/>
                </a:solidFill>
                <a:effectLst/>
                <a:latin typeface="GeistSans"/>
              </a:rPr>
              <a:t>Data accuracy</a:t>
            </a:r>
          </a:p>
        </p:txBody>
      </p:sp>
      <p:sp>
        <p:nvSpPr>
          <p:cNvPr id="9" name="Rectangle: Rounded Corners 8">
            <a:extLst>
              <a:ext uri="{FF2B5EF4-FFF2-40B4-BE49-F238E27FC236}">
                <a16:creationId xmlns:a16="http://schemas.microsoft.com/office/drawing/2014/main" id="{5A552CA3-0D37-5399-4F3E-E3D926DE5E5B}"/>
              </a:ext>
            </a:extLst>
          </p:cNvPr>
          <p:cNvSpPr/>
          <p:nvPr/>
        </p:nvSpPr>
        <p:spPr>
          <a:xfrm>
            <a:off x="6779494" y="1909750"/>
            <a:ext cx="1560942" cy="707191"/>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r>
              <a:rPr lang="en-US" sz="1600" b="1" dirty="0">
                <a:solidFill>
                  <a:srgbClr val="16A34A"/>
                </a:solidFill>
                <a:latin typeface="GeistSans"/>
              </a:rPr>
              <a:t>100</a:t>
            </a:r>
            <a:r>
              <a:rPr lang="en-US" sz="1600" b="1" i="0" dirty="0">
                <a:solidFill>
                  <a:srgbClr val="16A34A"/>
                </a:solidFill>
                <a:effectLst/>
                <a:latin typeface="GeistSans"/>
              </a:rPr>
              <a:t>%</a:t>
            </a:r>
          </a:p>
          <a:p>
            <a:pPr algn="ctr"/>
            <a:r>
              <a:rPr lang="en-US" sz="1000" b="0" i="0" dirty="0">
                <a:solidFill>
                  <a:srgbClr val="475569"/>
                </a:solidFill>
                <a:effectLst/>
                <a:latin typeface="GeistSans"/>
              </a:rPr>
              <a:t>Automation of routine tasks</a:t>
            </a:r>
          </a:p>
        </p:txBody>
      </p:sp>
      <p:sp>
        <p:nvSpPr>
          <p:cNvPr id="10" name="Rectangle: Rounded Corners 9">
            <a:extLst>
              <a:ext uri="{FF2B5EF4-FFF2-40B4-BE49-F238E27FC236}">
                <a16:creationId xmlns:a16="http://schemas.microsoft.com/office/drawing/2014/main" id="{EAA0F3EE-1D29-8374-2E77-3C2FAD064053}"/>
              </a:ext>
            </a:extLst>
          </p:cNvPr>
          <p:cNvSpPr/>
          <p:nvPr/>
        </p:nvSpPr>
        <p:spPr>
          <a:xfrm>
            <a:off x="8783784" y="1909750"/>
            <a:ext cx="1560942" cy="716165"/>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r>
              <a:rPr lang="en-US" sz="1600" b="1" i="0" dirty="0">
                <a:solidFill>
                  <a:srgbClr val="16A34A"/>
                </a:solidFill>
                <a:effectLst/>
                <a:latin typeface="GeistSans"/>
              </a:rPr>
              <a:t>3.2M</a:t>
            </a:r>
          </a:p>
          <a:p>
            <a:pPr algn="ctr">
              <a:buNone/>
            </a:pPr>
            <a:r>
              <a:rPr lang="en-US" sz="1000" b="0" i="0" dirty="0">
                <a:solidFill>
                  <a:srgbClr val="475569"/>
                </a:solidFill>
                <a:effectLst/>
                <a:latin typeface="GeistSans"/>
              </a:rPr>
              <a:t>Annual cost savings</a:t>
            </a:r>
          </a:p>
        </p:txBody>
      </p:sp>
      <p:sp>
        <p:nvSpPr>
          <p:cNvPr id="11" name="Rectangle: Rounded Corners 10">
            <a:extLst>
              <a:ext uri="{FF2B5EF4-FFF2-40B4-BE49-F238E27FC236}">
                <a16:creationId xmlns:a16="http://schemas.microsoft.com/office/drawing/2014/main" id="{CE484A3A-8348-8324-AD6D-8C39091986D7}"/>
              </a:ext>
            </a:extLst>
          </p:cNvPr>
          <p:cNvSpPr/>
          <p:nvPr/>
        </p:nvSpPr>
        <p:spPr>
          <a:xfrm>
            <a:off x="6659418" y="4513532"/>
            <a:ext cx="4147125" cy="2222919"/>
          </a:xfrm>
          <a:prstGeom prst="roundRect">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sz="1600" b="1" dirty="0">
                <a:solidFill>
                  <a:srgbClr val="334155"/>
                </a:solidFill>
                <a:latin typeface="GeistSans"/>
              </a:rPr>
              <a:t>Operational Improvements</a:t>
            </a:r>
          </a:p>
          <a:p>
            <a:pPr algn="l">
              <a:buNone/>
            </a:pPr>
            <a:endParaRPr lang="en-US" sz="1200" dirty="0">
              <a:solidFill>
                <a:srgbClr val="475569"/>
              </a:solidFill>
              <a:latin typeface="GeistSans"/>
            </a:endParaRPr>
          </a:p>
          <a:p>
            <a:pPr marL="171450" indent="-171450" algn="l">
              <a:lnSpc>
                <a:spcPct val="150000"/>
              </a:lnSpc>
              <a:buFont typeface="Wingdings" panose="05000000000000000000" pitchFamily="2" charset="2"/>
              <a:buChar char="ü"/>
            </a:pPr>
            <a:r>
              <a:rPr lang="en-US" sz="1200" dirty="0">
                <a:solidFill>
                  <a:srgbClr val="475569"/>
                </a:solidFill>
                <a:latin typeface="GeistSans"/>
              </a:rPr>
              <a:t>Automated validation of all incoming imagery</a:t>
            </a:r>
          </a:p>
          <a:p>
            <a:pPr marL="171450" indent="-171450" algn="l">
              <a:lnSpc>
                <a:spcPct val="150000"/>
              </a:lnSpc>
              <a:buFont typeface="Wingdings" panose="05000000000000000000" pitchFamily="2" charset="2"/>
              <a:buChar char="ü"/>
            </a:pPr>
            <a:r>
              <a:rPr lang="en-US" sz="1200" dirty="0">
                <a:solidFill>
                  <a:srgbClr val="475569"/>
                </a:solidFill>
                <a:latin typeface="GeistSans"/>
              </a:rPr>
              <a:t>Standardized naming and metadata across all sites</a:t>
            </a:r>
          </a:p>
          <a:p>
            <a:pPr marL="171450" indent="-171450" algn="l">
              <a:lnSpc>
                <a:spcPct val="150000"/>
              </a:lnSpc>
              <a:buFont typeface="Wingdings" panose="05000000000000000000" pitchFamily="2" charset="2"/>
              <a:buChar char="ü"/>
            </a:pPr>
            <a:r>
              <a:rPr lang="en-US" sz="1200" dirty="0">
                <a:solidFill>
                  <a:srgbClr val="475569"/>
                </a:solidFill>
                <a:latin typeface="GeistSans"/>
              </a:rPr>
              <a:t>Self-service imagery extraction for all departments</a:t>
            </a:r>
          </a:p>
          <a:p>
            <a:pPr marL="171450" indent="-171450" algn="l">
              <a:lnSpc>
                <a:spcPct val="150000"/>
              </a:lnSpc>
              <a:buFont typeface="Wingdings" panose="05000000000000000000" pitchFamily="2" charset="2"/>
              <a:buChar char="ü"/>
            </a:pPr>
            <a:r>
              <a:rPr lang="en-US" sz="1200" dirty="0">
                <a:solidFill>
                  <a:srgbClr val="475569"/>
                </a:solidFill>
                <a:latin typeface="GeistSans"/>
              </a:rPr>
              <a:t>Scheduled delivery of imagery to key stakeholders</a:t>
            </a:r>
          </a:p>
          <a:p>
            <a:pPr marL="171450" indent="-171450" algn="l">
              <a:lnSpc>
                <a:spcPct val="150000"/>
              </a:lnSpc>
              <a:buFont typeface="Wingdings" panose="05000000000000000000" pitchFamily="2" charset="2"/>
              <a:buChar char="ü"/>
            </a:pPr>
            <a:r>
              <a:rPr lang="en-US" sz="1200" dirty="0">
                <a:solidFill>
                  <a:srgbClr val="475569"/>
                </a:solidFill>
                <a:latin typeface="GeistSans"/>
              </a:rPr>
              <a:t>Centralized repository with version control</a:t>
            </a:r>
          </a:p>
          <a:p>
            <a:pPr marL="171450" indent="-171450" algn="l">
              <a:lnSpc>
                <a:spcPct val="150000"/>
              </a:lnSpc>
              <a:buFont typeface="Wingdings" panose="05000000000000000000" pitchFamily="2" charset="2"/>
              <a:buChar char="ü"/>
            </a:pPr>
            <a:r>
              <a:rPr lang="en-US" sz="1200" dirty="0">
                <a:solidFill>
                  <a:srgbClr val="475569"/>
                </a:solidFill>
                <a:latin typeface="GeistSans"/>
              </a:rPr>
              <a:t>Seamless integration with mine planning software</a:t>
            </a:r>
          </a:p>
        </p:txBody>
      </p:sp>
      <p:pic>
        <p:nvPicPr>
          <p:cNvPr id="13" name="Graphic 12" descr="Venn diagram with solid fill">
            <a:extLst>
              <a:ext uri="{FF2B5EF4-FFF2-40B4-BE49-F238E27FC236}">
                <a16:creationId xmlns:a16="http://schemas.microsoft.com/office/drawing/2014/main" id="{2088C97E-5F67-4229-9003-AD4E2B685E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40311" y="2946403"/>
            <a:ext cx="249381" cy="249381"/>
          </a:xfrm>
          <a:prstGeom prst="rect">
            <a:avLst/>
          </a:prstGeom>
        </p:spPr>
      </p:pic>
      <p:sp>
        <p:nvSpPr>
          <p:cNvPr id="17" name="Rectangle: Rounded Corners 16">
            <a:extLst>
              <a:ext uri="{FF2B5EF4-FFF2-40B4-BE49-F238E27FC236}">
                <a16:creationId xmlns:a16="http://schemas.microsoft.com/office/drawing/2014/main" id="{FEBA37D4-8E0B-C6A8-DBD9-4AFBDFAABDF2}"/>
              </a:ext>
            </a:extLst>
          </p:cNvPr>
          <p:cNvSpPr/>
          <p:nvPr/>
        </p:nvSpPr>
        <p:spPr>
          <a:xfrm>
            <a:off x="6788730" y="3666835"/>
            <a:ext cx="3814615" cy="11048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40341770-229B-9FFB-3234-7E2150CFB5D3}"/>
              </a:ext>
            </a:extLst>
          </p:cNvPr>
          <p:cNvSpPr/>
          <p:nvPr/>
        </p:nvSpPr>
        <p:spPr>
          <a:xfrm>
            <a:off x="6840311" y="4064000"/>
            <a:ext cx="3763034" cy="110489"/>
          </a:xfrm>
          <a:prstGeom prst="roundRec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0C617566-C239-E132-31A9-CA91B3CC13DD}"/>
              </a:ext>
            </a:extLst>
          </p:cNvPr>
          <p:cNvSpPr/>
          <p:nvPr/>
        </p:nvSpPr>
        <p:spPr>
          <a:xfrm>
            <a:off x="6840311" y="4063826"/>
            <a:ext cx="544943" cy="110489"/>
          </a:xfrm>
          <a:prstGeom prst="round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8241077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121</TotalTime>
  <Words>1146</Words>
  <Application>Microsoft Office PowerPoint</Application>
  <PresentationFormat>Widescreen</PresentationFormat>
  <Paragraphs>186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Century Gothic</vt:lpstr>
      <vt:lpstr>GeistSans</vt:lpstr>
      <vt:lpstr>Wingdings</vt:lpstr>
      <vt:lpstr>Wingdings 3</vt:lpstr>
      <vt:lpstr>Slice</vt:lpstr>
      <vt:lpstr>PowerPoint Presentation</vt:lpstr>
      <vt:lpstr>  Comprehensive Aerial Imagery Management Solution  </vt:lpstr>
      <vt:lpstr>MiD System Architecture</vt:lpstr>
      <vt:lpstr>MID Data Processing Workflow</vt:lpstr>
      <vt:lpstr>Validation Rules &amp; Quality Assurance</vt:lpstr>
      <vt:lpstr>User Tools &amp; Interaction</vt:lpstr>
      <vt:lpstr>Data Extraction &amp; Delivery</vt:lpstr>
      <vt:lpstr>Implementation Benefits &amp; Success Metrics</vt:lpstr>
      <vt:lpstr>Case Study: Mining Company Implementation</vt:lpstr>
      <vt:lpstr>Integration Capabilities &amp; Ecosystem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Girish Pathak</dc:creator>
  <cp:lastModifiedBy>Girish Pathak</cp:lastModifiedBy>
  <cp:revision>29</cp:revision>
  <dcterms:created xsi:type="dcterms:W3CDTF">2025-04-30T12:20:32Z</dcterms:created>
  <dcterms:modified xsi:type="dcterms:W3CDTF">2025-04-30T15:55:30Z</dcterms:modified>
</cp:coreProperties>
</file>