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20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7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27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2617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7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194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29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36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2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6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7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F4F844E-4BE8-491A-9D64-D95C9E6E020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EB8803D-FC2A-4165-95BF-167DC561D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44EAD9B-FA2A-A4E7-5B3A-D2010A8C5AC4}"/>
              </a:ext>
            </a:extLst>
          </p:cNvPr>
          <p:cNvSpPr txBox="1"/>
          <p:nvPr/>
        </p:nvSpPr>
        <p:spPr>
          <a:xfrm>
            <a:off x="987552" y="2203704"/>
            <a:ext cx="9518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GeistSans"/>
              </a:rPr>
              <a:t>Master Terrain Dataset (MTD)</a:t>
            </a:r>
          </a:p>
          <a:p>
            <a:endParaRPr lang="en-US" sz="4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64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FBC53-F605-D276-34AE-EE1505703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36F0-E6AC-29C8-9912-E027EECD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50"/>
            <a:ext cx="11102404" cy="67939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Integration Capabilities &amp; Ecosystem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9DF904-D0DE-AF24-DB3A-438AA7D2A15B}"/>
              </a:ext>
            </a:extLst>
          </p:cNvPr>
          <p:cNvSpPr/>
          <p:nvPr/>
        </p:nvSpPr>
        <p:spPr>
          <a:xfrm>
            <a:off x="471053" y="951346"/>
            <a:ext cx="3168073" cy="26508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Data Sources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Fleet Management Systems (FMS)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LiDAR/Laser Scanning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Drone Imagery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Satellite Imagery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Ground Survey Data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Existing GIS Databases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CAD/BIM Models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Third-party Elevation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06C080-512D-2FD0-C657-45A7E933893F}"/>
              </a:ext>
            </a:extLst>
          </p:cNvPr>
          <p:cNvSpPr/>
          <p:nvPr/>
        </p:nvSpPr>
        <p:spPr>
          <a:xfrm>
            <a:off x="4258036" y="951345"/>
            <a:ext cx="2992582" cy="265083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Enterprise Systems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ArcGIS Enterprise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ArcGIS Online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Enterprise Resource Planning (ERP)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Asset Management Systems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Business Intelligence Platforms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Document Management Systems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Project Management Tools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Custom Web Applications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D438C20-58C8-27FD-EA9B-BD550E0AEE51}"/>
              </a:ext>
            </a:extLst>
          </p:cNvPr>
          <p:cNvSpPr/>
          <p:nvPr/>
        </p:nvSpPr>
        <p:spPr>
          <a:xfrm>
            <a:off x="7860438" y="951344"/>
            <a:ext cx="2992582" cy="26508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Output Formats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Mosaic Datasets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Raster Datasets (</a:t>
            </a:r>
            <a:r>
              <a:rPr lang="en-US" sz="1100" dirty="0" err="1">
                <a:solidFill>
                  <a:srgbClr val="475569"/>
                </a:solidFill>
                <a:latin typeface="GeistSans"/>
              </a:rPr>
              <a:t>GeoTIFF</a:t>
            </a:r>
            <a:r>
              <a:rPr lang="en-US" sz="1100" dirty="0">
                <a:solidFill>
                  <a:srgbClr val="475569"/>
                </a:solidFill>
                <a:latin typeface="GeistSans"/>
              </a:rPr>
              <a:t>, IMG)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LAS/LAZ Point Clouds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DEM/DSM Models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Contour Lines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Web Services (WMS, WMTS)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Feature Services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Cached Map Tiles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24E7B40-339C-7DC4-E684-5A4FB8C4AA5E}"/>
              </a:ext>
            </a:extLst>
          </p:cNvPr>
          <p:cNvSpPr/>
          <p:nvPr/>
        </p:nvSpPr>
        <p:spPr>
          <a:xfrm>
            <a:off x="471053" y="3791528"/>
            <a:ext cx="5347856" cy="292383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API &amp; Integration Framework</a:t>
            </a:r>
          </a:p>
          <a:p>
            <a:pPr algn="l">
              <a:buNone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The MTD solution provides a comprehensive API framework that enables seamless integration with existing enterprise systems and third-party applications.</a:t>
            </a:r>
          </a:p>
          <a:p>
            <a:pPr algn="l"/>
            <a:r>
              <a:rPr lang="en-US" sz="1100" dirty="0">
                <a:solidFill>
                  <a:srgbClr val="475569"/>
                </a:solidFill>
                <a:latin typeface="GeistSans"/>
              </a:rPr>
              <a:t>RESTful API for data access and management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OGC-compliant web services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Webhook support for event-driven integrations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SOAP services for legacy system compatibility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OAuth 2.0 authentication and authorization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Batch processing interfaces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Real-time data streaming capabilities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EEAC78-6985-076B-0540-7BA35675FF74}"/>
              </a:ext>
            </a:extLst>
          </p:cNvPr>
          <p:cNvSpPr/>
          <p:nvPr/>
        </p:nvSpPr>
        <p:spPr>
          <a:xfrm>
            <a:off x="5957453" y="3833094"/>
            <a:ext cx="4904657" cy="286379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Extensibility &amp; Customization</a:t>
            </a:r>
          </a:p>
          <a:p>
            <a:pPr algn="l">
              <a:buNone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The MTD solution is designed with extensibility in mind, allowing for customization to meet specific business requirements and workflows.</a:t>
            </a:r>
          </a:p>
          <a:p>
            <a:pPr algn="l"/>
            <a:r>
              <a:rPr lang="en-US" sz="1100" dirty="0">
                <a:solidFill>
                  <a:srgbClr val="475569"/>
                </a:solidFill>
                <a:latin typeface="GeistSans"/>
              </a:rPr>
              <a:t>Custom processing tools and scripts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Configurable workflow automation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Custom data validation rules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Tailored reporting and analytics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Industry-specific data models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Custom web and mobile applications</a:t>
            </a:r>
          </a:p>
          <a:p>
            <a:pPr marL="171450" indent="-171450" algn="l"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en-US" sz="1100" dirty="0">
                <a:solidFill>
                  <a:srgbClr val="475569"/>
                </a:solidFill>
                <a:latin typeface="GeistSans"/>
              </a:rPr>
              <a:t>Integration with proprietary systems</a:t>
            </a:r>
          </a:p>
        </p:txBody>
      </p:sp>
    </p:spTree>
    <p:extLst>
      <p:ext uri="{BB962C8B-B14F-4D97-AF65-F5344CB8AC3E}">
        <p14:creationId xmlns:p14="http://schemas.microsoft.com/office/powerpoint/2010/main" val="81994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3D9B-31D4-3178-5AFB-3DC94463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1081364"/>
          </a:xfrm>
        </p:spPr>
        <p:txBody>
          <a:bodyPr>
            <a:normAutofit fontScale="90000"/>
          </a:bodyPr>
          <a:lstStyle/>
          <a:p>
            <a:r>
              <a:rPr lang="fr-FR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GeistSans"/>
              </a:rPr>
              <a:t>Comprehensive Elevation Data Management Solution</a:t>
            </a:r>
            <a:br>
              <a:rPr lang="fr-FR" b="1" i="0" dirty="0">
                <a:solidFill>
                  <a:srgbClr val="475569"/>
                </a:solidFill>
                <a:effectLst/>
                <a:latin typeface="GeistSans"/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E09215-4CBD-1C74-4A8E-DFEEF2C85DCB}"/>
              </a:ext>
            </a:extLst>
          </p:cNvPr>
          <p:cNvSpPr txBox="1"/>
          <p:nvPr/>
        </p:nvSpPr>
        <p:spPr>
          <a:xfrm>
            <a:off x="621792" y="1682496"/>
            <a:ext cx="46725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334155"/>
                </a:solidFill>
                <a:latin typeface="GeistSans"/>
              </a:rPr>
              <a:t>What is MTD?</a:t>
            </a:r>
          </a:p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/>
            <a:r>
              <a:rPr lang="en-US" sz="2000" b="0" i="0" dirty="0">
                <a:solidFill>
                  <a:schemeClr val="accent1"/>
                </a:solidFill>
                <a:effectLst/>
                <a:latin typeface="GeistSans"/>
              </a:rPr>
              <a:t>MTD (Master Terrain Dataset) is an advanced elevation dataset management system that processes, validates, and publishes terrain data from multiple sources into a standardized format for enterprise use.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C3C3D-4EBA-B281-A2D9-9D45D96494A4}"/>
              </a:ext>
            </a:extLst>
          </p:cNvPr>
          <p:cNvSpPr txBox="1"/>
          <p:nvPr/>
        </p:nvSpPr>
        <p:spPr>
          <a:xfrm>
            <a:off x="6170537" y="1647028"/>
            <a:ext cx="449275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i="0" dirty="0">
                <a:solidFill>
                  <a:srgbClr val="334155"/>
                </a:solidFill>
                <a:effectLst/>
                <a:latin typeface="GeistSans"/>
              </a:rPr>
              <a:t>Key Benefits</a:t>
            </a:r>
          </a:p>
          <a:p>
            <a:pPr>
              <a:buNone/>
            </a:pPr>
            <a:endParaRPr lang="en-US" sz="2400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GeistSans"/>
              </a:rPr>
              <a:t>Centralized elevation data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GeistSans"/>
              </a:rPr>
              <a:t>Automated data processing workflows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GeistSans"/>
              </a:rPr>
              <a:t>Quality assurance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GeistSans"/>
              </a:rPr>
              <a:t>On-demand and scheduled data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GeistSans"/>
              </a:rPr>
              <a:t>Enterprise-ready data publication</a:t>
            </a:r>
          </a:p>
        </p:txBody>
      </p:sp>
    </p:spTree>
    <p:extLst>
      <p:ext uri="{BB962C8B-B14F-4D97-AF65-F5344CB8AC3E}">
        <p14:creationId xmlns:p14="http://schemas.microsoft.com/office/powerpoint/2010/main" val="128006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23383-524E-FBC7-055F-8E9A2F12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8086D-0DD3-0410-B8FA-08C8B536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r>
              <a:rPr lang="fr-FR" b="1" i="0" dirty="0"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GeistSans"/>
              </a:rPr>
              <a:t>MTD System Architecture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CA6FAB-660D-B0C6-2953-FB41988DA63F}"/>
              </a:ext>
            </a:extLst>
          </p:cNvPr>
          <p:cNvSpPr/>
          <p:nvPr/>
        </p:nvSpPr>
        <p:spPr>
          <a:xfrm>
            <a:off x="471055" y="1284377"/>
            <a:ext cx="5486400" cy="173114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Data Sources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Ingests data from multiple sources including FMS (Fleet Management System), DEM files, LAS files, and other elevation data formats.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4737C3-74CE-FA6A-1E09-B72FF50E9117}"/>
              </a:ext>
            </a:extLst>
          </p:cNvPr>
          <p:cNvSpPr/>
          <p:nvPr/>
        </p:nvSpPr>
        <p:spPr>
          <a:xfrm>
            <a:off x="544797" y="3142797"/>
            <a:ext cx="5486399" cy="173114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Processing Pipeline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Automated Jenkins jobs handle data validation, transformation, and standardization before ingestion into the Mosaic dataset.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D7B299-7668-7C59-177E-F02D91190336}"/>
              </a:ext>
            </a:extLst>
          </p:cNvPr>
          <p:cNvSpPr/>
          <p:nvPr/>
        </p:nvSpPr>
        <p:spPr>
          <a:xfrm>
            <a:off x="568030" y="5018335"/>
            <a:ext cx="5527969" cy="173114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Publication System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After QA approval, data is published to the final database and made available through ArcGIS services with cache generation and Hillshade processing.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70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F20D-81E5-91F1-6A56-59535CB1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950B-2039-F2EA-EC33-9CC40823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MTD Data Processing Workflow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A9A579-1A08-FDC0-5B0B-63319A7575A1}"/>
              </a:ext>
            </a:extLst>
          </p:cNvPr>
          <p:cNvSpPr/>
          <p:nvPr/>
        </p:nvSpPr>
        <p:spPr>
          <a:xfrm>
            <a:off x="471056" y="1284378"/>
            <a:ext cx="3500580" cy="129256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1. Input Validation</a:t>
            </a:r>
          </a:p>
          <a:p>
            <a:pPr algn="l"/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Validates incoming data from FMS, DEM, LAS files and other sources to ensure data integrity and format compliance.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5C5714-D36B-41F5-93EF-E8AA70711A52}"/>
              </a:ext>
            </a:extLst>
          </p:cNvPr>
          <p:cNvSpPr/>
          <p:nvPr/>
        </p:nvSpPr>
        <p:spPr>
          <a:xfrm>
            <a:off x="4345710" y="1327416"/>
            <a:ext cx="3500580" cy="131550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2. Data Processing</a:t>
            </a:r>
          </a:p>
          <a:p>
            <a:pPr algn="l"/>
            <a:r>
              <a:rPr lang="en-US" sz="1400" dirty="0">
                <a:solidFill>
                  <a:srgbClr val="475569"/>
                </a:solidFill>
                <a:latin typeface="GeistSans"/>
              </a:rPr>
              <a:t>Converts input data to standard formats and prepares it for ingestion into the Mosaic dataset through automated Jenkins jobs</a:t>
            </a:r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63738F-682C-9F6D-EF92-D63961EA8805}"/>
              </a:ext>
            </a:extLst>
          </p:cNvPr>
          <p:cNvSpPr/>
          <p:nvPr/>
        </p:nvSpPr>
        <p:spPr>
          <a:xfrm>
            <a:off x="8127852" y="1349030"/>
            <a:ext cx="3768584" cy="131551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3. QA &amp; Publication</a:t>
            </a:r>
          </a:p>
          <a:p>
            <a:pPr algn="l"/>
            <a:r>
              <a:rPr lang="en-US" sz="1400" dirty="0">
                <a:solidFill>
                  <a:srgbClr val="475569"/>
                </a:solidFill>
                <a:latin typeface="GeistSans"/>
              </a:rPr>
              <a:t>Loads processed data into a pre-production database for QA inspection before final publication to the enterprise geodatabase</a:t>
            </a:r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AD7C540-C769-54D7-FE7E-16950C7C05E9}"/>
              </a:ext>
            </a:extLst>
          </p:cNvPr>
          <p:cNvSpPr/>
          <p:nvPr/>
        </p:nvSpPr>
        <p:spPr>
          <a:xfrm>
            <a:off x="544798" y="2984392"/>
            <a:ext cx="3500580" cy="15783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endParaRPr lang="en-US" b="1" dirty="0">
              <a:solidFill>
                <a:srgbClr val="334155"/>
              </a:solidFill>
              <a:latin typeface="GeistSans"/>
            </a:endParaRPr>
          </a:p>
          <a:p>
            <a:pPr algn="l">
              <a:buNone/>
            </a:pPr>
            <a:r>
              <a:rPr lang="en-US" b="1" dirty="0">
                <a:solidFill>
                  <a:srgbClr val="334155"/>
                </a:solidFill>
                <a:latin typeface="GeistSans"/>
              </a:rPr>
              <a:t>FMS Integration</a:t>
            </a:r>
          </a:p>
          <a:p>
            <a:pPr algn="l"/>
            <a:r>
              <a:rPr lang="en-US" sz="1400" dirty="0">
                <a:solidFill>
                  <a:srgbClr val="475569"/>
                </a:solidFill>
                <a:latin typeface="GeistSans"/>
              </a:rPr>
              <a:t>The Global Integration Platform (GIP) ensures that input (proprietary snippet files and CSV </a:t>
            </a:r>
            <a:r>
              <a:rPr lang="en-US" sz="1400" dirty="0" err="1">
                <a:solidFill>
                  <a:srgbClr val="475569"/>
                </a:solidFill>
                <a:latin typeface="GeistSans"/>
              </a:rPr>
              <a:t>etc</a:t>
            </a:r>
            <a:r>
              <a:rPr lang="en-US" sz="1400" dirty="0">
                <a:solidFill>
                  <a:srgbClr val="475569"/>
                </a:solidFill>
                <a:latin typeface="GeistSans"/>
              </a:rPr>
              <a:t>) files are processed into standardized formats containing </a:t>
            </a:r>
            <a:r>
              <a:rPr lang="en-US" sz="1400" dirty="0" err="1">
                <a:solidFill>
                  <a:srgbClr val="475569"/>
                </a:solidFill>
                <a:latin typeface="GeistSans"/>
              </a:rPr>
              <a:t>x,y,z</a:t>
            </a:r>
            <a:r>
              <a:rPr lang="en-US" sz="1400" dirty="0">
                <a:solidFill>
                  <a:srgbClr val="475569"/>
                </a:solidFill>
                <a:latin typeface="GeistSans"/>
              </a:rPr>
              <a:t> datetime points.</a:t>
            </a:r>
          </a:p>
          <a:p>
            <a:pPr algn="l"/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.</a:t>
            </a:r>
          </a:p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7F837-A2B2-0071-70B2-E947E11E6022}"/>
              </a:ext>
            </a:extLst>
          </p:cNvPr>
          <p:cNvSpPr/>
          <p:nvPr/>
        </p:nvSpPr>
        <p:spPr>
          <a:xfrm>
            <a:off x="544798" y="4891701"/>
            <a:ext cx="3500580" cy="15783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dirty="0">
                <a:solidFill>
                  <a:srgbClr val="334155"/>
                </a:solidFill>
                <a:latin typeface="GeistSans"/>
              </a:rPr>
              <a:t>Automated Processing</a:t>
            </a:r>
          </a:p>
          <a:p>
            <a:pPr algn="l"/>
            <a:r>
              <a:rPr lang="en-US" sz="1400" dirty="0">
                <a:solidFill>
                  <a:srgbClr val="475569"/>
                </a:solidFill>
                <a:latin typeface="GeistSans"/>
              </a:rPr>
              <a:t>Jenkins jobs process hundreds of snippet files hourly, converting them to the required format and publishing them to MTD using a standardized process flow.</a:t>
            </a:r>
          </a:p>
        </p:txBody>
      </p:sp>
    </p:spTree>
    <p:extLst>
      <p:ext uri="{BB962C8B-B14F-4D97-AF65-F5344CB8AC3E}">
        <p14:creationId xmlns:p14="http://schemas.microsoft.com/office/powerpoint/2010/main" val="410338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CE26E-41E0-B701-A73B-AD8A7922C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35DB-8969-B1C1-F830-0027439C5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Data Extraction &amp; Delivery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8FDA52-69DF-6E92-3672-C0BBF8C86E6E}"/>
              </a:ext>
            </a:extLst>
          </p:cNvPr>
          <p:cNvSpPr/>
          <p:nvPr/>
        </p:nvSpPr>
        <p:spPr>
          <a:xfrm>
            <a:off x="387931" y="1284377"/>
            <a:ext cx="5486400" cy="28719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On-Demand Extraction</a:t>
            </a:r>
          </a:p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Users can extract data in various formats based on their specified Area of Interest (AOI).</a:t>
            </a:r>
          </a:p>
          <a:p>
            <a:pPr algn="l">
              <a:buNone/>
            </a:pPr>
            <a:endParaRPr lang="en-US" sz="1400" b="0" i="0" dirty="0">
              <a:solidFill>
                <a:srgbClr val="475569"/>
              </a:solidFill>
              <a:effectLst/>
              <a:latin typeface="Geist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Custom AOI selection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Multiple output format options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User-defined parameters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75569"/>
                </a:solidFill>
                <a:effectLst/>
                <a:latin typeface="GeistSans"/>
              </a:rPr>
              <a:t>Immediate processing and delivery</a:t>
            </a:r>
          </a:p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80CBE2-560E-FB37-FBFA-6755C2E13058}"/>
              </a:ext>
            </a:extLst>
          </p:cNvPr>
          <p:cNvSpPr/>
          <p:nvPr/>
        </p:nvSpPr>
        <p:spPr>
          <a:xfrm>
            <a:off x="6400651" y="1284377"/>
            <a:ext cx="4969313" cy="287198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dirty="0">
                <a:solidFill>
                  <a:srgbClr val="334155"/>
                </a:solidFill>
                <a:latin typeface="GeistSans"/>
              </a:rPr>
              <a:t>Scheduled Extraction</a:t>
            </a:r>
          </a:p>
          <a:p>
            <a:pPr algn="l">
              <a:buNone/>
            </a:pPr>
            <a:endParaRPr lang="en-US" b="1" dirty="0">
              <a:solidFill>
                <a:srgbClr val="334155"/>
              </a:solidFill>
              <a:latin typeface="GeistSans"/>
            </a:endParaRPr>
          </a:p>
          <a:p>
            <a:pPr algn="l">
              <a:buNone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Automated extraction for recurring data needs on daily, weekly, or monthly schedules.</a:t>
            </a:r>
          </a:p>
          <a:p>
            <a:pPr algn="l">
              <a:buNone/>
            </a:pPr>
            <a:endParaRPr lang="en-US" sz="1400" dirty="0">
              <a:solidFill>
                <a:srgbClr val="475569"/>
              </a:solidFill>
              <a:latin typeface="GeistSan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Pre-defined AOIs from SDE tables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Configurable delivery schedules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Automated notification system</a:t>
            </a:r>
          </a:p>
          <a:p>
            <a:pPr marL="285750" indent="-2857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Historical data tracking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07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F616C-6398-6C8D-2080-0CCAAD3B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F103-96FB-749F-C269-116659163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Implementation Benefits &amp; Success Stories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C0D3F8-9587-0967-1EE7-65805CB47206}"/>
              </a:ext>
            </a:extLst>
          </p:cNvPr>
          <p:cNvSpPr/>
          <p:nvPr/>
        </p:nvSpPr>
        <p:spPr>
          <a:xfrm>
            <a:off x="6871858" y="1739376"/>
            <a:ext cx="3685306" cy="86527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85%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Reduction in data processing time</a:t>
            </a:r>
          </a:p>
          <a:p>
            <a:pPr algn="l"/>
            <a:endParaRPr lang="en-US" sz="1400" b="0" i="0" dirty="0">
              <a:solidFill>
                <a:srgbClr val="475569"/>
              </a:solidFill>
              <a:effectLst/>
              <a:latin typeface="GeistSans"/>
            </a:endParaRPr>
          </a:p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C23B7-FE95-46C4-A6B3-32297C2C3E68}"/>
              </a:ext>
            </a:extLst>
          </p:cNvPr>
          <p:cNvSpPr txBox="1"/>
          <p:nvPr/>
        </p:nvSpPr>
        <p:spPr>
          <a:xfrm>
            <a:off x="544798" y="1225296"/>
            <a:ext cx="4627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2000" b="1" i="0" dirty="0">
                <a:solidFill>
                  <a:srgbClr val="334155"/>
                </a:solidFill>
                <a:effectLst/>
                <a:latin typeface="GeistSans"/>
              </a:rPr>
              <a:t>Key Benefits</a:t>
            </a:r>
          </a:p>
          <a:p>
            <a:pPr algn="l">
              <a:buNone/>
            </a:pPr>
            <a:endParaRPr lang="en-US" sz="2000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GeistSans"/>
              </a:rPr>
              <a:t>Centralized Data Management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istSans"/>
              </a:rPr>
              <a:t>Single source of truth for all elevation data across the enterprise</a:t>
            </a:r>
          </a:p>
          <a:p>
            <a:pPr marL="285750" indent="-285750" algn="l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GeistSans"/>
              </a:rPr>
              <a:t>Automated Workflows</a:t>
            </a: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istSans"/>
              </a:rPr>
              <a:t>Reduced manual processing time by 85% through automated Jenkins jobs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GeistSans"/>
              </a:rPr>
              <a:t>Quality Assurance</a:t>
            </a: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istSans"/>
              </a:rPr>
              <a:t>Integrated QA process ensures data accuracy and reliability</a:t>
            </a:r>
          </a:p>
          <a:p>
            <a:pPr marL="285750" indent="-285750"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>
                    <a:lumMod val="75000"/>
                    <a:lumOff val="25000"/>
                  </a:schemeClr>
                </a:solidFill>
                <a:latin typeface="GeistSans"/>
              </a:rPr>
              <a:t>Flexible Data Extraction</a:t>
            </a: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	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GeistSans"/>
              </a:rPr>
              <a:t>On-demand and scheduled extractions meet diverse user needs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3A234-CFA2-A1EA-2BEB-A5EC5E283786}"/>
              </a:ext>
            </a:extLst>
          </p:cNvPr>
          <p:cNvSpPr/>
          <p:nvPr/>
        </p:nvSpPr>
        <p:spPr>
          <a:xfrm>
            <a:off x="6871858" y="1097972"/>
            <a:ext cx="321425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sz="2400" b="1" i="0" dirty="0">
                <a:solidFill>
                  <a:srgbClr val="334155"/>
                </a:solidFill>
                <a:effectLst/>
                <a:latin typeface="GeistSans"/>
              </a:rPr>
              <a:t>Client Success Metrics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E7416-4589-4F35-492C-F79AAF5B93A7}"/>
              </a:ext>
            </a:extLst>
          </p:cNvPr>
          <p:cNvSpPr/>
          <p:nvPr/>
        </p:nvSpPr>
        <p:spPr>
          <a:xfrm>
            <a:off x="6871858" y="2819661"/>
            <a:ext cx="3685306" cy="86527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99.8%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Data accuracy after implementation</a:t>
            </a:r>
          </a:p>
          <a:p>
            <a:pPr algn="l"/>
            <a:endParaRPr lang="en-US" sz="1400" b="0" i="0" dirty="0">
              <a:solidFill>
                <a:srgbClr val="475569"/>
              </a:solidFill>
              <a:effectLst/>
              <a:latin typeface="GeistSans"/>
            </a:endParaRPr>
          </a:p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D6E6BA-E2FA-8D0C-4785-393CD07F0F65}"/>
              </a:ext>
            </a:extLst>
          </p:cNvPr>
          <p:cNvSpPr/>
          <p:nvPr/>
        </p:nvSpPr>
        <p:spPr>
          <a:xfrm>
            <a:off x="6871858" y="3925134"/>
            <a:ext cx="3685306" cy="86527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24/7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Data availability for enterprise users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5ED2451-84A9-997E-2198-6A2D6689C06B}"/>
              </a:ext>
            </a:extLst>
          </p:cNvPr>
          <p:cNvSpPr/>
          <p:nvPr/>
        </p:nvSpPr>
        <p:spPr>
          <a:xfrm>
            <a:off x="6871857" y="5106030"/>
            <a:ext cx="3685305" cy="86527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60%</a:t>
            </a:r>
          </a:p>
          <a:p>
            <a:pPr algn="l"/>
            <a:r>
              <a:rPr lang="en-US" b="0" i="0" dirty="0">
                <a:solidFill>
                  <a:srgbClr val="475569"/>
                </a:solidFill>
                <a:effectLst/>
                <a:latin typeface="GeistSans"/>
              </a:rPr>
              <a:t>Increase in data utilization across departments</a:t>
            </a:r>
          </a:p>
        </p:txBody>
      </p:sp>
    </p:spTree>
    <p:extLst>
      <p:ext uri="{BB962C8B-B14F-4D97-AF65-F5344CB8AC3E}">
        <p14:creationId xmlns:p14="http://schemas.microsoft.com/office/powerpoint/2010/main" val="3325547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D8A1D-53F2-210D-96A4-39E112EFC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D9AE-AA94-AF09-8895-DB180EEAA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Technical Architecture Details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1AF0A5-C693-A201-8FAD-F18A9E56E905}"/>
              </a:ext>
            </a:extLst>
          </p:cNvPr>
          <p:cNvSpPr/>
          <p:nvPr/>
        </p:nvSpPr>
        <p:spPr>
          <a:xfrm>
            <a:off x="415636" y="2845058"/>
            <a:ext cx="2641599" cy="37124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Storage Layer</a:t>
            </a:r>
          </a:p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Jobs Queue Folder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Source Folders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Project Folders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Raw Data (Imagery/LiDAR)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File Geodatabase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Mosaic Dataset (Source)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Boundary (Polygon)</a:t>
            </a:r>
          </a:p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B68359-CBC0-B91F-C902-2FD6782B084E}"/>
              </a:ext>
            </a:extLst>
          </p:cNvPr>
          <p:cNvSpPr/>
          <p:nvPr/>
        </p:nvSpPr>
        <p:spPr>
          <a:xfrm>
            <a:off x="3426691" y="2208014"/>
            <a:ext cx="2641600" cy="31213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Database Layer</a:t>
            </a:r>
          </a:p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Enterprise Geodatabase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Mosaic Dataset (Derived)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Mosaic Dataset (Reference)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Metadata Storage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User Permissions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Version Control</a:t>
            </a: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B22422-CFAD-5D7C-32D5-E87CF97CA494}"/>
              </a:ext>
            </a:extLst>
          </p:cNvPr>
          <p:cNvSpPr/>
          <p:nvPr/>
        </p:nvSpPr>
        <p:spPr>
          <a:xfrm>
            <a:off x="6437747" y="1681540"/>
            <a:ext cx="2641600" cy="31213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Application Layer</a:t>
            </a:r>
          </a:p>
          <a:p>
            <a:pPr algn="l">
              <a:buNone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Jenkins Automation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Process Raster Data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Publish Raster Data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ArcGIS Server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Map/Image Services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Cache Generation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Hillshade 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DEBD0D-C1F5-3900-9DF4-084EB40F7846}"/>
              </a:ext>
            </a:extLst>
          </p:cNvPr>
          <p:cNvSpPr/>
          <p:nvPr/>
        </p:nvSpPr>
        <p:spPr>
          <a:xfrm>
            <a:off x="9375058" y="647330"/>
            <a:ext cx="2641600" cy="3121367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b="1" i="0" dirty="0">
                <a:solidFill>
                  <a:srgbClr val="334155"/>
                </a:solidFill>
                <a:effectLst/>
                <a:latin typeface="GeistSans"/>
              </a:rPr>
              <a:t>Presentation Layer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en-US" b="1" i="0" dirty="0">
              <a:solidFill>
                <a:srgbClr val="334155"/>
              </a:solidFill>
              <a:effectLst/>
              <a:latin typeface="GeistSans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ArcGIS Desktop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ArcGIS Pro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Web Browser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Web Apps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ArcGIS Earth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Custom Applications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475569"/>
                </a:solidFill>
                <a:latin typeface="GeistSans"/>
              </a:rPr>
              <a:t>Schedule Manager UI</a:t>
            </a:r>
          </a:p>
        </p:txBody>
      </p:sp>
    </p:spTree>
    <p:extLst>
      <p:ext uri="{BB962C8B-B14F-4D97-AF65-F5344CB8AC3E}">
        <p14:creationId xmlns:p14="http://schemas.microsoft.com/office/powerpoint/2010/main" val="1768925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D577-4F60-F98D-18EB-44D0EC7D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5BEE-B57A-483B-0FF4-A9690A11E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49"/>
            <a:ext cx="11102404" cy="95334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Data Processing Tools &amp; Capabilities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A9C6FC-A7BF-E8AE-A662-E81A1C0DE2BE}"/>
              </a:ext>
            </a:extLst>
          </p:cNvPr>
          <p:cNvSpPr/>
          <p:nvPr/>
        </p:nvSpPr>
        <p:spPr>
          <a:xfrm>
            <a:off x="471056" y="1284378"/>
            <a:ext cx="3500580" cy="11724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i="0" dirty="0">
                <a:solidFill>
                  <a:srgbClr val="334155"/>
                </a:solidFill>
                <a:effectLst/>
                <a:latin typeface="GeistSans"/>
              </a:rPr>
              <a:t>Process Data Tool</a:t>
            </a:r>
          </a:p>
          <a:p>
            <a:pPr algn="l"/>
            <a:r>
              <a:rPr lang="en-US" sz="1200" dirty="0">
                <a:solidFill>
                  <a:srgbClr val="475569"/>
                </a:solidFill>
                <a:latin typeface="GeistSans"/>
              </a:rPr>
              <a:t>Converts input files to standardized formats using "ESLAS - Optimizer" tool. Generates LAS Dataset, raster outputs, and DEM/DSM files with projection, snapping, and clipping capabilities.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D4C044-F5C9-70E6-A09B-417AF759878A}"/>
              </a:ext>
            </a:extLst>
          </p:cNvPr>
          <p:cNvSpPr/>
          <p:nvPr/>
        </p:nvSpPr>
        <p:spPr>
          <a:xfrm>
            <a:off x="471056" y="2617293"/>
            <a:ext cx="3500580" cy="11724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334155"/>
                </a:solidFill>
                <a:latin typeface="GeistSans"/>
              </a:rPr>
              <a:t>Load Results Tool</a:t>
            </a:r>
          </a:p>
          <a:p>
            <a:pPr algn="l"/>
            <a:r>
              <a:rPr lang="en-US" sz="1200" dirty="0">
                <a:solidFill>
                  <a:srgbClr val="475569"/>
                </a:solidFill>
                <a:latin typeface="GeistSans"/>
              </a:rPr>
              <a:t>Loads control points, boundaries, output rasters, QA DEM Raster, and LAS Dataset as layers under a group layer with predefined symbology in ArcMap TOC.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F973BB-9E26-B5B9-CED8-5CAD100DE3C6}"/>
              </a:ext>
            </a:extLst>
          </p:cNvPr>
          <p:cNvSpPr/>
          <p:nvPr/>
        </p:nvSpPr>
        <p:spPr>
          <a:xfrm>
            <a:off x="471056" y="3950208"/>
            <a:ext cx="3500580" cy="11724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b="1" dirty="0">
                <a:solidFill>
                  <a:srgbClr val="334155"/>
                </a:solidFill>
                <a:latin typeface="GeistSans"/>
              </a:rPr>
              <a:t>Publish Tool</a:t>
            </a:r>
          </a:p>
          <a:p>
            <a:r>
              <a:rPr lang="en-US" sz="1200" dirty="0">
                <a:solidFill>
                  <a:srgbClr val="475569"/>
                </a:solidFill>
                <a:latin typeface="GeistSans"/>
              </a:rPr>
              <a:t>Two-step process (Upload &amp; Publish) that creates project folders in survey locations, uploads rasters to source mosaic datasets, and copies to derived mosaic datasets in Enterprise geodatabase.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7EB34B-92C3-E51A-CDA3-2C9E56C2C95F}"/>
              </a:ext>
            </a:extLst>
          </p:cNvPr>
          <p:cNvSpPr/>
          <p:nvPr/>
        </p:nvSpPr>
        <p:spPr>
          <a:xfrm>
            <a:off x="471056" y="5413555"/>
            <a:ext cx="3500580" cy="11724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dirty="0">
                <a:solidFill>
                  <a:srgbClr val="334155"/>
                </a:solidFill>
                <a:latin typeface="GeistSans"/>
              </a:rPr>
              <a:t>Delete Item Tool</a:t>
            </a:r>
          </a:p>
          <a:p>
            <a:pPr algn="l"/>
            <a:r>
              <a:rPr lang="en-US" sz="1200" dirty="0">
                <a:solidFill>
                  <a:srgbClr val="475569"/>
                </a:solidFill>
                <a:latin typeface="GeistSans"/>
              </a:rPr>
              <a:t>Removes rasters from derived SDE Mosaic datasets and respective published folders using the &lt;</a:t>
            </a:r>
            <a:r>
              <a:rPr lang="en-US" sz="1200" dirty="0" err="1">
                <a:solidFill>
                  <a:srgbClr val="475569"/>
                </a:solidFill>
                <a:latin typeface="GeistSans"/>
              </a:rPr>
              <a:t>ProjectName</a:t>
            </a:r>
            <a:r>
              <a:rPr lang="en-US" sz="1200" dirty="0">
                <a:solidFill>
                  <a:srgbClr val="475569"/>
                </a:solidFill>
                <a:latin typeface="GeistSans"/>
              </a:rPr>
              <a:t>&gt; field, with option to delete source data.</a:t>
            </a:r>
          </a:p>
        </p:txBody>
      </p:sp>
    </p:spTree>
    <p:extLst>
      <p:ext uri="{BB962C8B-B14F-4D97-AF65-F5344CB8AC3E}">
        <p14:creationId xmlns:p14="http://schemas.microsoft.com/office/powerpoint/2010/main" val="92818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AB007-8134-B323-1E18-34693667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97CC-E3D8-48DB-407B-12F67236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8" y="271950"/>
            <a:ext cx="11102404" cy="679396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1E293B"/>
                </a:solidFill>
                <a:effectLst/>
                <a:latin typeface="GeistSans"/>
              </a:rPr>
              <a:t>Case Study: Mining Company Implementation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6C06B6-EDAD-298B-B102-A5F84508F425}"/>
              </a:ext>
            </a:extLst>
          </p:cNvPr>
          <p:cNvSpPr/>
          <p:nvPr/>
        </p:nvSpPr>
        <p:spPr>
          <a:xfrm>
            <a:off x="471053" y="951347"/>
            <a:ext cx="4941455" cy="261389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  <a:t>Industry: Mining &amp; Resources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  <a:t>Operations: 12 active mine sites across 3 continents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  <a:t>Fleet Size: 200+ heavy equipment vehicles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  <a:t>Data Volume: 15,000+ snippet files processed daily</a:t>
            </a:r>
          </a:p>
          <a:p>
            <a:pPr marL="285750" indent="-285750" algn="l">
              <a:spcBef>
                <a:spcPts val="900"/>
              </a:spcBef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  <a:t>Previous Solution: Manual processing with multiple disconnected systems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8969BC-70AE-7B76-1B54-BD9A6A348B6A}"/>
              </a:ext>
            </a:extLst>
          </p:cNvPr>
          <p:cNvSpPr/>
          <p:nvPr/>
        </p:nvSpPr>
        <p:spPr>
          <a:xfrm>
            <a:off x="6779494" y="1026631"/>
            <a:ext cx="1560942" cy="67939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i="0" dirty="0">
                <a:solidFill>
                  <a:srgbClr val="16A34A"/>
                </a:solidFill>
                <a:effectLst/>
                <a:latin typeface="GeistSans"/>
              </a:rPr>
              <a:t>94%</a:t>
            </a:r>
          </a:p>
          <a:p>
            <a:pPr algn="ctr"/>
            <a:r>
              <a:rPr lang="en-US" sz="1000" b="0" i="0" dirty="0">
                <a:solidFill>
                  <a:srgbClr val="475569"/>
                </a:solidFill>
                <a:effectLst/>
                <a:latin typeface="GeistSans"/>
              </a:rPr>
              <a:t>Reduction in processing time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E8FFE7-187A-24B5-8C4F-901C90088811}"/>
              </a:ext>
            </a:extLst>
          </p:cNvPr>
          <p:cNvSpPr/>
          <p:nvPr/>
        </p:nvSpPr>
        <p:spPr>
          <a:xfrm>
            <a:off x="6659418" y="2811688"/>
            <a:ext cx="4147125" cy="151607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0" i="0" dirty="0">
                <a:solidFill>
                  <a:srgbClr val="334155"/>
                </a:solidFill>
                <a:effectLst/>
                <a:latin typeface="GeistSans"/>
              </a:rPr>
              <a:t>      Processing Time Comparison</a:t>
            </a:r>
          </a:p>
          <a:p>
            <a:pPr>
              <a:buNone/>
            </a:pPr>
            <a:br>
              <a:rPr lang="en-US" sz="1600" b="0" i="0" dirty="0">
                <a:solidFill>
                  <a:srgbClr val="475569"/>
                </a:solidFill>
                <a:effectLst/>
                <a:latin typeface="GeistSans"/>
              </a:rPr>
            </a:br>
            <a:r>
              <a:rPr lang="en-US" sz="1200" b="0" i="0" dirty="0">
                <a:solidFill>
                  <a:srgbClr val="475569"/>
                </a:solidFill>
                <a:effectLst/>
                <a:latin typeface="GeistSans"/>
              </a:rPr>
              <a:t>Before MTD						72 hours</a:t>
            </a:r>
          </a:p>
          <a:p>
            <a:pPr>
              <a:buNone/>
            </a:pPr>
            <a:endParaRPr lang="en-US" sz="1200" b="0" i="0" dirty="0">
              <a:solidFill>
                <a:srgbClr val="475569"/>
              </a:solidFill>
              <a:effectLst/>
              <a:latin typeface="GeistSans"/>
            </a:endParaRPr>
          </a:p>
          <a:p>
            <a:pPr>
              <a:buNone/>
            </a:pPr>
            <a:r>
              <a:rPr lang="en-US" sz="1200" b="0" i="0" dirty="0">
                <a:solidFill>
                  <a:srgbClr val="475569"/>
                </a:solidFill>
                <a:effectLst/>
                <a:latin typeface="GeistSans"/>
              </a:rPr>
              <a:t>After MTD						4 hours</a:t>
            </a:r>
          </a:p>
          <a:p>
            <a:pPr>
              <a:buNone/>
            </a:pPr>
            <a:endParaRPr lang="en-US" sz="1200" dirty="0">
              <a:solidFill>
                <a:srgbClr val="475569"/>
              </a:solidFill>
              <a:latin typeface="GeistSan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EEB1AE-7966-2C21-4357-985DCE645749}"/>
              </a:ext>
            </a:extLst>
          </p:cNvPr>
          <p:cNvSpPr/>
          <p:nvPr/>
        </p:nvSpPr>
        <p:spPr>
          <a:xfrm>
            <a:off x="471054" y="3703783"/>
            <a:ext cx="4941455" cy="303266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Processing delays of up to 72 hours for terrain data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Data quality issues due to manual processing errors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Limited visibility into data processing status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Inconsistent data formats across different sites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Difficulty scaling with increasing data volumes</a:t>
            </a:r>
          </a:p>
          <a:p>
            <a:pPr marL="285750" indent="-2857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rgbClr val="475569"/>
                </a:solidFill>
                <a:latin typeface="GeistSans"/>
              </a:rPr>
              <a:t>Limited access to terrain data for operational teams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8C37CB-4D13-690E-2667-1B3EAFDB84FC}"/>
              </a:ext>
            </a:extLst>
          </p:cNvPr>
          <p:cNvSpPr/>
          <p:nvPr/>
        </p:nvSpPr>
        <p:spPr>
          <a:xfrm>
            <a:off x="8783784" y="1026631"/>
            <a:ext cx="1560942" cy="66092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i="0" dirty="0">
                <a:solidFill>
                  <a:srgbClr val="16A34A"/>
                </a:solidFill>
                <a:effectLst/>
                <a:latin typeface="GeistSans"/>
              </a:rPr>
              <a:t>99.7%</a:t>
            </a:r>
          </a:p>
          <a:p>
            <a:pPr algn="ctr"/>
            <a:r>
              <a:rPr lang="en-US" sz="1000" b="0" i="0" dirty="0">
                <a:solidFill>
                  <a:srgbClr val="475569"/>
                </a:solidFill>
                <a:effectLst/>
                <a:latin typeface="GeistSans"/>
              </a:rPr>
              <a:t>Data accuracy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552CA3-0D37-5399-4F3E-E3D926DE5E5B}"/>
              </a:ext>
            </a:extLst>
          </p:cNvPr>
          <p:cNvSpPr/>
          <p:nvPr/>
        </p:nvSpPr>
        <p:spPr>
          <a:xfrm>
            <a:off x="6779494" y="1909750"/>
            <a:ext cx="1560942" cy="70719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dirty="0">
                <a:solidFill>
                  <a:srgbClr val="16A34A"/>
                </a:solidFill>
                <a:latin typeface="GeistSans"/>
              </a:rPr>
              <a:t>100</a:t>
            </a:r>
            <a:r>
              <a:rPr lang="en-US" sz="1600" b="1" i="0" dirty="0">
                <a:solidFill>
                  <a:srgbClr val="16A34A"/>
                </a:solidFill>
                <a:effectLst/>
                <a:latin typeface="GeistSans"/>
              </a:rPr>
              <a:t>%</a:t>
            </a:r>
          </a:p>
          <a:p>
            <a:pPr algn="ctr"/>
            <a:r>
              <a:rPr lang="en-US" sz="1000" b="0" i="0" dirty="0">
                <a:solidFill>
                  <a:srgbClr val="475569"/>
                </a:solidFill>
                <a:effectLst/>
                <a:latin typeface="GeistSans"/>
              </a:rPr>
              <a:t>Automation of routine tasks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A0F3EE-1D29-8374-2E77-3C2FAD064053}"/>
              </a:ext>
            </a:extLst>
          </p:cNvPr>
          <p:cNvSpPr/>
          <p:nvPr/>
        </p:nvSpPr>
        <p:spPr>
          <a:xfrm>
            <a:off x="8783784" y="1909750"/>
            <a:ext cx="1560942" cy="71616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600" b="1" i="0" dirty="0">
                <a:solidFill>
                  <a:srgbClr val="16A34A"/>
                </a:solidFill>
                <a:effectLst/>
                <a:latin typeface="GeistSans"/>
              </a:rPr>
              <a:t>3.2M</a:t>
            </a:r>
          </a:p>
          <a:p>
            <a:pPr algn="ctr">
              <a:buNone/>
            </a:pPr>
            <a:r>
              <a:rPr lang="en-US" sz="1000" b="0" i="0" dirty="0">
                <a:solidFill>
                  <a:srgbClr val="475569"/>
                </a:solidFill>
                <a:effectLst/>
                <a:latin typeface="GeistSans"/>
              </a:rPr>
              <a:t>Annual cost savings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E484A3A-8348-8324-AD6D-8C39091986D7}"/>
              </a:ext>
            </a:extLst>
          </p:cNvPr>
          <p:cNvSpPr/>
          <p:nvPr/>
        </p:nvSpPr>
        <p:spPr>
          <a:xfrm>
            <a:off x="6659418" y="4513532"/>
            <a:ext cx="4147125" cy="2222919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600" b="1" dirty="0">
                <a:solidFill>
                  <a:srgbClr val="334155"/>
                </a:solidFill>
                <a:latin typeface="GeistSans"/>
              </a:rPr>
              <a:t>Operational Improvements</a:t>
            </a:r>
          </a:p>
          <a:p>
            <a:pPr algn="l">
              <a:buNone/>
            </a:pPr>
            <a:endParaRPr lang="en-US" sz="1200" dirty="0">
              <a:solidFill>
                <a:srgbClr val="475569"/>
              </a:solidFill>
              <a:latin typeface="GeistSans"/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Near real-time terrain data availability (4-hour refresh)</a:t>
            </a:r>
          </a:p>
          <a:p>
            <a:pPr marL="171450" indent="-1714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Standardized data formats across all sites</a:t>
            </a:r>
          </a:p>
          <a:p>
            <a:pPr marL="171450" indent="-1714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Automated quality checks and validation</a:t>
            </a:r>
          </a:p>
          <a:p>
            <a:pPr marL="171450" indent="-1714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Self-service data extraction for operational teams</a:t>
            </a:r>
          </a:p>
          <a:p>
            <a:pPr marL="171450" indent="-1714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Comprehensive audit trail and data lineage</a:t>
            </a:r>
          </a:p>
          <a:p>
            <a:pPr marL="171450" indent="-171450" algn="l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475569"/>
                </a:solidFill>
                <a:latin typeface="GeistSans"/>
              </a:rPr>
              <a:t>Scalable architecture handling 3x data volume</a:t>
            </a:r>
          </a:p>
        </p:txBody>
      </p:sp>
      <p:pic>
        <p:nvPicPr>
          <p:cNvPr id="13" name="Graphic 12" descr="Venn diagram with solid fill">
            <a:extLst>
              <a:ext uri="{FF2B5EF4-FFF2-40B4-BE49-F238E27FC236}">
                <a16:creationId xmlns:a16="http://schemas.microsoft.com/office/drawing/2014/main" id="{2088C97E-5F67-4229-9003-AD4E2B685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0311" y="2946403"/>
            <a:ext cx="249381" cy="24938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BA37D4-8E0B-C6A8-DBD9-4AFBDFAABDF2}"/>
              </a:ext>
            </a:extLst>
          </p:cNvPr>
          <p:cNvSpPr/>
          <p:nvPr/>
        </p:nvSpPr>
        <p:spPr>
          <a:xfrm>
            <a:off x="6788730" y="3666835"/>
            <a:ext cx="3814615" cy="1104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0341770-229B-9FFB-3234-7E2150CFB5D3}"/>
              </a:ext>
            </a:extLst>
          </p:cNvPr>
          <p:cNvSpPr/>
          <p:nvPr/>
        </p:nvSpPr>
        <p:spPr>
          <a:xfrm>
            <a:off x="6840311" y="4064000"/>
            <a:ext cx="3763034" cy="110489"/>
          </a:xfrm>
          <a:prstGeom prst="round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617566-C239-E132-31A9-CA91B3CC13DD}"/>
              </a:ext>
            </a:extLst>
          </p:cNvPr>
          <p:cNvSpPr/>
          <p:nvPr/>
        </p:nvSpPr>
        <p:spPr>
          <a:xfrm>
            <a:off x="6840311" y="4063826"/>
            <a:ext cx="544943" cy="11048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107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94</TotalTime>
  <Words>1043</Words>
  <Application>Microsoft Office PowerPoint</Application>
  <PresentationFormat>Widescreen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GeistSans</vt:lpstr>
      <vt:lpstr>Wingdings</vt:lpstr>
      <vt:lpstr>Wingdings 3</vt:lpstr>
      <vt:lpstr>Slice</vt:lpstr>
      <vt:lpstr>PowerPoint Presentation</vt:lpstr>
      <vt:lpstr>Comprehensive Elevation Data Management Solution </vt:lpstr>
      <vt:lpstr>MTD System Architecture</vt:lpstr>
      <vt:lpstr>MTD Data Processing Workflow</vt:lpstr>
      <vt:lpstr>Data Extraction &amp; Delivery</vt:lpstr>
      <vt:lpstr>Implementation Benefits &amp; Success Stories</vt:lpstr>
      <vt:lpstr>Technical Architecture Details</vt:lpstr>
      <vt:lpstr>Data Processing Tools &amp; Capabilities</vt:lpstr>
      <vt:lpstr>Case Study: Mining Company Implementation</vt:lpstr>
      <vt:lpstr>Integration Capabilities &amp;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Girish Pathak</dc:creator>
  <cp:lastModifiedBy>Girish Pathak</cp:lastModifiedBy>
  <cp:revision>9</cp:revision>
  <dcterms:created xsi:type="dcterms:W3CDTF">2025-04-30T12:20:32Z</dcterms:created>
  <dcterms:modified xsi:type="dcterms:W3CDTF">2025-04-30T15:57:38Z</dcterms:modified>
</cp:coreProperties>
</file>