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sh Mattikop" userId="d4f7e29d231479d3" providerId="LiveId" clId="{2B26148C-AEDB-47C0-8F18-77AA42DE48B6}"/>
    <pc:docChg chg="addSld modSld">
      <pc:chgData name="Girish Mattikop" userId="d4f7e29d231479d3" providerId="LiveId" clId="{2B26148C-AEDB-47C0-8F18-77AA42DE48B6}" dt="2024-05-24T14:57:37.428" v="141" actId="1076"/>
      <pc:docMkLst>
        <pc:docMk/>
      </pc:docMkLst>
      <pc:sldChg chg="modSp mod">
        <pc:chgData name="Girish Mattikop" userId="d4f7e29d231479d3" providerId="LiveId" clId="{2B26148C-AEDB-47C0-8F18-77AA42DE48B6}" dt="2024-05-20T14:23:07.549" v="1" actId="14100"/>
        <pc:sldMkLst>
          <pc:docMk/>
          <pc:sldMk cId="0" sldId="259"/>
        </pc:sldMkLst>
        <pc:spChg chg="mod">
          <ac:chgData name="Girish Mattikop" userId="d4f7e29d231479d3" providerId="LiveId" clId="{2B26148C-AEDB-47C0-8F18-77AA42DE48B6}" dt="2024-05-20T14:23:07.549" v="1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irish Mattikop" userId="d4f7e29d231479d3" providerId="LiveId" clId="{2B26148C-AEDB-47C0-8F18-77AA42DE48B6}" dt="2024-05-24T14:55:51.493" v="139" actId="20577"/>
        <pc:sldMkLst>
          <pc:docMk/>
          <pc:sldMk cId="0" sldId="269"/>
        </pc:sldMkLst>
        <pc:spChg chg="mod">
          <ac:chgData name="Girish Mattikop" userId="d4f7e29d231479d3" providerId="LiveId" clId="{2B26148C-AEDB-47C0-8F18-77AA42DE48B6}" dt="2024-05-24T14:55:51.493" v="139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Girish Mattikop" userId="d4f7e29d231479d3" providerId="LiveId" clId="{2B26148C-AEDB-47C0-8F18-77AA42DE48B6}" dt="2024-05-24T14:56:15.137" v="140" actId="20577"/>
        <pc:sldMkLst>
          <pc:docMk/>
          <pc:sldMk cId="0" sldId="270"/>
        </pc:sldMkLst>
        <pc:spChg chg="mod">
          <ac:chgData name="Girish Mattikop" userId="d4f7e29d231479d3" providerId="LiveId" clId="{2B26148C-AEDB-47C0-8F18-77AA42DE48B6}" dt="2024-05-24T14:56:15.137" v="140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new mod">
        <pc:chgData name="Girish Mattikop" userId="d4f7e29d231479d3" providerId="LiveId" clId="{2B26148C-AEDB-47C0-8F18-77AA42DE48B6}" dt="2024-05-24T14:57:37.428" v="141" actId="1076"/>
        <pc:sldMkLst>
          <pc:docMk/>
          <pc:sldMk cId="425603578" sldId="281"/>
        </pc:sldMkLst>
        <pc:spChg chg="mod">
          <ac:chgData name="Girish Mattikop" userId="d4f7e29d231479d3" providerId="LiveId" clId="{2B26148C-AEDB-47C0-8F18-77AA42DE48B6}" dt="2024-05-21T12:55:44.960" v="5" actId="255"/>
          <ac:spMkLst>
            <pc:docMk/>
            <pc:sldMk cId="425603578" sldId="281"/>
            <ac:spMk id="2" creationId="{7634F641-B56D-C7E5-B8B2-70BC33FA3456}"/>
          </ac:spMkLst>
        </pc:spChg>
        <pc:spChg chg="mod">
          <ac:chgData name="Girish Mattikop" userId="d4f7e29d231479d3" providerId="LiveId" clId="{2B26148C-AEDB-47C0-8F18-77AA42DE48B6}" dt="2024-05-24T14:57:37.428" v="141" actId="1076"/>
          <ac:spMkLst>
            <pc:docMk/>
            <pc:sldMk cId="425603578" sldId="281"/>
            <ac:spMk id="3" creationId="{A4556143-1E53-C99D-B5C1-5944FE6726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1667" y="844422"/>
            <a:ext cx="9973945" cy="1040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717" y="1492148"/>
            <a:ext cx="7988300" cy="143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3892" y="2488768"/>
            <a:ext cx="628523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latin typeface="Calibri Light"/>
                <a:cs typeface="Calibri Light"/>
              </a:rPr>
              <a:t>OPEN</a:t>
            </a:r>
            <a:r>
              <a:rPr sz="6000" spc="-50" dirty="0">
                <a:latin typeface="Calibri Light"/>
                <a:cs typeface="Calibri Light"/>
              </a:rPr>
              <a:t> </a:t>
            </a:r>
            <a:r>
              <a:rPr sz="6000" spc="-10" dirty="0">
                <a:latin typeface="Calibri Light"/>
                <a:cs typeface="Calibri Light"/>
              </a:rPr>
              <a:t>SOURCE</a:t>
            </a:r>
            <a:r>
              <a:rPr sz="6000" spc="-45" dirty="0">
                <a:latin typeface="Calibri Light"/>
                <a:cs typeface="Calibri Light"/>
              </a:rPr>
              <a:t> TOOL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2361"/>
            <a:ext cx="10234295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3. </a:t>
            </a:r>
            <a:r>
              <a:rPr spc="-10" dirty="0"/>
              <a:t>What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20" dirty="0"/>
              <a:t>difference </a:t>
            </a:r>
            <a:r>
              <a:rPr spc="-10" dirty="0"/>
              <a:t>between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dirty="0"/>
              <a:t>and </a:t>
            </a:r>
            <a:r>
              <a:rPr spc="-15" dirty="0"/>
              <a:t>Free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052"/>
            <a:ext cx="9993630" cy="297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spc="-10" dirty="0">
                <a:latin typeface="Calibri"/>
                <a:cs typeface="Calibri"/>
              </a:rPr>
              <a:t>There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no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LcParenR"/>
            </a:pPr>
            <a:endParaRPr sz="2500">
              <a:latin typeface="Calibri"/>
              <a:cs typeface="Calibri"/>
            </a:endParaRPr>
          </a:p>
          <a:p>
            <a:pPr marL="12700" marR="253365">
              <a:lnSpc>
                <a:spcPts val="2700"/>
              </a:lnSpc>
              <a:spcBef>
                <a:spcPts val="1695"/>
              </a:spcBef>
              <a:buAutoNum type="alphaLcParenR"/>
              <a:tabLst>
                <a:tab pos="347980" algn="l"/>
              </a:tabLst>
            </a:pPr>
            <a:r>
              <a:rPr sz="2500" spc="-15" dirty="0">
                <a:latin typeface="Calibri"/>
                <a:cs typeface="Calibri"/>
              </a:rPr>
              <a:t>Free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Source,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LcParenR"/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700"/>
              </a:lnSpc>
              <a:spcBef>
                <a:spcPts val="1655"/>
              </a:spcBef>
              <a:buAutoNum type="alphaLcParenR"/>
              <a:tabLst>
                <a:tab pos="316230" algn="l"/>
              </a:tabLst>
            </a:pP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Free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2361"/>
            <a:ext cx="10234295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3. </a:t>
            </a:r>
            <a:r>
              <a:rPr spc="-10" dirty="0"/>
              <a:t>What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20" dirty="0"/>
              <a:t>difference </a:t>
            </a:r>
            <a:r>
              <a:rPr spc="-10" dirty="0"/>
              <a:t>between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dirty="0"/>
              <a:t>and </a:t>
            </a:r>
            <a:r>
              <a:rPr spc="-15" dirty="0"/>
              <a:t>Free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052"/>
            <a:ext cx="9993630" cy="2973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spc="-10" dirty="0">
                <a:latin typeface="Calibri"/>
                <a:cs typeface="Calibri"/>
              </a:rPr>
              <a:t>There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10" dirty="0">
                <a:latin typeface="Calibri"/>
                <a:cs typeface="Calibri"/>
              </a:rPr>
              <a:t>no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lphaLcParenR"/>
            </a:pPr>
            <a:endParaRPr sz="2500">
              <a:latin typeface="Calibri"/>
              <a:cs typeface="Calibri"/>
            </a:endParaRPr>
          </a:p>
          <a:p>
            <a:pPr marL="12700" marR="69215">
              <a:lnSpc>
                <a:spcPts val="2700"/>
              </a:lnSpc>
              <a:spcBef>
                <a:spcPts val="1695"/>
              </a:spcBef>
              <a:buAutoNum type="alphaLcParenR"/>
              <a:tabLst>
                <a:tab pos="351155" algn="l"/>
              </a:tabLst>
            </a:pPr>
            <a:r>
              <a:rPr sz="2500" b="1" i="1" spc="-15" dirty="0">
                <a:latin typeface="Calibri"/>
                <a:cs typeface="Calibri"/>
              </a:rPr>
              <a:t>Free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Software</a:t>
            </a:r>
            <a:r>
              <a:rPr sz="2500" b="1" i="1" spc="-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is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always</a:t>
            </a:r>
            <a:r>
              <a:rPr sz="2500" b="1" i="1" spc="2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Open</a:t>
            </a:r>
            <a:r>
              <a:rPr sz="2500" b="1" i="1" spc="2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Source,</a:t>
            </a:r>
            <a:r>
              <a:rPr sz="2500" b="1" i="1" spc="-2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but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Open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</a:t>
            </a:r>
            <a:r>
              <a:rPr sz="2500" b="1" i="1" spc="-2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is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not</a:t>
            </a:r>
            <a:r>
              <a:rPr sz="2500" b="1" i="1" spc="-2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always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15" dirty="0">
                <a:latin typeface="Calibri"/>
                <a:cs typeface="Calibri"/>
              </a:rPr>
              <a:t>Free </a:t>
            </a:r>
            <a:r>
              <a:rPr sz="2500" b="1" i="1" spc="-55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Software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lphaLcParenR"/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700"/>
              </a:lnSpc>
              <a:spcBef>
                <a:spcPts val="1655"/>
              </a:spcBef>
              <a:buAutoNum type="alphaLcParenR"/>
              <a:tabLst>
                <a:tab pos="316230" algn="l"/>
              </a:tabLst>
            </a:pP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Free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Software,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Free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not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always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15CF9-C312-6A84-F49E-EE82DE486B0D}"/>
              </a:ext>
            </a:extLst>
          </p:cNvPr>
          <p:cNvSpPr txBox="1"/>
          <p:nvPr/>
        </p:nvSpPr>
        <p:spPr>
          <a:xfrm>
            <a:off x="1295400" y="5029200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Free Software</a:t>
            </a:r>
            <a:r>
              <a:rPr lang="en-US" sz="2400" dirty="0"/>
              <a:t> is more focused on </a:t>
            </a:r>
            <a:r>
              <a:rPr lang="en-US" sz="2400" b="1" dirty="0"/>
              <a:t>protecting user rights</a:t>
            </a:r>
            <a:r>
              <a:rPr lang="en-US" sz="2400" dirty="0"/>
              <a:t>, while </a:t>
            </a:r>
            <a:r>
              <a:rPr lang="en-US" sz="2400" b="1" dirty="0"/>
              <a:t>Open Source Software</a:t>
            </a:r>
            <a:r>
              <a:rPr lang="en-US" sz="2400" dirty="0"/>
              <a:t> focuses on </a:t>
            </a:r>
            <a:r>
              <a:rPr lang="en-US" sz="2400" b="1" dirty="0"/>
              <a:t>better development and collaboration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37795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4. Which </a:t>
            </a:r>
            <a:r>
              <a:rPr spc="-5" dirty="0"/>
              <a:t>license </a:t>
            </a:r>
            <a:r>
              <a:rPr dirty="0"/>
              <a:t>is </a:t>
            </a:r>
            <a:r>
              <a:rPr spc="-10" dirty="0"/>
              <a:t>often associated </a:t>
            </a:r>
            <a:r>
              <a:rPr dirty="0"/>
              <a:t>with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7240"/>
            <a:ext cx="2607945" cy="1437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05"/>
              </a:spcBef>
              <a:buAutoNum type="alphaLcParenR"/>
              <a:tabLst>
                <a:tab pos="332740" algn="l"/>
              </a:tabLst>
            </a:pPr>
            <a:r>
              <a:rPr sz="2500" spc="-10" dirty="0">
                <a:latin typeface="Calibri"/>
                <a:cs typeface="Calibri"/>
              </a:rPr>
              <a:t>Microsoft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License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Apache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License</a:t>
            </a:r>
            <a:endParaRPr sz="250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Apple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License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37795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4. Which </a:t>
            </a:r>
            <a:r>
              <a:rPr spc="-5" dirty="0"/>
              <a:t>license </a:t>
            </a:r>
            <a:r>
              <a:rPr dirty="0"/>
              <a:t>is </a:t>
            </a:r>
            <a:r>
              <a:rPr spc="-10" dirty="0"/>
              <a:t>often associated </a:t>
            </a:r>
            <a:r>
              <a:rPr dirty="0"/>
              <a:t>with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7240"/>
            <a:ext cx="2607945" cy="1437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05"/>
              </a:spcBef>
              <a:buAutoNum type="alphaLcParenR"/>
              <a:tabLst>
                <a:tab pos="332740" algn="l"/>
              </a:tabLst>
            </a:pPr>
            <a:r>
              <a:rPr sz="2500" spc="-10" dirty="0">
                <a:latin typeface="Calibri"/>
                <a:cs typeface="Calibri"/>
              </a:rPr>
              <a:t>Microsoft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License</a:t>
            </a:r>
            <a:endParaRPr sz="250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51155" algn="l"/>
              </a:tabLst>
            </a:pPr>
            <a:r>
              <a:rPr sz="2500" b="1" i="1" spc="-5" dirty="0">
                <a:latin typeface="Calibri"/>
                <a:cs typeface="Calibri"/>
              </a:rPr>
              <a:t>Apache</a:t>
            </a:r>
            <a:r>
              <a:rPr sz="2500" b="1" i="1" spc="-8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License</a:t>
            </a:r>
            <a:endParaRPr sz="250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Apple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License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945" y="790143"/>
            <a:ext cx="780478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 </a:t>
            </a:r>
            <a:r>
              <a:rPr spc="-15" dirty="0"/>
              <a:t>What</a:t>
            </a:r>
            <a:r>
              <a:rPr spc="-5" dirty="0"/>
              <a:t> </a:t>
            </a:r>
            <a:r>
              <a:rPr dirty="0"/>
              <a:t>is the</a:t>
            </a:r>
            <a:r>
              <a:rPr spc="-10" dirty="0"/>
              <a:t> </a:t>
            </a:r>
            <a:r>
              <a:rPr spc="-5" dirty="0"/>
              <a:t>Open</a:t>
            </a:r>
            <a:r>
              <a:rPr spc="-25" dirty="0"/>
              <a:t> </a:t>
            </a:r>
            <a:r>
              <a:rPr spc="-10" dirty="0"/>
              <a:t>Source Initiative</a:t>
            </a:r>
            <a:r>
              <a:rPr spc="-30" dirty="0"/>
              <a:t> </a:t>
            </a:r>
            <a:r>
              <a:rPr spc="-5" dirty="0"/>
              <a:t>(OSI)?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945" y="2029713"/>
            <a:ext cx="9842500" cy="2971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marR="5080" indent="-457834">
              <a:lnSpc>
                <a:spcPts val="2700"/>
              </a:lnSpc>
              <a:spcBef>
                <a:spcPts val="434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spc="-5" dirty="0">
                <a:latin typeface="Calibri"/>
                <a:cs typeface="Calibri"/>
              </a:rPr>
              <a:t>An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organization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promotes</a:t>
            </a:r>
            <a:r>
              <a:rPr sz="2500" spc="-5" dirty="0">
                <a:latin typeface="Calibri"/>
                <a:cs typeface="Calibri"/>
              </a:rPr>
              <a:t> 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maintains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approves </a:t>
            </a: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licenses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lphaLcParenR"/>
            </a:pPr>
            <a:endParaRPr sz="3550" dirty="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group</a:t>
            </a:r>
            <a:r>
              <a:rPr sz="2500" spc="-5" dirty="0">
                <a:latin typeface="Calibri"/>
                <a:cs typeface="Calibri"/>
              </a:rPr>
              <a:t> of </a:t>
            </a:r>
            <a:r>
              <a:rPr sz="2500" spc="-25" dirty="0">
                <a:latin typeface="Calibri"/>
                <a:cs typeface="Calibri"/>
              </a:rPr>
              <a:t>hackers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who </a:t>
            </a:r>
            <a:r>
              <a:rPr sz="2500" spc="-10" dirty="0">
                <a:latin typeface="Calibri"/>
                <a:cs typeface="Calibri"/>
              </a:rPr>
              <a:t>develop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LcParenR"/>
            </a:pPr>
            <a:endParaRPr sz="2500" dirty="0">
              <a:latin typeface="Calibri"/>
              <a:cs typeface="Calibri"/>
            </a:endParaRPr>
          </a:p>
          <a:p>
            <a:pPr marL="12700" marR="229235">
              <a:lnSpc>
                <a:spcPts val="2700"/>
              </a:lnSpc>
              <a:spcBef>
                <a:spcPts val="1695"/>
              </a:spcBef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political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movement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advocating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government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945" y="790143"/>
            <a:ext cx="780478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 </a:t>
            </a:r>
            <a:r>
              <a:rPr spc="-15" dirty="0"/>
              <a:t>What</a:t>
            </a:r>
            <a:r>
              <a:rPr spc="-5" dirty="0"/>
              <a:t> </a:t>
            </a:r>
            <a:r>
              <a:rPr dirty="0"/>
              <a:t>is the</a:t>
            </a:r>
            <a:r>
              <a:rPr spc="-10" dirty="0"/>
              <a:t> </a:t>
            </a:r>
            <a:r>
              <a:rPr spc="-5" dirty="0"/>
              <a:t>Open</a:t>
            </a:r>
            <a:r>
              <a:rPr spc="-25" dirty="0"/>
              <a:t> </a:t>
            </a:r>
            <a:r>
              <a:rPr spc="-10" dirty="0"/>
              <a:t>Source Initiative</a:t>
            </a:r>
            <a:r>
              <a:rPr spc="-30" dirty="0"/>
              <a:t> </a:t>
            </a:r>
            <a:r>
              <a:rPr spc="-5" dirty="0"/>
              <a:t>(OSI)?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945" y="2029713"/>
            <a:ext cx="10054590" cy="2971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marR="5080" indent="-457834">
              <a:lnSpc>
                <a:spcPts val="2700"/>
              </a:lnSpc>
              <a:spcBef>
                <a:spcPts val="434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b="1" i="1" spc="-5" dirty="0">
                <a:latin typeface="Calibri"/>
                <a:cs typeface="Calibri"/>
              </a:rPr>
              <a:t>An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organization</a:t>
            </a:r>
            <a:r>
              <a:rPr sz="2500" b="1" i="1" spc="-5" dirty="0">
                <a:latin typeface="Calibri"/>
                <a:cs typeface="Calibri"/>
              </a:rPr>
              <a:t> that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promotes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and</a:t>
            </a:r>
            <a:r>
              <a:rPr sz="2500" b="1" i="1" spc="2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maintains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the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Open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</a:t>
            </a:r>
            <a:r>
              <a:rPr sz="2500" b="1" i="1" spc="-2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and approves Open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</a:t>
            </a:r>
            <a:r>
              <a:rPr sz="2500" b="1" i="1" spc="-3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licenses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AutoNum type="alphaLcParenR"/>
            </a:pPr>
            <a:endParaRPr sz="3550" dirty="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group</a:t>
            </a:r>
            <a:r>
              <a:rPr sz="2500" spc="-5" dirty="0">
                <a:latin typeface="Calibri"/>
                <a:cs typeface="Calibri"/>
              </a:rPr>
              <a:t> of </a:t>
            </a:r>
            <a:r>
              <a:rPr sz="2500" spc="-25" dirty="0">
                <a:latin typeface="Calibri"/>
                <a:cs typeface="Calibri"/>
              </a:rPr>
              <a:t>hackers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who </a:t>
            </a:r>
            <a:r>
              <a:rPr sz="2500" spc="-10" dirty="0">
                <a:latin typeface="Calibri"/>
                <a:cs typeface="Calibri"/>
              </a:rPr>
              <a:t>develop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lphaLcParenR"/>
            </a:pPr>
            <a:endParaRPr sz="2500" dirty="0">
              <a:latin typeface="Calibri"/>
              <a:cs typeface="Calibri"/>
            </a:endParaRPr>
          </a:p>
          <a:p>
            <a:pPr marL="12700" marR="441325">
              <a:lnSpc>
                <a:spcPts val="2700"/>
              </a:lnSpc>
              <a:spcBef>
                <a:spcPts val="1695"/>
              </a:spcBef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political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movement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advocating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government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77595"/>
            <a:ext cx="703325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10" dirty="0"/>
              <a:t> What</a:t>
            </a:r>
            <a:r>
              <a:rPr spc="-5" dirty="0"/>
              <a:t> is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Open</a:t>
            </a:r>
            <a:r>
              <a:rPr spc="-25" dirty="0"/>
              <a:t> </a:t>
            </a:r>
            <a:r>
              <a:rPr spc="-10" dirty="0"/>
              <a:t>Source</a:t>
            </a:r>
            <a:r>
              <a:rPr spc="-15" dirty="0"/>
              <a:t> </a:t>
            </a:r>
            <a:r>
              <a:rPr spc="-10" dirty="0"/>
              <a:t>Definition?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8530"/>
            <a:ext cx="9874250" cy="26301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marR="64135" indent="-457834">
              <a:lnSpc>
                <a:spcPts val="2700"/>
              </a:lnSpc>
              <a:spcBef>
                <a:spcPts val="434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criteria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must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meet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order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considered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LcParenR"/>
            </a:pPr>
            <a:endParaRPr sz="355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guide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developers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how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their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efficient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lphaLcParenR"/>
            </a:pPr>
            <a:endParaRPr sz="360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list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popular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projects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77595"/>
            <a:ext cx="7033259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10" dirty="0"/>
              <a:t> What</a:t>
            </a:r>
            <a:r>
              <a:rPr spc="-5" dirty="0"/>
              <a:t> is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Open</a:t>
            </a:r>
            <a:r>
              <a:rPr spc="-25" dirty="0"/>
              <a:t> </a:t>
            </a:r>
            <a:r>
              <a:rPr spc="-10" dirty="0"/>
              <a:t>Source</a:t>
            </a:r>
            <a:r>
              <a:rPr spc="-15" dirty="0"/>
              <a:t> </a:t>
            </a:r>
            <a:r>
              <a:rPr spc="-10" dirty="0"/>
              <a:t>Definition?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8530"/>
            <a:ext cx="9930765" cy="26301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marR="5080" indent="-457834">
              <a:lnSpc>
                <a:spcPts val="2700"/>
              </a:lnSpc>
              <a:spcBef>
                <a:spcPts val="434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b="1" i="1" spc="-5" dirty="0">
                <a:latin typeface="Calibri"/>
                <a:cs typeface="Calibri"/>
              </a:rPr>
              <a:t>A </a:t>
            </a:r>
            <a:r>
              <a:rPr sz="2500" b="1" i="1" spc="-10" dirty="0">
                <a:latin typeface="Calibri"/>
                <a:cs typeface="Calibri"/>
              </a:rPr>
              <a:t>set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of</a:t>
            </a:r>
            <a:r>
              <a:rPr sz="2500" b="1" i="1" spc="-2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criteria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that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software must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meet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in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order</a:t>
            </a:r>
            <a:r>
              <a:rPr sz="2500" b="1" i="1" spc="-15" dirty="0">
                <a:latin typeface="Calibri"/>
                <a:cs typeface="Calibri"/>
              </a:rPr>
              <a:t> to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be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considered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Open </a:t>
            </a:r>
            <a:r>
              <a:rPr sz="2500" b="1" i="1" spc="-55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lphaLcParenR"/>
            </a:pPr>
            <a:endParaRPr sz="355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guide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developers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how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their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efficient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lphaLcParenR"/>
            </a:pPr>
            <a:endParaRPr sz="360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list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popular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projects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7. Which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5" dirty="0"/>
              <a:t>following </a:t>
            </a:r>
            <a:r>
              <a:rPr dirty="0"/>
              <a:t>is an </a:t>
            </a:r>
            <a:r>
              <a:rPr spc="-20" dirty="0"/>
              <a:t>example </a:t>
            </a:r>
            <a:r>
              <a:rPr spc="-5" dirty="0"/>
              <a:t>of 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1667" y="1865147"/>
            <a:ext cx="2426970" cy="1437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05"/>
              </a:spcBef>
              <a:buAutoNum type="alphaLcParenR"/>
              <a:tabLst>
                <a:tab pos="332740" algn="l"/>
              </a:tabLst>
            </a:pPr>
            <a:r>
              <a:rPr sz="2500" spc="-10" dirty="0">
                <a:latin typeface="Calibri"/>
                <a:cs typeface="Calibri"/>
              </a:rPr>
              <a:t>Microsoft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Office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7980" algn="l"/>
              </a:tabLst>
            </a:pPr>
            <a:r>
              <a:rPr sz="2500" spc="-10" dirty="0">
                <a:latin typeface="Calibri"/>
                <a:cs typeface="Calibri"/>
              </a:rPr>
              <a:t>Photoshop</a:t>
            </a:r>
            <a:endParaRPr sz="250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316230" algn="l"/>
              </a:tabLst>
            </a:pPr>
            <a:r>
              <a:rPr sz="2500" spc="-10" dirty="0">
                <a:latin typeface="Calibri"/>
                <a:cs typeface="Calibri"/>
              </a:rPr>
              <a:t>LibreOffice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7. Which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5" dirty="0"/>
              <a:t>following </a:t>
            </a:r>
            <a:r>
              <a:rPr dirty="0"/>
              <a:t>is an </a:t>
            </a:r>
            <a:r>
              <a:rPr spc="-20" dirty="0"/>
              <a:t>example </a:t>
            </a:r>
            <a:r>
              <a:rPr spc="-5" dirty="0"/>
              <a:t>of 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1667" y="1865147"/>
            <a:ext cx="2426970" cy="14370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05"/>
              </a:spcBef>
              <a:buAutoNum type="alphaLcParenR"/>
              <a:tabLst>
                <a:tab pos="332740" algn="l"/>
              </a:tabLst>
            </a:pPr>
            <a:r>
              <a:rPr sz="2500" spc="-10" dirty="0">
                <a:latin typeface="Calibri"/>
                <a:cs typeface="Calibri"/>
              </a:rPr>
              <a:t>Microsoft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Office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7980" algn="l"/>
              </a:tabLst>
            </a:pPr>
            <a:r>
              <a:rPr sz="2500" spc="-10" dirty="0">
                <a:latin typeface="Calibri"/>
                <a:cs typeface="Calibri"/>
              </a:rPr>
              <a:t>Photoshop</a:t>
            </a:r>
            <a:endParaRPr sz="2500">
              <a:latin typeface="Calibri"/>
              <a:cs typeface="Calibri"/>
            </a:endParaRPr>
          </a:p>
          <a:p>
            <a:pPr marL="313055" indent="-300990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313690" algn="l"/>
              </a:tabLst>
            </a:pPr>
            <a:r>
              <a:rPr sz="2500" b="1" i="1" spc="-5" dirty="0">
                <a:latin typeface="Calibri"/>
                <a:cs typeface="Calibri"/>
              </a:rPr>
              <a:t>LibreOffice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4773"/>
            <a:ext cx="52082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2095" algn="l"/>
              </a:tabLst>
            </a:pPr>
            <a:r>
              <a:rPr sz="4500" b="1" dirty="0">
                <a:latin typeface="Times New Roman"/>
                <a:cs typeface="Times New Roman"/>
              </a:rPr>
              <a:t>What	</a:t>
            </a:r>
            <a:r>
              <a:rPr sz="4500" b="1" spc="-5" dirty="0">
                <a:latin typeface="Times New Roman"/>
                <a:cs typeface="Times New Roman"/>
              </a:rPr>
              <a:t>is</a:t>
            </a:r>
            <a:r>
              <a:rPr sz="4500" b="1" spc="-60" dirty="0">
                <a:latin typeface="Times New Roman"/>
                <a:cs typeface="Times New Roman"/>
              </a:rPr>
              <a:t> </a:t>
            </a:r>
            <a:r>
              <a:rPr sz="4500" b="1" dirty="0">
                <a:latin typeface="Times New Roman"/>
                <a:cs typeface="Times New Roman"/>
              </a:rPr>
              <a:t>Open</a:t>
            </a:r>
            <a:r>
              <a:rPr sz="4500" b="1" spc="-45" dirty="0">
                <a:latin typeface="Times New Roman"/>
                <a:cs typeface="Times New Roman"/>
              </a:rPr>
              <a:t> </a:t>
            </a:r>
            <a:r>
              <a:rPr sz="4500" b="1" spc="-15" dirty="0">
                <a:latin typeface="Times New Roman"/>
                <a:cs typeface="Times New Roman"/>
              </a:rPr>
              <a:t>Source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0141"/>
            <a:ext cx="10359390" cy="29502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algn="just">
              <a:lnSpc>
                <a:spcPct val="89600"/>
              </a:lnSpc>
              <a:spcBef>
                <a:spcPts val="540"/>
              </a:spcBef>
            </a:pPr>
            <a:r>
              <a:rPr sz="3500" dirty="0">
                <a:latin typeface="Times New Roman"/>
                <a:cs typeface="Times New Roman"/>
              </a:rPr>
              <a:t>Open source software </a:t>
            </a:r>
            <a:r>
              <a:rPr sz="3500" spc="-5" dirty="0">
                <a:latin typeface="Times New Roman"/>
                <a:cs typeface="Times New Roman"/>
              </a:rPr>
              <a:t>is software </a:t>
            </a:r>
            <a:r>
              <a:rPr sz="3500" dirty="0">
                <a:latin typeface="Times New Roman"/>
                <a:cs typeface="Times New Roman"/>
              </a:rPr>
              <a:t>whose source </a:t>
            </a:r>
            <a:r>
              <a:rPr sz="3500" spc="-5" dirty="0">
                <a:latin typeface="Times New Roman"/>
                <a:cs typeface="Times New Roman"/>
              </a:rPr>
              <a:t>code </a:t>
            </a:r>
            <a:r>
              <a:rPr sz="3500" spc="-15" dirty="0">
                <a:latin typeface="Times New Roman"/>
                <a:cs typeface="Times New Roman"/>
              </a:rPr>
              <a:t>is 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freely</a:t>
            </a:r>
            <a:r>
              <a:rPr sz="3500" dirty="0">
                <a:latin typeface="Times New Roman"/>
                <a:cs typeface="Times New Roman"/>
              </a:rPr>
              <a:t> available,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allowing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users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to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45" dirty="0">
                <a:latin typeface="Times New Roman"/>
                <a:cs typeface="Times New Roman"/>
              </a:rPr>
              <a:t>view,</a:t>
            </a:r>
            <a:r>
              <a:rPr sz="3500" spc="-40" dirty="0">
                <a:latin typeface="Times New Roman"/>
                <a:cs typeface="Times New Roman"/>
              </a:rPr>
              <a:t> modify,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and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distribute </a:t>
            </a:r>
            <a:r>
              <a:rPr sz="3500" spc="-5" dirty="0">
                <a:latin typeface="Times New Roman"/>
                <a:cs typeface="Times New Roman"/>
              </a:rPr>
              <a:t>it </a:t>
            </a:r>
            <a:r>
              <a:rPr sz="3500" dirty="0">
                <a:latin typeface="Times New Roman"/>
                <a:cs typeface="Times New Roman"/>
              </a:rPr>
              <a:t>as </a:t>
            </a:r>
            <a:r>
              <a:rPr sz="3500" spc="-5" dirty="0">
                <a:latin typeface="Times New Roman"/>
                <a:cs typeface="Times New Roman"/>
              </a:rPr>
              <a:t>they </a:t>
            </a:r>
            <a:r>
              <a:rPr sz="3500" spc="-10" dirty="0">
                <a:latin typeface="Times New Roman"/>
                <a:cs typeface="Times New Roman"/>
              </a:rPr>
              <a:t>see </a:t>
            </a:r>
            <a:r>
              <a:rPr sz="3500" spc="-5" dirty="0">
                <a:latin typeface="Times New Roman"/>
                <a:cs typeface="Times New Roman"/>
              </a:rPr>
              <a:t>fit. </a:t>
            </a:r>
            <a:r>
              <a:rPr sz="3500" dirty="0">
                <a:latin typeface="Times New Roman"/>
                <a:cs typeface="Times New Roman"/>
              </a:rPr>
              <a:t>This promotes </a:t>
            </a:r>
            <a:r>
              <a:rPr sz="3500" spc="-5" dirty="0">
                <a:latin typeface="Times New Roman"/>
                <a:cs typeface="Times New Roman"/>
              </a:rPr>
              <a:t>collaboration, 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transparency, </a:t>
            </a:r>
            <a:r>
              <a:rPr sz="3500" spc="-5" dirty="0">
                <a:latin typeface="Times New Roman"/>
                <a:cs typeface="Times New Roman"/>
              </a:rPr>
              <a:t>and </a:t>
            </a:r>
            <a:r>
              <a:rPr sz="3500" dirty="0">
                <a:latin typeface="Times New Roman"/>
                <a:cs typeface="Times New Roman"/>
              </a:rPr>
              <a:t>community-driven </a:t>
            </a:r>
            <a:r>
              <a:rPr sz="3500" spc="-5" dirty="0">
                <a:latin typeface="Times New Roman"/>
                <a:cs typeface="Times New Roman"/>
              </a:rPr>
              <a:t>development, </a:t>
            </a:r>
            <a:r>
              <a:rPr sz="3500" dirty="0">
                <a:latin typeface="Times New Roman"/>
                <a:cs typeface="Times New Roman"/>
              </a:rPr>
              <a:t>while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also providing </a:t>
            </a:r>
            <a:r>
              <a:rPr sz="3500" spc="-10" dirty="0">
                <a:latin typeface="Times New Roman"/>
                <a:cs typeface="Times New Roman"/>
              </a:rPr>
              <a:t>cost-effectiveness, </a:t>
            </a:r>
            <a:r>
              <a:rPr sz="3500" dirty="0">
                <a:latin typeface="Times New Roman"/>
                <a:cs typeface="Times New Roman"/>
              </a:rPr>
              <a:t>vendor </a:t>
            </a:r>
            <a:r>
              <a:rPr sz="3500" spc="-5" dirty="0">
                <a:latin typeface="Times New Roman"/>
                <a:cs typeface="Times New Roman"/>
              </a:rPr>
              <a:t>independence, </a:t>
            </a:r>
            <a:r>
              <a:rPr sz="3500" dirty="0">
                <a:latin typeface="Times New Roman"/>
                <a:cs typeface="Times New Roman"/>
              </a:rPr>
              <a:t> and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greater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software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flexibility.</a:t>
            </a: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733"/>
            <a:ext cx="8787130" cy="9867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915"/>
              </a:spcBef>
            </a:pPr>
            <a:r>
              <a:rPr dirty="0"/>
              <a:t>8. </a:t>
            </a:r>
            <a:r>
              <a:rPr spc="-10" dirty="0"/>
              <a:t>What </a:t>
            </a:r>
            <a:r>
              <a:rPr dirty="0"/>
              <a:t>is a </a:t>
            </a:r>
            <a:r>
              <a:rPr spc="-15" dirty="0"/>
              <a:t>"fork" </a:t>
            </a:r>
            <a:r>
              <a:rPr dirty="0"/>
              <a:t>in the </a:t>
            </a:r>
            <a:r>
              <a:rPr spc="-25" dirty="0"/>
              <a:t>context </a:t>
            </a:r>
            <a:r>
              <a:rPr dirty="0"/>
              <a:t>of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56231"/>
            <a:ext cx="10283825" cy="274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type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development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methodology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LcParenR"/>
            </a:pPr>
            <a:endParaRPr sz="3550">
              <a:latin typeface="Calibri"/>
              <a:cs typeface="Calibri"/>
            </a:endParaRPr>
          </a:p>
          <a:p>
            <a:pPr marL="12700" marR="655320">
              <a:lnSpc>
                <a:spcPts val="2400"/>
              </a:lnSpc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copy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a </a:t>
            </a:r>
            <a:r>
              <a:rPr sz="2500" spc="-10" dirty="0">
                <a:latin typeface="Calibri"/>
                <a:cs typeface="Calibri"/>
              </a:rPr>
              <a:t>project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intended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developed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separately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spc="-5" dirty="0">
                <a:latin typeface="Calibri"/>
                <a:cs typeface="Calibri"/>
              </a:rPr>
              <a:t> the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original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lphaLcParenR"/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2400"/>
              </a:lnSpc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term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describe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"stuck"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can't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any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progress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4733"/>
            <a:ext cx="8787130" cy="98679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915"/>
              </a:spcBef>
            </a:pPr>
            <a:r>
              <a:rPr dirty="0"/>
              <a:t>8. </a:t>
            </a:r>
            <a:r>
              <a:rPr spc="-10" dirty="0"/>
              <a:t>What </a:t>
            </a:r>
            <a:r>
              <a:rPr dirty="0"/>
              <a:t>is a </a:t>
            </a:r>
            <a:r>
              <a:rPr spc="-15" dirty="0"/>
              <a:t>"fork" </a:t>
            </a:r>
            <a:r>
              <a:rPr dirty="0"/>
              <a:t>in the </a:t>
            </a:r>
            <a:r>
              <a:rPr spc="-25" dirty="0"/>
              <a:t>context </a:t>
            </a:r>
            <a:r>
              <a:rPr dirty="0"/>
              <a:t>of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56231"/>
            <a:ext cx="10283825" cy="274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lphaLcParenR"/>
              <a:tabLst>
                <a:tab pos="469900" algn="l"/>
                <a:tab pos="470534" algn="l"/>
              </a:tabLst>
            </a:pP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dirty="0">
                <a:latin typeface="Calibri"/>
                <a:cs typeface="Calibri"/>
              </a:rPr>
              <a:t>type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development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methodology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lphaLcParenR"/>
            </a:pPr>
            <a:endParaRPr sz="3550">
              <a:latin typeface="Calibri"/>
              <a:cs typeface="Calibri"/>
            </a:endParaRPr>
          </a:p>
          <a:p>
            <a:pPr marL="12700" marR="507365">
              <a:lnSpc>
                <a:spcPts val="2400"/>
              </a:lnSpc>
              <a:buAutoNum type="alphaLcParenR"/>
              <a:tabLst>
                <a:tab pos="351155" algn="l"/>
              </a:tabLst>
            </a:pPr>
            <a:r>
              <a:rPr sz="2500" b="1" i="1" spc="-5" dirty="0">
                <a:latin typeface="Calibri"/>
                <a:cs typeface="Calibri"/>
              </a:rPr>
              <a:t>A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copy</a:t>
            </a:r>
            <a:r>
              <a:rPr sz="2500" b="1" i="1" spc="-1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of a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project</a:t>
            </a:r>
            <a:r>
              <a:rPr sz="2500" b="1" i="1" spc="-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that is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15" dirty="0">
                <a:latin typeface="Calibri"/>
                <a:cs typeface="Calibri"/>
              </a:rPr>
              <a:t>intended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20" dirty="0">
                <a:latin typeface="Calibri"/>
                <a:cs typeface="Calibri"/>
              </a:rPr>
              <a:t>to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be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developed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separately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from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the </a:t>
            </a:r>
            <a:r>
              <a:rPr sz="2500" b="1" i="1" spc="-55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original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lphaLcParenR"/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2400"/>
              </a:lnSpc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term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describe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developer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"stuck"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can't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make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any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progress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86357"/>
            <a:ext cx="10278110" cy="10401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9. </a:t>
            </a:r>
            <a:r>
              <a:rPr spc="-10" dirty="0"/>
              <a:t>What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20" dirty="0"/>
              <a:t>difference </a:t>
            </a:r>
            <a:r>
              <a:rPr spc="-10" dirty="0"/>
              <a:t>between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spc="-15" dirty="0"/>
              <a:t>Software </a:t>
            </a:r>
            <a:r>
              <a:rPr spc="-78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Open </a:t>
            </a:r>
            <a:r>
              <a:rPr spc="-1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97735"/>
            <a:ext cx="10146030" cy="31883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128270">
              <a:lnSpc>
                <a:spcPts val="2700"/>
              </a:lnSpc>
              <a:spcBef>
                <a:spcPts val="434"/>
              </a:spcBef>
              <a:buAutoNum type="alphaLcParenR"/>
              <a:tabLst>
                <a:tab pos="332740" algn="l"/>
              </a:tabLst>
            </a:pPr>
            <a:r>
              <a:rPr sz="2500" spc="-5" dirty="0">
                <a:latin typeface="Calibri"/>
                <a:cs typeface="Calibri"/>
              </a:rPr>
              <a:t>Open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code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modification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distribution, while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347980" algn="l"/>
              </a:tabLst>
            </a:pPr>
            <a:r>
              <a:rPr sz="2500" spc="-15" dirty="0">
                <a:latin typeface="Calibri"/>
                <a:cs typeface="Calibri"/>
              </a:rPr>
              <a:t>There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no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LcParenR"/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700"/>
              </a:lnSpc>
              <a:spcBef>
                <a:spcPts val="1685"/>
              </a:spcBef>
              <a:buAutoNum type="alphaLcParenR"/>
              <a:tabLst>
                <a:tab pos="316230" algn="l"/>
              </a:tabLst>
            </a:pP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code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modification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distribution,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while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0" dirty="0">
                <a:latin typeface="Calibri"/>
                <a:cs typeface="Calibri"/>
              </a:rPr>
              <a:t> use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86357"/>
            <a:ext cx="10278110" cy="10401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9. </a:t>
            </a:r>
            <a:r>
              <a:rPr spc="-10" dirty="0"/>
              <a:t>What </a:t>
            </a:r>
            <a:r>
              <a:rPr spc="-5" dirty="0"/>
              <a:t>is </a:t>
            </a:r>
            <a:r>
              <a:rPr dirty="0"/>
              <a:t>the </a:t>
            </a:r>
            <a:r>
              <a:rPr spc="-20" dirty="0"/>
              <a:t>difference </a:t>
            </a:r>
            <a:r>
              <a:rPr spc="-10" dirty="0"/>
              <a:t>between </a:t>
            </a:r>
            <a:r>
              <a:rPr spc="-5" dirty="0"/>
              <a:t>Open </a:t>
            </a:r>
            <a:r>
              <a:rPr spc="-10" dirty="0"/>
              <a:t>Source </a:t>
            </a:r>
            <a:r>
              <a:rPr spc="-15" dirty="0"/>
              <a:t>Software </a:t>
            </a:r>
            <a:r>
              <a:rPr spc="-78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Open </a:t>
            </a:r>
            <a:r>
              <a:rPr spc="-1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97735"/>
            <a:ext cx="10267315" cy="31883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  <a:buAutoNum type="alphaLcParenR"/>
              <a:tabLst>
                <a:tab pos="351155" algn="l"/>
              </a:tabLst>
            </a:pPr>
            <a:r>
              <a:rPr sz="2500" b="1" i="1" spc="-10" dirty="0">
                <a:latin typeface="Calibri"/>
                <a:cs typeface="Calibri"/>
              </a:rPr>
              <a:t>Open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</a:t>
            </a:r>
            <a:r>
              <a:rPr sz="2500" b="1" i="1" spc="-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Software</a:t>
            </a:r>
            <a:r>
              <a:rPr sz="2500" b="1" i="1" spc="-5" dirty="0">
                <a:latin typeface="Calibri"/>
                <a:cs typeface="Calibri"/>
              </a:rPr>
              <a:t> is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15" dirty="0">
                <a:latin typeface="Calibri"/>
                <a:cs typeface="Calibri"/>
              </a:rPr>
              <a:t>code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that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is</a:t>
            </a:r>
            <a:r>
              <a:rPr sz="2500" b="1" i="1" spc="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publicly available</a:t>
            </a:r>
            <a:r>
              <a:rPr sz="2500" b="1" i="1" spc="25" dirty="0">
                <a:latin typeface="Calibri"/>
                <a:cs typeface="Calibri"/>
              </a:rPr>
              <a:t> </a:t>
            </a:r>
            <a:r>
              <a:rPr sz="2500" b="1" i="1" spc="-15" dirty="0">
                <a:latin typeface="Calibri"/>
                <a:cs typeface="Calibri"/>
              </a:rPr>
              <a:t>for</a:t>
            </a:r>
            <a:r>
              <a:rPr sz="2500" b="1" i="1" spc="-5" dirty="0">
                <a:latin typeface="Calibri"/>
                <a:cs typeface="Calibri"/>
              </a:rPr>
              <a:t> modification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and </a:t>
            </a:r>
            <a:r>
              <a:rPr sz="2500" b="1" i="1" spc="-55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distribution,</a:t>
            </a:r>
            <a:r>
              <a:rPr sz="2500" b="1" i="1" spc="-10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while</a:t>
            </a:r>
            <a:r>
              <a:rPr sz="2500" b="1" i="1" spc="-1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Open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15" dirty="0">
                <a:latin typeface="Calibri"/>
                <a:cs typeface="Calibri"/>
              </a:rPr>
              <a:t>Data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is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data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that is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publicly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available</a:t>
            </a:r>
            <a:r>
              <a:rPr sz="2500" b="1" i="1" spc="20" dirty="0">
                <a:latin typeface="Calibri"/>
                <a:cs typeface="Calibri"/>
              </a:rPr>
              <a:t> </a:t>
            </a:r>
            <a:r>
              <a:rPr sz="2500" b="1" i="1" spc="-15" dirty="0">
                <a:latin typeface="Calibri"/>
                <a:cs typeface="Calibri"/>
              </a:rPr>
              <a:t>for</a:t>
            </a:r>
            <a:r>
              <a:rPr sz="2500" b="1" i="1" spc="-10" dirty="0">
                <a:latin typeface="Calibri"/>
                <a:cs typeface="Calibri"/>
              </a:rPr>
              <a:t> use </a:t>
            </a:r>
            <a:r>
              <a:rPr sz="2500" b="1" i="1" spc="-5" dirty="0">
                <a:latin typeface="Calibri"/>
                <a:cs typeface="Calibri"/>
              </a:rPr>
              <a:t>and </a:t>
            </a:r>
            <a:r>
              <a:rPr sz="2500" b="1" i="1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670"/>
              </a:spcBef>
              <a:buAutoNum type="alphaLcParenR"/>
              <a:tabLst>
                <a:tab pos="347980" algn="l"/>
              </a:tabLst>
            </a:pPr>
            <a:r>
              <a:rPr sz="2500" spc="-15" dirty="0">
                <a:latin typeface="Calibri"/>
                <a:cs typeface="Calibri"/>
              </a:rPr>
              <a:t>There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no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difference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AutoNum type="alphaLcParenR"/>
            </a:pPr>
            <a:endParaRPr sz="2500">
              <a:latin typeface="Calibri"/>
              <a:cs typeface="Calibri"/>
            </a:endParaRPr>
          </a:p>
          <a:p>
            <a:pPr marL="12700" marR="125730">
              <a:lnSpc>
                <a:spcPts val="2700"/>
              </a:lnSpc>
              <a:spcBef>
                <a:spcPts val="1685"/>
              </a:spcBef>
              <a:buAutoNum type="alphaLcParenR"/>
              <a:tabLst>
                <a:tab pos="316230" algn="l"/>
              </a:tabLst>
            </a:pP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code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modification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distribution,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while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Open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20" dirty="0">
                <a:latin typeface="Calibri"/>
                <a:cs typeface="Calibri"/>
              </a:rPr>
              <a:t>data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-10" dirty="0">
                <a:latin typeface="Calibri"/>
                <a:cs typeface="Calibri"/>
              </a:rPr>
              <a:t> use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1" y="1077595"/>
            <a:ext cx="9389110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10. Which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5" dirty="0"/>
              <a:t>following </a:t>
            </a:r>
            <a:r>
              <a:rPr dirty="0"/>
              <a:t>is a </a:t>
            </a:r>
            <a:r>
              <a:rPr spc="-5" dirty="0"/>
              <a:t>popular 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5" dirty="0"/>
              <a:t>Content</a:t>
            </a:r>
            <a:r>
              <a:rPr spc="-5" dirty="0"/>
              <a:t> Management</a:t>
            </a:r>
            <a:r>
              <a:rPr dirty="0"/>
              <a:t> </a:t>
            </a:r>
            <a:r>
              <a:rPr spc="-30" dirty="0"/>
              <a:t>System</a:t>
            </a:r>
            <a:r>
              <a:rPr spc="5" dirty="0"/>
              <a:t> </a:t>
            </a:r>
            <a:r>
              <a:rPr dirty="0"/>
              <a:t>(CMS)?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751" y="2097480"/>
            <a:ext cx="1962150" cy="14376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10"/>
              </a:spcBef>
              <a:buAutoNum type="alphaLcParenR"/>
              <a:tabLst>
                <a:tab pos="332740" algn="l"/>
              </a:tabLst>
            </a:pPr>
            <a:r>
              <a:rPr sz="2500" spc="-25" dirty="0">
                <a:latin typeface="Calibri"/>
                <a:cs typeface="Calibri"/>
              </a:rPr>
              <a:t>WordPress</a:t>
            </a:r>
            <a:endParaRPr sz="25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8615" algn="l"/>
              </a:tabLst>
            </a:pPr>
            <a:r>
              <a:rPr sz="2500" spc="-5" dirty="0">
                <a:latin typeface="Calibri"/>
                <a:cs typeface="Calibri"/>
              </a:rPr>
              <a:t>Wix</a:t>
            </a:r>
            <a:endParaRPr sz="25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316865" algn="l"/>
              </a:tabLst>
            </a:pPr>
            <a:r>
              <a:rPr sz="250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qua</a:t>
            </a:r>
            <a:r>
              <a:rPr sz="2500" spc="-3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esp</a:t>
            </a:r>
            <a:r>
              <a:rPr sz="2500" spc="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ce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751" y="1077595"/>
            <a:ext cx="9389110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580"/>
              </a:spcBef>
            </a:pPr>
            <a:r>
              <a:rPr dirty="0"/>
              <a:t>10. Which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15" dirty="0"/>
              <a:t>following </a:t>
            </a:r>
            <a:r>
              <a:rPr dirty="0"/>
              <a:t>is a </a:t>
            </a:r>
            <a:r>
              <a:rPr spc="-5" dirty="0"/>
              <a:t>popular Open </a:t>
            </a:r>
            <a:r>
              <a:rPr spc="-10" dirty="0"/>
              <a:t>Source </a:t>
            </a:r>
            <a:r>
              <a:rPr spc="-780" dirty="0"/>
              <a:t> </a:t>
            </a:r>
            <a:r>
              <a:rPr spc="-15" dirty="0"/>
              <a:t>Content</a:t>
            </a:r>
            <a:r>
              <a:rPr spc="-5" dirty="0"/>
              <a:t> Management</a:t>
            </a:r>
            <a:r>
              <a:rPr dirty="0"/>
              <a:t> </a:t>
            </a:r>
            <a:r>
              <a:rPr spc="-30" dirty="0"/>
              <a:t>System</a:t>
            </a:r>
            <a:r>
              <a:rPr spc="5" dirty="0"/>
              <a:t> </a:t>
            </a:r>
            <a:r>
              <a:rPr dirty="0"/>
              <a:t>(CMS)?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751" y="2097480"/>
            <a:ext cx="1962150" cy="14376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810"/>
              </a:spcBef>
              <a:buAutoNum type="alphaLcParenR"/>
              <a:tabLst>
                <a:tab pos="351155" algn="l"/>
              </a:tabLst>
            </a:pPr>
            <a:r>
              <a:rPr sz="2500" b="1" i="1" spc="-15" dirty="0">
                <a:latin typeface="Calibri"/>
                <a:cs typeface="Calibri"/>
              </a:rPr>
              <a:t>WordPress</a:t>
            </a:r>
            <a:endParaRPr sz="25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8615" algn="l"/>
              </a:tabLst>
            </a:pPr>
            <a:r>
              <a:rPr sz="2500" spc="-5" dirty="0">
                <a:latin typeface="Calibri"/>
                <a:cs typeface="Calibri"/>
              </a:rPr>
              <a:t>Wix</a:t>
            </a:r>
            <a:endParaRPr sz="2500">
              <a:latin typeface="Calibri"/>
              <a:cs typeface="Calibri"/>
            </a:endParaRPr>
          </a:p>
          <a:p>
            <a:pPr marL="316230" indent="-304165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316865" algn="l"/>
              </a:tabLst>
            </a:pPr>
            <a:r>
              <a:rPr sz="250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qua</a:t>
            </a:r>
            <a:r>
              <a:rPr sz="2500" spc="-30" dirty="0">
                <a:latin typeface="Calibri"/>
                <a:cs typeface="Calibri"/>
              </a:rPr>
              <a:t>r</a:t>
            </a:r>
            <a:r>
              <a:rPr sz="2500" spc="-5" dirty="0">
                <a:latin typeface="Calibri"/>
                <a:cs typeface="Calibri"/>
              </a:rPr>
              <a:t>esp</a:t>
            </a:r>
            <a:r>
              <a:rPr sz="2500" spc="5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ce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F641-B56D-C7E5-B8B2-70BC33F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67" y="844422"/>
            <a:ext cx="9973945" cy="677108"/>
          </a:xfrm>
        </p:spPr>
        <p:txBody>
          <a:bodyPr/>
          <a:lstStyle/>
          <a:p>
            <a:r>
              <a:rPr lang="en-IN" sz="4400" b="1" i="0" u="none" strike="noStrike" baseline="0" dirty="0">
                <a:latin typeface="Calibri,Bold"/>
              </a:rPr>
              <a:t>Advantages of Open Sources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6143-1E53-C99D-B5C1-5944FE672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0117"/>
            <a:ext cx="798830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Saving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Customizability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Community-driven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Transparency &amp;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  <a:r>
              <a:rPr lang="en-US"/>
              <a:t>&amp; 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0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0824"/>
            <a:ext cx="4802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Times New Roman"/>
                <a:cs typeface="Times New Roman"/>
              </a:rPr>
              <a:t>Need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-1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Open</a:t>
            </a:r>
            <a:r>
              <a:rPr sz="4000" b="1" spc="5" dirty="0">
                <a:latin typeface="Times New Roman"/>
                <a:cs typeface="Times New Roman"/>
              </a:rPr>
              <a:t> </a:t>
            </a:r>
            <a:r>
              <a:rPr sz="4000" b="1" spc="-15" dirty="0">
                <a:latin typeface="Times New Roman"/>
                <a:cs typeface="Times New Roman"/>
              </a:rPr>
              <a:t>Sources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603"/>
            <a:ext cx="3060065" cy="379031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dirty="0">
                <a:latin typeface="Times New Roman"/>
                <a:cs typeface="Times New Roman"/>
              </a:rPr>
              <a:t>Cos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spc="-5" dirty="0">
                <a:latin typeface="Times New Roman"/>
                <a:cs typeface="Times New Roman"/>
              </a:rPr>
              <a:t>-</a:t>
            </a:r>
            <a:r>
              <a:rPr sz="3000" dirty="0">
                <a:latin typeface="Times New Roman"/>
                <a:cs typeface="Times New Roman"/>
              </a:rPr>
              <a:t>e</a:t>
            </a:r>
            <a:r>
              <a:rPr sz="3000" spc="-55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fec</a:t>
            </a:r>
            <a:r>
              <a:rPr sz="3000" spc="-15" dirty="0">
                <a:latin typeface="Times New Roman"/>
                <a:cs typeface="Times New Roman"/>
              </a:rPr>
              <a:t>t</a:t>
            </a:r>
            <a:r>
              <a:rPr sz="3000" dirty="0">
                <a:latin typeface="Times New Roman"/>
                <a:cs typeface="Times New Roman"/>
              </a:rPr>
              <a:t>ive</a:t>
            </a:r>
            <a:r>
              <a:rPr sz="3000" spc="-10" dirty="0">
                <a:latin typeface="Times New Roman"/>
                <a:cs typeface="Times New Roman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ess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10" dirty="0">
                <a:latin typeface="Times New Roman"/>
                <a:cs typeface="Times New Roman"/>
              </a:rPr>
              <a:t>Transparency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5" dirty="0">
                <a:latin typeface="Times New Roman"/>
                <a:cs typeface="Times New Roman"/>
              </a:rPr>
              <a:t>Flexibility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5" dirty="0">
                <a:latin typeface="Times New Roman"/>
                <a:cs typeface="Times New Roman"/>
              </a:rPr>
              <a:t>Improved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security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5" dirty="0">
                <a:latin typeface="Times New Roman"/>
                <a:cs typeface="Times New Roman"/>
              </a:rPr>
              <a:t>Innovation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5" dirty="0">
                <a:latin typeface="Times New Roman"/>
                <a:cs typeface="Times New Roman"/>
              </a:rPr>
              <a:t>Interoperability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1935" algn="l"/>
              </a:tabLst>
            </a:pPr>
            <a:r>
              <a:rPr sz="3000" spc="-5" dirty="0">
                <a:latin typeface="Times New Roman"/>
                <a:cs typeface="Times New Roman"/>
              </a:rPr>
              <a:t>Accessibility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96213"/>
            <a:ext cx="471170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Open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Source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–Principles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020"/>
            <a:ext cx="9598661" cy="312585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Free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distribution</a:t>
            </a: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availability</a:t>
            </a: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Modifications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derivative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works.</a:t>
            </a: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Integrity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author's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source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No discrimination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against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persons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groups</a:t>
            </a:r>
            <a:endParaRPr sz="2800" dirty="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restrictions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269" y="76200"/>
            <a:ext cx="704723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Open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Source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–Standard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4146" y="657758"/>
            <a:ext cx="10124440" cy="6088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Open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specifications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specifications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openly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published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available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by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anyone.</a:t>
            </a:r>
          </a:p>
          <a:p>
            <a:pPr marL="355600" marR="354330" indent="-342900">
              <a:spcBef>
                <a:spcPts val="103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Interoperability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The software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 designed to </a:t>
            </a:r>
            <a:r>
              <a:rPr sz="2800" spc="-5" dirty="0">
                <a:latin typeface="Times New Roman"/>
                <a:cs typeface="Times New Roman"/>
              </a:rPr>
              <a:t>work </a:t>
            </a:r>
            <a:r>
              <a:rPr sz="2800" dirty="0">
                <a:latin typeface="Times New Roman"/>
                <a:cs typeface="Times New Roman"/>
              </a:rPr>
              <a:t>with other </a:t>
            </a:r>
            <a:r>
              <a:rPr sz="2800" spc="-5" dirty="0">
                <a:latin typeface="Times New Roman"/>
                <a:cs typeface="Times New Roman"/>
              </a:rPr>
              <a:t>software </a:t>
            </a:r>
            <a:r>
              <a:rPr sz="2800" dirty="0">
                <a:latin typeface="Times New Roman"/>
                <a:cs typeface="Times New Roman"/>
              </a:rPr>
              <a:t>systems, regardless of the 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platform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technology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used.</a:t>
            </a:r>
          </a:p>
          <a:p>
            <a:pPr marL="354965" indent="-342900"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800" b="1" dirty="0">
                <a:latin typeface="Times New Roman"/>
                <a:cs typeface="Times New Roman"/>
              </a:rPr>
              <a:t>Platform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neutrality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 should 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platform-neutral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 tied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 a specific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hardware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platform.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900"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Internationalization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software should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 multiple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languages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be able to operate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variety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cultural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linguistic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settings.</a:t>
            </a:r>
          </a:p>
          <a:p>
            <a:pPr marL="355600" marR="428625" indent="-342900"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Free </a:t>
            </a:r>
            <a:r>
              <a:rPr sz="2800" b="1" spc="-5" dirty="0">
                <a:latin typeface="Times New Roman"/>
                <a:cs typeface="Times New Roman"/>
              </a:rPr>
              <a:t>distribution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dirty="0">
                <a:latin typeface="Times New Roman"/>
                <a:cs typeface="Times New Roman"/>
              </a:rPr>
              <a:t>The software should be available for free, or at a </a:t>
            </a:r>
            <a:r>
              <a:rPr sz="2800" spc="-5" dirty="0">
                <a:latin typeface="Times New Roman"/>
                <a:cs typeface="Times New Roman"/>
              </a:rPr>
              <a:t>minimal </a:t>
            </a:r>
            <a:r>
              <a:rPr sz="2800" dirty="0">
                <a:latin typeface="Times New Roman"/>
                <a:cs typeface="Times New Roman"/>
              </a:rPr>
              <a:t>cost, and not restricted by 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proprietary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licensing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agreements.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630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</a:t>
            </a:r>
            <a:r>
              <a:rPr sz="4000" spc="-15" dirty="0"/>
              <a:t> </a:t>
            </a:r>
            <a:r>
              <a:rPr sz="4000" spc="-5" dirty="0"/>
              <a:t>is</a:t>
            </a:r>
            <a:r>
              <a:rPr sz="4000" spc="-20" dirty="0"/>
              <a:t> </a:t>
            </a:r>
            <a:r>
              <a:rPr sz="4000" spc="-5" dirty="0"/>
              <a:t>Open</a:t>
            </a:r>
            <a:r>
              <a:rPr sz="4000" spc="-15" dirty="0"/>
              <a:t> Source</a:t>
            </a:r>
            <a:r>
              <a:rPr sz="4000" spc="-5" dirty="0"/>
              <a:t> </a:t>
            </a:r>
            <a:r>
              <a:rPr sz="4000" spc="-15" dirty="0"/>
              <a:t>Software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11401"/>
            <a:ext cx="9824720" cy="17792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332740" algn="l"/>
              </a:tabLst>
            </a:pP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-5" dirty="0">
                <a:latin typeface="Calibri"/>
                <a:cs typeface="Calibri"/>
              </a:rPr>
              <a:t> whose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30" dirty="0">
                <a:latin typeface="Calibri"/>
                <a:cs typeface="Calibri"/>
              </a:rPr>
              <a:t>kept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secret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347980" algn="l"/>
              </a:tabLst>
            </a:pP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company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sold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profit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700"/>
              </a:lnSpc>
              <a:spcBef>
                <a:spcPts val="1050"/>
              </a:spcBef>
              <a:buAutoNum type="alphaLcParenR"/>
              <a:tabLst>
                <a:tab pos="316230" algn="l"/>
              </a:tabLst>
            </a:pP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whose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source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code</a:t>
            </a:r>
            <a:r>
              <a:rPr sz="2500" dirty="0">
                <a:latin typeface="Calibri"/>
                <a:cs typeface="Calibri"/>
              </a:rPr>
              <a:t> is </a:t>
            </a:r>
            <a:r>
              <a:rPr sz="2500" spc="-10" dirty="0">
                <a:latin typeface="Calibri"/>
                <a:cs typeface="Calibri"/>
              </a:rPr>
              <a:t>publicly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available</a:t>
            </a:r>
            <a:r>
              <a:rPr sz="2500" spc="-5" dirty="0">
                <a:latin typeface="Calibri"/>
                <a:cs typeface="Calibri"/>
              </a:rPr>
              <a:t> 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modified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distributed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7776"/>
            <a:ext cx="630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What</a:t>
            </a:r>
            <a:r>
              <a:rPr sz="4000" spc="-15" dirty="0"/>
              <a:t> </a:t>
            </a:r>
            <a:r>
              <a:rPr sz="4000" spc="-5" dirty="0"/>
              <a:t>is</a:t>
            </a:r>
            <a:r>
              <a:rPr sz="4000" spc="-20" dirty="0"/>
              <a:t> </a:t>
            </a:r>
            <a:r>
              <a:rPr sz="4000" spc="-5" dirty="0"/>
              <a:t>Open</a:t>
            </a:r>
            <a:r>
              <a:rPr sz="4000" spc="-15" dirty="0"/>
              <a:t> Source</a:t>
            </a:r>
            <a:r>
              <a:rPr sz="4000" spc="-5" dirty="0"/>
              <a:t> </a:t>
            </a:r>
            <a:r>
              <a:rPr sz="4000" spc="-15" dirty="0"/>
              <a:t>Software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11401"/>
            <a:ext cx="10020300" cy="17792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00"/>
              </a:spcBef>
              <a:buAutoNum type="alphaLcParenR"/>
              <a:tabLst>
                <a:tab pos="332740" algn="l"/>
              </a:tabLst>
            </a:pP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spc="-5" dirty="0">
                <a:latin typeface="Calibri"/>
                <a:cs typeface="Calibri"/>
              </a:rPr>
              <a:t> whose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source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</a:t>
            </a:r>
            <a:r>
              <a:rPr sz="2500" spc="-30" dirty="0">
                <a:latin typeface="Calibri"/>
                <a:cs typeface="Calibri"/>
              </a:rPr>
              <a:t>kept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secret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700"/>
              </a:spcBef>
              <a:buAutoNum type="alphaLcParenR"/>
              <a:tabLst>
                <a:tab pos="347980" algn="l"/>
              </a:tabLst>
            </a:pPr>
            <a:r>
              <a:rPr sz="2500" spc="-10" dirty="0">
                <a:latin typeface="Calibri"/>
                <a:cs typeface="Calibri"/>
              </a:rPr>
              <a:t>Software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developed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company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sold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profit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700"/>
              </a:lnSpc>
              <a:spcBef>
                <a:spcPts val="1050"/>
              </a:spcBef>
              <a:buAutoNum type="alphaLcParenR"/>
              <a:tabLst>
                <a:tab pos="314325" algn="l"/>
              </a:tabLst>
            </a:pPr>
            <a:r>
              <a:rPr sz="2500" b="1" i="1" spc="-10" dirty="0">
                <a:latin typeface="Calibri"/>
                <a:cs typeface="Calibri"/>
              </a:rPr>
              <a:t>Software whose</a:t>
            </a:r>
            <a:r>
              <a:rPr sz="2500" b="1" i="1" spc="-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source</a:t>
            </a:r>
            <a:r>
              <a:rPr sz="2500" b="1" i="1" spc="-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code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is</a:t>
            </a:r>
            <a:r>
              <a:rPr sz="2500" b="1" i="1" spc="1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publicly available</a:t>
            </a:r>
            <a:r>
              <a:rPr sz="2500" b="1" i="1" spc="2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and</a:t>
            </a:r>
            <a:r>
              <a:rPr sz="2500" b="1" i="1" spc="20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can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be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modified</a:t>
            </a:r>
            <a:r>
              <a:rPr sz="2500" b="1" i="1" spc="5" dirty="0">
                <a:latin typeface="Calibri"/>
                <a:cs typeface="Calibri"/>
              </a:rPr>
              <a:t> </a:t>
            </a:r>
            <a:r>
              <a:rPr sz="2500" b="1" i="1" spc="-5" dirty="0">
                <a:latin typeface="Calibri"/>
                <a:cs typeface="Calibri"/>
              </a:rPr>
              <a:t>and </a:t>
            </a:r>
            <a:r>
              <a:rPr sz="2500" b="1" i="1" spc="-555" dirty="0">
                <a:latin typeface="Calibri"/>
                <a:cs typeface="Calibri"/>
              </a:rPr>
              <a:t> </a:t>
            </a:r>
            <a:r>
              <a:rPr sz="2500" b="1" i="1" spc="-10" dirty="0">
                <a:latin typeface="Calibri"/>
                <a:cs typeface="Calibri"/>
              </a:rPr>
              <a:t>distributed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17" y="951991"/>
            <a:ext cx="97313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10" dirty="0"/>
              <a:t> What</a:t>
            </a:r>
            <a:r>
              <a:rPr spc="-5" dirty="0"/>
              <a:t> is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main</a:t>
            </a:r>
            <a:r>
              <a:rPr spc="-25" dirty="0"/>
              <a:t> </a:t>
            </a:r>
            <a:r>
              <a:rPr spc="-10" dirty="0"/>
              <a:t>benefit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Open</a:t>
            </a:r>
            <a:r>
              <a:rPr spc="-15" dirty="0"/>
              <a:t> </a:t>
            </a:r>
            <a:r>
              <a:rPr spc="-10" dirty="0"/>
              <a:t>Source</a:t>
            </a:r>
            <a:r>
              <a:rPr spc="-15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717" y="1492148"/>
            <a:ext cx="7910195" cy="14376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10"/>
              </a:spcBef>
              <a:buAutoNum type="alphaLcParenR"/>
              <a:tabLst>
                <a:tab pos="332740" algn="l"/>
              </a:tabLst>
            </a:pPr>
            <a:r>
              <a:rPr sz="2500" spc="-5" dirty="0">
                <a:latin typeface="Calibri"/>
                <a:cs typeface="Calibri"/>
              </a:rPr>
              <a:t>It 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usually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expensive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proprietary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endParaRPr sz="2500">
              <a:latin typeface="Calibri"/>
              <a:cs typeface="Calibri"/>
            </a:endParaRPr>
          </a:p>
          <a:p>
            <a:pPr marL="347345" indent="-335280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7980" algn="l"/>
              </a:tabLst>
            </a:pPr>
            <a:r>
              <a:rPr sz="2500" spc="-5" dirty="0">
                <a:latin typeface="Calibri"/>
                <a:cs typeface="Calibri"/>
              </a:rPr>
              <a:t>It 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secure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proprietary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software</a:t>
            </a:r>
            <a:endParaRPr sz="250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316230" algn="l"/>
              </a:tabLst>
            </a:pP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accessible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modified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suit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user's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needs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17" y="951991"/>
            <a:ext cx="9731375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10" dirty="0"/>
              <a:t> What</a:t>
            </a:r>
            <a:r>
              <a:rPr spc="-5" dirty="0"/>
              <a:t> is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main</a:t>
            </a:r>
            <a:r>
              <a:rPr spc="-25" dirty="0"/>
              <a:t> </a:t>
            </a:r>
            <a:r>
              <a:rPr spc="-10" dirty="0"/>
              <a:t>benefit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Open</a:t>
            </a:r>
            <a:r>
              <a:rPr spc="-15" dirty="0"/>
              <a:t> </a:t>
            </a:r>
            <a:r>
              <a:rPr spc="-10" dirty="0"/>
              <a:t>Source</a:t>
            </a:r>
            <a:r>
              <a:rPr spc="-15" dirty="0"/>
              <a:t> </a:t>
            </a:r>
            <a:r>
              <a:rPr spc="-10" dirty="0"/>
              <a:t>Software?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105" indent="-320040">
              <a:lnSpc>
                <a:spcPct val="100000"/>
              </a:lnSpc>
              <a:spcBef>
                <a:spcPts val="810"/>
              </a:spcBef>
              <a:buAutoNum type="alphaLcParenR"/>
              <a:tabLst>
                <a:tab pos="332740" algn="l"/>
              </a:tabLst>
            </a:pPr>
            <a:r>
              <a:rPr spc="-5" dirty="0"/>
              <a:t>It is</a:t>
            </a:r>
            <a:r>
              <a:rPr dirty="0"/>
              <a:t> </a:t>
            </a:r>
            <a:r>
              <a:rPr spc="-5" dirty="0"/>
              <a:t>usually</a:t>
            </a:r>
            <a:r>
              <a:rPr spc="20" dirty="0"/>
              <a:t> </a:t>
            </a:r>
            <a:r>
              <a:rPr spc="-10" dirty="0"/>
              <a:t>more</a:t>
            </a:r>
            <a:r>
              <a:rPr dirty="0"/>
              <a:t> </a:t>
            </a:r>
            <a:r>
              <a:rPr spc="-15" dirty="0"/>
              <a:t>expensive</a:t>
            </a:r>
            <a:r>
              <a:rPr spc="20" dirty="0"/>
              <a:t> </a:t>
            </a:r>
            <a:r>
              <a:rPr spc="-5" dirty="0"/>
              <a:t>than</a:t>
            </a:r>
            <a:r>
              <a:rPr spc="10" dirty="0"/>
              <a:t> </a:t>
            </a:r>
            <a:r>
              <a:rPr spc="-10" dirty="0"/>
              <a:t>proprietary</a:t>
            </a:r>
            <a:r>
              <a:rPr spc="5" dirty="0"/>
              <a:t> </a:t>
            </a:r>
            <a:r>
              <a:rPr spc="-15" dirty="0"/>
              <a:t>software</a:t>
            </a:r>
          </a:p>
          <a:p>
            <a:pPr marL="347345" indent="-335280">
              <a:lnSpc>
                <a:spcPct val="100000"/>
              </a:lnSpc>
              <a:spcBef>
                <a:spcPts val="710"/>
              </a:spcBef>
              <a:buAutoNum type="alphaLcParenR"/>
              <a:tabLst>
                <a:tab pos="347980" algn="l"/>
              </a:tabLst>
            </a:pPr>
            <a:r>
              <a:rPr spc="-5" dirty="0"/>
              <a:t>It is</a:t>
            </a:r>
            <a:r>
              <a:rPr spc="5" dirty="0"/>
              <a:t> </a:t>
            </a:r>
            <a:r>
              <a:rPr spc="-15" dirty="0"/>
              <a:t>more</a:t>
            </a:r>
            <a:r>
              <a:rPr dirty="0"/>
              <a:t> </a:t>
            </a:r>
            <a:r>
              <a:rPr spc="-15" dirty="0"/>
              <a:t>secure</a:t>
            </a:r>
            <a:r>
              <a:rPr spc="20" dirty="0"/>
              <a:t> </a:t>
            </a:r>
            <a:r>
              <a:rPr spc="-5" dirty="0"/>
              <a:t>than</a:t>
            </a:r>
            <a:r>
              <a:rPr spc="10" dirty="0"/>
              <a:t> </a:t>
            </a:r>
            <a:r>
              <a:rPr spc="-10" dirty="0"/>
              <a:t>proprietary</a:t>
            </a:r>
            <a:r>
              <a:rPr spc="5" dirty="0"/>
              <a:t> </a:t>
            </a:r>
            <a:r>
              <a:rPr spc="-15" dirty="0"/>
              <a:t>software</a:t>
            </a:r>
          </a:p>
          <a:p>
            <a:pPr marL="313690" indent="-301625">
              <a:lnSpc>
                <a:spcPct val="100000"/>
              </a:lnSpc>
              <a:spcBef>
                <a:spcPts val="695"/>
              </a:spcBef>
              <a:buAutoNum type="alphaLcParenR"/>
              <a:tabLst>
                <a:tab pos="314325" algn="l"/>
              </a:tabLst>
            </a:pPr>
            <a:r>
              <a:rPr b="1" i="1" spc="-10" dirty="0">
                <a:latin typeface="Calibri"/>
                <a:cs typeface="Calibri"/>
              </a:rPr>
              <a:t>It</a:t>
            </a:r>
            <a:r>
              <a:rPr b="1" i="1" spc="-5" dirty="0">
                <a:latin typeface="Calibri"/>
                <a:cs typeface="Calibri"/>
              </a:rPr>
              <a:t> is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accessible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and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can</a:t>
            </a:r>
            <a:r>
              <a:rPr b="1" i="1" spc="-5" dirty="0">
                <a:latin typeface="Calibri"/>
                <a:cs typeface="Calibri"/>
              </a:rPr>
              <a:t> be modified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15" dirty="0">
                <a:latin typeface="Calibri"/>
                <a:cs typeface="Calibri"/>
              </a:rPr>
              <a:t>to</a:t>
            </a:r>
            <a:r>
              <a:rPr b="1" i="1" spc="-5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suit</a:t>
            </a:r>
            <a:r>
              <a:rPr b="1" i="1" spc="-20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the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user's</a:t>
            </a:r>
            <a:r>
              <a:rPr b="1" i="1" spc="-20" dirty="0">
                <a:latin typeface="Calibri"/>
                <a:cs typeface="Calibri"/>
              </a:rPr>
              <a:t> </a:t>
            </a:r>
            <a:r>
              <a:rPr b="1" i="1" spc="-10" dirty="0">
                <a:latin typeface="Calibri"/>
                <a:cs typeface="Calibri"/>
              </a:rPr>
              <a:t>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1045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Calibri,Bold</vt:lpstr>
      <vt:lpstr>Times New Roman</vt:lpstr>
      <vt:lpstr>Office Theme</vt:lpstr>
      <vt:lpstr>OPEN SOURCE TOOL</vt:lpstr>
      <vt:lpstr>What is Open Source</vt:lpstr>
      <vt:lpstr>Need of Open Sources</vt:lpstr>
      <vt:lpstr>Open Source –Principles</vt:lpstr>
      <vt:lpstr>Open Source –Standard Requirements</vt:lpstr>
      <vt:lpstr>What is Open Source Software</vt:lpstr>
      <vt:lpstr>What is Open Source Software</vt:lpstr>
      <vt:lpstr>2. What is the main benefit of Open Source Software?</vt:lpstr>
      <vt:lpstr>2. What is the main benefit of Open Source Software?</vt:lpstr>
      <vt:lpstr>3. What is the difference between Open Source and Free  Software?</vt:lpstr>
      <vt:lpstr>3. What is the difference between Open Source and Free  Software?</vt:lpstr>
      <vt:lpstr>4. Which license is often associated with Open Source  Software?</vt:lpstr>
      <vt:lpstr>4. Which license is often associated with Open Source  Software?</vt:lpstr>
      <vt:lpstr>5. What is the Open Source Initiative (OSI)?</vt:lpstr>
      <vt:lpstr>5. What is the Open Source Initiative (OSI)?</vt:lpstr>
      <vt:lpstr>6. What is the Open Source Definition?</vt:lpstr>
      <vt:lpstr>6. What is the Open Source Definition?</vt:lpstr>
      <vt:lpstr>7. Which of the following is an example of Open Source  Software?</vt:lpstr>
      <vt:lpstr>7. Which of the following is an example of Open Source  Software?</vt:lpstr>
      <vt:lpstr>8. What is a "fork" in the context of Open Source  Software?</vt:lpstr>
      <vt:lpstr>8. What is a "fork" in the context of Open Source  Software?</vt:lpstr>
      <vt:lpstr>9. What is the difference between Open Source Software  and Open Data?</vt:lpstr>
      <vt:lpstr>9. What is the difference between Open Source Software  and Open Data?</vt:lpstr>
      <vt:lpstr>10. Which of the following is a popular Open Source  Content Management System (CMS)?</vt:lpstr>
      <vt:lpstr>10. Which of the following is a popular Open Source  Content Management System (CMS)?</vt:lpstr>
      <vt:lpstr>Advantages of Open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TOOL</dc:title>
  <dc:creator>Girish Mattikop</dc:creator>
  <cp:lastModifiedBy>Girish Mattikop</cp:lastModifiedBy>
  <cp:revision>4</cp:revision>
  <dcterms:created xsi:type="dcterms:W3CDTF">2024-05-20T14:20:28Z</dcterms:created>
  <dcterms:modified xsi:type="dcterms:W3CDTF">2025-02-03T06:13:08Z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2024-05-20T00:00:00Z</vt:filetime>
  </property>
</Properties>
</file>