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8" r:id="rId10"/>
    <p:sldId id="271" r:id="rId11"/>
    <p:sldId id="266" r:id="rId12"/>
    <p:sldId id="269" r:id="rId13"/>
    <p:sldId id="265"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1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9CF4D-A2C7-4D6D-80CB-7D965E4F1A1F}" type="datetimeFigureOut">
              <a:rPr lang="en-IN" smtClean="0"/>
              <a:t>16-03-2023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A8529-9ECC-47F6-AC40-59B036EEF308}" type="slidenum">
              <a:rPr lang="en-IN" smtClean="0"/>
              <a:t>‹#›</a:t>
            </a:fld>
            <a:endParaRPr lang="en-IN"/>
          </a:p>
        </p:txBody>
      </p:sp>
    </p:spTree>
    <p:extLst>
      <p:ext uri="{BB962C8B-B14F-4D97-AF65-F5344CB8AC3E}">
        <p14:creationId xmlns:p14="http://schemas.microsoft.com/office/powerpoint/2010/main" val="929963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0A8529-9ECC-47F6-AC40-59B036EEF308}" type="slidenum">
              <a:rPr lang="en-IN" smtClean="0"/>
              <a:t>3</a:t>
            </a:fld>
            <a:endParaRPr lang="en-IN"/>
          </a:p>
        </p:txBody>
      </p:sp>
    </p:spTree>
    <p:extLst>
      <p:ext uri="{BB962C8B-B14F-4D97-AF65-F5344CB8AC3E}">
        <p14:creationId xmlns:p14="http://schemas.microsoft.com/office/powerpoint/2010/main" val="4044853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0A8529-9ECC-47F6-AC40-59B036EEF308}" type="slidenum">
              <a:rPr lang="en-IN" smtClean="0"/>
              <a:t>4</a:t>
            </a:fld>
            <a:endParaRPr lang="en-IN"/>
          </a:p>
        </p:txBody>
      </p:sp>
    </p:spTree>
    <p:extLst>
      <p:ext uri="{BB962C8B-B14F-4D97-AF65-F5344CB8AC3E}">
        <p14:creationId xmlns:p14="http://schemas.microsoft.com/office/powerpoint/2010/main" val="94945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0A8529-9ECC-47F6-AC40-59B036EEF308}" type="slidenum">
              <a:rPr lang="en-IN" smtClean="0"/>
              <a:t>5</a:t>
            </a:fld>
            <a:endParaRPr lang="en-IN"/>
          </a:p>
        </p:txBody>
      </p:sp>
    </p:spTree>
    <p:extLst>
      <p:ext uri="{BB962C8B-B14F-4D97-AF65-F5344CB8AC3E}">
        <p14:creationId xmlns:p14="http://schemas.microsoft.com/office/powerpoint/2010/main" val="764668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0A8529-9ECC-47F6-AC40-59B036EEF308}" type="slidenum">
              <a:rPr lang="en-IN" smtClean="0"/>
              <a:t>6</a:t>
            </a:fld>
            <a:endParaRPr lang="en-IN"/>
          </a:p>
        </p:txBody>
      </p:sp>
    </p:spTree>
    <p:extLst>
      <p:ext uri="{BB962C8B-B14F-4D97-AF65-F5344CB8AC3E}">
        <p14:creationId xmlns:p14="http://schemas.microsoft.com/office/powerpoint/2010/main" val="192852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0A8529-9ECC-47F6-AC40-59B036EEF308}" type="slidenum">
              <a:rPr lang="en-IN" smtClean="0"/>
              <a:t>7</a:t>
            </a:fld>
            <a:endParaRPr lang="en-IN"/>
          </a:p>
        </p:txBody>
      </p:sp>
    </p:spTree>
    <p:extLst>
      <p:ext uri="{BB962C8B-B14F-4D97-AF65-F5344CB8AC3E}">
        <p14:creationId xmlns:p14="http://schemas.microsoft.com/office/powerpoint/2010/main" val="3697866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DE55-6B52-D50E-5AE1-D8FB57B1A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E0E95C-36CA-472F-68C3-9FE31F0708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D203D9-F5EB-63F8-0118-93A73F5FB8C5}"/>
              </a:ext>
            </a:extLst>
          </p:cNvPr>
          <p:cNvSpPr>
            <a:spLocks noGrp="1"/>
          </p:cNvSpPr>
          <p:nvPr>
            <p:ph type="dt" sz="half" idx="10"/>
          </p:nvPr>
        </p:nvSpPr>
        <p:spPr/>
        <p:txBody>
          <a:bodyPr/>
          <a:lstStyle/>
          <a:p>
            <a:fld id="{20C59996-401F-4620-98F7-A1921B141137}" type="datetimeFigureOut">
              <a:rPr lang="en-IN" smtClean="0"/>
              <a:t>16-03-2023</a:t>
            </a:fld>
            <a:endParaRPr lang="en-IN"/>
          </a:p>
        </p:txBody>
      </p:sp>
      <p:sp>
        <p:nvSpPr>
          <p:cNvPr id="5" name="Footer Placeholder 4">
            <a:extLst>
              <a:ext uri="{FF2B5EF4-FFF2-40B4-BE49-F238E27FC236}">
                <a16:creationId xmlns:a16="http://schemas.microsoft.com/office/drawing/2014/main" id="{02B71664-C50C-BDC8-A447-431479048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088633-3B69-996A-5B65-A02A6758D725}"/>
              </a:ext>
            </a:extLst>
          </p:cNvPr>
          <p:cNvSpPr>
            <a:spLocks noGrp="1"/>
          </p:cNvSpPr>
          <p:nvPr>
            <p:ph type="sldNum" sz="quarter" idx="12"/>
          </p:nvPr>
        </p:nvSpPr>
        <p:spPr/>
        <p:txBody>
          <a:bodyPr/>
          <a:lstStyle/>
          <a:p>
            <a:fld id="{684A026E-7AB0-480D-A635-6234E620FB3B}" type="slidenum">
              <a:rPr lang="en-IN" smtClean="0"/>
              <a:t>‹#›</a:t>
            </a:fld>
            <a:endParaRPr lang="en-IN"/>
          </a:p>
        </p:txBody>
      </p:sp>
    </p:spTree>
    <p:extLst>
      <p:ext uri="{BB962C8B-B14F-4D97-AF65-F5344CB8AC3E}">
        <p14:creationId xmlns:p14="http://schemas.microsoft.com/office/powerpoint/2010/main" val="244214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2137-4FD4-B959-94CE-F1767DC388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FDC7CC-BFB3-4C9A-DC56-10B627132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D6404-1729-67D6-F754-B387A2A0643B}"/>
              </a:ext>
            </a:extLst>
          </p:cNvPr>
          <p:cNvSpPr>
            <a:spLocks noGrp="1"/>
          </p:cNvSpPr>
          <p:nvPr>
            <p:ph type="dt" sz="half" idx="10"/>
          </p:nvPr>
        </p:nvSpPr>
        <p:spPr/>
        <p:txBody>
          <a:bodyPr/>
          <a:lstStyle/>
          <a:p>
            <a:fld id="{20C59996-401F-4620-98F7-A1921B141137}" type="datetimeFigureOut">
              <a:rPr lang="en-IN" smtClean="0"/>
              <a:t>16-03-2023</a:t>
            </a:fld>
            <a:endParaRPr lang="en-IN"/>
          </a:p>
        </p:txBody>
      </p:sp>
      <p:sp>
        <p:nvSpPr>
          <p:cNvPr id="5" name="Footer Placeholder 4">
            <a:extLst>
              <a:ext uri="{FF2B5EF4-FFF2-40B4-BE49-F238E27FC236}">
                <a16:creationId xmlns:a16="http://schemas.microsoft.com/office/drawing/2014/main" id="{BE9F915D-EDB8-28A4-84F2-68F8FF16F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8BF85-97BC-0925-FED2-AD8A54D4BC70}"/>
              </a:ext>
            </a:extLst>
          </p:cNvPr>
          <p:cNvSpPr>
            <a:spLocks noGrp="1"/>
          </p:cNvSpPr>
          <p:nvPr>
            <p:ph type="sldNum" sz="quarter" idx="12"/>
          </p:nvPr>
        </p:nvSpPr>
        <p:spPr/>
        <p:txBody>
          <a:bodyPr/>
          <a:lstStyle/>
          <a:p>
            <a:fld id="{684A026E-7AB0-480D-A635-6234E620FB3B}" type="slidenum">
              <a:rPr lang="en-IN" smtClean="0"/>
              <a:t>‹#›</a:t>
            </a:fld>
            <a:endParaRPr lang="en-IN"/>
          </a:p>
        </p:txBody>
      </p:sp>
    </p:spTree>
    <p:extLst>
      <p:ext uri="{BB962C8B-B14F-4D97-AF65-F5344CB8AC3E}">
        <p14:creationId xmlns:p14="http://schemas.microsoft.com/office/powerpoint/2010/main" val="413542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7BEDD7-43DE-1A67-86AB-CCF842D481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B549BB-E91A-93AF-F26B-B1CC39AA56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6D664-CFF5-86C5-A991-E421B0D56677}"/>
              </a:ext>
            </a:extLst>
          </p:cNvPr>
          <p:cNvSpPr>
            <a:spLocks noGrp="1"/>
          </p:cNvSpPr>
          <p:nvPr>
            <p:ph type="dt" sz="half" idx="10"/>
          </p:nvPr>
        </p:nvSpPr>
        <p:spPr/>
        <p:txBody>
          <a:bodyPr/>
          <a:lstStyle/>
          <a:p>
            <a:fld id="{20C59996-401F-4620-98F7-A1921B141137}" type="datetimeFigureOut">
              <a:rPr lang="en-IN" smtClean="0"/>
              <a:t>16-03-2023</a:t>
            </a:fld>
            <a:endParaRPr lang="en-IN"/>
          </a:p>
        </p:txBody>
      </p:sp>
      <p:sp>
        <p:nvSpPr>
          <p:cNvPr id="5" name="Footer Placeholder 4">
            <a:extLst>
              <a:ext uri="{FF2B5EF4-FFF2-40B4-BE49-F238E27FC236}">
                <a16:creationId xmlns:a16="http://schemas.microsoft.com/office/drawing/2014/main" id="{A9D35667-C8EB-1BF8-2299-133D292CD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651B2C-C80B-CFB6-B397-F6CD054DE1F7}"/>
              </a:ext>
            </a:extLst>
          </p:cNvPr>
          <p:cNvSpPr>
            <a:spLocks noGrp="1"/>
          </p:cNvSpPr>
          <p:nvPr>
            <p:ph type="sldNum" sz="quarter" idx="12"/>
          </p:nvPr>
        </p:nvSpPr>
        <p:spPr/>
        <p:txBody>
          <a:bodyPr/>
          <a:lstStyle/>
          <a:p>
            <a:fld id="{684A026E-7AB0-480D-A635-6234E620FB3B}" type="slidenum">
              <a:rPr lang="en-IN" smtClean="0"/>
              <a:t>‹#›</a:t>
            </a:fld>
            <a:endParaRPr lang="en-IN"/>
          </a:p>
        </p:txBody>
      </p:sp>
    </p:spTree>
    <p:extLst>
      <p:ext uri="{BB962C8B-B14F-4D97-AF65-F5344CB8AC3E}">
        <p14:creationId xmlns:p14="http://schemas.microsoft.com/office/powerpoint/2010/main" val="293037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D342-6717-9DED-3906-8C5B837A85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AD80A-CA36-0FF8-FD4D-E881E9EB7B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87A26-2AB9-091F-8FEE-BE036791F40F}"/>
              </a:ext>
            </a:extLst>
          </p:cNvPr>
          <p:cNvSpPr>
            <a:spLocks noGrp="1"/>
          </p:cNvSpPr>
          <p:nvPr>
            <p:ph type="dt" sz="half" idx="10"/>
          </p:nvPr>
        </p:nvSpPr>
        <p:spPr/>
        <p:txBody>
          <a:bodyPr/>
          <a:lstStyle/>
          <a:p>
            <a:fld id="{20C59996-401F-4620-98F7-A1921B141137}" type="datetimeFigureOut">
              <a:rPr lang="en-IN" smtClean="0"/>
              <a:t>16-03-2023</a:t>
            </a:fld>
            <a:endParaRPr lang="en-IN"/>
          </a:p>
        </p:txBody>
      </p:sp>
      <p:sp>
        <p:nvSpPr>
          <p:cNvPr id="5" name="Footer Placeholder 4">
            <a:extLst>
              <a:ext uri="{FF2B5EF4-FFF2-40B4-BE49-F238E27FC236}">
                <a16:creationId xmlns:a16="http://schemas.microsoft.com/office/drawing/2014/main" id="{FDCDF4AF-1E5A-7998-EDBE-CE64E7026A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7B1FC0-917D-6121-F4FB-7493ED6346FA}"/>
              </a:ext>
            </a:extLst>
          </p:cNvPr>
          <p:cNvSpPr>
            <a:spLocks noGrp="1"/>
          </p:cNvSpPr>
          <p:nvPr>
            <p:ph type="sldNum" sz="quarter" idx="12"/>
          </p:nvPr>
        </p:nvSpPr>
        <p:spPr/>
        <p:txBody>
          <a:bodyPr/>
          <a:lstStyle/>
          <a:p>
            <a:fld id="{684A026E-7AB0-480D-A635-6234E620FB3B}" type="slidenum">
              <a:rPr lang="en-IN" smtClean="0"/>
              <a:t>‹#›</a:t>
            </a:fld>
            <a:endParaRPr lang="en-IN"/>
          </a:p>
        </p:txBody>
      </p:sp>
    </p:spTree>
    <p:extLst>
      <p:ext uri="{BB962C8B-B14F-4D97-AF65-F5344CB8AC3E}">
        <p14:creationId xmlns:p14="http://schemas.microsoft.com/office/powerpoint/2010/main" val="148332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63C6-1929-AAFE-C927-3842A877C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AD032F-3E34-E858-83DB-F4EF0128E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DAC4F-DB5D-C0AF-E8A4-67594CD0CC78}"/>
              </a:ext>
            </a:extLst>
          </p:cNvPr>
          <p:cNvSpPr>
            <a:spLocks noGrp="1"/>
          </p:cNvSpPr>
          <p:nvPr>
            <p:ph type="dt" sz="half" idx="10"/>
          </p:nvPr>
        </p:nvSpPr>
        <p:spPr/>
        <p:txBody>
          <a:bodyPr/>
          <a:lstStyle/>
          <a:p>
            <a:fld id="{20C59996-401F-4620-98F7-A1921B141137}" type="datetimeFigureOut">
              <a:rPr lang="en-IN" smtClean="0"/>
              <a:t>16-03-2023</a:t>
            </a:fld>
            <a:endParaRPr lang="en-IN"/>
          </a:p>
        </p:txBody>
      </p:sp>
      <p:sp>
        <p:nvSpPr>
          <p:cNvPr id="5" name="Footer Placeholder 4">
            <a:extLst>
              <a:ext uri="{FF2B5EF4-FFF2-40B4-BE49-F238E27FC236}">
                <a16:creationId xmlns:a16="http://schemas.microsoft.com/office/drawing/2014/main" id="{0AB46FD6-5484-D18D-4417-826B9FAD2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D61DC-C2EE-360C-516B-9EADA11EC3CA}"/>
              </a:ext>
            </a:extLst>
          </p:cNvPr>
          <p:cNvSpPr>
            <a:spLocks noGrp="1"/>
          </p:cNvSpPr>
          <p:nvPr>
            <p:ph type="sldNum" sz="quarter" idx="12"/>
          </p:nvPr>
        </p:nvSpPr>
        <p:spPr/>
        <p:txBody>
          <a:bodyPr/>
          <a:lstStyle/>
          <a:p>
            <a:fld id="{684A026E-7AB0-480D-A635-6234E620FB3B}" type="slidenum">
              <a:rPr lang="en-IN" smtClean="0"/>
              <a:t>‹#›</a:t>
            </a:fld>
            <a:endParaRPr lang="en-IN"/>
          </a:p>
        </p:txBody>
      </p:sp>
    </p:spTree>
    <p:extLst>
      <p:ext uri="{BB962C8B-B14F-4D97-AF65-F5344CB8AC3E}">
        <p14:creationId xmlns:p14="http://schemas.microsoft.com/office/powerpoint/2010/main" val="201394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CB41-8A3F-EF5C-4D1A-619C7F4DA2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C4F41E-E6F8-B426-DEF0-9854294C8E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D4BC0F-A6F7-A67B-209E-27D85F4963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453135-671F-E496-A020-A59A0899231A}"/>
              </a:ext>
            </a:extLst>
          </p:cNvPr>
          <p:cNvSpPr>
            <a:spLocks noGrp="1"/>
          </p:cNvSpPr>
          <p:nvPr>
            <p:ph type="dt" sz="half" idx="10"/>
          </p:nvPr>
        </p:nvSpPr>
        <p:spPr/>
        <p:txBody>
          <a:bodyPr/>
          <a:lstStyle/>
          <a:p>
            <a:fld id="{20C59996-401F-4620-98F7-A1921B141137}" type="datetimeFigureOut">
              <a:rPr lang="en-IN" smtClean="0"/>
              <a:t>16-03-2023</a:t>
            </a:fld>
            <a:endParaRPr lang="en-IN"/>
          </a:p>
        </p:txBody>
      </p:sp>
      <p:sp>
        <p:nvSpPr>
          <p:cNvPr id="6" name="Footer Placeholder 5">
            <a:extLst>
              <a:ext uri="{FF2B5EF4-FFF2-40B4-BE49-F238E27FC236}">
                <a16:creationId xmlns:a16="http://schemas.microsoft.com/office/drawing/2014/main" id="{F2E526F5-8506-8FF3-B598-C87635B322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6BB33-B641-45E7-4DF7-3AA0CE1E9D79}"/>
              </a:ext>
            </a:extLst>
          </p:cNvPr>
          <p:cNvSpPr>
            <a:spLocks noGrp="1"/>
          </p:cNvSpPr>
          <p:nvPr>
            <p:ph type="sldNum" sz="quarter" idx="12"/>
          </p:nvPr>
        </p:nvSpPr>
        <p:spPr/>
        <p:txBody>
          <a:bodyPr/>
          <a:lstStyle/>
          <a:p>
            <a:fld id="{684A026E-7AB0-480D-A635-6234E620FB3B}" type="slidenum">
              <a:rPr lang="en-IN" smtClean="0"/>
              <a:t>‹#›</a:t>
            </a:fld>
            <a:endParaRPr lang="en-IN"/>
          </a:p>
        </p:txBody>
      </p:sp>
    </p:spTree>
    <p:extLst>
      <p:ext uri="{BB962C8B-B14F-4D97-AF65-F5344CB8AC3E}">
        <p14:creationId xmlns:p14="http://schemas.microsoft.com/office/powerpoint/2010/main" val="398881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D471-D029-1B7D-59BB-0D90AFC554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CD9BFC-D04A-26A9-A7D9-7EDA9A192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EA0D73-2443-A0B1-302E-66A0102DF0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36ED6D-6D83-2338-E2E3-CF1822DC32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08C9C9-4F63-43FC-E65D-5135198EED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2BF33F-ABE8-F8A7-905E-114E34E1306C}"/>
              </a:ext>
            </a:extLst>
          </p:cNvPr>
          <p:cNvSpPr>
            <a:spLocks noGrp="1"/>
          </p:cNvSpPr>
          <p:nvPr>
            <p:ph type="dt" sz="half" idx="10"/>
          </p:nvPr>
        </p:nvSpPr>
        <p:spPr/>
        <p:txBody>
          <a:bodyPr/>
          <a:lstStyle/>
          <a:p>
            <a:fld id="{20C59996-401F-4620-98F7-A1921B141137}" type="datetimeFigureOut">
              <a:rPr lang="en-IN" smtClean="0"/>
              <a:t>16-03-2023</a:t>
            </a:fld>
            <a:endParaRPr lang="en-IN"/>
          </a:p>
        </p:txBody>
      </p:sp>
      <p:sp>
        <p:nvSpPr>
          <p:cNvPr id="8" name="Footer Placeholder 7">
            <a:extLst>
              <a:ext uri="{FF2B5EF4-FFF2-40B4-BE49-F238E27FC236}">
                <a16:creationId xmlns:a16="http://schemas.microsoft.com/office/drawing/2014/main" id="{95661B3D-B823-821E-46C9-02536E46C7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B495F5-8692-6AE0-4463-07E224AF657C}"/>
              </a:ext>
            </a:extLst>
          </p:cNvPr>
          <p:cNvSpPr>
            <a:spLocks noGrp="1"/>
          </p:cNvSpPr>
          <p:nvPr>
            <p:ph type="sldNum" sz="quarter" idx="12"/>
          </p:nvPr>
        </p:nvSpPr>
        <p:spPr/>
        <p:txBody>
          <a:bodyPr/>
          <a:lstStyle/>
          <a:p>
            <a:fld id="{684A026E-7AB0-480D-A635-6234E620FB3B}" type="slidenum">
              <a:rPr lang="en-IN" smtClean="0"/>
              <a:t>‹#›</a:t>
            </a:fld>
            <a:endParaRPr lang="en-IN"/>
          </a:p>
        </p:txBody>
      </p:sp>
    </p:spTree>
    <p:extLst>
      <p:ext uri="{BB962C8B-B14F-4D97-AF65-F5344CB8AC3E}">
        <p14:creationId xmlns:p14="http://schemas.microsoft.com/office/powerpoint/2010/main" val="136689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EBE6-9EE2-F504-375E-C916EF053E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4B3B75-DAD0-F7B3-C17B-8852A2DB337B}"/>
              </a:ext>
            </a:extLst>
          </p:cNvPr>
          <p:cNvSpPr>
            <a:spLocks noGrp="1"/>
          </p:cNvSpPr>
          <p:nvPr>
            <p:ph type="dt" sz="half" idx="10"/>
          </p:nvPr>
        </p:nvSpPr>
        <p:spPr/>
        <p:txBody>
          <a:bodyPr/>
          <a:lstStyle/>
          <a:p>
            <a:fld id="{20C59996-401F-4620-98F7-A1921B141137}" type="datetimeFigureOut">
              <a:rPr lang="en-IN" smtClean="0"/>
              <a:t>16-03-2023</a:t>
            </a:fld>
            <a:endParaRPr lang="en-IN"/>
          </a:p>
        </p:txBody>
      </p:sp>
      <p:sp>
        <p:nvSpPr>
          <p:cNvPr id="4" name="Footer Placeholder 3">
            <a:extLst>
              <a:ext uri="{FF2B5EF4-FFF2-40B4-BE49-F238E27FC236}">
                <a16:creationId xmlns:a16="http://schemas.microsoft.com/office/drawing/2014/main" id="{5A32FD44-D443-3B14-C197-2C6E344EE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9F70C3-978D-C45C-BDDD-E503F3669D31}"/>
              </a:ext>
            </a:extLst>
          </p:cNvPr>
          <p:cNvSpPr>
            <a:spLocks noGrp="1"/>
          </p:cNvSpPr>
          <p:nvPr>
            <p:ph type="sldNum" sz="quarter" idx="12"/>
          </p:nvPr>
        </p:nvSpPr>
        <p:spPr/>
        <p:txBody>
          <a:bodyPr/>
          <a:lstStyle/>
          <a:p>
            <a:fld id="{684A026E-7AB0-480D-A635-6234E620FB3B}" type="slidenum">
              <a:rPr lang="en-IN" smtClean="0"/>
              <a:t>‹#›</a:t>
            </a:fld>
            <a:endParaRPr lang="en-IN"/>
          </a:p>
        </p:txBody>
      </p:sp>
    </p:spTree>
    <p:extLst>
      <p:ext uri="{BB962C8B-B14F-4D97-AF65-F5344CB8AC3E}">
        <p14:creationId xmlns:p14="http://schemas.microsoft.com/office/powerpoint/2010/main" val="428361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E62ADA-9747-F091-3832-12A1D16C8AB8}"/>
              </a:ext>
            </a:extLst>
          </p:cNvPr>
          <p:cNvSpPr>
            <a:spLocks noGrp="1"/>
          </p:cNvSpPr>
          <p:nvPr>
            <p:ph type="dt" sz="half" idx="10"/>
          </p:nvPr>
        </p:nvSpPr>
        <p:spPr/>
        <p:txBody>
          <a:bodyPr/>
          <a:lstStyle/>
          <a:p>
            <a:fld id="{20C59996-401F-4620-98F7-A1921B141137}" type="datetimeFigureOut">
              <a:rPr lang="en-IN" smtClean="0"/>
              <a:t>16-03-2023</a:t>
            </a:fld>
            <a:endParaRPr lang="en-IN"/>
          </a:p>
        </p:txBody>
      </p:sp>
      <p:sp>
        <p:nvSpPr>
          <p:cNvPr id="3" name="Footer Placeholder 2">
            <a:extLst>
              <a:ext uri="{FF2B5EF4-FFF2-40B4-BE49-F238E27FC236}">
                <a16:creationId xmlns:a16="http://schemas.microsoft.com/office/drawing/2014/main" id="{6B71FF45-F091-8806-C1B4-4A5B0014E5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4CC4A6-933F-EDED-AF8F-AD694D97CF88}"/>
              </a:ext>
            </a:extLst>
          </p:cNvPr>
          <p:cNvSpPr>
            <a:spLocks noGrp="1"/>
          </p:cNvSpPr>
          <p:nvPr>
            <p:ph type="sldNum" sz="quarter" idx="12"/>
          </p:nvPr>
        </p:nvSpPr>
        <p:spPr/>
        <p:txBody>
          <a:bodyPr/>
          <a:lstStyle/>
          <a:p>
            <a:fld id="{684A026E-7AB0-480D-A635-6234E620FB3B}" type="slidenum">
              <a:rPr lang="en-IN" smtClean="0"/>
              <a:t>‹#›</a:t>
            </a:fld>
            <a:endParaRPr lang="en-IN"/>
          </a:p>
        </p:txBody>
      </p:sp>
    </p:spTree>
    <p:extLst>
      <p:ext uri="{BB962C8B-B14F-4D97-AF65-F5344CB8AC3E}">
        <p14:creationId xmlns:p14="http://schemas.microsoft.com/office/powerpoint/2010/main" val="293397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8948-90DC-D440-D565-063D03E44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69C949-D285-EC11-9F06-C671945EE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05FEB9-8C5B-C5FE-3F78-8FE345916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3D3AC-64EA-4B30-BE67-407D12A71C07}"/>
              </a:ext>
            </a:extLst>
          </p:cNvPr>
          <p:cNvSpPr>
            <a:spLocks noGrp="1"/>
          </p:cNvSpPr>
          <p:nvPr>
            <p:ph type="dt" sz="half" idx="10"/>
          </p:nvPr>
        </p:nvSpPr>
        <p:spPr/>
        <p:txBody>
          <a:bodyPr/>
          <a:lstStyle/>
          <a:p>
            <a:fld id="{20C59996-401F-4620-98F7-A1921B141137}" type="datetimeFigureOut">
              <a:rPr lang="en-IN" smtClean="0"/>
              <a:t>16-03-2023</a:t>
            </a:fld>
            <a:endParaRPr lang="en-IN"/>
          </a:p>
        </p:txBody>
      </p:sp>
      <p:sp>
        <p:nvSpPr>
          <p:cNvPr id="6" name="Footer Placeholder 5">
            <a:extLst>
              <a:ext uri="{FF2B5EF4-FFF2-40B4-BE49-F238E27FC236}">
                <a16:creationId xmlns:a16="http://schemas.microsoft.com/office/drawing/2014/main" id="{E39BB66E-EAA2-66FB-39C0-37E9755480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2B2E21-3C47-850B-E1C1-906335AEDCCF}"/>
              </a:ext>
            </a:extLst>
          </p:cNvPr>
          <p:cNvSpPr>
            <a:spLocks noGrp="1"/>
          </p:cNvSpPr>
          <p:nvPr>
            <p:ph type="sldNum" sz="quarter" idx="12"/>
          </p:nvPr>
        </p:nvSpPr>
        <p:spPr/>
        <p:txBody>
          <a:bodyPr/>
          <a:lstStyle/>
          <a:p>
            <a:fld id="{684A026E-7AB0-480D-A635-6234E620FB3B}" type="slidenum">
              <a:rPr lang="en-IN" smtClean="0"/>
              <a:t>‹#›</a:t>
            </a:fld>
            <a:endParaRPr lang="en-IN"/>
          </a:p>
        </p:txBody>
      </p:sp>
    </p:spTree>
    <p:extLst>
      <p:ext uri="{BB962C8B-B14F-4D97-AF65-F5344CB8AC3E}">
        <p14:creationId xmlns:p14="http://schemas.microsoft.com/office/powerpoint/2010/main" val="101144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55EA-42AC-77AB-FA97-13416A7A0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57D3EF-BB47-96BB-A61E-2F0585827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D3E90A-5AFC-EBDA-92CC-0816DE28B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6D2117-BB3D-084E-ED03-35E49043DC3C}"/>
              </a:ext>
            </a:extLst>
          </p:cNvPr>
          <p:cNvSpPr>
            <a:spLocks noGrp="1"/>
          </p:cNvSpPr>
          <p:nvPr>
            <p:ph type="dt" sz="half" idx="10"/>
          </p:nvPr>
        </p:nvSpPr>
        <p:spPr/>
        <p:txBody>
          <a:bodyPr/>
          <a:lstStyle/>
          <a:p>
            <a:fld id="{20C59996-401F-4620-98F7-A1921B141137}" type="datetimeFigureOut">
              <a:rPr lang="en-IN" smtClean="0"/>
              <a:t>16-03-2023</a:t>
            </a:fld>
            <a:endParaRPr lang="en-IN"/>
          </a:p>
        </p:txBody>
      </p:sp>
      <p:sp>
        <p:nvSpPr>
          <p:cNvPr id="6" name="Footer Placeholder 5">
            <a:extLst>
              <a:ext uri="{FF2B5EF4-FFF2-40B4-BE49-F238E27FC236}">
                <a16:creationId xmlns:a16="http://schemas.microsoft.com/office/drawing/2014/main" id="{608EDE77-58F0-56C0-9CAE-EF14F41790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BA09F5-1CF4-4C7F-1C5E-325D0D0A190F}"/>
              </a:ext>
            </a:extLst>
          </p:cNvPr>
          <p:cNvSpPr>
            <a:spLocks noGrp="1"/>
          </p:cNvSpPr>
          <p:nvPr>
            <p:ph type="sldNum" sz="quarter" idx="12"/>
          </p:nvPr>
        </p:nvSpPr>
        <p:spPr/>
        <p:txBody>
          <a:bodyPr/>
          <a:lstStyle/>
          <a:p>
            <a:fld id="{684A026E-7AB0-480D-A635-6234E620FB3B}" type="slidenum">
              <a:rPr lang="en-IN" smtClean="0"/>
              <a:t>‹#›</a:t>
            </a:fld>
            <a:endParaRPr lang="en-IN"/>
          </a:p>
        </p:txBody>
      </p:sp>
    </p:spTree>
    <p:extLst>
      <p:ext uri="{BB962C8B-B14F-4D97-AF65-F5344CB8AC3E}">
        <p14:creationId xmlns:p14="http://schemas.microsoft.com/office/powerpoint/2010/main" val="308140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DC6CE-B301-E9C3-7543-CED7B13DD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BFA4AC-8086-A24E-DE91-C1B291291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2877B-C9B6-BD4E-7869-1832E2A78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59996-401F-4620-98F7-A1921B141137}" type="datetimeFigureOut">
              <a:rPr lang="en-IN" smtClean="0"/>
              <a:t>16-03-2023</a:t>
            </a:fld>
            <a:endParaRPr lang="en-IN"/>
          </a:p>
        </p:txBody>
      </p:sp>
      <p:sp>
        <p:nvSpPr>
          <p:cNvPr id="5" name="Footer Placeholder 4">
            <a:extLst>
              <a:ext uri="{FF2B5EF4-FFF2-40B4-BE49-F238E27FC236}">
                <a16:creationId xmlns:a16="http://schemas.microsoft.com/office/drawing/2014/main" id="{1E56B937-4A90-77D0-95C2-E7CF36BDAF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8B7200-E564-C958-7017-05024D61C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A026E-7AB0-480D-A635-6234E620FB3B}" type="slidenum">
              <a:rPr lang="en-IN" smtClean="0"/>
              <a:t>‹#›</a:t>
            </a:fld>
            <a:endParaRPr lang="en-IN"/>
          </a:p>
        </p:txBody>
      </p:sp>
    </p:spTree>
    <p:extLst>
      <p:ext uri="{BB962C8B-B14F-4D97-AF65-F5344CB8AC3E}">
        <p14:creationId xmlns:p14="http://schemas.microsoft.com/office/powerpoint/2010/main" val="29767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746C-6A2C-87A4-EA7B-8DBC20C1C4B6}"/>
              </a:ext>
            </a:extLst>
          </p:cNvPr>
          <p:cNvSpPr>
            <a:spLocks noGrp="1"/>
          </p:cNvSpPr>
          <p:nvPr>
            <p:ph type="ctrTitle"/>
          </p:nvPr>
        </p:nvSpPr>
        <p:spPr>
          <a:xfrm>
            <a:off x="101600" y="-91439"/>
            <a:ext cx="11978640" cy="782319"/>
          </a:xfrm>
        </p:spPr>
        <p:txBody>
          <a:bodyPr>
            <a:normAutofit fontScale="90000"/>
          </a:bodyPr>
          <a:lstStyle/>
          <a:p>
            <a:r>
              <a:rPr lang="en-IN" b="1" dirty="0">
                <a:latin typeface="Times New Roman" panose="02020603050405020304" pitchFamily="18" charset="0"/>
                <a:cs typeface="Times New Roman" panose="02020603050405020304" pitchFamily="18" charset="0"/>
              </a:rPr>
              <a:t>Biomass Energy</a:t>
            </a:r>
          </a:p>
        </p:txBody>
      </p:sp>
      <p:sp>
        <p:nvSpPr>
          <p:cNvPr id="3" name="Subtitle 2">
            <a:extLst>
              <a:ext uri="{FF2B5EF4-FFF2-40B4-BE49-F238E27FC236}">
                <a16:creationId xmlns:a16="http://schemas.microsoft.com/office/drawing/2014/main" id="{2BA5E258-A5A9-A353-8608-23FC16FC91B7}"/>
              </a:ext>
            </a:extLst>
          </p:cNvPr>
          <p:cNvSpPr>
            <a:spLocks noGrp="1"/>
          </p:cNvSpPr>
          <p:nvPr>
            <p:ph type="subTitle" idx="1"/>
          </p:nvPr>
        </p:nvSpPr>
        <p:spPr>
          <a:xfrm>
            <a:off x="203200" y="548640"/>
            <a:ext cx="11775440" cy="1264603"/>
          </a:xfrm>
        </p:spPr>
        <p:txBody>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Biomass energy is a renewable energy source that comes from organic materials, such as wood, agricultural waste, and municipal solid waste.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Biomass can be used to generate electricity, heat, and transportation fuels.</a:t>
            </a:r>
          </a:p>
        </p:txBody>
      </p:sp>
      <p:sp>
        <p:nvSpPr>
          <p:cNvPr id="5" name="TextBox 4">
            <a:extLst>
              <a:ext uri="{FF2B5EF4-FFF2-40B4-BE49-F238E27FC236}">
                <a16:creationId xmlns:a16="http://schemas.microsoft.com/office/drawing/2014/main" id="{DD96B924-82E2-6914-6A36-36B06856DE73}"/>
              </a:ext>
            </a:extLst>
          </p:cNvPr>
          <p:cNvSpPr txBox="1"/>
          <p:nvPr/>
        </p:nvSpPr>
        <p:spPr>
          <a:xfrm>
            <a:off x="101600" y="1610043"/>
            <a:ext cx="5801360" cy="5432256"/>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Advantages:</a:t>
            </a:r>
          </a:p>
          <a:p>
            <a:pPr marL="342900" indent="-342900" algn="just">
              <a:buFont typeface="+mj-lt"/>
              <a:buAutoNum type="arabicPeriod"/>
            </a:pPr>
            <a:r>
              <a:rPr lang="en-US" sz="1900" b="1" dirty="0">
                <a:latin typeface="Times New Roman" panose="02020603050405020304" pitchFamily="18" charset="0"/>
                <a:cs typeface="Times New Roman" panose="02020603050405020304" pitchFamily="18" charset="0"/>
              </a:rPr>
              <a:t>Renewable: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Biomass energy is a renewable energy source, meaning that it is replenished naturally over time.</a:t>
            </a:r>
          </a:p>
          <a:p>
            <a:pPr marL="355600" indent="-355600" algn="just">
              <a:buFont typeface="+mj-lt"/>
              <a:buAutoNum type="arabicPeriod" startAt="2"/>
            </a:pPr>
            <a:r>
              <a:rPr lang="en-US" sz="1900" b="1" dirty="0">
                <a:latin typeface="Times New Roman" panose="02020603050405020304" pitchFamily="18" charset="0"/>
                <a:cs typeface="Times New Roman" panose="02020603050405020304" pitchFamily="18" charset="0"/>
              </a:rPr>
              <a:t>Carbon Neutral: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When biomass is burned, it releases carbon dioxide into the atmosphere, but this carbon dioxide is offset by the carbon dioxide absorbed by the plants during their growth, making biomass energy carbon neutral.</a:t>
            </a:r>
          </a:p>
          <a:p>
            <a:pPr marL="355600" indent="-355600" algn="just">
              <a:buFont typeface="+mj-lt"/>
              <a:buAutoNum type="arabicPeriod" startAt="3"/>
            </a:pPr>
            <a:r>
              <a:rPr lang="en-US" sz="1900" b="1" dirty="0">
                <a:latin typeface="Times New Roman" panose="02020603050405020304" pitchFamily="18" charset="0"/>
                <a:cs typeface="Times New Roman" panose="02020603050405020304" pitchFamily="18" charset="0"/>
              </a:rPr>
              <a:t>Reduce Landfill Waste: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Biomass energy can be produced from organic waste materials, reducing the amount of waste sent to landfills and therefore reducing greenhouse gas emissions.</a:t>
            </a:r>
          </a:p>
          <a:p>
            <a:pPr marL="355600" indent="-355600" algn="just">
              <a:buFont typeface="+mj-lt"/>
              <a:buAutoNum type="arabicPeriod" startAt="4"/>
            </a:pPr>
            <a:r>
              <a:rPr lang="en-US" sz="1900" b="1" dirty="0">
                <a:latin typeface="Times New Roman" panose="02020603050405020304" pitchFamily="18" charset="0"/>
                <a:cs typeface="Times New Roman" panose="02020603050405020304" pitchFamily="18" charset="0"/>
              </a:rPr>
              <a:t>Energy Independence: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Biomass energy can be produced locally, reducing dependence on foreign oil and increasing energy independence.</a:t>
            </a:r>
            <a:endParaRPr lang="en-IN" sz="19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5BE9AD-6669-404C-22A9-CF319872E87C}"/>
              </a:ext>
            </a:extLst>
          </p:cNvPr>
          <p:cNvSpPr txBox="1"/>
          <p:nvPr/>
        </p:nvSpPr>
        <p:spPr>
          <a:xfrm>
            <a:off x="6004560" y="1691323"/>
            <a:ext cx="5801360" cy="4847481"/>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Disadvantages:</a:t>
            </a:r>
          </a:p>
          <a:p>
            <a:pPr marL="342900" indent="-342900" algn="just">
              <a:buFont typeface="+mj-lt"/>
              <a:buAutoNum type="arabicPeriod"/>
            </a:pPr>
            <a:r>
              <a:rPr lang="en-US" sz="1900" b="1" dirty="0">
                <a:latin typeface="Times New Roman" panose="02020603050405020304" pitchFamily="18" charset="0"/>
                <a:cs typeface="Times New Roman" panose="02020603050405020304" pitchFamily="18" charset="0"/>
              </a:rPr>
              <a:t>Land Use: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production of biomass can require large amounts of land, which can compete with other land uses, such as agriculture and conservation.</a:t>
            </a:r>
          </a:p>
          <a:p>
            <a:pPr marL="355600" indent="-355600" algn="just">
              <a:buFont typeface="+mj-lt"/>
              <a:buAutoNum type="arabicPeriod" startAt="2"/>
            </a:pPr>
            <a:r>
              <a:rPr lang="en-US" sz="1900" b="1" dirty="0">
                <a:latin typeface="Times New Roman" panose="02020603050405020304" pitchFamily="18" charset="0"/>
                <a:cs typeface="Times New Roman" panose="02020603050405020304" pitchFamily="18" charset="0"/>
              </a:rPr>
              <a:t>Greenhouse Gas Emissions: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Biomass energy can release other greenhouse gases besides carbon dioxide, such as methane, during production and transportation.</a:t>
            </a:r>
          </a:p>
          <a:p>
            <a:pPr marL="355600" indent="-355600" algn="just">
              <a:buFont typeface="+mj-lt"/>
              <a:buAutoNum type="arabicPeriod" startAt="3"/>
            </a:pPr>
            <a:r>
              <a:rPr lang="en-US" sz="1900" b="1" dirty="0">
                <a:latin typeface="Times New Roman" panose="02020603050405020304" pitchFamily="18" charset="0"/>
                <a:cs typeface="Times New Roman" panose="02020603050405020304" pitchFamily="18" charset="0"/>
              </a:rPr>
              <a:t>Air Pollution: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burning of biomass can release pollutants, such as particulate matter, into the air.</a:t>
            </a:r>
          </a:p>
          <a:p>
            <a:pPr marL="355600" indent="-355600" algn="just">
              <a:buFont typeface="+mj-lt"/>
              <a:buAutoNum type="arabicPeriod" startAt="4"/>
            </a:pPr>
            <a:r>
              <a:rPr lang="en-US" sz="1900" b="1" dirty="0">
                <a:latin typeface="Times New Roman" panose="02020603050405020304" pitchFamily="18" charset="0"/>
                <a:cs typeface="Times New Roman" panose="02020603050405020304" pitchFamily="18" charset="0"/>
              </a:rPr>
              <a:t>Cost: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cost of producing biomass energy can be higher than that of fossil fuels, making it less economically competitive.</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48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 calcmode="lin" valueType="num">
                                      <p:cBhvr additive="base">
                                        <p:cTn id="3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 calcmode="lin" valueType="num">
                                      <p:cBhvr additive="base">
                                        <p:cTn id="4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 calcmode="lin" valueType="num">
                                      <p:cBhvr additive="base">
                                        <p:cTn id="4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anim calcmode="lin" valueType="num">
                                      <p:cBhvr additive="base">
                                        <p:cTn id="6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 calcmode="lin" valueType="num">
                                      <p:cBhvr additive="base">
                                        <p:cTn id="6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6" end="6"/>
                                            </p:txEl>
                                          </p:spTgt>
                                        </p:tgtEl>
                                        <p:attrNameLst>
                                          <p:attrName>style.visibility</p:attrName>
                                        </p:attrNameLst>
                                      </p:cBhvr>
                                      <p:to>
                                        <p:strVal val="visible"/>
                                      </p:to>
                                    </p:set>
                                    <p:anim calcmode="lin" valueType="num">
                                      <p:cBhvr additive="base">
                                        <p:cTn id="7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additive="base">
                                        <p:cTn id="7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
                                            <p:txEl>
                                              <p:pRg st="1" end="1"/>
                                            </p:txEl>
                                          </p:spTgt>
                                        </p:tgtEl>
                                        <p:attrNameLst>
                                          <p:attrName>style.visibility</p:attrName>
                                        </p:attrNameLst>
                                      </p:cBhvr>
                                      <p:to>
                                        <p:strVal val="visible"/>
                                      </p:to>
                                    </p:set>
                                    <p:anim calcmode="lin" valueType="num">
                                      <p:cBhvr additive="base">
                                        <p:cTn id="8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
                                            <p:txEl>
                                              <p:pRg st="3" end="3"/>
                                            </p:txEl>
                                          </p:spTgt>
                                        </p:tgtEl>
                                        <p:attrNameLst>
                                          <p:attrName>style.visibility</p:attrName>
                                        </p:attrNameLst>
                                      </p:cBhvr>
                                      <p:to>
                                        <p:strVal val="visible"/>
                                      </p:to>
                                    </p:set>
                                    <p:anim calcmode="lin" valueType="num">
                                      <p:cBhvr additive="base">
                                        <p:cTn id="9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6">
                                            <p:txEl>
                                              <p:pRg st="5" end="5"/>
                                            </p:txEl>
                                          </p:spTgt>
                                        </p:tgtEl>
                                        <p:attrNameLst>
                                          <p:attrName>style.visibility</p:attrName>
                                        </p:attrNameLst>
                                      </p:cBhvr>
                                      <p:to>
                                        <p:strVal val="visible"/>
                                      </p:to>
                                    </p:set>
                                    <p:anim calcmode="lin" valueType="num">
                                      <p:cBhvr additive="base">
                                        <p:cTn id="9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6">
                                            <p:txEl>
                                              <p:pRg st="7" end="7"/>
                                            </p:txEl>
                                          </p:spTgt>
                                        </p:tgtEl>
                                        <p:attrNameLst>
                                          <p:attrName>style.visibility</p:attrName>
                                        </p:attrNameLst>
                                      </p:cBhvr>
                                      <p:to>
                                        <p:strVal val="visible"/>
                                      </p:to>
                                    </p:set>
                                    <p:anim calcmode="lin" valueType="num">
                                      <p:cBhvr additive="base">
                                        <p:cTn id="10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6">
                                            <p:txEl>
                                              <p:pRg st="2" end="2"/>
                                            </p:txEl>
                                          </p:spTgt>
                                        </p:tgtEl>
                                        <p:attrNameLst>
                                          <p:attrName>style.visibility</p:attrName>
                                        </p:attrNameLst>
                                      </p:cBhvr>
                                      <p:to>
                                        <p:strVal val="visible"/>
                                      </p:to>
                                    </p:set>
                                    <p:anim calcmode="lin" valueType="num">
                                      <p:cBhvr additive="base">
                                        <p:cTn id="10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6">
                                            <p:txEl>
                                              <p:pRg st="4" end="4"/>
                                            </p:txEl>
                                          </p:spTgt>
                                        </p:tgtEl>
                                        <p:attrNameLst>
                                          <p:attrName>style.visibility</p:attrName>
                                        </p:attrNameLst>
                                      </p:cBhvr>
                                      <p:to>
                                        <p:strVal val="visible"/>
                                      </p:to>
                                    </p:set>
                                    <p:anim calcmode="lin" valueType="num">
                                      <p:cBhvr additive="base">
                                        <p:cTn id="1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6">
                                            <p:txEl>
                                              <p:pRg st="6" end="6"/>
                                            </p:txEl>
                                          </p:spTgt>
                                        </p:tgtEl>
                                        <p:attrNameLst>
                                          <p:attrName>style.visibility</p:attrName>
                                        </p:attrNameLst>
                                      </p:cBhvr>
                                      <p:to>
                                        <p:strVal val="visible"/>
                                      </p:to>
                                    </p:set>
                                    <p:anim calcmode="lin" valueType="num">
                                      <p:cBhvr additive="base">
                                        <p:cTn id="12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6">
                                            <p:txEl>
                                              <p:pRg st="8" end="8"/>
                                            </p:txEl>
                                          </p:spTgt>
                                        </p:tgtEl>
                                        <p:attrNameLst>
                                          <p:attrName>style.visibility</p:attrName>
                                        </p:attrNameLst>
                                      </p:cBhvr>
                                      <p:to>
                                        <p:strVal val="visible"/>
                                      </p:to>
                                    </p:set>
                                    <p:anim calcmode="lin" valueType="num">
                                      <p:cBhvr additive="base">
                                        <p:cTn id="12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A6796-076E-3C9C-7034-BD3B649EACF3}"/>
              </a:ext>
            </a:extLst>
          </p:cNvPr>
          <p:cNvSpPr>
            <a:spLocks noGrp="1"/>
          </p:cNvSpPr>
          <p:nvPr>
            <p:ph idx="1"/>
          </p:nvPr>
        </p:nvSpPr>
        <p:spPr>
          <a:xfrm>
            <a:off x="134620" y="525144"/>
            <a:ext cx="11922760" cy="6332856"/>
          </a:xfrm>
        </p:spPr>
        <p:txBody>
          <a:bodyPr>
            <a:noAutofit/>
          </a:bodyPr>
          <a:lstStyle/>
          <a:p>
            <a:pPr marL="206375" lvl="1" indent="0" algn="just">
              <a:spcBef>
                <a:spcPts val="0"/>
              </a:spcBef>
              <a:buNone/>
            </a:pPr>
            <a:r>
              <a:rPr lang="en-US" sz="1850" dirty="0">
                <a:latin typeface="Times New Roman" panose="02020603050405020304" pitchFamily="18" charset="0"/>
                <a:cs typeface="Times New Roman" panose="02020603050405020304" pitchFamily="18" charset="0"/>
              </a:rPr>
              <a:t>Nuclear energy is generated through a process called nuclear fission, which involves splitting the nucleus of an atom. </a:t>
            </a:r>
          </a:p>
          <a:p>
            <a:pPr marL="206375" lvl="1" indent="0" algn="just">
              <a:spcBef>
                <a:spcPts val="0"/>
              </a:spcBef>
              <a:buNone/>
            </a:pPr>
            <a:r>
              <a:rPr lang="en-US" sz="1850" dirty="0">
                <a:latin typeface="Times New Roman" panose="02020603050405020304" pitchFamily="18" charset="0"/>
                <a:cs typeface="Times New Roman" panose="02020603050405020304" pitchFamily="18" charset="0"/>
              </a:rPr>
              <a:t>Here are the basic working principles of nuclear energy:</a:t>
            </a:r>
          </a:p>
          <a:p>
            <a:pPr marL="720725" lvl="1" indent="-514350" algn="just">
              <a:spcBef>
                <a:spcPts val="0"/>
              </a:spcBef>
              <a:buFont typeface="+mj-lt"/>
              <a:buAutoNum type="arabicPeriod"/>
            </a:pPr>
            <a:r>
              <a:rPr lang="en-US" sz="1850" b="1" dirty="0">
                <a:latin typeface="Times New Roman" panose="02020603050405020304" pitchFamily="18" charset="0"/>
                <a:cs typeface="Times New Roman" panose="02020603050405020304" pitchFamily="18" charset="0"/>
              </a:rPr>
              <a:t>Fuel: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Nuclear reactors use a specific type of fuel, such as uranium-235, which is a radioactive element.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The fuel is enriched to increase the concentration of the radioactive isotope.</a:t>
            </a:r>
          </a:p>
          <a:p>
            <a:pPr marL="720725" lvl="1" indent="-514350" algn="just">
              <a:spcBef>
                <a:spcPts val="0"/>
              </a:spcBef>
              <a:buFont typeface="+mj-lt"/>
              <a:buAutoNum type="arabicPeriod"/>
            </a:pPr>
            <a:r>
              <a:rPr lang="en-US" sz="1850" b="1" dirty="0">
                <a:latin typeface="Times New Roman" panose="02020603050405020304" pitchFamily="18" charset="0"/>
                <a:cs typeface="Times New Roman" panose="02020603050405020304" pitchFamily="18" charset="0"/>
              </a:rPr>
              <a:t>Control rods: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In order to control the rate of nuclear fission, control rods made of a material that absorbs neutrons are used.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The rods are inserted into the reactor core to slow down or stop the reaction.</a:t>
            </a:r>
          </a:p>
          <a:p>
            <a:pPr marL="720725" lvl="1" indent="-514350" algn="just">
              <a:spcBef>
                <a:spcPts val="0"/>
              </a:spcBef>
              <a:buFont typeface="+mj-lt"/>
              <a:buAutoNum type="arabicPeriod"/>
            </a:pPr>
            <a:r>
              <a:rPr lang="en-US" sz="1850" b="1" dirty="0">
                <a:latin typeface="Times New Roman" panose="02020603050405020304" pitchFamily="18" charset="0"/>
                <a:cs typeface="Times New Roman" panose="02020603050405020304" pitchFamily="18" charset="0"/>
              </a:rPr>
              <a:t>Moderator: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A moderator is used to slow down the neutrons released during nuclear fission.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This is typically done using water or graphite, which can absorb some of the energy of the neutrons and slow them down.</a:t>
            </a:r>
          </a:p>
          <a:p>
            <a:pPr marL="720725" lvl="1" indent="-514350" algn="just">
              <a:spcBef>
                <a:spcPts val="0"/>
              </a:spcBef>
              <a:buFont typeface="+mj-lt"/>
              <a:buAutoNum type="arabicPeriod"/>
            </a:pPr>
            <a:r>
              <a:rPr lang="en-US" sz="1850" b="1" dirty="0">
                <a:latin typeface="Times New Roman" panose="02020603050405020304" pitchFamily="18" charset="0"/>
                <a:cs typeface="Times New Roman" panose="02020603050405020304" pitchFamily="18" charset="0"/>
              </a:rPr>
              <a:t>Heat exchange: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The heat generated by nuclear fission is used to produce steam, which then drives a turbine to generate electricity.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In order to transfer heat from the reactor to the turbine, a heat exchange system is used.</a:t>
            </a:r>
          </a:p>
          <a:p>
            <a:pPr marL="720725" lvl="1" indent="-514350" algn="just">
              <a:spcBef>
                <a:spcPts val="0"/>
              </a:spcBef>
              <a:buFont typeface="+mj-lt"/>
              <a:buAutoNum type="arabicPeriod"/>
            </a:pPr>
            <a:r>
              <a:rPr lang="en-US" sz="1850" b="1" dirty="0">
                <a:latin typeface="Times New Roman" panose="02020603050405020304" pitchFamily="18" charset="0"/>
                <a:cs typeface="Times New Roman" panose="02020603050405020304" pitchFamily="18" charset="0"/>
              </a:rPr>
              <a:t>Coolant: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A coolant, typically water, is used to transfer heat from the reactor to the heat exchanger.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The coolant absorbs heat from the reactor and carries it to the heat exchanger, where it heats the water to produce steam.</a:t>
            </a:r>
          </a:p>
          <a:p>
            <a:pPr marL="720725" lvl="1" indent="-514350" algn="just">
              <a:spcBef>
                <a:spcPts val="0"/>
              </a:spcBef>
              <a:buFont typeface="+mj-lt"/>
              <a:buAutoNum type="arabicPeriod"/>
            </a:pPr>
            <a:r>
              <a:rPr lang="en-US" sz="1850" b="1" dirty="0">
                <a:latin typeface="Times New Roman" panose="02020603050405020304" pitchFamily="18" charset="0"/>
                <a:cs typeface="Times New Roman" panose="02020603050405020304" pitchFamily="18" charset="0"/>
              </a:rPr>
              <a:t>Safety systems: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Nuclear reactors have a variety of safety systems in place to prevent accidents and minimize the risk of radiation exposure. </a:t>
            </a:r>
          </a:p>
          <a:p>
            <a:pPr marL="1177925" lvl="2" indent="-514350" algn="just">
              <a:spcBef>
                <a:spcPts val="0"/>
              </a:spcBef>
              <a:buFont typeface="+mj-lt"/>
              <a:buAutoNum type="arabicPeriod"/>
            </a:pPr>
            <a:r>
              <a:rPr lang="en-US" sz="1850" dirty="0">
                <a:latin typeface="Times New Roman" panose="02020603050405020304" pitchFamily="18" charset="0"/>
                <a:cs typeface="Times New Roman" panose="02020603050405020304" pitchFamily="18" charset="0"/>
              </a:rPr>
              <a:t>These may include backup cooling systems, emergency shutdown systems, and radiation monitoring systems.</a:t>
            </a:r>
          </a:p>
        </p:txBody>
      </p:sp>
      <p:sp>
        <p:nvSpPr>
          <p:cNvPr id="6" name="Title 1">
            <a:extLst>
              <a:ext uri="{FF2B5EF4-FFF2-40B4-BE49-F238E27FC236}">
                <a16:creationId xmlns:a16="http://schemas.microsoft.com/office/drawing/2014/main" id="{997D28C7-D589-8833-0A2E-BB6139865EB5}"/>
              </a:ext>
            </a:extLst>
          </p:cNvPr>
          <p:cNvSpPr>
            <a:spLocks noGrp="1"/>
          </p:cNvSpPr>
          <p:nvPr>
            <p:ph type="title"/>
          </p:nvPr>
        </p:nvSpPr>
        <p:spPr>
          <a:xfrm>
            <a:off x="134620" y="-183515"/>
            <a:ext cx="11922760" cy="891540"/>
          </a:xfrm>
        </p:spPr>
        <p:txBody>
          <a:bodyPr/>
          <a:lstStyle/>
          <a:p>
            <a:pPr algn="ctr"/>
            <a:r>
              <a:rPr lang="en-IN" b="1" dirty="0">
                <a:latin typeface="Times New Roman" panose="02020603050405020304" pitchFamily="18" charset="0"/>
                <a:cs typeface="Times New Roman" panose="02020603050405020304" pitchFamily="18" charset="0"/>
              </a:rPr>
              <a:t>Working of Nuclear Energy</a:t>
            </a:r>
          </a:p>
        </p:txBody>
      </p:sp>
    </p:spTree>
    <p:extLst>
      <p:ext uri="{BB962C8B-B14F-4D97-AF65-F5344CB8AC3E}">
        <p14:creationId xmlns:p14="http://schemas.microsoft.com/office/powerpoint/2010/main" val="319910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 calcmode="lin" valueType="num">
                                      <p:cBhvr additive="base">
                                        <p:cTn id="5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additive="base">
                                        <p:cTn id="6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 calcmode="lin" valueType="num">
                                      <p:cBhvr additive="base">
                                        <p:cTn id="6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 calcmode="lin" valueType="num">
                                      <p:cBhvr additive="base">
                                        <p:cTn id="7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 calcmode="lin" valueType="num">
                                      <p:cBhvr additive="base">
                                        <p:cTn id="7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anim calcmode="lin" valueType="num">
                                      <p:cBhvr additive="base">
                                        <p:cTn id="8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0" end="10"/>
                                            </p:txEl>
                                          </p:spTgt>
                                        </p:tgtEl>
                                        <p:attrNameLst>
                                          <p:attrName>style.visibility</p:attrName>
                                        </p:attrNameLst>
                                      </p:cBhvr>
                                      <p:to>
                                        <p:strVal val="visible"/>
                                      </p:to>
                                    </p:set>
                                    <p:anim calcmode="lin" valueType="num">
                                      <p:cBhvr additive="base">
                                        <p:cTn id="9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2" end="12"/>
                                            </p:txEl>
                                          </p:spTgt>
                                        </p:tgtEl>
                                        <p:attrNameLst>
                                          <p:attrName>style.visibility</p:attrName>
                                        </p:attrNameLst>
                                      </p:cBhvr>
                                      <p:to>
                                        <p:strVal val="visible"/>
                                      </p:to>
                                    </p:set>
                                    <p:anim calcmode="lin" valueType="num">
                                      <p:cBhvr additive="base">
                                        <p:cTn id="9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3" end="13"/>
                                            </p:txEl>
                                          </p:spTgt>
                                        </p:tgtEl>
                                        <p:attrNameLst>
                                          <p:attrName>style.visibility</p:attrName>
                                        </p:attrNameLst>
                                      </p:cBhvr>
                                      <p:to>
                                        <p:strVal val="visible"/>
                                      </p:to>
                                    </p:set>
                                    <p:anim calcmode="lin" valueType="num">
                                      <p:cBhvr additive="base">
                                        <p:cTn id="10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5" end="15"/>
                                            </p:txEl>
                                          </p:spTgt>
                                        </p:tgtEl>
                                        <p:attrNameLst>
                                          <p:attrName>style.visibility</p:attrName>
                                        </p:attrNameLst>
                                      </p:cBhvr>
                                      <p:to>
                                        <p:strVal val="visible"/>
                                      </p:to>
                                    </p:set>
                                    <p:anim calcmode="lin" valueType="num">
                                      <p:cBhvr additive="base">
                                        <p:cTn id="10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
                                            <p:txEl>
                                              <p:pRg st="16" end="16"/>
                                            </p:txEl>
                                          </p:spTgt>
                                        </p:tgtEl>
                                        <p:attrNameLst>
                                          <p:attrName>style.visibility</p:attrName>
                                        </p:attrNameLst>
                                      </p:cBhvr>
                                      <p:to>
                                        <p:strVal val="visible"/>
                                      </p:to>
                                    </p:set>
                                    <p:anim calcmode="lin" valueType="num">
                                      <p:cBhvr additive="base">
                                        <p:cTn id="11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
                                            <p:txEl>
                                              <p:pRg st="18" end="18"/>
                                            </p:txEl>
                                          </p:spTgt>
                                        </p:tgtEl>
                                        <p:attrNameLst>
                                          <p:attrName>style.visibility</p:attrName>
                                        </p:attrNameLst>
                                      </p:cBhvr>
                                      <p:to>
                                        <p:strVal val="visible"/>
                                      </p:to>
                                    </p:set>
                                    <p:anim calcmode="lin" valueType="num">
                                      <p:cBhvr additive="base">
                                        <p:cTn id="12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
                                            <p:txEl>
                                              <p:pRg st="19" end="19"/>
                                            </p:txEl>
                                          </p:spTgt>
                                        </p:tgtEl>
                                        <p:attrNameLst>
                                          <p:attrName>style.visibility</p:attrName>
                                        </p:attrNameLst>
                                      </p:cBhvr>
                                      <p:to>
                                        <p:strVal val="visible"/>
                                      </p:to>
                                    </p:set>
                                    <p:anim calcmode="lin" valueType="num">
                                      <p:cBhvr additive="base">
                                        <p:cTn id="127"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8EA4-0409-E7D7-EE46-4B1B72BE1469}"/>
              </a:ext>
            </a:extLst>
          </p:cNvPr>
          <p:cNvSpPr>
            <a:spLocks noGrp="1"/>
          </p:cNvSpPr>
          <p:nvPr>
            <p:ph type="title"/>
          </p:nvPr>
        </p:nvSpPr>
        <p:spPr>
          <a:xfrm>
            <a:off x="134620" y="-122555"/>
            <a:ext cx="11922760" cy="891540"/>
          </a:xfrm>
        </p:spPr>
        <p:txBody>
          <a:bodyPr/>
          <a:lstStyle/>
          <a:p>
            <a:pPr algn="ctr"/>
            <a:r>
              <a:rPr lang="en-IN" b="1" dirty="0">
                <a:latin typeface="Times New Roman" panose="02020603050405020304" pitchFamily="18" charset="0"/>
                <a:cs typeface="Times New Roman" panose="02020603050405020304" pitchFamily="18" charset="0"/>
              </a:rPr>
              <a:t>Other forms of Energy</a:t>
            </a:r>
          </a:p>
        </p:txBody>
      </p:sp>
      <p:sp>
        <p:nvSpPr>
          <p:cNvPr id="3" name="Content Placeholder 2">
            <a:extLst>
              <a:ext uri="{FF2B5EF4-FFF2-40B4-BE49-F238E27FC236}">
                <a16:creationId xmlns:a16="http://schemas.microsoft.com/office/drawing/2014/main" id="{99AA6796-076E-3C9C-7034-BD3B649EACF3}"/>
              </a:ext>
            </a:extLst>
          </p:cNvPr>
          <p:cNvSpPr>
            <a:spLocks noGrp="1"/>
          </p:cNvSpPr>
          <p:nvPr>
            <p:ph idx="1"/>
          </p:nvPr>
        </p:nvSpPr>
        <p:spPr>
          <a:xfrm>
            <a:off x="73660" y="687704"/>
            <a:ext cx="11983720" cy="6048375"/>
          </a:xfrm>
        </p:spPr>
        <p:txBody>
          <a:bodyPr>
            <a:normAutofit fontScale="92500" lnSpcReduction="10000"/>
          </a:bodyPr>
          <a:lstStyle/>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Nuclear energy</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Ocean energy</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Geothermal energy</a:t>
            </a:r>
          </a:p>
          <a:p>
            <a:pPr marL="0" indent="0" algn="just">
              <a:buNone/>
            </a:pPr>
            <a:r>
              <a:rPr lang="en-IN" b="1" dirty="0">
                <a:latin typeface="Times New Roman" panose="02020603050405020304" pitchFamily="18" charset="0"/>
                <a:cs typeface="Times New Roman" panose="02020603050405020304" pitchFamily="18" charset="0"/>
              </a:rPr>
              <a:t>Applications of Nuclear energy:</a:t>
            </a:r>
          </a:p>
          <a:p>
            <a:pPr marL="447675" indent="-447675" algn="just">
              <a:buFont typeface="+mj-lt"/>
              <a:buAutoNum type="arabicPeriod"/>
            </a:pPr>
            <a:r>
              <a:rPr lang="en-US" b="1" dirty="0">
                <a:latin typeface="Times New Roman" panose="02020603050405020304" pitchFamily="18" charset="0"/>
                <a:cs typeface="Times New Roman" panose="02020603050405020304" pitchFamily="18" charset="0"/>
              </a:rPr>
              <a:t>Electricity generation: </a:t>
            </a:r>
          </a:p>
          <a:p>
            <a:pPr marL="893763" lvl="1" indent="-355600" algn="just">
              <a:buFont typeface="+mj-lt"/>
              <a:buAutoNum type="arabicPeriod"/>
            </a:pPr>
            <a:r>
              <a:rPr lang="en-US" dirty="0">
                <a:latin typeface="Times New Roman" panose="02020603050405020304" pitchFamily="18" charset="0"/>
                <a:cs typeface="Times New Roman" panose="02020603050405020304" pitchFamily="18" charset="0"/>
              </a:rPr>
              <a:t>One of the most significant applications of nuclear energy is for electricity generation.</a:t>
            </a:r>
          </a:p>
          <a:p>
            <a:pPr marL="893763" lvl="1" indent="-355600" algn="just">
              <a:buFont typeface="+mj-lt"/>
              <a:buAutoNum type="arabicPeriod"/>
            </a:pPr>
            <a:r>
              <a:rPr lang="en-US" dirty="0">
                <a:latin typeface="Times New Roman" panose="02020603050405020304" pitchFamily="18" charset="0"/>
                <a:cs typeface="Times New Roman" panose="02020603050405020304" pitchFamily="18" charset="0"/>
              </a:rPr>
              <a:t>Nuclear power plants use nuclear reactions to generate heat, which is used to produce steam that drives turbines to generate electricity. </a:t>
            </a:r>
          </a:p>
          <a:p>
            <a:pPr marL="893763" lvl="1" indent="-355600" algn="just">
              <a:buFont typeface="+mj-lt"/>
              <a:buAutoNum type="arabicPeriod"/>
            </a:pPr>
            <a:r>
              <a:rPr lang="en-US" dirty="0">
                <a:latin typeface="Times New Roman" panose="02020603050405020304" pitchFamily="18" charset="0"/>
                <a:cs typeface="Times New Roman" panose="02020603050405020304" pitchFamily="18" charset="0"/>
              </a:rPr>
              <a:t>Nuclear power is a reliable and efficient source of electricity, and many countries around the world have developed nuclear power programs to meet their energy needs.</a:t>
            </a:r>
          </a:p>
          <a:p>
            <a:pPr marL="436563" indent="-355600" algn="just">
              <a:buFont typeface="+mj-lt"/>
              <a:buAutoNum type="arabicPeriod"/>
            </a:pPr>
            <a:r>
              <a:rPr lang="en-US" b="1" dirty="0">
                <a:latin typeface="Times New Roman" panose="02020603050405020304" pitchFamily="18" charset="0"/>
                <a:cs typeface="Times New Roman" panose="02020603050405020304" pitchFamily="18" charset="0"/>
              </a:rPr>
              <a:t>Industrial applications: </a:t>
            </a:r>
          </a:p>
          <a:p>
            <a:pPr marL="893763" lvl="1" indent="-355600" algn="just">
              <a:buFont typeface="+mj-lt"/>
              <a:buAutoNum type="arabicPeriod"/>
            </a:pPr>
            <a:r>
              <a:rPr lang="en-US" dirty="0">
                <a:latin typeface="Times New Roman" panose="02020603050405020304" pitchFamily="18" charset="0"/>
                <a:cs typeface="Times New Roman" panose="02020603050405020304" pitchFamily="18" charset="0"/>
              </a:rPr>
              <a:t>Nuclear energy is also used in a variety of industrial applications.</a:t>
            </a:r>
          </a:p>
          <a:p>
            <a:pPr marL="893763" lvl="1" indent="-355600" algn="just">
              <a:buFont typeface="+mj-lt"/>
              <a:buAutoNum type="arabicPeriod"/>
            </a:pPr>
            <a:r>
              <a:rPr lang="en-US" dirty="0">
                <a:latin typeface="Times New Roman" panose="02020603050405020304" pitchFamily="18" charset="0"/>
                <a:cs typeface="Times New Roman" panose="02020603050405020304" pitchFamily="18" charset="0"/>
              </a:rPr>
              <a:t>it can be used for the sterilization of medical equipment and food products, as well as for the production of isotopes used in research and industry. </a:t>
            </a:r>
          </a:p>
          <a:p>
            <a:pPr marL="893763" lvl="1" indent="-355600" algn="just">
              <a:buFont typeface="+mj-lt"/>
              <a:buAutoNum type="arabicPeriod"/>
            </a:pPr>
            <a:r>
              <a:rPr lang="en-US" dirty="0">
                <a:latin typeface="Times New Roman" panose="02020603050405020304" pitchFamily="18" charset="0"/>
                <a:cs typeface="Times New Roman" panose="02020603050405020304" pitchFamily="18" charset="0"/>
              </a:rPr>
              <a:t>Nuclear energy can also be used to power ships and submarines, as well as for space exploration missions where conventional energy sources are not practical.</a:t>
            </a:r>
          </a:p>
        </p:txBody>
      </p:sp>
    </p:spTree>
    <p:extLst>
      <p:ext uri="{BB962C8B-B14F-4D97-AF65-F5344CB8AC3E}">
        <p14:creationId xmlns:p14="http://schemas.microsoft.com/office/powerpoint/2010/main" val="137887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additive="base">
                                        <p:cTn id="6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A6796-076E-3C9C-7034-BD3B649EACF3}"/>
              </a:ext>
            </a:extLst>
          </p:cNvPr>
          <p:cNvSpPr>
            <a:spLocks noGrp="1"/>
          </p:cNvSpPr>
          <p:nvPr>
            <p:ph idx="1"/>
          </p:nvPr>
        </p:nvSpPr>
        <p:spPr>
          <a:xfrm>
            <a:off x="73660" y="589280"/>
            <a:ext cx="11983720" cy="6390640"/>
          </a:xfrm>
        </p:spPr>
        <p:txBody>
          <a:bodyPr>
            <a:normAutofit/>
          </a:bodyPr>
          <a:lstStyle/>
          <a:p>
            <a:pPr marL="365125" lvl="1" indent="-365125" algn="just">
              <a:buFont typeface="+mj-lt"/>
              <a:buAutoNum type="arabicPeriod"/>
            </a:pPr>
            <a:r>
              <a:rPr lang="en-US" sz="2000" dirty="0">
                <a:latin typeface="Times New Roman" panose="02020603050405020304" pitchFamily="18" charset="0"/>
                <a:cs typeface="Times New Roman" panose="02020603050405020304" pitchFamily="18" charset="0"/>
              </a:rPr>
              <a:t>Ocean energy refers to the energy that can be harnessed from the motion of the ocean's tides, waves, and currents. </a:t>
            </a:r>
          </a:p>
          <a:p>
            <a:pPr marL="365125" lvl="1" indent="-365125" algn="just">
              <a:buFont typeface="+mj-lt"/>
              <a:buAutoNum type="arabicPeriod"/>
            </a:pPr>
            <a:r>
              <a:rPr lang="en-US" sz="2000" dirty="0">
                <a:latin typeface="Times New Roman" panose="02020603050405020304" pitchFamily="18" charset="0"/>
                <a:cs typeface="Times New Roman" panose="02020603050405020304" pitchFamily="18" charset="0"/>
              </a:rPr>
              <a:t>There are several methods for converting ocean energy into usable forms of energy, including </a:t>
            </a:r>
          </a:p>
          <a:p>
            <a:pPr marL="822325" lvl="2" indent="-365125" algn="just">
              <a:buFont typeface="+mj-lt"/>
              <a:buAutoNum type="arabicPeriod"/>
            </a:pPr>
            <a:r>
              <a:rPr lang="en-US" b="1" dirty="0">
                <a:latin typeface="Times New Roman" panose="02020603050405020304" pitchFamily="18" charset="0"/>
                <a:cs typeface="Times New Roman" panose="02020603050405020304" pitchFamily="18" charset="0"/>
              </a:rPr>
              <a:t>Tidal energy: </a:t>
            </a:r>
          </a:p>
          <a:p>
            <a:pPr marL="1279525" lvl="3" indent="-365125" algn="just">
              <a:buFont typeface="+mj-lt"/>
              <a:buAutoNum type="arabicPeriod"/>
            </a:pPr>
            <a:r>
              <a:rPr lang="en-US" sz="2000" dirty="0">
                <a:latin typeface="Times New Roman" panose="02020603050405020304" pitchFamily="18" charset="0"/>
                <a:cs typeface="Times New Roman" panose="02020603050405020304" pitchFamily="18" charset="0"/>
              </a:rPr>
              <a:t>Tidal energy is generated by harnessing the power of ocean tides. </a:t>
            </a:r>
          </a:p>
          <a:p>
            <a:pPr marL="1279525" lvl="3" indent="-365125" algn="just">
              <a:buFont typeface="+mj-lt"/>
              <a:buAutoNum type="arabicPeriod"/>
            </a:pPr>
            <a:r>
              <a:rPr lang="en-US" sz="2000" dirty="0">
                <a:latin typeface="Times New Roman" panose="02020603050405020304" pitchFamily="18" charset="0"/>
                <a:cs typeface="Times New Roman" panose="02020603050405020304" pitchFamily="18" charset="0"/>
              </a:rPr>
              <a:t>Tidal power plants typically use large turbines that are placed in the path of tidal flows, such as estuaries or tidal lagoons. </a:t>
            </a:r>
          </a:p>
          <a:p>
            <a:pPr marL="1279525" lvl="3" indent="-365125" algn="just">
              <a:buFont typeface="+mj-lt"/>
              <a:buAutoNum type="arabicPeriod"/>
            </a:pPr>
            <a:r>
              <a:rPr lang="en-US" sz="2000" dirty="0">
                <a:latin typeface="Times New Roman" panose="02020603050405020304" pitchFamily="18" charset="0"/>
                <a:cs typeface="Times New Roman" panose="02020603050405020304" pitchFamily="18" charset="0"/>
              </a:rPr>
              <a:t>As the tide rises and falls, the water flows through the turbines, generating electricity.</a:t>
            </a:r>
          </a:p>
          <a:p>
            <a:pPr marL="822325" lvl="2" indent="-365125" algn="just">
              <a:buFont typeface="+mj-lt"/>
              <a:buAutoNum type="arabicPeriod"/>
            </a:pPr>
            <a:r>
              <a:rPr lang="en-US" b="1" dirty="0">
                <a:latin typeface="Times New Roman" panose="02020603050405020304" pitchFamily="18" charset="0"/>
                <a:cs typeface="Times New Roman" panose="02020603050405020304" pitchFamily="18" charset="0"/>
              </a:rPr>
              <a:t>Wave energy:</a:t>
            </a:r>
          </a:p>
          <a:p>
            <a:pPr marL="1279525" lvl="3" indent="-365125" algn="just">
              <a:buFont typeface="+mj-lt"/>
              <a:buAutoNum type="arabicPeriod"/>
            </a:pPr>
            <a:r>
              <a:rPr lang="en-US" sz="2000" dirty="0">
                <a:latin typeface="Times New Roman" panose="02020603050405020304" pitchFamily="18" charset="0"/>
                <a:cs typeface="Times New Roman" panose="02020603050405020304" pitchFamily="18" charset="0"/>
              </a:rPr>
              <a:t>Wave energy: Wave energy is generated by capturing the motion of ocean waves. </a:t>
            </a:r>
          </a:p>
          <a:p>
            <a:pPr marL="1279525" lvl="3" indent="-365125" algn="just">
              <a:buFont typeface="+mj-lt"/>
              <a:buAutoNum type="arabicPeriod"/>
            </a:pPr>
            <a:r>
              <a:rPr lang="en-US" sz="2000" dirty="0">
                <a:latin typeface="Times New Roman" panose="02020603050405020304" pitchFamily="18" charset="0"/>
                <a:cs typeface="Times New Roman" panose="02020603050405020304" pitchFamily="18" charset="0"/>
              </a:rPr>
              <a:t>There are several methods for generating wave energy, including oscillating water columns, point absorbers, and overtopping devices. </a:t>
            </a:r>
          </a:p>
          <a:p>
            <a:pPr marL="1279525" lvl="3" indent="-365125" algn="just">
              <a:buFont typeface="+mj-lt"/>
              <a:buAutoNum type="arabicPeriod"/>
            </a:pPr>
            <a:r>
              <a:rPr lang="en-US" sz="2000" dirty="0">
                <a:latin typeface="Times New Roman" panose="02020603050405020304" pitchFamily="18" charset="0"/>
                <a:cs typeface="Times New Roman" panose="02020603050405020304" pitchFamily="18" charset="0"/>
              </a:rPr>
              <a:t>Each of these methods involves capturing the energy of the waves and converting it into usable electricity.</a:t>
            </a:r>
          </a:p>
          <a:p>
            <a:pPr marL="822325" lvl="2" indent="-365125" algn="just">
              <a:buFont typeface="+mj-lt"/>
              <a:buAutoNum type="arabicPeriod"/>
            </a:pPr>
            <a:r>
              <a:rPr lang="en-US" b="1" dirty="0">
                <a:latin typeface="Times New Roman" panose="02020603050405020304" pitchFamily="18" charset="0"/>
                <a:cs typeface="Times New Roman" panose="02020603050405020304" pitchFamily="18" charset="0"/>
              </a:rPr>
              <a:t>Ocean thermal energy conversion (OTEC):</a:t>
            </a:r>
          </a:p>
          <a:p>
            <a:pPr marL="1279525" lvl="3" indent="-365125" algn="just">
              <a:buFont typeface="+mj-lt"/>
              <a:buAutoNum type="arabicPeriod"/>
            </a:pPr>
            <a:r>
              <a:rPr lang="en-US" sz="2000" dirty="0">
                <a:latin typeface="Times New Roman" panose="02020603050405020304" pitchFamily="18" charset="0"/>
                <a:cs typeface="Times New Roman" panose="02020603050405020304" pitchFamily="18" charset="0"/>
              </a:rPr>
              <a:t>This is a method of generating energy from the temperature difference between warm surface water and cold deep water in the ocean. </a:t>
            </a:r>
          </a:p>
          <a:p>
            <a:pPr marL="1279525" lvl="3" indent="-365125" algn="just">
              <a:buFont typeface="+mj-lt"/>
              <a:buAutoNum type="arabicPeriod"/>
            </a:pPr>
            <a:r>
              <a:rPr lang="en-US" sz="2000" dirty="0">
                <a:latin typeface="Times New Roman" panose="02020603050405020304" pitchFamily="18" charset="0"/>
                <a:cs typeface="Times New Roman" panose="02020603050405020304" pitchFamily="18" charset="0"/>
              </a:rPr>
              <a:t>OTEC systems typically use a heat exchanger to transfer heat from warm surface water to a working fluid, which is then used to generate electricity</a:t>
            </a:r>
          </a:p>
        </p:txBody>
      </p:sp>
      <p:sp>
        <p:nvSpPr>
          <p:cNvPr id="6" name="Title 1">
            <a:extLst>
              <a:ext uri="{FF2B5EF4-FFF2-40B4-BE49-F238E27FC236}">
                <a16:creationId xmlns:a16="http://schemas.microsoft.com/office/drawing/2014/main" id="{997D28C7-D589-8833-0A2E-BB6139865EB5}"/>
              </a:ext>
            </a:extLst>
          </p:cNvPr>
          <p:cNvSpPr>
            <a:spLocks noGrp="1"/>
          </p:cNvSpPr>
          <p:nvPr>
            <p:ph type="title"/>
          </p:nvPr>
        </p:nvSpPr>
        <p:spPr>
          <a:xfrm>
            <a:off x="134620" y="-122555"/>
            <a:ext cx="11922760" cy="711835"/>
          </a:xfrm>
        </p:spPr>
        <p:txBody>
          <a:bodyPr/>
          <a:lstStyle/>
          <a:p>
            <a:pPr algn="ctr"/>
            <a:r>
              <a:rPr lang="en-IN" b="1" dirty="0">
                <a:latin typeface="Times New Roman" panose="02020603050405020304" pitchFamily="18" charset="0"/>
                <a:cs typeface="Times New Roman" panose="02020603050405020304" pitchFamily="18" charset="0"/>
              </a:rPr>
              <a:t>Ocean energy</a:t>
            </a:r>
          </a:p>
        </p:txBody>
      </p:sp>
    </p:spTree>
    <p:extLst>
      <p:ext uri="{BB962C8B-B14F-4D97-AF65-F5344CB8AC3E}">
        <p14:creationId xmlns:p14="http://schemas.microsoft.com/office/powerpoint/2010/main" val="204810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additive="base">
                                        <p:cTn id="6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additive="base">
                                        <p:cTn id="7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A6796-076E-3C9C-7034-BD3B649EACF3}"/>
              </a:ext>
            </a:extLst>
          </p:cNvPr>
          <p:cNvSpPr>
            <a:spLocks noGrp="1"/>
          </p:cNvSpPr>
          <p:nvPr>
            <p:ph idx="1"/>
          </p:nvPr>
        </p:nvSpPr>
        <p:spPr>
          <a:xfrm>
            <a:off x="104140" y="118744"/>
            <a:ext cx="11983720" cy="6840856"/>
          </a:xfrm>
        </p:spPr>
        <p:txBody>
          <a:bodyPr>
            <a:normAutofit fontScale="85000" lnSpcReduction="20000"/>
          </a:bodyPr>
          <a:lstStyle/>
          <a:p>
            <a:pPr marL="0" indent="0" algn="just">
              <a:buNone/>
            </a:pPr>
            <a:r>
              <a:rPr lang="en-IN" sz="3600" b="1" dirty="0">
                <a:latin typeface="Times New Roman" panose="02020603050405020304" pitchFamily="18" charset="0"/>
                <a:cs typeface="Times New Roman" panose="02020603050405020304" pitchFamily="18" charset="0"/>
              </a:rPr>
              <a:t>Applications of Ocean energy:</a:t>
            </a:r>
          </a:p>
          <a:p>
            <a:pPr marL="447675" indent="-447675" algn="just">
              <a:buFont typeface="+mj-lt"/>
              <a:buAutoNum type="arabicPeriod"/>
            </a:pPr>
            <a:r>
              <a:rPr lang="en-US" b="1" dirty="0">
                <a:latin typeface="Times New Roman" panose="02020603050405020304" pitchFamily="18" charset="0"/>
                <a:cs typeface="Times New Roman" panose="02020603050405020304" pitchFamily="18" charset="0"/>
              </a:rPr>
              <a:t>Electricity generation: </a:t>
            </a:r>
          </a:p>
          <a:p>
            <a:pPr marL="904875" lvl="1" indent="-447675" algn="just">
              <a:buFont typeface="+mj-lt"/>
              <a:buAutoNum type="arabicPeriod"/>
            </a:pPr>
            <a:r>
              <a:rPr lang="en-US" sz="2800" dirty="0">
                <a:latin typeface="Times New Roman" panose="02020603050405020304" pitchFamily="18" charset="0"/>
                <a:cs typeface="Times New Roman" panose="02020603050405020304" pitchFamily="18" charset="0"/>
              </a:rPr>
              <a:t>One of the most significant applications of ocean energy is for electricity generation. </a:t>
            </a:r>
          </a:p>
          <a:p>
            <a:pPr marL="904875" lvl="1" indent="-447675" algn="just">
              <a:buFont typeface="+mj-lt"/>
              <a:buAutoNum type="arabicPeriod"/>
            </a:pPr>
            <a:r>
              <a:rPr lang="en-US" sz="2800" dirty="0">
                <a:latin typeface="Times New Roman" panose="02020603050405020304" pitchFamily="18" charset="0"/>
                <a:cs typeface="Times New Roman" panose="02020603050405020304" pitchFamily="18" charset="0"/>
              </a:rPr>
              <a:t>Tidal energy and wave energy converters are two popular methods of harnessing the energy from the ocean to generate electricity. </a:t>
            </a:r>
          </a:p>
          <a:p>
            <a:pPr marL="904875" lvl="1" indent="-447675" algn="just">
              <a:buFont typeface="+mj-lt"/>
              <a:buAutoNum type="arabicPeriod"/>
            </a:pPr>
            <a:r>
              <a:rPr lang="en-US" sz="2800" dirty="0">
                <a:latin typeface="Times New Roman" panose="02020603050405020304" pitchFamily="18" charset="0"/>
                <a:cs typeface="Times New Roman" panose="02020603050405020304" pitchFamily="18" charset="0"/>
              </a:rPr>
              <a:t>Tidal power plants use the gravitational pull of the moon and the sun to create tidal currents, which can be harnessed to generate electricity. </a:t>
            </a:r>
          </a:p>
          <a:p>
            <a:pPr marL="904875" lvl="1" indent="-447675" algn="just">
              <a:buFont typeface="+mj-lt"/>
              <a:buAutoNum type="arabicPeriod"/>
            </a:pPr>
            <a:r>
              <a:rPr lang="en-US" sz="2800" dirty="0">
                <a:latin typeface="Times New Roman" panose="02020603050405020304" pitchFamily="18" charset="0"/>
                <a:cs typeface="Times New Roman" panose="02020603050405020304" pitchFamily="18" charset="0"/>
              </a:rPr>
              <a:t>Wave energy converters use the kinetic energy of ocean waves to generate electricity.</a:t>
            </a:r>
          </a:p>
          <a:p>
            <a:pPr marL="447675" indent="-447675" algn="just">
              <a:buFont typeface="+mj-lt"/>
              <a:buAutoNum type="arabicPeriod"/>
            </a:pPr>
            <a:r>
              <a:rPr lang="en-US" b="1" dirty="0">
                <a:latin typeface="Times New Roman" panose="02020603050405020304" pitchFamily="18" charset="0"/>
                <a:cs typeface="Times New Roman" panose="02020603050405020304" pitchFamily="18" charset="0"/>
              </a:rPr>
              <a:t>Desalination: </a:t>
            </a:r>
          </a:p>
          <a:p>
            <a:pPr marL="904875" lvl="1" indent="-447675" algn="just">
              <a:buFont typeface="+mj-lt"/>
              <a:buAutoNum type="arabicPeriod"/>
            </a:pPr>
            <a:r>
              <a:rPr lang="en-US" sz="2800" dirty="0">
                <a:latin typeface="Times New Roman" panose="02020603050405020304" pitchFamily="18" charset="0"/>
                <a:cs typeface="Times New Roman" panose="02020603050405020304" pitchFamily="18" charset="0"/>
              </a:rPr>
              <a:t>Ocean energy can also be used for desalination, which is the process of removing salt and other minerals from seawater to make it safe for human consumption. </a:t>
            </a:r>
          </a:p>
          <a:p>
            <a:pPr marL="904875" lvl="1" indent="-447675" algn="just">
              <a:buFont typeface="+mj-lt"/>
              <a:buAutoNum type="arabicPeriod"/>
            </a:pPr>
            <a:r>
              <a:rPr lang="en-US" sz="2800" dirty="0">
                <a:latin typeface="Times New Roman" panose="02020603050405020304" pitchFamily="18" charset="0"/>
                <a:cs typeface="Times New Roman" panose="02020603050405020304" pitchFamily="18" charset="0"/>
              </a:rPr>
              <a:t>Desalination is becoming increasingly important as freshwater resources become more scarce in many parts of the world. </a:t>
            </a:r>
          </a:p>
          <a:p>
            <a:pPr marL="904875" lvl="1" indent="-447675" algn="just">
              <a:buFont typeface="+mj-lt"/>
              <a:buAutoNum type="arabicPeriod"/>
            </a:pPr>
            <a:r>
              <a:rPr lang="en-US" sz="2800" dirty="0">
                <a:latin typeface="Times New Roman" panose="02020603050405020304" pitchFamily="18" charset="0"/>
                <a:cs typeface="Times New Roman" panose="02020603050405020304" pitchFamily="18" charset="0"/>
              </a:rPr>
              <a:t>Ocean energy can be used to power the desalination process, making it a sustainable solution for meeting water demands.</a:t>
            </a:r>
          </a:p>
          <a:p>
            <a:pPr marL="447675" indent="-447675" algn="just">
              <a:buFont typeface="+mj-lt"/>
              <a:buAutoNum type="arabicPeriod"/>
            </a:pPr>
            <a:r>
              <a:rPr lang="en-US" b="1" dirty="0">
                <a:latin typeface="Times New Roman" panose="02020603050405020304" pitchFamily="18" charset="0"/>
                <a:cs typeface="Times New Roman" panose="02020603050405020304" pitchFamily="18" charset="0"/>
              </a:rPr>
              <a:t>Climate control: </a:t>
            </a:r>
          </a:p>
          <a:p>
            <a:pPr marL="904875" lvl="1" indent="-447675" algn="just">
              <a:buFont typeface="+mj-lt"/>
              <a:buAutoNum type="arabicPeriod"/>
            </a:pPr>
            <a:r>
              <a:rPr lang="en-US" sz="2800" dirty="0">
                <a:latin typeface="Times New Roman" panose="02020603050405020304" pitchFamily="18" charset="0"/>
                <a:cs typeface="Times New Roman" panose="02020603050405020304" pitchFamily="18" charset="0"/>
              </a:rPr>
              <a:t>The ocean plays an important role in regulating the Earth's climate. </a:t>
            </a:r>
          </a:p>
          <a:p>
            <a:pPr marL="904875" lvl="1" indent="-447675" algn="just">
              <a:buFont typeface="+mj-lt"/>
              <a:buAutoNum type="arabicPeriod"/>
            </a:pPr>
            <a:r>
              <a:rPr lang="en-US" sz="2800" dirty="0">
                <a:latin typeface="Times New Roman" panose="02020603050405020304" pitchFamily="18" charset="0"/>
                <a:cs typeface="Times New Roman" panose="02020603050405020304" pitchFamily="18" charset="0"/>
              </a:rPr>
              <a:t>Ocean energy can be used to pump cold water from the ocean's depths to the surface, which can help to cool the Earth's atmosphere and reduce the effects of global warming. </a:t>
            </a:r>
          </a:p>
          <a:p>
            <a:pPr marL="904875" lvl="1" indent="-447675" algn="just">
              <a:buFont typeface="+mj-lt"/>
              <a:buAutoNum type="arabicPeriod"/>
            </a:pPr>
            <a:r>
              <a:rPr lang="en-US" sz="2800" dirty="0">
                <a:latin typeface="Times New Roman" panose="02020603050405020304" pitchFamily="18" charset="0"/>
                <a:cs typeface="Times New Roman" panose="02020603050405020304" pitchFamily="18" charset="0"/>
              </a:rPr>
              <a:t>This method is known as ocean thermal energy conversion (OTEC) and has the potential to generate large amounts of electricity while also helping to mitigate the effects of climate change.</a:t>
            </a:r>
          </a:p>
        </p:txBody>
      </p:sp>
    </p:spTree>
    <p:extLst>
      <p:ext uri="{BB962C8B-B14F-4D97-AF65-F5344CB8AC3E}">
        <p14:creationId xmlns:p14="http://schemas.microsoft.com/office/powerpoint/2010/main" val="125713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A6796-076E-3C9C-7034-BD3B649EACF3}"/>
              </a:ext>
            </a:extLst>
          </p:cNvPr>
          <p:cNvSpPr>
            <a:spLocks noGrp="1"/>
          </p:cNvSpPr>
          <p:nvPr>
            <p:ph idx="1"/>
          </p:nvPr>
        </p:nvSpPr>
        <p:spPr>
          <a:xfrm>
            <a:off x="73660" y="589280"/>
            <a:ext cx="11983720" cy="6390640"/>
          </a:xfrm>
        </p:spPr>
        <p:txBody>
          <a:bodyPr>
            <a:normAutofit fontScale="92500"/>
          </a:bodyPr>
          <a:lstStyle/>
          <a:p>
            <a:pPr marL="365125" lvl="1" indent="-365125" algn="just">
              <a:buFont typeface="+mj-lt"/>
              <a:buAutoNum type="arabicPeriod"/>
            </a:pPr>
            <a:r>
              <a:rPr lang="en-US" sz="2000" dirty="0">
                <a:latin typeface="Times New Roman" panose="02020603050405020304" pitchFamily="18" charset="0"/>
                <a:cs typeface="Times New Roman" panose="02020603050405020304" pitchFamily="18" charset="0"/>
              </a:rPr>
              <a:t>Geothermal energy is a form of renewable energy that is derived from the heat of the Earth's interior. </a:t>
            </a:r>
          </a:p>
          <a:p>
            <a:pPr marL="365125" lvl="1" indent="-365125" algn="just">
              <a:buFont typeface="+mj-lt"/>
              <a:buAutoNum type="arabicPeriod"/>
            </a:pPr>
            <a:r>
              <a:rPr lang="en-US" sz="2000" dirty="0">
                <a:latin typeface="Times New Roman" panose="02020603050405020304" pitchFamily="18" charset="0"/>
                <a:cs typeface="Times New Roman" panose="02020603050405020304" pitchFamily="18" charset="0"/>
              </a:rPr>
              <a:t>This heat can be harnessed and used to generate electricity or heat buildings. </a:t>
            </a:r>
          </a:p>
          <a:p>
            <a:pPr marL="365125" lvl="1" indent="-365125" algn="just">
              <a:buFont typeface="+mj-lt"/>
              <a:buAutoNum type="arabicPeriod"/>
            </a:pPr>
            <a:r>
              <a:rPr lang="en-US" sz="2000" dirty="0">
                <a:latin typeface="Times New Roman" panose="02020603050405020304" pitchFamily="18" charset="0"/>
                <a:cs typeface="Times New Roman" panose="02020603050405020304" pitchFamily="18" charset="0"/>
              </a:rPr>
              <a:t>Here is a step-by-step process for harnessing geothermal energy</a:t>
            </a:r>
          </a:p>
          <a:p>
            <a:pPr marL="0" lvl="1" indent="0" algn="just">
              <a:buNone/>
            </a:pPr>
            <a:r>
              <a:rPr lang="en-US" sz="2000" b="1" dirty="0">
                <a:latin typeface="Times New Roman" panose="02020603050405020304" pitchFamily="18" charset="0"/>
                <a:cs typeface="Times New Roman" panose="02020603050405020304" pitchFamily="18" charset="0"/>
              </a:rPr>
              <a:t>Identify geothermal resources: </a:t>
            </a:r>
          </a:p>
          <a:p>
            <a:pPr marL="457200" lvl="1" indent="-457200" algn="just">
              <a:buFont typeface="+mj-lt"/>
              <a:buAutoNum type="arabicPeriod"/>
            </a:pPr>
            <a:r>
              <a:rPr lang="en-US" sz="2000" dirty="0">
                <a:latin typeface="Times New Roman" panose="02020603050405020304" pitchFamily="18" charset="0"/>
                <a:cs typeface="Times New Roman" panose="02020603050405020304" pitchFamily="18" charset="0"/>
              </a:rPr>
              <a:t>Geothermal resources are typically found in areas where the Earth's crust is thin and there is magma or hot rocks near the surface. </a:t>
            </a:r>
          </a:p>
          <a:p>
            <a:pPr marL="457200" lvl="1" indent="-457200" algn="just">
              <a:buFont typeface="+mj-lt"/>
              <a:buAutoNum type="arabicPeriod"/>
            </a:pPr>
            <a:r>
              <a:rPr lang="en-US" sz="2000" dirty="0">
                <a:latin typeface="Times New Roman" panose="02020603050405020304" pitchFamily="18" charset="0"/>
                <a:cs typeface="Times New Roman" panose="02020603050405020304" pitchFamily="18" charset="0"/>
              </a:rPr>
              <a:t>These resources can be identified using geological surveys and other methods. </a:t>
            </a:r>
          </a:p>
          <a:p>
            <a:pPr marL="457200" lvl="1" indent="-457200" algn="just">
              <a:buFont typeface="+mj-lt"/>
              <a:buAutoNum type="arabicPeriod"/>
            </a:pPr>
            <a:r>
              <a:rPr lang="en-US" sz="2000" dirty="0">
                <a:latin typeface="Times New Roman" panose="02020603050405020304" pitchFamily="18" charset="0"/>
                <a:cs typeface="Times New Roman" panose="02020603050405020304" pitchFamily="18" charset="0"/>
              </a:rPr>
              <a:t>Once a geothermal resource has been identified, a well is drilled to access the hot water or steam beneath the surface.</a:t>
            </a:r>
          </a:p>
          <a:p>
            <a:pPr marL="0" lvl="1" indent="0" algn="just">
              <a:buNone/>
            </a:pPr>
            <a:r>
              <a:rPr lang="en-US" sz="2000" b="1" dirty="0">
                <a:latin typeface="Times New Roman" panose="02020603050405020304" pitchFamily="18" charset="0"/>
                <a:cs typeface="Times New Roman" panose="02020603050405020304" pitchFamily="18" charset="0"/>
              </a:rPr>
              <a:t>Extract geothermal fluids: </a:t>
            </a:r>
          </a:p>
          <a:p>
            <a:pPr marL="457200" lvl="1" indent="-457200" algn="just">
              <a:buFont typeface="+mj-lt"/>
              <a:buAutoNum type="arabicPeriod"/>
            </a:pPr>
            <a:r>
              <a:rPr lang="en-US" sz="2000" dirty="0">
                <a:latin typeface="Times New Roman" panose="02020603050405020304" pitchFamily="18" charset="0"/>
                <a:cs typeface="Times New Roman" panose="02020603050405020304" pitchFamily="18" charset="0"/>
              </a:rPr>
              <a:t>Once the well has been drilled, hot water or steam is extracted from the geothermal reservoir. </a:t>
            </a:r>
          </a:p>
          <a:p>
            <a:pPr marL="457200" lvl="1" indent="-457200" algn="just">
              <a:buFont typeface="+mj-lt"/>
              <a:buAutoNum type="arabicPeriod"/>
            </a:pPr>
            <a:r>
              <a:rPr lang="en-US" sz="2000" dirty="0">
                <a:latin typeface="Times New Roman" panose="02020603050405020304" pitchFamily="18" charset="0"/>
                <a:cs typeface="Times New Roman" panose="02020603050405020304" pitchFamily="18" charset="0"/>
              </a:rPr>
              <a:t>The fluids are then transported to the surface using pumps or natural pressure.</a:t>
            </a:r>
          </a:p>
          <a:p>
            <a:pPr marL="0" lvl="1" indent="0" algn="just">
              <a:buNone/>
            </a:pPr>
            <a:r>
              <a:rPr lang="en-US" sz="2000" b="1" dirty="0">
                <a:latin typeface="Times New Roman" panose="02020603050405020304" pitchFamily="18" charset="0"/>
                <a:cs typeface="Times New Roman" panose="02020603050405020304" pitchFamily="18" charset="0"/>
              </a:rPr>
              <a:t>Convert geothermal fluids into electricity:</a:t>
            </a:r>
          </a:p>
          <a:p>
            <a:pPr marL="457200" lvl="1" indent="-457200" algn="just">
              <a:buFont typeface="+mj-lt"/>
              <a:buAutoNum type="arabicPeriod"/>
            </a:pPr>
            <a:r>
              <a:rPr lang="en-US" sz="2000" dirty="0">
                <a:latin typeface="Times New Roman" panose="02020603050405020304" pitchFamily="18" charset="0"/>
                <a:cs typeface="Times New Roman" panose="02020603050405020304" pitchFamily="18" charset="0"/>
              </a:rPr>
              <a:t>The extracted geothermal fluids are then used to generate electricity. </a:t>
            </a:r>
          </a:p>
          <a:p>
            <a:pPr marL="457200" lvl="1" indent="-457200" algn="just">
              <a:buFont typeface="+mj-lt"/>
              <a:buAutoNum type="arabicPeriod"/>
            </a:pPr>
            <a:r>
              <a:rPr lang="en-US" sz="2000" dirty="0">
                <a:latin typeface="Times New Roman" panose="02020603050405020304" pitchFamily="18" charset="0"/>
                <a:cs typeface="Times New Roman" panose="02020603050405020304" pitchFamily="18" charset="0"/>
              </a:rPr>
              <a:t>This is typically done using a binary cycle power plant, which involves using a heat exchanger to transfer heat from the geothermal fluids to a secondary fluid. </a:t>
            </a:r>
          </a:p>
          <a:p>
            <a:pPr marL="457200" lvl="1" indent="-457200" algn="just">
              <a:buFont typeface="+mj-lt"/>
              <a:buAutoNum type="arabicPeriod"/>
            </a:pPr>
            <a:r>
              <a:rPr lang="en-US" sz="2000" dirty="0">
                <a:latin typeface="Times New Roman" panose="02020603050405020304" pitchFamily="18" charset="0"/>
                <a:cs typeface="Times New Roman" panose="02020603050405020304" pitchFamily="18" charset="0"/>
              </a:rPr>
              <a:t>The secondary fluid is then vaporized, which drives a turbine and generates electricity.</a:t>
            </a:r>
          </a:p>
          <a:p>
            <a:pPr marL="0" lvl="1" indent="0" algn="just">
              <a:buNone/>
            </a:pPr>
            <a:r>
              <a:rPr lang="en-US" sz="2000" b="1" dirty="0">
                <a:latin typeface="Times New Roman" panose="02020603050405020304" pitchFamily="18" charset="0"/>
                <a:cs typeface="Times New Roman" panose="02020603050405020304" pitchFamily="18" charset="0"/>
              </a:rPr>
              <a:t>Use geothermal fluids for heating:</a:t>
            </a:r>
          </a:p>
          <a:p>
            <a:pPr marL="457200" lvl="1" indent="-457200" algn="just">
              <a:buFont typeface="+mj-lt"/>
              <a:buAutoNum type="arabicPeriod"/>
            </a:pPr>
            <a:r>
              <a:rPr lang="en-US" sz="2000" dirty="0">
                <a:latin typeface="Times New Roman" panose="02020603050405020304" pitchFamily="18" charset="0"/>
                <a:cs typeface="Times New Roman" panose="02020603050405020304" pitchFamily="18" charset="0"/>
              </a:rPr>
              <a:t>In addition to generating electricity, geothermal fluids can also be used for heating buildings or for other industrial processes. </a:t>
            </a:r>
          </a:p>
          <a:p>
            <a:pPr marL="457200" lvl="1" indent="-457200" algn="just">
              <a:buFont typeface="+mj-lt"/>
              <a:buAutoNum type="arabicPeriod"/>
            </a:pPr>
            <a:r>
              <a:rPr lang="en-US" sz="2000" dirty="0">
                <a:latin typeface="Times New Roman" panose="02020603050405020304" pitchFamily="18" charset="0"/>
                <a:cs typeface="Times New Roman" panose="02020603050405020304" pitchFamily="18" charset="0"/>
              </a:rPr>
              <a:t>This is typically done using a direct-use system, which involves using the geothermal fluids directly for heating.</a:t>
            </a:r>
          </a:p>
        </p:txBody>
      </p:sp>
      <p:sp>
        <p:nvSpPr>
          <p:cNvPr id="6" name="Title 1">
            <a:extLst>
              <a:ext uri="{FF2B5EF4-FFF2-40B4-BE49-F238E27FC236}">
                <a16:creationId xmlns:a16="http://schemas.microsoft.com/office/drawing/2014/main" id="{997D28C7-D589-8833-0A2E-BB6139865EB5}"/>
              </a:ext>
            </a:extLst>
          </p:cNvPr>
          <p:cNvSpPr>
            <a:spLocks noGrp="1"/>
          </p:cNvSpPr>
          <p:nvPr>
            <p:ph type="title"/>
          </p:nvPr>
        </p:nvSpPr>
        <p:spPr>
          <a:xfrm>
            <a:off x="134620" y="-111760"/>
            <a:ext cx="11922760" cy="711835"/>
          </a:xfrm>
        </p:spPr>
        <p:txBody>
          <a:bodyPr/>
          <a:lstStyle/>
          <a:p>
            <a:pPr algn="ctr"/>
            <a:r>
              <a:rPr lang="en-IN" b="1" dirty="0">
                <a:latin typeface="Times New Roman" panose="02020603050405020304" pitchFamily="18" charset="0"/>
                <a:cs typeface="Times New Roman" panose="02020603050405020304" pitchFamily="18" charset="0"/>
              </a:rPr>
              <a:t>Geothermal energy</a:t>
            </a:r>
          </a:p>
        </p:txBody>
      </p:sp>
    </p:spTree>
    <p:extLst>
      <p:ext uri="{BB962C8B-B14F-4D97-AF65-F5344CB8AC3E}">
        <p14:creationId xmlns:p14="http://schemas.microsoft.com/office/powerpoint/2010/main" val="103295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additive="base">
                                        <p:cTn id="6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anim calcmode="lin" valueType="num">
                                      <p:cBhvr additive="base">
                                        <p:cTn id="7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anim calcmode="lin" valueType="num">
                                      <p:cBhvr additive="base">
                                        <p:cTn id="7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1" end="11"/>
                                            </p:txEl>
                                          </p:spTgt>
                                        </p:tgtEl>
                                        <p:attrNameLst>
                                          <p:attrName>style.visibility</p:attrName>
                                        </p:attrNameLst>
                                      </p:cBhvr>
                                      <p:to>
                                        <p:strVal val="visible"/>
                                      </p:to>
                                    </p:set>
                                    <p:anim calcmode="lin" valueType="num">
                                      <p:cBhvr additive="base">
                                        <p:cTn id="8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 calcmode="lin" valueType="num">
                                      <p:cBhvr additive="base">
                                        <p:cTn id="9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3" end="13"/>
                                            </p:txEl>
                                          </p:spTgt>
                                        </p:tgtEl>
                                        <p:attrNameLst>
                                          <p:attrName>style.visibility</p:attrName>
                                        </p:attrNameLst>
                                      </p:cBhvr>
                                      <p:to>
                                        <p:strVal val="visible"/>
                                      </p:to>
                                    </p:set>
                                    <p:anim calcmode="lin" valueType="num">
                                      <p:cBhvr additive="base">
                                        <p:cTn id="9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5" end="15"/>
                                            </p:txEl>
                                          </p:spTgt>
                                        </p:tgtEl>
                                        <p:attrNameLst>
                                          <p:attrName>style.visibility</p:attrName>
                                        </p:attrNameLst>
                                      </p:cBhvr>
                                      <p:to>
                                        <p:strVal val="visible"/>
                                      </p:to>
                                    </p:set>
                                    <p:anim calcmode="lin" valueType="num">
                                      <p:cBhvr additive="base">
                                        <p:cTn id="10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6" end="16"/>
                                            </p:txEl>
                                          </p:spTgt>
                                        </p:tgtEl>
                                        <p:attrNameLst>
                                          <p:attrName>style.visibility</p:attrName>
                                        </p:attrNameLst>
                                      </p:cBhvr>
                                      <p:to>
                                        <p:strVal val="visible"/>
                                      </p:to>
                                    </p:set>
                                    <p:anim calcmode="lin" valueType="num">
                                      <p:cBhvr additive="base">
                                        <p:cTn id="10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A6796-076E-3C9C-7034-BD3B649EACF3}"/>
              </a:ext>
            </a:extLst>
          </p:cNvPr>
          <p:cNvSpPr>
            <a:spLocks noGrp="1"/>
          </p:cNvSpPr>
          <p:nvPr>
            <p:ph idx="1"/>
          </p:nvPr>
        </p:nvSpPr>
        <p:spPr>
          <a:xfrm>
            <a:off x="104140" y="159384"/>
            <a:ext cx="11983720" cy="6698616"/>
          </a:xfrm>
        </p:spPr>
        <p:txBody>
          <a:bodyPr>
            <a:noAutofit/>
          </a:bodyPr>
          <a:lstStyle/>
          <a:p>
            <a:pPr marL="0" indent="0" algn="just">
              <a:buNone/>
            </a:pPr>
            <a:r>
              <a:rPr lang="en-IN" b="1" dirty="0">
                <a:latin typeface="Times New Roman" panose="02020603050405020304" pitchFamily="18" charset="0"/>
                <a:cs typeface="Times New Roman" panose="02020603050405020304" pitchFamily="18" charset="0"/>
              </a:rPr>
              <a:t>Applications of Geothermal energy:</a:t>
            </a:r>
          </a:p>
          <a:p>
            <a:pPr marL="447675" indent="-447675" algn="just">
              <a:buFont typeface="+mj-lt"/>
              <a:buAutoNum type="arabicPeriod"/>
            </a:pPr>
            <a:r>
              <a:rPr lang="en-US" sz="2100" b="1" dirty="0">
                <a:latin typeface="Times New Roman" panose="02020603050405020304" pitchFamily="18" charset="0"/>
                <a:cs typeface="Times New Roman" panose="02020603050405020304" pitchFamily="18" charset="0"/>
              </a:rPr>
              <a:t>Electricity generation: </a:t>
            </a:r>
          </a:p>
          <a:p>
            <a:pPr marL="971550" lvl="1" indent="-514350" algn="just">
              <a:buFont typeface="+mj-lt"/>
              <a:buAutoNum type="arabicPeriod"/>
            </a:pPr>
            <a:r>
              <a:rPr lang="en-US" sz="2100" dirty="0">
                <a:latin typeface="Times New Roman" panose="02020603050405020304" pitchFamily="18" charset="0"/>
                <a:cs typeface="Times New Roman" panose="02020603050405020304" pitchFamily="18" charset="0"/>
              </a:rPr>
              <a:t>One of the most significant applications of geothermal energy is for electricity generation. </a:t>
            </a:r>
          </a:p>
          <a:p>
            <a:pPr marL="971550" lvl="1" indent="-514350" algn="just">
              <a:buFont typeface="+mj-lt"/>
              <a:buAutoNum type="arabicPeriod"/>
            </a:pPr>
            <a:r>
              <a:rPr lang="en-US" sz="2100" dirty="0">
                <a:latin typeface="Times New Roman" panose="02020603050405020304" pitchFamily="18" charset="0"/>
                <a:cs typeface="Times New Roman" panose="02020603050405020304" pitchFamily="18" charset="0"/>
              </a:rPr>
              <a:t>Geothermal power plants use the heat from the Earth's crust to produce steam, which drives turbines to generate electricity. </a:t>
            </a:r>
          </a:p>
          <a:p>
            <a:pPr marL="971550" lvl="1" indent="-514350" algn="just">
              <a:buFont typeface="+mj-lt"/>
              <a:buAutoNum type="arabicPeriod"/>
            </a:pPr>
            <a:r>
              <a:rPr lang="en-US" sz="2100" dirty="0">
                <a:latin typeface="Times New Roman" panose="02020603050405020304" pitchFamily="18" charset="0"/>
                <a:cs typeface="Times New Roman" panose="02020603050405020304" pitchFamily="18" charset="0"/>
              </a:rPr>
              <a:t>Geothermal power is a reliable and sustainable source of electricity that can be used to meet the energy needs of communities and industries.</a:t>
            </a:r>
          </a:p>
          <a:p>
            <a:pPr marL="447675" indent="-447675" algn="just">
              <a:buFont typeface="+mj-lt"/>
              <a:buAutoNum type="arabicPeriod"/>
            </a:pPr>
            <a:r>
              <a:rPr lang="en-US" sz="2100" b="1" dirty="0">
                <a:latin typeface="Times New Roman" panose="02020603050405020304" pitchFamily="18" charset="0"/>
                <a:cs typeface="Times New Roman" panose="02020603050405020304" pitchFamily="18" charset="0"/>
              </a:rPr>
              <a:t>Heating and cooling: </a:t>
            </a:r>
          </a:p>
          <a:p>
            <a:pPr marL="904875" lvl="1" indent="-447675" algn="just">
              <a:buFont typeface="+mj-lt"/>
              <a:buAutoNum type="arabicPeriod"/>
            </a:pPr>
            <a:r>
              <a:rPr lang="en-US" sz="2100" dirty="0">
                <a:latin typeface="Times New Roman" panose="02020603050405020304" pitchFamily="18" charset="0"/>
                <a:cs typeface="Times New Roman" panose="02020603050405020304" pitchFamily="18" charset="0"/>
              </a:rPr>
              <a:t>Geothermal energy can also be used for heating and cooling buildings. </a:t>
            </a:r>
          </a:p>
          <a:p>
            <a:pPr marL="904875" lvl="1" indent="-447675" algn="just">
              <a:buFont typeface="+mj-lt"/>
              <a:buAutoNum type="arabicPeriod"/>
            </a:pPr>
            <a:r>
              <a:rPr lang="en-US" sz="2100" dirty="0">
                <a:latin typeface="Times New Roman" panose="02020603050405020304" pitchFamily="18" charset="0"/>
                <a:cs typeface="Times New Roman" panose="02020603050405020304" pitchFamily="18" charset="0"/>
              </a:rPr>
              <a:t>Ground-source heat pumps use the stable temperature of the Earth's crust to heat and cool buildings, reducing energy costs and greenhouse gas emissions. </a:t>
            </a:r>
          </a:p>
          <a:p>
            <a:pPr marL="904875" lvl="1" indent="-447675" algn="just">
              <a:buFont typeface="+mj-lt"/>
              <a:buAutoNum type="arabicPeriod"/>
            </a:pPr>
            <a:r>
              <a:rPr lang="en-US" sz="2100" dirty="0">
                <a:latin typeface="Times New Roman" panose="02020603050405020304" pitchFamily="18" charset="0"/>
                <a:cs typeface="Times New Roman" panose="02020603050405020304" pitchFamily="18" charset="0"/>
              </a:rPr>
              <a:t>Geothermal heating and cooling systems can be used in homes, commercial buildings, and industrial facilities.</a:t>
            </a:r>
          </a:p>
          <a:p>
            <a:pPr marL="447675" indent="-447675" algn="just">
              <a:buFont typeface="+mj-lt"/>
              <a:buAutoNum type="arabicPeriod"/>
            </a:pPr>
            <a:r>
              <a:rPr lang="en-US" sz="2100" b="1" dirty="0">
                <a:latin typeface="Times New Roman" panose="02020603050405020304" pitchFamily="18" charset="0"/>
                <a:cs typeface="Times New Roman" panose="02020603050405020304" pitchFamily="18" charset="0"/>
              </a:rPr>
              <a:t>Agriculture and aquaculture: </a:t>
            </a:r>
          </a:p>
          <a:p>
            <a:pPr marL="904875" lvl="1" indent="-447675" algn="just">
              <a:buFont typeface="+mj-lt"/>
              <a:buAutoNum type="arabicPeriod"/>
            </a:pPr>
            <a:r>
              <a:rPr lang="en-US" sz="2100" dirty="0">
                <a:latin typeface="Times New Roman" panose="02020603050405020304" pitchFamily="18" charset="0"/>
                <a:cs typeface="Times New Roman" panose="02020603050405020304" pitchFamily="18" charset="0"/>
              </a:rPr>
              <a:t>Geothermal energy can also be used for agriculture and aquaculture. </a:t>
            </a:r>
          </a:p>
          <a:p>
            <a:pPr marL="904875" lvl="1" indent="-447675" algn="just">
              <a:buFont typeface="+mj-lt"/>
              <a:buAutoNum type="arabicPeriod"/>
            </a:pPr>
            <a:r>
              <a:rPr lang="en-US" sz="2100" dirty="0">
                <a:latin typeface="Times New Roman" panose="02020603050405020304" pitchFamily="18" charset="0"/>
                <a:cs typeface="Times New Roman" panose="02020603050405020304" pitchFamily="18" charset="0"/>
              </a:rPr>
              <a:t>The heat from geothermal sources can be used to warm soil, promoting plant growth and increasing crop yields. </a:t>
            </a:r>
          </a:p>
          <a:p>
            <a:pPr marL="904875" lvl="1" indent="-447675" algn="just">
              <a:buFont typeface="+mj-lt"/>
              <a:buAutoNum type="arabicPeriod"/>
            </a:pPr>
            <a:r>
              <a:rPr lang="en-US" sz="2100" dirty="0">
                <a:latin typeface="Times New Roman" panose="02020603050405020304" pitchFamily="18" charset="0"/>
                <a:cs typeface="Times New Roman" panose="02020603050405020304" pitchFamily="18" charset="0"/>
              </a:rPr>
              <a:t>Geothermal energy can also be used to warm water for aquaculture, creating ideal conditions for fish and other aquatic species to thrive.</a:t>
            </a:r>
          </a:p>
        </p:txBody>
      </p:sp>
    </p:spTree>
    <p:extLst>
      <p:ext uri="{BB962C8B-B14F-4D97-AF65-F5344CB8AC3E}">
        <p14:creationId xmlns:p14="http://schemas.microsoft.com/office/powerpoint/2010/main" val="17132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746C-6A2C-87A4-EA7B-8DBC20C1C4B6}"/>
              </a:ext>
            </a:extLst>
          </p:cNvPr>
          <p:cNvSpPr>
            <a:spLocks noGrp="1"/>
          </p:cNvSpPr>
          <p:nvPr>
            <p:ph type="ctrTitle"/>
          </p:nvPr>
        </p:nvSpPr>
        <p:spPr>
          <a:xfrm>
            <a:off x="101600" y="1"/>
            <a:ext cx="11978640" cy="782319"/>
          </a:xfrm>
        </p:spPr>
        <p:txBody>
          <a:bodyPr>
            <a:normAutofit fontScale="90000"/>
          </a:bodyPr>
          <a:lstStyle/>
          <a:p>
            <a:r>
              <a:rPr lang="en-IN" b="1" dirty="0">
                <a:latin typeface="Times New Roman" panose="02020603050405020304" pitchFamily="18" charset="0"/>
                <a:cs typeface="Times New Roman" panose="02020603050405020304" pitchFamily="18" charset="0"/>
              </a:rPr>
              <a:t>Biomass conversion technologies</a:t>
            </a:r>
          </a:p>
        </p:txBody>
      </p:sp>
      <p:sp>
        <p:nvSpPr>
          <p:cNvPr id="3" name="Subtitle 2">
            <a:extLst>
              <a:ext uri="{FF2B5EF4-FFF2-40B4-BE49-F238E27FC236}">
                <a16:creationId xmlns:a16="http://schemas.microsoft.com/office/drawing/2014/main" id="{2BA5E258-A5A9-A353-8608-23FC16FC91B7}"/>
              </a:ext>
            </a:extLst>
          </p:cNvPr>
          <p:cNvSpPr>
            <a:spLocks noGrp="1"/>
          </p:cNvSpPr>
          <p:nvPr>
            <p:ph type="subTitle" idx="1"/>
          </p:nvPr>
        </p:nvSpPr>
        <p:spPr>
          <a:xfrm>
            <a:off x="203200" y="619760"/>
            <a:ext cx="11775440" cy="6431280"/>
          </a:xfrm>
        </p:spPr>
        <p:txBody>
          <a:bodyPr>
            <a:normAutofit fontScale="77500" lnSpcReduction="20000"/>
          </a:bodyPr>
          <a:lstStyle/>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rPr>
              <a:t>Combustion: </a:t>
            </a:r>
          </a:p>
          <a:p>
            <a:pPr algn="just"/>
            <a:r>
              <a:rPr lang="en-US" dirty="0">
                <a:latin typeface="Times New Roman" panose="02020603050405020304" pitchFamily="18" charset="0"/>
                <a:cs typeface="Times New Roman" panose="02020603050405020304" pitchFamily="18" charset="0"/>
              </a:rPr>
              <a:t>	This technology involves burning biomass to produce heat, which can be used to generate electricity, steam, or hot water. </a:t>
            </a:r>
          </a:p>
          <a:p>
            <a:pPr algn="just"/>
            <a:r>
              <a:rPr lang="en-US" dirty="0">
                <a:latin typeface="Times New Roman" panose="02020603050405020304" pitchFamily="18" charset="0"/>
                <a:cs typeface="Times New Roman" panose="02020603050405020304" pitchFamily="18" charset="0"/>
              </a:rPr>
              <a:t>	Combustion is one of the most common and widely used biomass conversion technologies.</a:t>
            </a:r>
          </a:p>
          <a:p>
            <a:pPr marL="457200" indent="-457200" algn="just">
              <a:buFont typeface="+mj-lt"/>
              <a:buAutoNum type="arabicPeriod" startAt="2"/>
            </a:pPr>
            <a:r>
              <a:rPr lang="en-US" b="1" dirty="0">
                <a:latin typeface="Times New Roman" panose="02020603050405020304" pitchFamily="18" charset="0"/>
                <a:cs typeface="Times New Roman" panose="02020603050405020304" pitchFamily="18" charset="0"/>
              </a:rPr>
              <a:t>Gasification: </a:t>
            </a:r>
          </a:p>
          <a:p>
            <a:pPr algn="just"/>
            <a:r>
              <a:rPr lang="en-US" dirty="0">
                <a:latin typeface="Times New Roman" panose="02020603050405020304" pitchFamily="18" charset="0"/>
                <a:cs typeface="Times New Roman" panose="02020603050405020304" pitchFamily="18" charset="0"/>
              </a:rPr>
              <a:t>	Gasification involves heating biomass in a low-oxygen environment to produce a gas composed mainly of carbon monoxide, hydrogen, and methane, which can be used to generate electricity or produce biofuels.</a:t>
            </a:r>
          </a:p>
          <a:p>
            <a:pPr marL="457200" indent="-457200" algn="just">
              <a:buFont typeface="+mj-lt"/>
              <a:buAutoNum type="arabicPeriod" startAt="3"/>
            </a:pPr>
            <a:r>
              <a:rPr lang="en-US" b="1" dirty="0">
                <a:latin typeface="Times New Roman" panose="02020603050405020304" pitchFamily="18" charset="0"/>
                <a:cs typeface="Times New Roman" panose="02020603050405020304" pitchFamily="18" charset="0"/>
              </a:rPr>
              <a:t>Pyrolysis: </a:t>
            </a:r>
          </a:p>
          <a:p>
            <a:pPr algn="just"/>
            <a:r>
              <a:rPr lang="en-US" dirty="0">
                <a:latin typeface="Times New Roman" panose="02020603050405020304" pitchFamily="18" charset="0"/>
                <a:cs typeface="Times New Roman" panose="02020603050405020304" pitchFamily="18" charset="0"/>
              </a:rPr>
              <a:t>	Pyrolysis involves heating biomass in the absence of oxygen to produce liquid bio-oil, gas, and solid biochar. </a:t>
            </a:r>
          </a:p>
          <a:p>
            <a:pPr algn="just"/>
            <a:r>
              <a:rPr lang="en-US" dirty="0">
                <a:latin typeface="Times New Roman" panose="02020603050405020304" pitchFamily="18" charset="0"/>
                <a:cs typeface="Times New Roman" panose="02020603050405020304" pitchFamily="18" charset="0"/>
              </a:rPr>
              <a:t>	The bio-oil can be used as a fuel for heat and electricity generation or upgraded to produce transportation fuels.</a:t>
            </a:r>
          </a:p>
          <a:p>
            <a:pPr marL="457200" indent="-457200" algn="just">
              <a:buFont typeface="+mj-lt"/>
              <a:buAutoNum type="arabicPeriod" startAt="4"/>
            </a:pPr>
            <a:r>
              <a:rPr lang="en-US" b="1" dirty="0">
                <a:latin typeface="Times New Roman" panose="02020603050405020304" pitchFamily="18" charset="0"/>
                <a:cs typeface="Times New Roman" panose="02020603050405020304" pitchFamily="18" charset="0"/>
              </a:rPr>
              <a:t>Anaerobic digestion: </a:t>
            </a:r>
          </a:p>
          <a:p>
            <a:pPr algn="just"/>
            <a:r>
              <a:rPr lang="en-US" dirty="0">
                <a:latin typeface="Times New Roman" panose="02020603050405020304" pitchFamily="18" charset="0"/>
                <a:cs typeface="Times New Roman" panose="02020603050405020304" pitchFamily="18" charset="0"/>
              </a:rPr>
              <a:t>	This process involves the breakdown of biomass by microorganisms in the absence of oxygen to produce biogas, which can be used to generate electricity or produce biofuels. </a:t>
            </a:r>
          </a:p>
          <a:p>
            <a:pPr algn="just"/>
            <a:r>
              <a:rPr lang="en-US" dirty="0">
                <a:latin typeface="Times New Roman" panose="02020603050405020304" pitchFamily="18" charset="0"/>
                <a:cs typeface="Times New Roman" panose="02020603050405020304" pitchFamily="18" charset="0"/>
              </a:rPr>
              <a:t>	The remaining digestate can be used as a fertilizer.</a:t>
            </a:r>
          </a:p>
          <a:p>
            <a:pPr marL="457200" indent="-457200" algn="just">
              <a:buFont typeface="+mj-lt"/>
              <a:buAutoNum type="arabicPeriod" startAt="5"/>
            </a:pPr>
            <a:r>
              <a:rPr lang="en-US" b="1" dirty="0">
                <a:latin typeface="Times New Roman" panose="02020603050405020304" pitchFamily="18" charset="0"/>
                <a:cs typeface="Times New Roman" panose="02020603050405020304" pitchFamily="18" charset="0"/>
              </a:rPr>
              <a:t>Fermentation: </a:t>
            </a:r>
          </a:p>
          <a:p>
            <a:pPr algn="just"/>
            <a:r>
              <a:rPr lang="en-US" dirty="0">
                <a:latin typeface="Times New Roman" panose="02020603050405020304" pitchFamily="18" charset="0"/>
                <a:cs typeface="Times New Roman" panose="02020603050405020304" pitchFamily="18" charset="0"/>
              </a:rPr>
              <a:t>	Fermentation involves using microorganisms to convert biomass into biofuels, such as ethanol or butanol, which can be used as transportation fuels.</a:t>
            </a:r>
          </a:p>
          <a:p>
            <a:pPr marL="457200" indent="-457200" algn="just">
              <a:buFont typeface="+mj-lt"/>
              <a:buAutoNum type="arabicPeriod" startAt="6"/>
            </a:pPr>
            <a:r>
              <a:rPr lang="en-US" b="1" dirty="0">
                <a:latin typeface="Times New Roman" panose="02020603050405020304" pitchFamily="18" charset="0"/>
                <a:cs typeface="Times New Roman" panose="02020603050405020304" pitchFamily="18" charset="0"/>
              </a:rPr>
              <a:t>Hydrothermal liquefaction: </a:t>
            </a:r>
          </a:p>
          <a:p>
            <a:pPr algn="just"/>
            <a:r>
              <a:rPr lang="en-US" dirty="0">
                <a:latin typeface="Times New Roman" panose="02020603050405020304" pitchFamily="18" charset="0"/>
                <a:cs typeface="Times New Roman" panose="02020603050405020304" pitchFamily="18" charset="0"/>
              </a:rPr>
              <a:t>	Hydrothermal liquefaction involves heating biomass in water under high pressure to produce a liquid bio-oil, which can be upgraded to produce transportation fuels.</a:t>
            </a:r>
          </a:p>
        </p:txBody>
      </p:sp>
    </p:spTree>
    <p:extLst>
      <p:ext uri="{BB962C8B-B14F-4D97-AF65-F5344CB8AC3E}">
        <p14:creationId xmlns:p14="http://schemas.microsoft.com/office/powerpoint/2010/main" val="56787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 calcmode="lin" valueType="num">
                                      <p:cBhvr additive="base">
                                        <p:cTn id="3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 calcmode="lin" valueType="num">
                                      <p:cBhvr additive="base">
                                        <p:cTn id="5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 calcmode="lin" valueType="num">
                                      <p:cBhvr additive="base">
                                        <p:cTn id="6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additive="base">
                                        <p:cTn id="6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anim calcmode="lin" valueType="num">
                                      <p:cBhvr additive="base">
                                        <p:cTn id="7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anim calcmode="lin" valueType="num">
                                      <p:cBhvr additive="base">
                                        <p:cTn id="7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anim calcmode="lin" valueType="num">
                                      <p:cBhvr additive="base">
                                        <p:cTn id="8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 calcmode="lin" valueType="num">
                                      <p:cBhvr additive="base">
                                        <p:cTn id="9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 calcmode="lin" valueType="num">
                                      <p:cBhvr additive="base">
                                        <p:cTn id="9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746C-6A2C-87A4-EA7B-8DBC20C1C4B6}"/>
              </a:ext>
            </a:extLst>
          </p:cNvPr>
          <p:cNvSpPr>
            <a:spLocks noGrp="1"/>
          </p:cNvSpPr>
          <p:nvPr>
            <p:ph type="ctrTitle"/>
          </p:nvPr>
        </p:nvSpPr>
        <p:spPr>
          <a:xfrm>
            <a:off x="101600" y="0"/>
            <a:ext cx="11978640" cy="782319"/>
          </a:xfrm>
        </p:spPr>
        <p:txBody>
          <a:bodyPr>
            <a:normAutofit fontScale="90000"/>
          </a:bodyPr>
          <a:lstStyle/>
          <a:p>
            <a:r>
              <a:rPr lang="en-IN" b="1" dirty="0">
                <a:latin typeface="Times New Roman" panose="02020603050405020304" pitchFamily="18" charset="0"/>
                <a:cs typeface="Times New Roman" panose="02020603050405020304" pitchFamily="18" charset="0"/>
              </a:rPr>
              <a:t>Biomass Combustion</a:t>
            </a:r>
          </a:p>
        </p:txBody>
      </p:sp>
      <p:sp>
        <p:nvSpPr>
          <p:cNvPr id="5" name="TextBox 4">
            <a:extLst>
              <a:ext uri="{FF2B5EF4-FFF2-40B4-BE49-F238E27FC236}">
                <a16:creationId xmlns:a16="http://schemas.microsoft.com/office/drawing/2014/main" id="{DD96B924-82E2-6914-6A36-36B06856DE73}"/>
              </a:ext>
            </a:extLst>
          </p:cNvPr>
          <p:cNvSpPr txBox="1"/>
          <p:nvPr/>
        </p:nvSpPr>
        <p:spPr>
          <a:xfrm>
            <a:off x="101600" y="526122"/>
            <a:ext cx="5801360" cy="6309420"/>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Advantages:</a:t>
            </a:r>
          </a:p>
          <a:p>
            <a:pPr marL="342900" indent="-342900" algn="just">
              <a:buFont typeface="+mj-lt"/>
              <a:buAutoNum type="arabicPeriod"/>
            </a:pPr>
            <a:r>
              <a:rPr lang="en-US" sz="1900" b="1" dirty="0">
                <a:latin typeface="Times New Roman" panose="02020603050405020304" pitchFamily="18" charset="0"/>
                <a:cs typeface="Times New Roman" panose="02020603050405020304" pitchFamily="18" charset="0"/>
              </a:rPr>
              <a:t>Renewable energy source: </a:t>
            </a:r>
          </a:p>
          <a:p>
            <a:pPr algn="just"/>
            <a:r>
              <a:rPr lang="en-US" sz="1900" dirty="0">
                <a:latin typeface="Times New Roman" panose="02020603050405020304" pitchFamily="18" charset="0"/>
                <a:cs typeface="Times New Roman" panose="02020603050405020304" pitchFamily="18" charset="0"/>
              </a:rPr>
              <a:t>	Biomass is a renewable energy source that is derived from plant matter, which can be grown and harvested sustainably.</a:t>
            </a:r>
          </a:p>
          <a:p>
            <a:pPr marL="457200" indent="-457200" algn="just">
              <a:buFont typeface="+mj-lt"/>
              <a:buAutoNum type="arabicPeriod" startAt="2"/>
            </a:pPr>
            <a:r>
              <a:rPr lang="en-US" sz="1900" b="1" dirty="0">
                <a:latin typeface="Times New Roman" panose="02020603050405020304" pitchFamily="18" charset="0"/>
                <a:cs typeface="Times New Roman" panose="02020603050405020304" pitchFamily="18" charset="0"/>
              </a:rPr>
              <a:t>Reduced carbon emissions: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Biomass combustion emits less carbon dioxide than the combustion of fossil fuels, which can help to reduce greenhouse gas emissions and mitigate climate change.</a:t>
            </a:r>
          </a:p>
          <a:p>
            <a:pPr marL="457200" indent="-457200" algn="just">
              <a:buFont typeface="+mj-lt"/>
              <a:buAutoNum type="arabicPeriod" startAt="3"/>
            </a:pPr>
            <a:r>
              <a:rPr lang="en-US" sz="1900" b="1" dirty="0">
                <a:latin typeface="Times New Roman" panose="02020603050405020304" pitchFamily="18" charset="0"/>
                <a:cs typeface="Times New Roman" panose="02020603050405020304" pitchFamily="18" charset="0"/>
              </a:rPr>
              <a:t>Waste reduction: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Biomass combustion can be used to dispose of waste materials, such as agricultural residues, forest residues, and municipal solid waste, which can help to reduce the amount of waste sent to landfills.</a:t>
            </a:r>
          </a:p>
          <a:p>
            <a:pPr marL="457200" indent="-457200" algn="just">
              <a:buFont typeface="+mj-lt"/>
              <a:buAutoNum type="arabicPeriod" startAt="4"/>
            </a:pPr>
            <a:r>
              <a:rPr lang="en-US" sz="1900" b="1" dirty="0">
                <a:latin typeface="Times New Roman" panose="02020603050405020304" pitchFamily="18" charset="0"/>
                <a:cs typeface="Times New Roman" panose="02020603050405020304" pitchFamily="18" charset="0"/>
              </a:rPr>
              <a:t>Job creation: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biomass industry can create jobs in rural areas, where biomass resources are often abundant.</a:t>
            </a:r>
          </a:p>
          <a:p>
            <a:pPr marL="457200" indent="-457200" algn="just">
              <a:buFont typeface="+mj-lt"/>
              <a:buAutoNum type="arabicPeriod" startAt="5"/>
            </a:pPr>
            <a:r>
              <a:rPr lang="en-US" sz="1900" b="1" dirty="0">
                <a:latin typeface="Times New Roman" panose="02020603050405020304" pitchFamily="18" charset="0"/>
                <a:cs typeface="Times New Roman" panose="02020603050405020304" pitchFamily="18" charset="0"/>
              </a:rPr>
              <a:t>Energy security: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Biomass combustion can help to increase energy security by reducing reliance on imported fossil fuels.</a:t>
            </a:r>
            <a:endParaRPr lang="en-IN" sz="19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5BE9AD-6669-404C-22A9-CF319872E87C}"/>
              </a:ext>
            </a:extLst>
          </p:cNvPr>
          <p:cNvSpPr txBox="1"/>
          <p:nvPr/>
        </p:nvSpPr>
        <p:spPr>
          <a:xfrm>
            <a:off x="6090920" y="526122"/>
            <a:ext cx="5877560" cy="6309420"/>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Disadvantages:</a:t>
            </a:r>
          </a:p>
          <a:p>
            <a:pPr marL="342900" indent="-342900" algn="just">
              <a:buFont typeface="+mj-lt"/>
              <a:buAutoNum type="arabicPeriod"/>
            </a:pPr>
            <a:r>
              <a:rPr lang="en-US" sz="1900" b="1" dirty="0">
                <a:latin typeface="Times New Roman" panose="02020603050405020304" pitchFamily="18" charset="0"/>
                <a:cs typeface="Times New Roman" panose="02020603050405020304" pitchFamily="18" charset="0"/>
              </a:rPr>
              <a:t>Air pollution: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Biomass combustion can produce air pollution, including particulate matter, carbon monoxide, and nitrogen oxides, which can have negative health impacts.</a:t>
            </a:r>
          </a:p>
          <a:p>
            <a:pPr marL="457200" indent="-457200" algn="just">
              <a:buFont typeface="+mj-lt"/>
              <a:buAutoNum type="arabicPeriod" startAt="2"/>
            </a:pPr>
            <a:r>
              <a:rPr lang="en-US" sz="1900" b="1" dirty="0">
                <a:latin typeface="Times New Roman" panose="02020603050405020304" pitchFamily="18" charset="0"/>
                <a:cs typeface="Times New Roman" panose="02020603050405020304" pitchFamily="18" charset="0"/>
              </a:rPr>
              <a:t>Land use: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Growing biomass crops for combustion can require significant amounts of land, which can lead to land use conflicts and competition with food production.</a:t>
            </a:r>
          </a:p>
          <a:p>
            <a:pPr marL="457200" indent="-457200" algn="just">
              <a:buFont typeface="+mj-lt"/>
              <a:buAutoNum type="arabicPeriod" startAt="3"/>
            </a:pPr>
            <a:r>
              <a:rPr lang="en-US" sz="1900" b="1" dirty="0">
                <a:latin typeface="Times New Roman" panose="02020603050405020304" pitchFamily="18" charset="0"/>
                <a:cs typeface="Times New Roman" panose="02020603050405020304" pitchFamily="18" charset="0"/>
              </a:rPr>
              <a:t>Water use: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Biomass crops may require irrigation, which can lead to increased water use and competition with other water uses.</a:t>
            </a:r>
          </a:p>
          <a:p>
            <a:pPr marL="457200" indent="-457200" algn="just">
              <a:buFont typeface="+mj-lt"/>
              <a:buAutoNum type="arabicPeriod" startAt="4"/>
            </a:pPr>
            <a:r>
              <a:rPr lang="en-US" sz="1900" b="1" dirty="0">
                <a:latin typeface="Times New Roman" panose="02020603050405020304" pitchFamily="18" charset="0"/>
                <a:cs typeface="Times New Roman" panose="02020603050405020304" pitchFamily="18" charset="0"/>
              </a:rPr>
              <a:t>Cost: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Biomass combustion technology can be expensive to install and maintain, which can limit its uptake.</a:t>
            </a:r>
          </a:p>
          <a:p>
            <a:pPr marL="457200" indent="-457200" algn="just">
              <a:buFont typeface="+mj-lt"/>
              <a:buAutoNum type="arabicPeriod" startAt="5"/>
            </a:pPr>
            <a:r>
              <a:rPr lang="en-US" sz="1900" b="1" dirty="0">
                <a:latin typeface="Times New Roman" panose="02020603050405020304" pitchFamily="18" charset="0"/>
                <a:cs typeface="Times New Roman" panose="02020603050405020304" pitchFamily="18" charset="0"/>
              </a:rPr>
              <a:t>Sustainability concerns: </a:t>
            </a:r>
          </a:p>
          <a:p>
            <a:pPr algn="just"/>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Biomass combustion must be managed sustainably to ensure that it does not lead to deforestation, land degradation, or other negative environmental impacts.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71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 calcmode="lin" valueType="num">
                                      <p:cBhvr additive="base">
                                        <p:cTn id="5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 calcmode="lin" valueType="num">
                                      <p:cBhvr additive="base">
                                        <p:cTn id="6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anim calcmode="lin" valueType="num">
                                      <p:cBhvr additive="base">
                                        <p:cTn id="6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anim calcmode="lin" valueType="num">
                                      <p:cBhvr additive="base">
                                        <p:cTn id="7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10" end="10"/>
                                            </p:txEl>
                                          </p:spTgt>
                                        </p:tgtEl>
                                        <p:attrNameLst>
                                          <p:attrName>style.visibility</p:attrName>
                                        </p:attrNameLst>
                                      </p:cBhvr>
                                      <p:to>
                                        <p:strVal val="visible"/>
                                      </p:to>
                                    </p:set>
                                    <p:anim calcmode="lin" valueType="num">
                                      <p:cBhvr additive="base">
                                        <p:cTn id="7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
                                            <p:txEl>
                                              <p:pRg st="1" end="1"/>
                                            </p:txEl>
                                          </p:spTgt>
                                        </p:tgtEl>
                                        <p:attrNameLst>
                                          <p:attrName>style.visibility</p:attrName>
                                        </p:attrNameLst>
                                      </p:cBhvr>
                                      <p:to>
                                        <p:strVal val="visible"/>
                                      </p:to>
                                    </p:set>
                                    <p:anim calcmode="lin" valueType="num">
                                      <p:cBhvr additive="base">
                                        <p:cTn id="8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
                                            <p:txEl>
                                              <p:pRg st="3" end="3"/>
                                            </p:txEl>
                                          </p:spTgt>
                                        </p:tgtEl>
                                        <p:attrNameLst>
                                          <p:attrName>style.visibility</p:attrName>
                                        </p:attrNameLst>
                                      </p:cBhvr>
                                      <p:to>
                                        <p:strVal val="visible"/>
                                      </p:to>
                                    </p:set>
                                    <p:anim calcmode="lin" valueType="num">
                                      <p:cBhvr additive="base">
                                        <p:cTn id="9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6">
                                            <p:txEl>
                                              <p:pRg st="5" end="5"/>
                                            </p:txEl>
                                          </p:spTgt>
                                        </p:tgtEl>
                                        <p:attrNameLst>
                                          <p:attrName>style.visibility</p:attrName>
                                        </p:attrNameLst>
                                      </p:cBhvr>
                                      <p:to>
                                        <p:strVal val="visible"/>
                                      </p:to>
                                    </p:set>
                                    <p:anim calcmode="lin" valueType="num">
                                      <p:cBhvr additive="base">
                                        <p:cTn id="9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6">
                                            <p:txEl>
                                              <p:pRg st="7" end="7"/>
                                            </p:txEl>
                                          </p:spTgt>
                                        </p:tgtEl>
                                        <p:attrNameLst>
                                          <p:attrName>style.visibility</p:attrName>
                                        </p:attrNameLst>
                                      </p:cBhvr>
                                      <p:to>
                                        <p:strVal val="visible"/>
                                      </p:to>
                                    </p:set>
                                    <p:anim calcmode="lin" valueType="num">
                                      <p:cBhvr additive="base">
                                        <p:cTn id="10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6">
                                            <p:txEl>
                                              <p:pRg st="9" end="9"/>
                                            </p:txEl>
                                          </p:spTgt>
                                        </p:tgtEl>
                                        <p:attrNameLst>
                                          <p:attrName>style.visibility</p:attrName>
                                        </p:attrNameLst>
                                      </p:cBhvr>
                                      <p:to>
                                        <p:strVal val="visible"/>
                                      </p:to>
                                    </p:set>
                                    <p:anim calcmode="lin" valueType="num">
                                      <p:cBhvr additive="base">
                                        <p:cTn id="10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6">
                                            <p:txEl>
                                              <p:pRg st="2" end="2"/>
                                            </p:txEl>
                                          </p:spTgt>
                                        </p:tgtEl>
                                        <p:attrNameLst>
                                          <p:attrName>style.visibility</p:attrName>
                                        </p:attrNameLst>
                                      </p:cBhvr>
                                      <p:to>
                                        <p:strVal val="visible"/>
                                      </p:to>
                                    </p:set>
                                    <p:anim calcmode="lin" valueType="num">
                                      <p:cBhvr additive="base">
                                        <p:cTn id="1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6">
                                            <p:txEl>
                                              <p:pRg st="4" end="4"/>
                                            </p:txEl>
                                          </p:spTgt>
                                        </p:tgtEl>
                                        <p:attrNameLst>
                                          <p:attrName>style.visibility</p:attrName>
                                        </p:attrNameLst>
                                      </p:cBhvr>
                                      <p:to>
                                        <p:strVal val="visible"/>
                                      </p:to>
                                    </p:set>
                                    <p:anim calcmode="lin" valueType="num">
                                      <p:cBhvr additive="base">
                                        <p:cTn id="12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6">
                                            <p:txEl>
                                              <p:pRg st="6" end="6"/>
                                            </p:txEl>
                                          </p:spTgt>
                                        </p:tgtEl>
                                        <p:attrNameLst>
                                          <p:attrName>style.visibility</p:attrName>
                                        </p:attrNameLst>
                                      </p:cBhvr>
                                      <p:to>
                                        <p:strVal val="visible"/>
                                      </p:to>
                                    </p:set>
                                    <p:anim calcmode="lin" valueType="num">
                                      <p:cBhvr additive="base">
                                        <p:cTn id="1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6">
                                            <p:txEl>
                                              <p:pRg st="8" end="8"/>
                                            </p:txEl>
                                          </p:spTgt>
                                        </p:tgtEl>
                                        <p:attrNameLst>
                                          <p:attrName>style.visibility</p:attrName>
                                        </p:attrNameLst>
                                      </p:cBhvr>
                                      <p:to>
                                        <p:strVal val="visible"/>
                                      </p:to>
                                    </p:set>
                                    <p:anim calcmode="lin" valueType="num">
                                      <p:cBhvr additive="base">
                                        <p:cTn id="1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6">
                                            <p:txEl>
                                              <p:pRg st="10" end="10"/>
                                            </p:txEl>
                                          </p:spTgt>
                                        </p:tgtEl>
                                        <p:attrNameLst>
                                          <p:attrName>style.visibility</p:attrName>
                                        </p:attrNameLst>
                                      </p:cBhvr>
                                      <p:to>
                                        <p:strVal val="visible"/>
                                      </p:to>
                                    </p:set>
                                    <p:anim calcmode="lin" valueType="num">
                                      <p:cBhvr additive="base">
                                        <p:cTn id="139"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746C-6A2C-87A4-EA7B-8DBC20C1C4B6}"/>
              </a:ext>
            </a:extLst>
          </p:cNvPr>
          <p:cNvSpPr>
            <a:spLocks noGrp="1"/>
          </p:cNvSpPr>
          <p:nvPr>
            <p:ph type="ctrTitle"/>
          </p:nvPr>
        </p:nvSpPr>
        <p:spPr>
          <a:xfrm>
            <a:off x="101600" y="0"/>
            <a:ext cx="11978640" cy="782319"/>
          </a:xfrm>
        </p:spPr>
        <p:txBody>
          <a:bodyPr>
            <a:normAutofit fontScale="90000"/>
          </a:bodyPr>
          <a:lstStyle/>
          <a:p>
            <a:r>
              <a:rPr lang="en-US" b="1" dirty="0">
                <a:latin typeface="Times New Roman" panose="02020603050405020304" pitchFamily="18" charset="0"/>
                <a:cs typeface="Times New Roman" panose="02020603050405020304" pitchFamily="18" charset="0"/>
              </a:rPr>
              <a:t>Urban waste to energy conversion</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96B924-82E2-6914-6A36-36B06856DE73}"/>
              </a:ext>
            </a:extLst>
          </p:cNvPr>
          <p:cNvSpPr txBox="1"/>
          <p:nvPr/>
        </p:nvSpPr>
        <p:spPr>
          <a:xfrm>
            <a:off x="528320" y="688682"/>
            <a:ext cx="11054080" cy="6001643"/>
          </a:xfrm>
          <a:prstGeom prst="rect">
            <a:avLst/>
          </a:prstGeom>
          <a:noFill/>
        </p:spPr>
        <p:txBody>
          <a:bodyPr wrap="square">
            <a:spAutoFit/>
          </a:bodyPr>
          <a:lstStyle/>
          <a:p>
            <a:pPr marL="342900" indent="-342900" algn="just">
              <a:buFont typeface="+mj-lt"/>
              <a:buAutoNum type="arabicPeriod"/>
            </a:pPr>
            <a:r>
              <a:rPr lang="en-US" sz="2400" b="1" dirty="0">
                <a:latin typeface="Times New Roman" panose="02020603050405020304" pitchFamily="18" charset="0"/>
                <a:cs typeface="Times New Roman" panose="02020603050405020304" pitchFamily="18" charset="0"/>
              </a:rPr>
              <a:t>Renewable energy source: </a:t>
            </a:r>
          </a:p>
          <a:p>
            <a:pPr algn="just"/>
            <a:r>
              <a:rPr lang="en-US" sz="2400" dirty="0">
                <a:latin typeface="Times New Roman" panose="02020603050405020304" pitchFamily="18" charset="0"/>
                <a:cs typeface="Times New Roman" panose="02020603050405020304" pitchFamily="18" charset="0"/>
              </a:rPr>
              <a:t>	Biomass is a renewable energy source that is derived from plant matter, which can be grown and harvested sustainably.</a:t>
            </a:r>
          </a:p>
          <a:p>
            <a:pPr marL="457200" indent="-457200" algn="just">
              <a:buFont typeface="+mj-lt"/>
              <a:buAutoNum type="arabicPeriod" startAt="2"/>
            </a:pPr>
            <a:r>
              <a:rPr lang="en-US" sz="2400" b="1" dirty="0">
                <a:latin typeface="Times New Roman" panose="02020603050405020304" pitchFamily="18" charset="0"/>
                <a:cs typeface="Times New Roman" panose="02020603050405020304" pitchFamily="18" charset="0"/>
              </a:rPr>
              <a:t>Reduced carbon emissions: </a:t>
            </a:r>
          </a:p>
          <a:p>
            <a:pPr algn="just"/>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Biomass combustion emits less carbon dioxide than the combustion of fossil fuels, which can help to reduce greenhouse gas emissions and mitigate climate change.</a:t>
            </a:r>
          </a:p>
          <a:p>
            <a:pPr marL="457200" indent="-457200" algn="just">
              <a:buFont typeface="+mj-lt"/>
              <a:buAutoNum type="arabicPeriod" startAt="3"/>
            </a:pPr>
            <a:r>
              <a:rPr lang="en-US" sz="2400" b="1" dirty="0">
                <a:latin typeface="Times New Roman" panose="02020603050405020304" pitchFamily="18" charset="0"/>
                <a:cs typeface="Times New Roman" panose="02020603050405020304" pitchFamily="18" charset="0"/>
              </a:rPr>
              <a:t>Waste reduction: </a:t>
            </a:r>
          </a:p>
          <a:p>
            <a:pPr algn="just"/>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Biomass combustion can be used to dispose of waste materials, such as agricultural residues, forest residues, and municipal solid waste, which can help to reduce the amount of waste sent to landfills.</a:t>
            </a:r>
          </a:p>
          <a:p>
            <a:pPr marL="457200" indent="-457200" algn="just">
              <a:buFont typeface="+mj-lt"/>
              <a:buAutoNum type="arabicPeriod" startAt="4"/>
            </a:pPr>
            <a:r>
              <a:rPr lang="en-US" sz="2400" b="1" dirty="0">
                <a:latin typeface="Times New Roman" panose="02020603050405020304" pitchFamily="18" charset="0"/>
                <a:cs typeface="Times New Roman" panose="02020603050405020304" pitchFamily="18" charset="0"/>
              </a:rPr>
              <a:t>Job creation: </a:t>
            </a:r>
          </a:p>
          <a:p>
            <a:pPr algn="just"/>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biomass industry can create jobs in rural areas, where biomass resources are often abundant.</a:t>
            </a:r>
          </a:p>
          <a:p>
            <a:pPr marL="457200" indent="-457200" algn="just">
              <a:buFont typeface="+mj-lt"/>
              <a:buAutoNum type="arabicPeriod" startAt="5"/>
            </a:pPr>
            <a:r>
              <a:rPr lang="en-US" sz="2400" b="1" dirty="0">
                <a:latin typeface="Times New Roman" panose="02020603050405020304" pitchFamily="18" charset="0"/>
                <a:cs typeface="Times New Roman" panose="02020603050405020304" pitchFamily="18" charset="0"/>
              </a:rPr>
              <a:t>Energy security: </a:t>
            </a:r>
          </a:p>
          <a:p>
            <a:pPr algn="just"/>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Biomass combustion can help to increase energy security by reducing reliance on imported fossil fuels.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03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 calcmode="lin" valueType="num">
                                      <p:cBhvr additive="base">
                                        <p:cTn id="4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 calcmode="lin" valueType="num">
                                      <p:cBhvr additive="base">
                                        <p:cTn id="4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anim calcmode="lin" valueType="num">
                                      <p:cBhvr additive="base">
                                        <p:cTn id="5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 calcmode="lin" valueType="num">
                                      <p:cBhvr additive="base">
                                        <p:cTn id="6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 calcmode="lin" valueType="num">
                                      <p:cBhvr additive="base">
                                        <p:cTn id="6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746C-6A2C-87A4-EA7B-8DBC20C1C4B6}"/>
              </a:ext>
            </a:extLst>
          </p:cNvPr>
          <p:cNvSpPr>
            <a:spLocks noGrp="1"/>
          </p:cNvSpPr>
          <p:nvPr>
            <p:ph type="ctrTitle"/>
          </p:nvPr>
        </p:nvSpPr>
        <p:spPr>
          <a:xfrm>
            <a:off x="101600" y="0"/>
            <a:ext cx="11978640" cy="782319"/>
          </a:xfrm>
        </p:spPr>
        <p:txBody>
          <a:bodyPr>
            <a:noAutofit/>
          </a:bodyPr>
          <a:lstStyle/>
          <a:p>
            <a:r>
              <a:rPr lang="en-US" b="1" dirty="0">
                <a:latin typeface="Times New Roman" panose="02020603050405020304" pitchFamily="18" charset="0"/>
                <a:cs typeface="Times New Roman" panose="02020603050405020304" pitchFamily="18" charset="0"/>
              </a:rPr>
              <a:t>Biomass gasification process</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96B924-82E2-6914-6A36-36B06856DE73}"/>
              </a:ext>
            </a:extLst>
          </p:cNvPr>
          <p:cNvSpPr txBox="1"/>
          <p:nvPr/>
        </p:nvSpPr>
        <p:spPr>
          <a:xfrm>
            <a:off x="314960" y="688682"/>
            <a:ext cx="11531600" cy="4524315"/>
          </a:xfrm>
          <a:prstGeom prst="rect">
            <a:avLst/>
          </a:prstGeom>
          <a:noFill/>
        </p:spPr>
        <p:txBody>
          <a:bodyPr wrap="square">
            <a:spAutoFit/>
          </a:bodyPr>
          <a:lstStyle/>
          <a:p>
            <a:pPr marL="342900" indent="-342900" algn="just">
              <a:buFont typeface="+mj-lt"/>
              <a:buAutoNum type="arabicPeriod"/>
            </a:pPr>
            <a:r>
              <a:rPr lang="en-US" sz="3200" dirty="0">
                <a:latin typeface="Times New Roman" panose="02020603050405020304" pitchFamily="18" charset="0"/>
                <a:cs typeface="Times New Roman" panose="02020603050405020304" pitchFamily="18" charset="0"/>
              </a:rPr>
              <a:t>Biomass gasification is a process of converting solid biomass into a combustible gas mixture called syngas (short for synthesis gas) through thermal decomposition in a high-temperature environment with limited oxygen supply. </a:t>
            </a:r>
          </a:p>
          <a:p>
            <a:pPr marL="342900" indent="-342900" algn="just">
              <a:buFont typeface="+mj-lt"/>
              <a:buAutoNum type="arabicPeriod"/>
            </a:pPr>
            <a:r>
              <a:rPr lang="en-US" sz="3200" dirty="0">
                <a:latin typeface="Times New Roman" panose="02020603050405020304" pitchFamily="18" charset="0"/>
                <a:cs typeface="Times New Roman" panose="02020603050405020304" pitchFamily="18" charset="0"/>
              </a:rPr>
              <a:t>The syngas produced can then be used for a variety of energy applications such as power generation, heating, and fuel production. </a:t>
            </a:r>
          </a:p>
          <a:p>
            <a:pPr marL="342900" indent="-342900" algn="just">
              <a:buFont typeface="+mj-lt"/>
              <a:buAutoNum type="arabicPeriod"/>
            </a:pPr>
            <a:r>
              <a:rPr lang="en-US" sz="3200" dirty="0">
                <a:latin typeface="Times New Roman" panose="02020603050405020304" pitchFamily="18" charset="0"/>
                <a:cs typeface="Times New Roman" panose="02020603050405020304" pitchFamily="18" charset="0"/>
              </a:rPr>
              <a:t>The process of biomass gasification typically involves three stages: drying, pyrolysis, and gasification.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3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746C-6A2C-87A4-EA7B-8DBC20C1C4B6}"/>
              </a:ext>
            </a:extLst>
          </p:cNvPr>
          <p:cNvSpPr>
            <a:spLocks noGrp="1"/>
          </p:cNvSpPr>
          <p:nvPr>
            <p:ph type="ctrTitle"/>
          </p:nvPr>
        </p:nvSpPr>
        <p:spPr>
          <a:xfrm>
            <a:off x="101600" y="0"/>
            <a:ext cx="11978640" cy="782319"/>
          </a:xfrm>
        </p:spPr>
        <p:txBody>
          <a:bodyPr>
            <a:noAutofit/>
          </a:bodyPr>
          <a:lstStyle/>
          <a:p>
            <a:r>
              <a:rPr lang="en-US" sz="4800" b="1" dirty="0">
                <a:latin typeface="Times New Roman" panose="02020603050405020304" pitchFamily="18" charset="0"/>
                <a:cs typeface="Times New Roman" panose="02020603050405020304" pitchFamily="18" charset="0"/>
              </a:rPr>
              <a:t>Working of Biomass Gasification system</a:t>
            </a:r>
            <a:endParaRPr lang="en-IN" sz="4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96B924-82E2-6914-6A36-36B06856DE73}"/>
              </a:ext>
            </a:extLst>
          </p:cNvPr>
          <p:cNvSpPr txBox="1"/>
          <p:nvPr/>
        </p:nvSpPr>
        <p:spPr>
          <a:xfrm>
            <a:off x="314960" y="688682"/>
            <a:ext cx="11531600" cy="6124754"/>
          </a:xfrm>
          <a:prstGeom prst="rect">
            <a:avLst/>
          </a:prstGeom>
          <a:noFill/>
        </p:spPr>
        <p:txBody>
          <a:bodyPr wrap="square">
            <a:spAutoFit/>
          </a:bodyPr>
          <a:lstStyle/>
          <a:p>
            <a:pPr marL="342900" indent="-342900" algn="just">
              <a:spcAft>
                <a:spcPts val="600"/>
              </a:spcAft>
              <a:buFont typeface="+mj-lt"/>
              <a:buAutoNum type="arabicPeriod"/>
            </a:pPr>
            <a:r>
              <a:rPr lang="en-US" sz="2200" b="1" dirty="0">
                <a:latin typeface="Times New Roman" panose="02020603050405020304" pitchFamily="18" charset="0"/>
                <a:cs typeface="Times New Roman" panose="02020603050405020304" pitchFamily="18" charset="0"/>
              </a:rPr>
              <a:t>Drying stage: </a:t>
            </a:r>
          </a:p>
          <a:p>
            <a:pPr algn="just">
              <a:spcAft>
                <a:spcPts val="600"/>
              </a:spcAft>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 the drying stage, moisture is removed from the biomass feedstock to prevent it from reducing the overall efficiency of the gasification process. </a:t>
            </a:r>
          </a:p>
          <a:p>
            <a:pPr algn="just">
              <a:spcAft>
                <a:spcPts val="600"/>
              </a:spcAft>
            </a:pPr>
            <a:r>
              <a:rPr lang="en-US" sz="2200" dirty="0">
                <a:latin typeface="Times New Roman" panose="02020603050405020304" pitchFamily="18" charset="0"/>
                <a:cs typeface="Times New Roman" panose="02020603050405020304" pitchFamily="18" charset="0"/>
              </a:rPr>
              <a:t>	This stage typically occurs at temperatures of around 100°C to 200°C and with limited oxygen supply.</a:t>
            </a:r>
          </a:p>
          <a:p>
            <a:pPr marL="514350" indent="-514350" algn="just">
              <a:spcAft>
                <a:spcPts val="600"/>
              </a:spcAft>
              <a:buFont typeface="+mj-lt"/>
              <a:buAutoNum type="arabicPeriod" startAt="2"/>
            </a:pPr>
            <a:r>
              <a:rPr lang="en-US" sz="2200" b="1" dirty="0">
                <a:latin typeface="Times New Roman" panose="02020603050405020304" pitchFamily="18" charset="0"/>
                <a:cs typeface="Times New Roman" panose="02020603050405020304" pitchFamily="18" charset="0"/>
              </a:rPr>
              <a:t>Pyrolysis stage: </a:t>
            </a:r>
          </a:p>
          <a:p>
            <a:pPr algn="just">
              <a:spcAft>
                <a:spcPts val="600"/>
              </a:spcAft>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 the pyrolysis stage, the dried biomass feedstock is heated to high temperatures (400°C to 600°C) in the absence of oxygen, resulting in the decomposition of the solid biomass into volatile gases, tars, and char. </a:t>
            </a:r>
          </a:p>
          <a:p>
            <a:pPr algn="just">
              <a:spcAft>
                <a:spcPts val="600"/>
              </a:spcAft>
            </a:pPr>
            <a:r>
              <a:rPr lang="en-US" sz="2200" dirty="0">
                <a:latin typeface="Times New Roman" panose="02020603050405020304" pitchFamily="18" charset="0"/>
                <a:cs typeface="Times New Roman" panose="02020603050405020304" pitchFamily="18" charset="0"/>
              </a:rPr>
              <a:t>	This stage is also known as the thermal decomposition stage.</a:t>
            </a:r>
          </a:p>
          <a:p>
            <a:pPr marL="514350" indent="-514350" algn="just">
              <a:spcAft>
                <a:spcPts val="600"/>
              </a:spcAft>
              <a:buFont typeface="+mj-lt"/>
              <a:buAutoNum type="arabicPeriod" startAt="3"/>
            </a:pPr>
            <a:r>
              <a:rPr lang="en-US" sz="2200" b="1" dirty="0">
                <a:latin typeface="Times New Roman" panose="02020603050405020304" pitchFamily="18" charset="0"/>
                <a:cs typeface="Times New Roman" panose="02020603050405020304" pitchFamily="18" charset="0"/>
              </a:rPr>
              <a:t>Gasification stage: </a:t>
            </a:r>
          </a:p>
          <a:p>
            <a:pPr algn="just">
              <a:spcAft>
                <a:spcPts val="600"/>
              </a:spcAft>
            </a:pPr>
            <a:r>
              <a:rPr lang="en-US" sz="2200" dirty="0">
                <a:latin typeface="Times New Roman" panose="02020603050405020304" pitchFamily="18" charset="0"/>
                <a:cs typeface="Times New Roman" panose="02020603050405020304" pitchFamily="18" charset="0"/>
              </a:rPr>
              <a:t>	In the gasification stage, the volatiles produced in the pyrolysis stage are subjected to a controlled combustion process at temperatures between 800°C and 1200°C with limited oxygen supply. </a:t>
            </a:r>
          </a:p>
          <a:p>
            <a:pPr algn="just">
              <a:spcAft>
                <a:spcPts val="600"/>
              </a:spcAft>
            </a:pPr>
            <a:r>
              <a:rPr lang="en-US" sz="2200" dirty="0">
                <a:latin typeface="Times New Roman" panose="02020603050405020304" pitchFamily="18" charset="0"/>
                <a:cs typeface="Times New Roman" panose="02020603050405020304" pitchFamily="18" charset="0"/>
              </a:rPr>
              <a:t>	This process produces syngas, which is composed of carbon monoxide, hydrogen, carbon dioxide, and other gases.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95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additive="base">
                                        <p:cTn id="3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additive="base">
                                        <p:cTn id="4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 calcmode="lin" valueType="num">
                                      <p:cBhvr additive="base">
                                        <p:cTn id="4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 calcmode="lin" valueType="num">
                                      <p:cBhvr additive="base">
                                        <p:cTn id="6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746C-6A2C-87A4-EA7B-8DBC20C1C4B6}"/>
              </a:ext>
            </a:extLst>
          </p:cNvPr>
          <p:cNvSpPr>
            <a:spLocks noGrp="1"/>
          </p:cNvSpPr>
          <p:nvPr>
            <p:ph type="ctrTitle"/>
          </p:nvPr>
        </p:nvSpPr>
        <p:spPr>
          <a:xfrm>
            <a:off x="106680" y="-142240"/>
            <a:ext cx="11978640" cy="782319"/>
          </a:xfrm>
        </p:spPr>
        <p:txBody>
          <a:bodyPr>
            <a:noAutofit/>
          </a:bodyPr>
          <a:lstStyle/>
          <a:p>
            <a:r>
              <a:rPr lang="en-US" sz="4800" b="1" dirty="0">
                <a:latin typeface="Times New Roman" panose="02020603050405020304" pitchFamily="18" charset="0"/>
                <a:cs typeface="Times New Roman" panose="02020603050405020304" pitchFamily="18" charset="0"/>
              </a:rPr>
              <a:t>Construction of Biomass Gasification Plant</a:t>
            </a:r>
            <a:endParaRPr lang="en-IN" sz="4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96B924-82E2-6914-6A36-36B06856DE73}"/>
              </a:ext>
            </a:extLst>
          </p:cNvPr>
          <p:cNvSpPr txBox="1"/>
          <p:nvPr/>
        </p:nvSpPr>
        <p:spPr>
          <a:xfrm>
            <a:off x="330200" y="640079"/>
            <a:ext cx="11531600" cy="5940088"/>
          </a:xfrm>
          <a:prstGeom prst="rect">
            <a:avLst/>
          </a:prstGeom>
          <a:noFill/>
        </p:spPr>
        <p:txBody>
          <a:bodyPr wrap="square">
            <a:spAutoFit/>
          </a:bodyPr>
          <a:lstStyle/>
          <a:p>
            <a:pPr algn="just">
              <a:spcAft>
                <a:spcPts val="600"/>
              </a:spcAft>
            </a:pPr>
            <a:r>
              <a:rPr lang="en-US" sz="2200" dirty="0">
                <a:latin typeface="Times New Roman" panose="02020603050405020304" pitchFamily="18" charset="0"/>
                <a:cs typeface="Times New Roman" panose="02020603050405020304" pitchFamily="18" charset="0"/>
              </a:rPr>
              <a:t>A biomass gasification plant typically consists of the following components:</a:t>
            </a:r>
          </a:p>
          <a:p>
            <a:pPr marL="342900" indent="-342900" algn="just">
              <a:spcAft>
                <a:spcPts val="600"/>
              </a:spcAft>
              <a:buFont typeface="+mj-lt"/>
              <a:buAutoNum type="arabicPeriod"/>
            </a:pPr>
            <a:r>
              <a:rPr lang="en-US" sz="2200" b="1" dirty="0">
                <a:latin typeface="Times New Roman" panose="02020603050405020304" pitchFamily="18" charset="0"/>
                <a:cs typeface="Times New Roman" panose="02020603050405020304" pitchFamily="18" charset="0"/>
              </a:rPr>
              <a:t>Biomass feeding system: </a:t>
            </a:r>
          </a:p>
          <a:p>
            <a:pPr algn="just">
              <a:spcAft>
                <a:spcPts val="600"/>
              </a:spcAft>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includes a feed hopper and a conveyor system that transports biomass feedstock to the gasification chamber.</a:t>
            </a:r>
          </a:p>
          <a:p>
            <a:pPr marL="355600" indent="-355600" algn="just">
              <a:spcAft>
                <a:spcPts val="600"/>
              </a:spcAft>
              <a:buFont typeface="+mj-lt"/>
              <a:buAutoNum type="arabicPeriod" startAt="2"/>
            </a:pPr>
            <a:r>
              <a:rPr lang="en-US" sz="2200" b="1" dirty="0">
                <a:latin typeface="Times New Roman" panose="02020603050405020304" pitchFamily="18" charset="0"/>
                <a:cs typeface="Times New Roman" panose="02020603050405020304" pitchFamily="18" charset="0"/>
              </a:rPr>
              <a:t>Gasifier: </a:t>
            </a:r>
          </a:p>
          <a:p>
            <a:pPr algn="just">
              <a:spcAft>
                <a:spcPts val="600"/>
              </a:spcAft>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is the heart of the gasification plant and consists of a high-temperature reactor where biomass is converted into syngas.</a:t>
            </a:r>
          </a:p>
          <a:p>
            <a:pPr marL="355600" indent="-355600" algn="just">
              <a:spcAft>
                <a:spcPts val="600"/>
              </a:spcAft>
              <a:buFont typeface="+mj-lt"/>
              <a:buAutoNum type="arabicPeriod" startAt="3"/>
            </a:pPr>
            <a:r>
              <a:rPr lang="en-US" sz="2200" b="1" dirty="0">
                <a:latin typeface="Times New Roman" panose="02020603050405020304" pitchFamily="18" charset="0"/>
                <a:cs typeface="Times New Roman" panose="02020603050405020304" pitchFamily="18" charset="0"/>
              </a:rPr>
              <a:t>Syngas cleaning system: </a:t>
            </a:r>
          </a:p>
          <a:p>
            <a:pPr algn="just">
              <a:spcAft>
                <a:spcPts val="600"/>
              </a:spcAft>
            </a:pPr>
            <a:r>
              <a:rPr lang="en-US" sz="2200" dirty="0">
                <a:latin typeface="Times New Roman" panose="02020603050405020304" pitchFamily="18" charset="0"/>
                <a:cs typeface="Times New Roman" panose="02020603050405020304" pitchFamily="18" charset="0"/>
              </a:rPr>
              <a:t>	This system removes impurities such as tars, particulates, and sulfur compounds from the syngas before it is used for energy production.</a:t>
            </a:r>
          </a:p>
          <a:p>
            <a:pPr marL="355600" indent="-355600" algn="just">
              <a:spcAft>
                <a:spcPts val="600"/>
              </a:spcAft>
              <a:buFont typeface="+mj-lt"/>
              <a:buAutoNum type="arabicPeriod" startAt="4"/>
            </a:pPr>
            <a:r>
              <a:rPr lang="en-US" sz="2200" b="1" dirty="0">
                <a:latin typeface="Times New Roman" panose="02020603050405020304" pitchFamily="18" charset="0"/>
                <a:cs typeface="Times New Roman" panose="02020603050405020304" pitchFamily="18" charset="0"/>
              </a:rPr>
              <a:t>Gas engine/generator: </a:t>
            </a:r>
          </a:p>
          <a:p>
            <a:pPr algn="just">
              <a:spcAft>
                <a:spcPts val="600"/>
              </a:spcAft>
            </a:pPr>
            <a:r>
              <a:rPr lang="en-US" sz="2200" dirty="0">
                <a:latin typeface="Times New Roman" panose="02020603050405020304" pitchFamily="18" charset="0"/>
                <a:cs typeface="Times New Roman" panose="02020603050405020304" pitchFamily="18" charset="0"/>
              </a:rPr>
              <a:t>	This component converts syngas into electricity and/or heat.</a:t>
            </a:r>
          </a:p>
          <a:p>
            <a:pPr marL="355600" indent="-355600" algn="just">
              <a:spcAft>
                <a:spcPts val="600"/>
              </a:spcAft>
              <a:buFont typeface="+mj-lt"/>
              <a:buAutoNum type="arabicPeriod" startAt="5"/>
            </a:pPr>
            <a:r>
              <a:rPr lang="en-US" sz="2200" b="1" dirty="0">
                <a:latin typeface="Times New Roman" panose="02020603050405020304" pitchFamily="18" charset="0"/>
                <a:cs typeface="Times New Roman" panose="02020603050405020304" pitchFamily="18" charset="0"/>
              </a:rPr>
              <a:t>Control and monitoring system: </a:t>
            </a:r>
          </a:p>
          <a:p>
            <a:pPr algn="just">
              <a:spcAft>
                <a:spcPts val="600"/>
              </a:spcAft>
            </a:pPr>
            <a:r>
              <a:rPr lang="en-US" sz="2200" dirty="0">
                <a:latin typeface="Times New Roman" panose="02020603050405020304" pitchFamily="18" charset="0"/>
                <a:cs typeface="Times New Roman" panose="02020603050405020304" pitchFamily="18" charset="0"/>
              </a:rPr>
              <a:t>	This system is responsible for monitoring and controlling the gasification process to ensure efficient and safe operation.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10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 calcmode="lin" valueType="num">
                                      <p:cBhvr additive="base">
                                        <p:cTn id="4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 calcmode="lin" valueType="num">
                                      <p:cBhvr additive="base">
                                        <p:cTn id="5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additive="base">
                                        <p:cTn id="6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anim calcmode="lin" valueType="num">
                                      <p:cBhvr additive="base">
                                        <p:cTn id="6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0" end="10"/>
                                            </p:txEl>
                                          </p:spTgt>
                                        </p:tgtEl>
                                        <p:attrNameLst>
                                          <p:attrName>style.visibility</p:attrName>
                                        </p:attrNameLst>
                                      </p:cBhvr>
                                      <p:to>
                                        <p:strVal val="visible"/>
                                      </p:to>
                                    </p:set>
                                    <p:anim calcmode="lin" valueType="num">
                                      <p:cBhvr additive="base">
                                        <p:cTn id="7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DFCEF4-7D10-0D6B-FC6E-CAC722D1B6C1}"/>
              </a:ext>
            </a:extLst>
          </p:cNvPr>
          <p:cNvPicPr>
            <a:picLocks noChangeAspect="1"/>
          </p:cNvPicPr>
          <p:nvPr/>
        </p:nvPicPr>
        <p:blipFill>
          <a:blip r:embed="rId2"/>
          <a:stretch>
            <a:fillRect/>
          </a:stretch>
        </p:blipFill>
        <p:spPr>
          <a:xfrm>
            <a:off x="471487" y="147637"/>
            <a:ext cx="11249025" cy="6562725"/>
          </a:xfrm>
          <a:prstGeom prst="rect">
            <a:avLst/>
          </a:prstGeom>
        </p:spPr>
      </p:pic>
    </p:spTree>
    <p:extLst>
      <p:ext uri="{BB962C8B-B14F-4D97-AF65-F5344CB8AC3E}">
        <p14:creationId xmlns:p14="http://schemas.microsoft.com/office/powerpoint/2010/main" val="78984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A6796-076E-3C9C-7034-BD3B649EACF3}"/>
              </a:ext>
            </a:extLst>
          </p:cNvPr>
          <p:cNvSpPr>
            <a:spLocks noGrp="1"/>
          </p:cNvSpPr>
          <p:nvPr>
            <p:ph idx="1"/>
          </p:nvPr>
        </p:nvSpPr>
        <p:spPr>
          <a:xfrm>
            <a:off x="104140" y="1734184"/>
            <a:ext cx="11983720" cy="5032375"/>
          </a:xfrm>
        </p:spPr>
        <p:txBody>
          <a:bodyPr>
            <a:normAutofit fontScale="92500" lnSpcReduction="20000"/>
          </a:bodyPr>
          <a:lstStyle/>
          <a:p>
            <a:pPr marL="514350" indent="-514350" algn="just">
              <a:buFont typeface="+mj-lt"/>
              <a:buAutoNum type="arabicPeriod"/>
            </a:pPr>
            <a:r>
              <a:rPr lang="en-IN" b="1" dirty="0">
                <a:latin typeface="Times New Roman" panose="02020603050405020304" pitchFamily="18" charset="0"/>
                <a:cs typeface="Times New Roman" panose="02020603050405020304" pitchFamily="18" charset="0"/>
              </a:rPr>
              <a:t>Nuclear energy:</a:t>
            </a:r>
          </a:p>
          <a:p>
            <a:pPr marL="971550" lvl="1" indent="-514350" algn="just">
              <a:buFont typeface="+mj-lt"/>
              <a:buAutoNum type="arabicPeriod"/>
            </a:pPr>
            <a:r>
              <a:rPr lang="en-US" dirty="0">
                <a:latin typeface="Times New Roman" panose="02020603050405020304" pitchFamily="18" charset="0"/>
                <a:cs typeface="Times New Roman" panose="02020603050405020304" pitchFamily="18" charset="0"/>
              </a:rPr>
              <a:t>This is the energy released during nuclear reactions, either through fission or fusion of atomic nuclei. </a:t>
            </a:r>
          </a:p>
          <a:p>
            <a:pPr marL="971550" lvl="1" indent="-514350" algn="just">
              <a:buFont typeface="+mj-lt"/>
              <a:buAutoNum type="arabicPeriod"/>
            </a:pPr>
            <a:r>
              <a:rPr lang="en-US" dirty="0">
                <a:latin typeface="Times New Roman" panose="02020603050405020304" pitchFamily="18" charset="0"/>
                <a:cs typeface="Times New Roman" panose="02020603050405020304" pitchFamily="18" charset="0"/>
              </a:rPr>
              <a:t>Nuclear fission is the splitting of atomic nuclei into smaller fragments, which releases a large amount of energy in the form of heat. </a:t>
            </a:r>
          </a:p>
          <a:p>
            <a:pPr marL="971550" lvl="1" indent="-514350" algn="just">
              <a:buFont typeface="+mj-lt"/>
              <a:buAutoNum type="arabicPeriod"/>
            </a:pPr>
            <a:r>
              <a:rPr lang="en-US" dirty="0">
                <a:latin typeface="Times New Roman" panose="02020603050405020304" pitchFamily="18" charset="0"/>
                <a:cs typeface="Times New Roman" panose="02020603050405020304" pitchFamily="18" charset="0"/>
              </a:rPr>
              <a:t>Nuclear fusion is the combination of atomic nuclei to form larger nuclei, which also releases a large amount of energy.</a:t>
            </a:r>
          </a:p>
          <a:p>
            <a:pPr marL="971550" lvl="1" indent="-514350" algn="just">
              <a:buFont typeface="+mj-lt"/>
              <a:buAutoNum type="arabicPeriod"/>
            </a:pPr>
            <a:r>
              <a:rPr lang="en-US" dirty="0">
                <a:latin typeface="Times New Roman" panose="02020603050405020304" pitchFamily="18" charset="0"/>
                <a:cs typeface="Times New Roman" panose="02020603050405020304" pitchFamily="18" charset="0"/>
              </a:rPr>
              <a:t>In contrast, nuclear energy does not produce carbon dioxide or other greenhouse gases during electricity generation. </a:t>
            </a:r>
          </a:p>
          <a:p>
            <a:pPr marL="971550" lvl="1" indent="-514350" algn="just">
              <a:buFont typeface="+mj-lt"/>
              <a:buAutoNum type="arabicPeriod"/>
            </a:pPr>
            <a:r>
              <a:rPr lang="en-US" dirty="0">
                <a:latin typeface="Times New Roman" panose="02020603050405020304" pitchFamily="18" charset="0"/>
                <a:cs typeface="Times New Roman" panose="02020603050405020304" pitchFamily="18" charset="0"/>
              </a:rPr>
              <a:t>However, nuclear power plants do produce nuclear waste, which is radioactive and can be hazardous to human health and the environment. </a:t>
            </a:r>
          </a:p>
          <a:p>
            <a:pPr marL="971550" lvl="1" indent="-514350" algn="just">
              <a:buFont typeface="+mj-lt"/>
              <a:buAutoNum type="arabicPeriod"/>
            </a:pPr>
            <a:r>
              <a:rPr lang="en-US" dirty="0">
                <a:latin typeface="Times New Roman" panose="02020603050405020304" pitchFamily="18" charset="0"/>
                <a:cs typeface="Times New Roman" panose="02020603050405020304" pitchFamily="18" charset="0"/>
              </a:rPr>
              <a:t>The storage and disposal of nuclear waste is a significant challenge for the nuclear industry.</a:t>
            </a:r>
          </a:p>
          <a:p>
            <a:pPr marL="971550" lvl="1" indent="-514350" algn="just">
              <a:buFont typeface="+mj-lt"/>
              <a:buAutoNum type="arabicPeriod"/>
            </a:pPr>
            <a:r>
              <a:rPr lang="en-US" dirty="0">
                <a:latin typeface="Times New Roman" panose="02020603050405020304" pitchFamily="18" charset="0"/>
                <a:cs typeface="Times New Roman" panose="02020603050405020304" pitchFamily="18" charset="0"/>
              </a:rPr>
              <a:t>difference between nuclear energy and the combustion of fuels is the amount of energy that can be generated. </a:t>
            </a:r>
          </a:p>
          <a:p>
            <a:pPr marL="971550" lvl="1" indent="-514350" algn="just">
              <a:buFont typeface="+mj-lt"/>
              <a:buAutoNum type="arabicPeriod"/>
            </a:pPr>
            <a:r>
              <a:rPr lang="en-US" dirty="0">
                <a:latin typeface="Times New Roman" panose="02020603050405020304" pitchFamily="18" charset="0"/>
                <a:cs typeface="Times New Roman" panose="02020603050405020304" pitchFamily="18" charset="0"/>
              </a:rPr>
              <a:t>Nuclear reactions release a much larger amount of energy per unit mass than combustion reactions. </a:t>
            </a:r>
          </a:p>
          <a:p>
            <a:pPr marL="971550" lvl="1" indent="-514350" algn="just">
              <a:buFont typeface="+mj-lt"/>
              <a:buAutoNum type="arabicPeriod"/>
            </a:pPr>
            <a:r>
              <a:rPr lang="en-US" dirty="0">
                <a:latin typeface="Times New Roman" panose="02020603050405020304" pitchFamily="18" charset="0"/>
                <a:cs typeface="Times New Roman" panose="02020603050405020304" pitchFamily="18" charset="0"/>
              </a:rPr>
              <a:t>This means that nuclear power plants can generate a large amount of electricity with a relatively small amount of nuclear fuel.</a:t>
            </a:r>
          </a:p>
        </p:txBody>
      </p:sp>
      <p:sp>
        <p:nvSpPr>
          <p:cNvPr id="6" name="Title 1">
            <a:extLst>
              <a:ext uri="{FF2B5EF4-FFF2-40B4-BE49-F238E27FC236}">
                <a16:creationId xmlns:a16="http://schemas.microsoft.com/office/drawing/2014/main" id="{997D28C7-D589-8833-0A2E-BB6139865EB5}"/>
              </a:ext>
            </a:extLst>
          </p:cNvPr>
          <p:cNvSpPr>
            <a:spLocks noGrp="1"/>
          </p:cNvSpPr>
          <p:nvPr>
            <p:ph type="title"/>
          </p:nvPr>
        </p:nvSpPr>
        <p:spPr>
          <a:xfrm>
            <a:off x="134620" y="-122555"/>
            <a:ext cx="11922760" cy="891540"/>
          </a:xfrm>
        </p:spPr>
        <p:txBody>
          <a:bodyPr/>
          <a:lstStyle/>
          <a:p>
            <a:pPr algn="ctr"/>
            <a:r>
              <a:rPr lang="en-IN" b="1" dirty="0">
                <a:latin typeface="Times New Roman" panose="02020603050405020304" pitchFamily="18" charset="0"/>
                <a:cs typeface="Times New Roman" panose="02020603050405020304" pitchFamily="18" charset="0"/>
              </a:rPr>
              <a:t>Other forms of Energy</a:t>
            </a:r>
          </a:p>
        </p:txBody>
      </p:sp>
      <p:sp>
        <p:nvSpPr>
          <p:cNvPr id="8" name="TextBox 7">
            <a:extLst>
              <a:ext uri="{FF2B5EF4-FFF2-40B4-BE49-F238E27FC236}">
                <a16:creationId xmlns:a16="http://schemas.microsoft.com/office/drawing/2014/main" id="{CA1DBAA8-686C-FC1A-53B5-C930FF3395BD}"/>
              </a:ext>
            </a:extLst>
          </p:cNvPr>
          <p:cNvSpPr txBox="1"/>
          <p:nvPr/>
        </p:nvSpPr>
        <p:spPr>
          <a:xfrm>
            <a:off x="134620" y="323215"/>
            <a:ext cx="6228080" cy="1384995"/>
          </a:xfrm>
          <a:prstGeom prst="rect">
            <a:avLst/>
          </a:prstGeom>
          <a:noFill/>
        </p:spPr>
        <p:txBody>
          <a:bodyPr wrap="square">
            <a:spAutoFit/>
          </a:bodyPr>
          <a:lstStyle/>
          <a:p>
            <a:pPr marL="514350" indent="-514350" algn="just">
              <a:buFont typeface="+mj-lt"/>
              <a:buAutoNum type="arabicPeriod"/>
            </a:pPr>
            <a:r>
              <a:rPr lang="en-IN" sz="2800" b="1" dirty="0">
                <a:latin typeface="Times New Roman" panose="02020603050405020304" pitchFamily="18" charset="0"/>
                <a:cs typeface="Times New Roman" panose="02020603050405020304" pitchFamily="18" charset="0"/>
              </a:rPr>
              <a:t>Nuclear energy</a:t>
            </a:r>
          </a:p>
          <a:p>
            <a:pPr marL="514350" indent="-514350" algn="just">
              <a:buFont typeface="+mj-lt"/>
              <a:buAutoNum type="arabicPeriod"/>
            </a:pPr>
            <a:r>
              <a:rPr lang="en-IN" sz="2800" b="1" dirty="0">
                <a:latin typeface="Times New Roman" panose="02020603050405020304" pitchFamily="18" charset="0"/>
                <a:cs typeface="Times New Roman" panose="02020603050405020304" pitchFamily="18" charset="0"/>
              </a:rPr>
              <a:t>Ocean energy</a:t>
            </a:r>
          </a:p>
          <a:p>
            <a:pPr marL="514350" indent="-514350" algn="just">
              <a:buFont typeface="+mj-lt"/>
              <a:buAutoNum type="arabicPeriod"/>
            </a:pPr>
            <a:r>
              <a:rPr lang="en-IN" sz="2800" b="1" dirty="0">
                <a:latin typeface="Times New Roman" panose="02020603050405020304" pitchFamily="18" charset="0"/>
                <a:cs typeface="Times New Roman" panose="02020603050405020304" pitchFamily="18" charset="0"/>
              </a:rPr>
              <a:t>Geothermal energy</a:t>
            </a:r>
          </a:p>
        </p:txBody>
      </p:sp>
    </p:spTree>
    <p:extLst>
      <p:ext uri="{BB962C8B-B14F-4D97-AF65-F5344CB8AC3E}">
        <p14:creationId xmlns:p14="http://schemas.microsoft.com/office/powerpoint/2010/main" val="119173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additive="base">
                                        <p:cTn id="4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additive="base">
                                        <p:cTn id="5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additive="base">
                                        <p:cTn id="6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anim calcmode="lin" valueType="num">
                                      <p:cBhvr additive="base">
                                        <p:cTn id="7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 calcmode="lin" valueType="num">
                                      <p:cBhvr additive="base">
                                        <p:cTn id="7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anim calcmode="lin" valueType="num">
                                      <p:cBhvr additive="base">
                                        <p:cTn id="8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2796</Words>
  <Application>Microsoft Office PowerPoint</Application>
  <PresentationFormat>Widescreen</PresentationFormat>
  <Paragraphs>209</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Biomass Energy</vt:lpstr>
      <vt:lpstr>Biomass conversion technologies</vt:lpstr>
      <vt:lpstr>Biomass Combustion</vt:lpstr>
      <vt:lpstr>Urban waste to energy conversion</vt:lpstr>
      <vt:lpstr>Biomass gasification process</vt:lpstr>
      <vt:lpstr>Working of Biomass Gasification system</vt:lpstr>
      <vt:lpstr>Construction of Biomass Gasification Plant</vt:lpstr>
      <vt:lpstr>PowerPoint Presentation</vt:lpstr>
      <vt:lpstr>Other forms of Energy</vt:lpstr>
      <vt:lpstr>Working of Nuclear Energy</vt:lpstr>
      <vt:lpstr>Other forms of Energy</vt:lpstr>
      <vt:lpstr>Ocean energy</vt:lpstr>
      <vt:lpstr>PowerPoint Presentation</vt:lpstr>
      <vt:lpstr>Geothermal energy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Biomass Energy</dc:title>
  <dc:creator>Dr. Ganesh Babu Katam</dc:creator>
  <cp:lastModifiedBy>Dr. Ganesh Babu Katam</cp:lastModifiedBy>
  <cp:revision>30</cp:revision>
  <dcterms:created xsi:type="dcterms:W3CDTF">2023-03-16T04:26:27Z</dcterms:created>
  <dcterms:modified xsi:type="dcterms:W3CDTF">2023-03-16T06:30:38Z</dcterms:modified>
</cp:coreProperties>
</file>