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58" r:id="rId6"/>
    <p:sldId id="269" r:id="rId7"/>
    <p:sldId id="264" r:id="rId8"/>
    <p:sldId id="260" r:id="rId9"/>
    <p:sldId id="261" r:id="rId10"/>
    <p:sldId id="265" r:id="rId11"/>
    <p:sldId id="262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5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D018E-08C6-673D-C88E-CF30B1709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152F-2138-DECB-AAEC-ADEE64D03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0101D-6971-F102-4C4F-C6B678E0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91FF-B98C-4DED-9C28-DA5665A7EBA7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D3965-17FD-0906-3042-EC0BD79E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D1AFB-BA9B-F377-7F09-975E1D82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DDCC-B8C9-4862-BC36-4CEC2C003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8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2F15-8D93-1CEB-F75F-16383BE0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CD435-F831-6577-2D5B-9184AB45B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658CD-2175-342F-647A-4B4A518A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91FF-B98C-4DED-9C28-DA5665A7EBA7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DAC33-F2D9-4B82-A753-BC8D11A5B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80454-2E53-BD18-FE77-99A05BC5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DDCC-B8C9-4862-BC36-4CEC2C003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29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68127B-B64A-7939-A341-83A1A1F05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D6E1A-C60D-35B6-2CDA-B65BC7AE7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CA666-7A11-4FD4-62F5-9827F8EF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91FF-B98C-4DED-9C28-DA5665A7EBA7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EE26-8BFB-6575-C7ED-EC2135D4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79726-4615-1705-7EF1-6627B5DFE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DDCC-B8C9-4862-BC36-4CEC2C003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37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5E05-655A-CEE2-A377-DF4D893D6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659E6-8735-DE52-1296-3F6E9BB89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5F78D-B602-1FAC-8328-DF36F7C2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91FF-B98C-4DED-9C28-DA5665A7EBA7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7E95F-8181-267A-93C8-E82B17C2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BA0B3-0019-3444-A65C-EF933028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DDCC-B8C9-4862-BC36-4CEC2C003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16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33E6B-35E8-26C0-2B63-90989D7EC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BCD90-61A8-961C-F99B-4969344C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C5131-3764-11B8-29E2-3465592B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91FF-B98C-4DED-9C28-DA5665A7EBA7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EB507-2A9B-1CB1-82BC-EB248707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EEB2D-0C3E-B0A7-B8D5-F91B2EA5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DDCC-B8C9-4862-BC36-4CEC2C003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59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A7558-EAE2-AD3C-C083-EF5A68ED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F350E-A61F-F901-1E79-F88D84985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A5D45-D8C2-4673-A336-3C05A26E9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93441-98C8-B2C9-A280-61E887B4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91FF-B98C-4DED-9C28-DA5665A7EBA7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BD85A-C60E-2A3B-0C37-0E53B6C3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25971-0D51-A55E-9DEB-2978686D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DDCC-B8C9-4862-BC36-4CEC2C003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26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ED28D-B1C4-AC9E-F28D-D02452ECA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A2C4B-7D22-ECB4-8CA0-0C069257C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7918E-230B-2BE3-5E32-F47BA710B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E7FAF-9508-F2B9-D794-00350AC2F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42CD6-0658-F2A0-D855-7CFB10C0B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4BE1B-38B0-606B-0B87-C6C8300A7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91FF-B98C-4DED-9C28-DA5665A7EBA7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73B503-F454-8CC9-C931-CBD41AAD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7E3B7C-00A8-1B28-0F0F-1AEBC4D0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DDCC-B8C9-4862-BC36-4CEC2C003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93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7195-7835-7EA6-FAC0-2517EDAE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BFA4E3-EB6C-40CB-F6E7-93EEADE2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91FF-B98C-4DED-9C28-DA5665A7EBA7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0A855-8E81-CF6D-D47D-8E055823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125F5-9893-07DE-879E-A280A32A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DDCC-B8C9-4862-BC36-4CEC2C003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73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E1F5F1-EE9A-B274-E134-1399ABE51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91FF-B98C-4DED-9C28-DA5665A7EBA7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31300-6794-DCF4-5D64-EC9E2584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54BD6-58ED-3BFF-7BAF-A7101EDB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DDCC-B8C9-4862-BC36-4CEC2C003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1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B4F74-EE3F-D5C6-AB8B-298616321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E4B3A-6FA4-8530-C044-70F2CF645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74901-7F62-6917-ED9F-3053CF5D4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D1F75-B6BB-0020-37E4-DDEA5549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91FF-B98C-4DED-9C28-DA5665A7EBA7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347D4-FE8F-12AB-044D-A5A3BB4CA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B6CB8-8068-1D64-611A-FFF8BFE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DDCC-B8C9-4862-BC36-4CEC2C003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08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8A34-FB6E-1CCD-1721-DECB9E79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F6A70A-002F-E677-5DC0-31612918C6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267F-F50A-A412-9FD0-838E7559F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D25CB-A229-326D-9B0A-5A60C2A8A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91FF-B98C-4DED-9C28-DA5665A7EBA7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E5CD6-27C9-DB78-3FBE-F82A01A9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EBC52-9C02-6930-2DCA-DA0CDFCB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DDCC-B8C9-4862-BC36-4CEC2C003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86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CA0D32-9CE3-22D0-8B05-8079BB2EF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730E2-A8D9-2F4E-863F-848C4DD4D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DB9DD-E3F2-0EB3-EF66-84675CB0F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191FF-B98C-4DED-9C28-DA5665A7EBA7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C4677-79BE-1DCC-89B4-E04FBC770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6C9FA-B1F1-3341-5401-B14F400BB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9DDCC-B8C9-4862-BC36-4CEC2C003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29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05E8-8B16-EBA9-FE7B-E86CADD36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960"/>
            <a:ext cx="9144000" cy="65563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Solar Thermal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23479-C483-A537-ABD2-0C24BCDDF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720" y="554038"/>
            <a:ext cx="11826240" cy="5867082"/>
          </a:xfrm>
        </p:spPr>
        <p:txBody>
          <a:bodyPr/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 plate collector: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39393-9F8C-BE4B-CBCC-47289EE4E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" y="934720"/>
            <a:ext cx="1161288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vacuated tube collector">
            <a:extLst>
              <a:ext uri="{FF2B5EF4-FFF2-40B4-BE49-F238E27FC236}">
                <a16:creationId xmlns:a16="http://schemas.microsoft.com/office/drawing/2014/main" id="{B802AB1B-5D9E-47BE-0574-B2384A1D7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921" y="0"/>
            <a:ext cx="98421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0FA317-94D4-C94A-4E84-B80E5ECE6B65}"/>
              </a:ext>
            </a:extLst>
          </p:cNvPr>
          <p:cNvSpPr txBox="1"/>
          <p:nvPr/>
        </p:nvSpPr>
        <p:spPr>
          <a:xfrm>
            <a:off x="-1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IN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Evacuated Collectors:</a:t>
            </a:r>
          </a:p>
        </p:txBody>
      </p:sp>
    </p:spTree>
    <p:extLst>
      <p:ext uri="{BB962C8B-B14F-4D97-AF65-F5344CB8AC3E}">
        <p14:creationId xmlns:p14="http://schemas.microsoft.com/office/powerpoint/2010/main" val="1687840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24A35-0B5F-939E-0661-B0DE659BB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80" y="169544"/>
            <a:ext cx="11912600" cy="65563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b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Evacuated Collectors:</a:t>
            </a:r>
          </a:p>
          <a:p>
            <a:pPr marL="1076325" indent="-342900" algn="just">
              <a:buFont typeface="+mj-lt"/>
              <a:buAutoNum type="arabicPeriod"/>
            </a:pPr>
            <a:r>
              <a:rPr lang="en-US" sz="20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Planar solar collectors of evacuated type often achieve efficiencies with an output temperature of above 80°C. </a:t>
            </a:r>
          </a:p>
          <a:p>
            <a:pPr marL="1076325" indent="-342900" algn="just">
              <a:buFont typeface="+mj-lt"/>
              <a:buAutoNum type="arabicPeriod"/>
            </a:pPr>
            <a:r>
              <a:rPr lang="en-US" sz="20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these devices a vacuum occupies the space between the absorber and the aperture cover. </a:t>
            </a:r>
          </a:p>
          <a:p>
            <a:pPr marL="1076325" indent="-342900" algn="just">
              <a:buFont typeface="+mj-lt"/>
              <a:buAutoNum type="arabicPeriod"/>
            </a:pPr>
            <a:r>
              <a:rPr lang="en-US" sz="20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absorber may consist of a heat pipe that is thermally bonded to collecting this, possibly in an evacuated glass tube.</a:t>
            </a:r>
          </a:p>
          <a:p>
            <a:pPr marL="355600" indent="0" algn="just">
              <a:buNone/>
            </a:pPr>
            <a:r>
              <a:rPr lang="en-US" sz="20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0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1983 Collins and Duff, stated that, the e</a:t>
            </a:r>
            <a:r>
              <a:rPr lang="en-US" sz="2000" b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fficiencies</a:t>
            </a:r>
            <a:r>
              <a:rPr lang="en-US" sz="20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excess of 40% or an output temperature of 200°C can be reached</a:t>
            </a:r>
            <a:r>
              <a:rPr lang="en-IN" sz="20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1: </a:t>
            </a:r>
          </a:p>
          <a:p>
            <a:pPr marL="0" indent="0" algn="just">
              <a:buNone/>
            </a:pPr>
            <a:r>
              <a:rPr lang="en-US" sz="20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data relate to a </a:t>
            </a:r>
            <a:r>
              <a:rPr lang="en-US" sz="2000" b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flate</a:t>
            </a:r>
            <a:r>
              <a:rPr lang="en-US" sz="20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plate collector used for heating the building: Location and latitude = Baroda, 22°N; Day and time: January 22,11:30 – 12:30 (IST); Annual average intensity of solar radiation = 340 W/m2 </a:t>
            </a:r>
            <a:r>
              <a:rPr lang="en-US" sz="2000" b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20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Tilt of the collector = latitude + 14°; Number of glass covers = 2; Heat removal factor for collector = 0.82; Transmittance of glass = 0.87; </a:t>
            </a:r>
            <a:r>
              <a:rPr lang="en-US" sz="2000" b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Aborptance</a:t>
            </a:r>
            <a:r>
              <a:rPr lang="en-US" sz="20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glass = 0.89; Top loss coefficient for collector = 7.9 W/m2 </a:t>
            </a:r>
            <a:r>
              <a:rPr lang="en-US" sz="2000" b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20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°C; Collector fluid inlet temperature = 48 °C; Ambient temperature = 16 °C. </a:t>
            </a:r>
          </a:p>
          <a:p>
            <a:pPr marL="0" indent="0" algn="just">
              <a:buNone/>
            </a:pPr>
            <a:r>
              <a:rPr lang="en-US" sz="20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following:</a:t>
            </a:r>
          </a:p>
          <a:p>
            <a:pPr marL="893763" indent="-342900" algn="just">
              <a:buFont typeface="+mj-lt"/>
              <a:buAutoNum type="arabicPeriod"/>
            </a:pPr>
            <a:r>
              <a:rPr lang="en-US" sz="20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 altitude angle; </a:t>
            </a:r>
          </a:p>
          <a:p>
            <a:pPr marL="893763" indent="-342900" algn="just">
              <a:buFont typeface="+mj-lt"/>
              <a:buAutoNum type="arabicPeriod"/>
            </a:pPr>
            <a:r>
              <a:rPr lang="en-US" sz="20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 angle;</a:t>
            </a:r>
          </a:p>
          <a:p>
            <a:pPr marL="893763" indent="-342900" algn="just">
              <a:buFont typeface="+mj-lt"/>
              <a:buAutoNum type="arabicPeriod"/>
            </a:pPr>
            <a:r>
              <a:rPr lang="en-US" sz="20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of the collector.</a:t>
            </a:r>
            <a:endParaRPr lang="en-IN" sz="2000" b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56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FD414D-29F1-633F-BEF2-F496AF146C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4863" r="15114"/>
          <a:stretch/>
        </p:blipFill>
        <p:spPr>
          <a:xfrm>
            <a:off x="862817" y="0"/>
            <a:ext cx="1046636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0BD52A-DE2C-ACCB-EAD5-4BCA8E71E543}"/>
              </a:ext>
            </a:extLst>
          </p:cNvPr>
          <p:cNvSpPr txBox="1"/>
          <p:nvPr/>
        </p:nvSpPr>
        <p:spPr>
          <a:xfrm>
            <a:off x="-1" y="0"/>
            <a:ext cx="30378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solar air collector:</a:t>
            </a:r>
          </a:p>
        </p:txBody>
      </p:sp>
    </p:spTree>
    <p:extLst>
      <p:ext uri="{BB962C8B-B14F-4D97-AF65-F5344CB8AC3E}">
        <p14:creationId xmlns:p14="http://schemas.microsoft.com/office/powerpoint/2010/main" val="856558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F55F-1CCA-73F6-1A6D-1A5AC7F3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62635"/>
          </a:xfrm>
        </p:spPr>
        <p:txBody>
          <a:bodyPr/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solar concentrator: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4827C-73E0-EB48-F016-16AB87671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80" y="762635"/>
            <a:ext cx="1189228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does a solar concentrator do?</a:t>
            </a:r>
          </a:p>
          <a:p>
            <a:pPr marL="0" indent="0" algn="just">
              <a:buNone/>
            </a:pPr>
            <a:r>
              <a:rPr lang="en-US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A solar concentrator uses lenses, called Fresnel lenses, which </a:t>
            </a:r>
            <a:r>
              <a:rPr lang="en-US" sz="32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take a large area of sunlight and direct it towards a specific spot by bending the rays of light and focusing them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n-US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Some people use the same principle when they use a magnifying lens to focus the Sun's rays on a pile of kindling or paper to start fires.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2569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00A59C-6484-949A-2A8E-8E06DA8A1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" y="0"/>
            <a:ext cx="7172325" cy="5838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6486D4-3E4F-924D-39C1-34AA1BBE2DD9}"/>
              </a:ext>
            </a:extLst>
          </p:cNvPr>
          <p:cNvSpPr txBox="1"/>
          <p:nvPr/>
        </p:nvSpPr>
        <p:spPr>
          <a:xfrm>
            <a:off x="7040881" y="380255"/>
            <a:ext cx="515112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Types of concentrating sunlight collectors:</a:t>
            </a: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</a:p>
          <a:p>
            <a:pPr marL="342900" indent="-342900" algn="just">
              <a:buAutoNum type="alphaLcParenBoth"/>
            </a:pP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tubular absorbers with diffuse back reflector, </a:t>
            </a:r>
          </a:p>
          <a:p>
            <a:pPr marL="342900" indent="-342900" algn="just">
              <a:buAutoNum type="alphaLcParenBoth"/>
            </a:pP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tubular absorbers with specular cusp reflectors, </a:t>
            </a:r>
          </a:p>
          <a:p>
            <a:pPr marL="342900" indent="-342900" algn="just">
              <a:buAutoNum type="alphaLcParenBoth"/>
            </a:pP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plane receiver with plain reflectors (V-trough), </a:t>
            </a:r>
          </a:p>
          <a:p>
            <a:pPr marL="342900" indent="-342900" algn="just">
              <a:buAutoNum type="alphaLcParenBoth"/>
            </a:pP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Multi-sectional planar concentrator, </a:t>
            </a:r>
          </a:p>
          <a:p>
            <a:pPr marL="342900" indent="-342900" algn="just">
              <a:buAutoNum type="alphaLcParenBoth"/>
            </a:pP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compound parabolic concentrator </a:t>
            </a:r>
          </a:p>
          <a:p>
            <a:pPr marL="342900" indent="-342900" algn="just">
              <a:buAutoNum type="alphaLcParenBoth"/>
            </a:pP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parabolic trough, </a:t>
            </a:r>
          </a:p>
          <a:p>
            <a:pPr marL="342900" indent="-342900" algn="just">
              <a:buFontTx/>
              <a:buAutoNum type="alphaLcParenBoth"/>
            </a:pPr>
            <a:r>
              <a:rPr lang="en-US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fresnel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concentrator, (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flat lens made of a number of concentric rings, to reduce </a:t>
            </a:r>
            <a:r>
              <a:rPr lang="en-US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spherical aberration)</a:t>
            </a:r>
            <a:r>
              <a:rPr lang="en-US" b="1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endParaRPr lang="en-US" b="1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just">
              <a:buAutoNum type="alphaLcParenBoth"/>
            </a:pP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array reflectors (heliostats) with central receiver. </a:t>
            </a:r>
          </a:p>
          <a:p>
            <a:pPr marL="342900" indent="-342900" algn="just">
              <a:buAutoNum type="alphaLcParenBoth"/>
            </a:pP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Concentration of light on the receiver is achieved by shaping the reflectors (mirrors) around the receiver (represented by blue circles).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447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F869D-32B9-8E15-7DC8-BE2B5905E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1" y="-101598"/>
            <a:ext cx="11929638" cy="6055429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Solar distillation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 algn="just">
              <a:spcBef>
                <a:spcPts val="600"/>
              </a:spcBef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 distillation is by far the most reliable, least costly method of 99.9% true purification of most type of contaminated water especially in developing nations, where fuel is scarce or too expensive. </a:t>
            </a:r>
          </a:p>
          <a:p>
            <a:pPr marL="355600" indent="-355600" algn="just">
              <a:spcBef>
                <a:spcPts val="600"/>
              </a:spcBef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 distillation is used to produce drinking water or to produce pure water for lead acid batteries, laboratories, hospitals and in producing commercial products such as rose water.</a:t>
            </a:r>
          </a:p>
          <a:p>
            <a:pPr marL="355600" indent="-355600" algn="just">
              <a:spcBef>
                <a:spcPts val="600"/>
              </a:spcBef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principles of Solar water distillation are simple yet effective, as distillation replicates the way nature makes rain. </a:t>
            </a:r>
          </a:p>
          <a:p>
            <a:pPr marL="355600" indent="-355600" algn="just">
              <a:spcBef>
                <a:spcPts val="600"/>
              </a:spcBef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sun’s energy heats water to the point of evaporation. </a:t>
            </a:r>
          </a:p>
          <a:p>
            <a:pPr marL="355600" indent="-355600" algn="just">
              <a:spcBef>
                <a:spcPts val="600"/>
              </a:spcBef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water evaporates, water vapor rises, condensing on the glass surface for collection. </a:t>
            </a:r>
          </a:p>
          <a:p>
            <a:pPr marL="355600" indent="-355600" algn="just">
              <a:spcBef>
                <a:spcPts val="600"/>
              </a:spcBef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removes impurities such as salts and heavy metals as well as eliminates microbiological organisms. </a:t>
            </a:r>
          </a:p>
          <a:p>
            <a:pPr marL="355600" indent="-355600" algn="just">
              <a:spcBef>
                <a:spcPts val="600"/>
              </a:spcBef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 result is water cleaner than the purest rainwater. </a:t>
            </a:r>
          </a:p>
          <a:p>
            <a:pPr marL="355600" indent="-355600" algn="just">
              <a:spcBef>
                <a:spcPts val="600"/>
              </a:spcBef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Sola Aqua still is a passive solar distiller that only needs sunshine to operate.</a:t>
            </a:r>
          </a:p>
          <a:p>
            <a:pPr marL="355600" indent="-355600" algn="just">
              <a:spcBef>
                <a:spcPts val="600"/>
              </a:spcBef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no moving parts to wear out.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817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F3DEC5-F8AE-C508-F9FA-964059637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49" y="-112853"/>
            <a:ext cx="9616101" cy="708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99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EC7390-7B41-65B3-95A1-2D923C7D6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36561" y="0"/>
            <a:ext cx="9118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0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FB07C3-A4C1-ECD5-7745-3A6571B82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01" y="0"/>
            <a:ext cx="102599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89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FE2F7A-178F-004B-CF23-E932B6DD2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45" y="0"/>
            <a:ext cx="10342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6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3F573-1CB6-AD8B-6C48-066DD0AA9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60" y="200024"/>
            <a:ext cx="11790680" cy="646493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 Plate Collector consists of four essential components:</a:t>
            </a:r>
          </a:p>
          <a:p>
            <a:pPr marL="457200" indent="-457200" algn="just"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absorber plate. </a:t>
            </a:r>
          </a:p>
          <a:p>
            <a:pPr marL="914400" lvl="1" indent="-45720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intercepts and absorbs solar radiation. </a:t>
            </a:r>
          </a:p>
          <a:p>
            <a:pPr marL="914400" lvl="1" indent="-45720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plate is usually metallic (copper,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aluminium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steel), although plastics have been used in some low temperature applications. </a:t>
            </a:r>
          </a:p>
          <a:p>
            <a:pPr marL="914400" lvl="1" indent="-45720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most cases it is coated with a material to enhance the absorption of solar radiation.</a:t>
            </a:r>
          </a:p>
          <a:p>
            <a:pPr marL="914400" lvl="1" indent="-45720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coating may also be tailored to minimize the amount of infrared radiation emitted.</a:t>
            </a:r>
          </a:p>
          <a:p>
            <a:pPr marL="914400" lvl="1" indent="-45720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heat transport fluid (usually air or water) is used to extract the energy collected and passes over, under or through passages which form an integral part of the plate.</a:t>
            </a:r>
          </a:p>
          <a:p>
            <a:pPr marL="457200" indent="-457200" algn="just"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Transparent covers. </a:t>
            </a:r>
          </a:p>
          <a:p>
            <a:pPr marL="914400" lvl="1" indent="-45720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one or more sheets of solar radiation transmitting materials and are placed above the absorber plate. </a:t>
            </a:r>
          </a:p>
          <a:p>
            <a:pPr marL="914400" lvl="1" indent="-45720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allow solar energy to reach the absorber plate while reducing convection, conduction and re-radiation heat losses.</a:t>
            </a:r>
          </a:p>
          <a:p>
            <a:pPr marL="457200" indent="-457200" algn="just"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Insulation beneath the absorber plate.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1" indent="-45720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minimizes and protects the absorbing surface from heat losses.</a:t>
            </a:r>
          </a:p>
          <a:p>
            <a:pPr marL="457200" indent="-457200" algn="just"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Box-like structure.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the above components and keeps them in position.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30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F869D-32B9-8E15-7DC8-BE2B5905E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1" y="-124747"/>
            <a:ext cx="11929638" cy="520658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Solar Cooker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A0A30-5EDE-363B-FCE6-CAED362BA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6" y="419061"/>
            <a:ext cx="11247767" cy="643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93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94CD82-D64D-902F-0835-045B5DF85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93" y="0"/>
            <a:ext cx="9652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89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671562-F59F-7D9D-656C-2A4AFE629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9095" y="0"/>
            <a:ext cx="9533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11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9EE1F4-193D-E65D-5D62-42BB6AAAF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690" y="0"/>
            <a:ext cx="734531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158C52-5840-E63E-702F-5144304E4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55579"/>
            <a:ext cx="4968138" cy="308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07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60F2A5-D504-279B-DEFD-2ECAE629A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27" y="0"/>
            <a:ext cx="9846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1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E869A5-AE81-5B78-8F22-2B68182E564C}"/>
              </a:ext>
            </a:extLst>
          </p:cNvPr>
          <p:cNvSpPr txBox="1"/>
          <p:nvPr/>
        </p:nvSpPr>
        <p:spPr>
          <a:xfrm>
            <a:off x="223520" y="382012"/>
            <a:ext cx="11744960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 startAt="5"/>
            </a:pPr>
            <a:r>
              <a:rPr lang="en-US" sz="3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selective surface should possess the following </a:t>
            </a:r>
            <a:r>
              <a:rPr lang="en-US" sz="30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3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properties should </a:t>
            </a:r>
            <a:r>
              <a:rPr lang="en-US" sz="3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change with use</a:t>
            </a:r>
            <a:r>
              <a:rPr lang="en-US" sz="3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3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should be of </a:t>
            </a:r>
            <a:r>
              <a:rPr lang="en-US" sz="3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reasonable cost</a:t>
            </a:r>
            <a:endParaRPr lang="en-US" sz="3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n-US" sz="3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should be able to </a:t>
            </a:r>
            <a:r>
              <a:rPr lang="en-US" sz="3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withstand the temperature levels </a:t>
            </a:r>
            <a:r>
              <a:rPr lang="en-US" sz="3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the absorber plate surface of a collector over extended period of time;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3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should be able to </a:t>
            </a:r>
            <a:r>
              <a:rPr lang="en-US" sz="3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withstand atmospheric </a:t>
            </a:r>
            <a:r>
              <a:rPr lang="en-IN" sz="3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corrosion and oxidation</a:t>
            </a:r>
            <a:r>
              <a:rPr lang="en-IN" sz="3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+mj-lt"/>
              <a:buAutoNum type="arabicPeriod" startAt="5"/>
            </a:pPr>
            <a:r>
              <a:rPr lang="en-IN" sz="30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selective coatings </a:t>
            </a:r>
            <a:r>
              <a:rPr lang="en-IN" sz="3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IN" sz="3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chrome;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IN" sz="3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nickel;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IN" sz="3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copper;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IN" sz="3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Silver foil;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IN" sz="3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Enersorb</a:t>
            </a:r>
            <a:r>
              <a:rPr lang="en-IN" sz="3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(nonselective);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IN" sz="3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Nextel (non-selective).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86739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E0F53-5E26-EA8D-A054-EE003A5D7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" y="562292"/>
            <a:ext cx="11973560" cy="573341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for flat-plate collectors: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nb-NO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Absorber plate</a:t>
            </a:r>
            <a:r>
              <a:rPr lang="nb-NO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b-NO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Copper, Aluminium, Steel, Brass, Silver etc.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Insulation</a:t>
            </a:r>
            <a:r>
              <a:rPr lang="en-US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Crown white wool, Glass wool, Expanded </a:t>
            </a:r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polystrene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foam etc.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 plate</a:t>
            </a:r>
            <a:r>
              <a:rPr lang="en-IN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Glass, Teflon, </a:t>
            </a:r>
            <a:r>
              <a:rPr lang="en-IN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Tedlar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Marlex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</a:p>
          <a:p>
            <a:pPr marL="0" indent="0" algn="just">
              <a:buNone/>
            </a:pPr>
            <a:r>
              <a:rPr lang="en-IN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Selective Absorber Coatings/Surfaces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thermal losses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absorber plate of a solar heating panel, an efficient way is to 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selective absorber coatings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ideal selective coating is a 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 absorber of solar radiation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well as a 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 reflector of thermal radiation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selective coating, thus, increases the temperature of an absorbing surface.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“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selective surface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has a 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absorptance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shortwave radiation (less than 2.5 mm) and 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emittance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longwave radiation (more than 2.5 mm).</a:t>
            </a:r>
          </a:p>
        </p:txBody>
      </p:sp>
    </p:spTree>
    <p:extLst>
      <p:ext uri="{BB962C8B-B14F-4D97-AF65-F5344CB8AC3E}">
        <p14:creationId xmlns:p14="http://schemas.microsoft.com/office/powerpoint/2010/main" val="310836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A21F-DBA1-7367-BAEB-3CF9894FE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80" y="233680"/>
            <a:ext cx="11851640" cy="63906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3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types of flat-plate collectors have been designed and studied. </a:t>
            </a:r>
          </a:p>
          <a:p>
            <a:pPr marL="0" indent="0" algn="just">
              <a:buNone/>
            </a:pPr>
            <a:r>
              <a:rPr lang="en-US" sz="23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include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3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tube in plate, corrugated type, spiral wound type etc. </a:t>
            </a:r>
          </a:p>
          <a:p>
            <a:pPr marL="0" indent="0" algn="just">
              <a:buNone/>
            </a:pPr>
            <a:r>
              <a:rPr lang="en-US" sz="23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criteria is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3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exposure, double exposure or exposure and reflector type.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3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collector utilizes sheets of any of the </a:t>
            </a:r>
            <a:r>
              <a:rPr lang="en-US" sz="23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conducting material viz</a:t>
            </a:r>
            <a:r>
              <a:rPr lang="en-US" sz="23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copper, </a:t>
            </a:r>
            <a:r>
              <a:rPr lang="en-US" sz="23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aluminium</a:t>
            </a:r>
            <a:r>
              <a:rPr lang="en-US" sz="23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galvanized iron.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3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3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sheets are painted dead black for increasing the absorptivity.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3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sheets are provided with one or more glass or plastic covers with </a:t>
            </a:r>
            <a:r>
              <a:rPr lang="en-US" sz="23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gap in between to reduce the heat transfer losses</a:t>
            </a:r>
            <a:r>
              <a:rPr lang="en-US" sz="23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3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sides which are not exposed to solar radiation are </a:t>
            </a:r>
            <a:r>
              <a:rPr lang="en-US" sz="23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insulated</a:t>
            </a:r>
            <a:r>
              <a:rPr lang="en-US" sz="23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3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assembly is fixed in airtight wooden box which is mounted on </a:t>
            </a:r>
            <a:r>
              <a:rPr lang="en-US" sz="23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device </a:t>
            </a:r>
            <a:r>
              <a:rPr lang="en-US" sz="23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give </a:t>
            </a:r>
            <a:r>
              <a:rPr lang="en-US" sz="23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desired angle of inclination</a:t>
            </a:r>
            <a:r>
              <a:rPr lang="en-US" sz="23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3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dimensions of collectors should be such as to make their handling easy.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3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collector will absorb the sun energy (</a:t>
            </a:r>
            <a:r>
              <a:rPr lang="en-US" sz="23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as well as diffused</a:t>
            </a:r>
            <a:r>
              <a:rPr lang="en-US" sz="23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transfer it to the fluid (air, water or oil) </a:t>
            </a:r>
            <a:r>
              <a:rPr lang="en-IN" sz="23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flowing within the collector.</a:t>
            </a:r>
          </a:p>
        </p:txBody>
      </p:sp>
    </p:spTree>
    <p:extLst>
      <p:ext uri="{BB962C8B-B14F-4D97-AF65-F5344CB8AC3E}">
        <p14:creationId xmlns:p14="http://schemas.microsoft.com/office/powerpoint/2010/main" val="21264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ocesses | Free Full-Text | Thermal Performance Enhancement in Flat Plate  Solar Collector Solar Water Heater: A Review | HTML">
            <a:extLst>
              <a:ext uri="{FF2B5EF4-FFF2-40B4-BE49-F238E27FC236}">
                <a16:creationId xmlns:a16="http://schemas.microsoft.com/office/drawing/2014/main" id="{AFF8FF19-E110-4028-1226-EFFD7BE83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0160"/>
            <a:ext cx="120697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95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924ED8-E127-998D-64F3-E54D2DFF51E2}"/>
              </a:ext>
            </a:extLst>
          </p:cNvPr>
          <p:cNvSpPr txBox="1"/>
          <p:nvPr/>
        </p:nvSpPr>
        <p:spPr>
          <a:xfrm>
            <a:off x="91440" y="76538"/>
            <a:ext cx="11988800" cy="6909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2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Basically, a flat-plate collector is </a:t>
            </a:r>
            <a:r>
              <a:rPr lang="en-US" sz="2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</a:t>
            </a:r>
            <a:r>
              <a:rPr lang="en-US" sz="2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time, </a:t>
            </a:r>
            <a:r>
              <a:rPr lang="en-US" sz="2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</a:t>
            </a:r>
            <a:r>
              <a:rPr lang="en-US" sz="2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good many </a:t>
            </a:r>
            <a:r>
              <a:rPr lang="en-IN" sz="2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 and also </a:t>
            </a:r>
            <a:r>
              <a:rPr lang="en-IN" sz="2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inexpensive</a:t>
            </a:r>
            <a:r>
              <a:rPr lang="en-IN" sz="2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</a:t>
            </a:r>
            <a:r>
              <a:rPr lang="en-US" sz="2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 mirrors in the flat-plate collectors improves the output, permitting higher temperatures of operation. </a:t>
            </a:r>
          </a:p>
          <a:p>
            <a:pPr marL="0" indent="0" algn="just">
              <a:buNone/>
            </a:pPr>
            <a:r>
              <a:rPr lang="en-US" sz="2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mirrors are used either at north and south edges or at east and west edges of the collector or a combination of both</a:t>
            </a:r>
            <a:r>
              <a:rPr lang="en-US" sz="2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mirrors may be of </a:t>
            </a:r>
            <a:r>
              <a:rPr lang="en-IN" sz="2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reversible or non-reversible type.</a:t>
            </a:r>
          </a:p>
          <a:p>
            <a:pPr marL="0" indent="0" algn="just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5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affecting the performance of a flat-plate collector::</a:t>
            </a:r>
          </a:p>
          <a:p>
            <a:pPr marL="720725" indent="-342900" algn="just">
              <a:buFont typeface="+mj-lt"/>
              <a:buAutoNum type="arabicPeriod"/>
            </a:pPr>
            <a:r>
              <a:rPr lang="en-US" sz="25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 solar radiation:</a:t>
            </a:r>
          </a:p>
          <a:p>
            <a:pPr marL="835025" lvl="1" indent="0" algn="just">
              <a:buNone/>
            </a:pPr>
            <a:r>
              <a:rPr lang="en-US" sz="2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collector’s efficiency is directly related to solar radiation falling on it and increases with rise in temperature.</a:t>
            </a:r>
          </a:p>
          <a:p>
            <a:pPr marL="720725" indent="-342900" algn="just">
              <a:buFont typeface="+mj-lt"/>
              <a:buAutoNum type="arabicPeriod"/>
            </a:pPr>
            <a:r>
              <a:rPr lang="en-US" sz="25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cover plates:</a:t>
            </a:r>
          </a:p>
          <a:p>
            <a:pPr marL="377825" indent="0" algn="just">
              <a:buNone/>
            </a:pP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increase in number of cover plates reduces the internal connective heat losses but also prevents the transmission of radiation inside the collector</a:t>
            </a:r>
          </a:p>
          <a:p>
            <a:pPr marL="892175" indent="-514350" algn="just">
              <a:buFont typeface="+mj-lt"/>
              <a:buAutoNum type="arabicPeriod" startAt="3"/>
            </a:pPr>
            <a:r>
              <a:rPr lang="en-US" sz="25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Spacing between absorber plate and glass cover. </a:t>
            </a:r>
          </a:p>
          <a:p>
            <a:pPr marL="377825" indent="0" algn="just">
              <a:buNone/>
            </a:pP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more the space between the absorber and the cover plate, the less is the internal heat loss.</a:t>
            </a:r>
          </a:p>
          <a:p>
            <a:pPr marL="0" indent="0" algn="just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063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24A35-0B5F-939E-0661-B0DE659BB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80" y="0"/>
            <a:ext cx="11912600" cy="6858000"/>
          </a:xfrm>
        </p:spPr>
        <p:txBody>
          <a:bodyPr>
            <a:noAutofit/>
          </a:bodyPr>
          <a:lstStyle/>
          <a:p>
            <a:pPr marL="892175" indent="-514350" algn="l">
              <a:buFont typeface="+mj-lt"/>
              <a:buAutoNum type="arabicPeriod" startAt="4"/>
            </a:pPr>
            <a:r>
              <a:rPr lang="en-US" sz="27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Tilt of the collector. </a:t>
            </a:r>
          </a:p>
          <a:p>
            <a:pPr marL="377825" indent="0" algn="l">
              <a:buNone/>
            </a:pPr>
            <a:r>
              <a:rPr lang="en-US" sz="2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7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achieve better performance, flat-plate collector should be tilted at an angle of latitude of the location.</a:t>
            </a:r>
          </a:p>
          <a:p>
            <a:pPr marL="377825" indent="0" algn="l">
              <a:buNone/>
            </a:pPr>
            <a:r>
              <a:rPr lang="en-US" sz="2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7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collector is placed with south facing at northern hemisphere to receive maximum radiation throughout the day.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725" indent="-342900" algn="l">
              <a:buFont typeface="+mj-lt"/>
              <a:buAutoNum type="arabicPeriod" startAt="5"/>
            </a:pPr>
            <a:r>
              <a:rPr lang="en-US" sz="27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Selective surface: </a:t>
            </a:r>
          </a:p>
          <a:p>
            <a:pPr marL="377825" indent="0" algn="l">
              <a:buNone/>
            </a:pPr>
            <a:r>
              <a:rPr lang="en-US" sz="27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selective surface should be able to withstand high temperature, should not oxidize and should be corrosion resistant.</a:t>
            </a:r>
          </a:p>
          <a:p>
            <a:pPr marL="720725" indent="-342900" algn="l">
              <a:buFont typeface="+mj-lt"/>
              <a:buAutoNum type="arabicPeriod" startAt="6"/>
            </a:pPr>
            <a:r>
              <a:rPr lang="en-US" sz="27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 inlet temperature:</a:t>
            </a:r>
          </a:p>
          <a:p>
            <a:pPr marL="377825" indent="0" algn="l">
              <a:buNone/>
            </a:pPr>
            <a:r>
              <a:rPr lang="en-US" sz="2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With the increase in the inlet temperature of the fluid, there is an increase in operating temperature of the collector and this leads to decrease in efficiency.</a:t>
            </a:r>
            <a:endParaRPr lang="en-US" sz="2700" b="0" i="1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725" indent="-342900" algn="l">
              <a:buFont typeface="+mj-lt"/>
              <a:buAutoNum type="arabicPeriod" startAt="6"/>
            </a:pPr>
            <a:r>
              <a:rPr lang="en-US" sz="27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Dust on cover plate:</a:t>
            </a:r>
          </a:p>
          <a:p>
            <a:pPr marL="377825" indent="0" algn="l">
              <a:buNone/>
            </a:pPr>
            <a:r>
              <a:rPr lang="en-US" sz="2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collector’s efficiency decreases as dust particles increase on the cover plate. Thus, frequent cleaning is required to get the maximum efficiency of the collector.</a:t>
            </a:r>
            <a:endParaRPr lang="en-US" sz="27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05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24A35-0B5F-939E-0661-B0DE659BB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80" y="169544"/>
            <a:ext cx="11912600" cy="655637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Flat-plate Collectors:</a:t>
            </a:r>
          </a:p>
          <a:p>
            <a:pPr marL="720725" indent="-342900" algn="l">
              <a:buFont typeface="+mj-lt"/>
              <a:buAutoNum type="arabicPeriod"/>
            </a:pPr>
            <a:r>
              <a:rPr lang="en-US" sz="26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beam and diffuse solar radiations </a:t>
            </a:r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used.</a:t>
            </a:r>
          </a:p>
          <a:p>
            <a:pPr marL="720725" indent="-342900" algn="l">
              <a:buFont typeface="+mj-lt"/>
              <a:buAutoNum type="arabicPeriod"/>
            </a:pPr>
            <a:r>
              <a:rPr lang="en-IN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 </a:t>
            </a:r>
            <a:r>
              <a:rPr lang="en-IN" sz="26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little maintenance</a:t>
            </a:r>
            <a:r>
              <a:rPr lang="en-IN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20725" indent="-342900" algn="l">
              <a:buFont typeface="+mj-lt"/>
              <a:buAutoNum type="arabicPeriod"/>
            </a:pPr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orientation of the sun is </a:t>
            </a:r>
            <a:r>
              <a:rPr lang="en-US" sz="26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required </a:t>
            </a:r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 </a:t>
            </a:r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tracking device needed)</a:t>
            </a:r>
          </a:p>
          <a:p>
            <a:pPr marL="720725" indent="-342900" algn="l">
              <a:buFont typeface="+mj-lt"/>
              <a:buAutoNum type="arabicPeriod"/>
            </a:pPr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Mechanically </a:t>
            </a:r>
            <a:r>
              <a:rPr lang="en-US" sz="26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simpler </a:t>
            </a:r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the focusing collectors.</a:t>
            </a:r>
            <a:endParaRPr lang="en-IN" sz="26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</a:t>
            </a:r>
            <a:r>
              <a:rPr lang="en-US" sz="2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Flat-plate Collectors</a:t>
            </a:r>
            <a:r>
              <a:rPr lang="en-IN" sz="2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20725" indent="-365125">
              <a:buFont typeface="+mj-lt"/>
              <a:buAutoNum type="arabicPeriod"/>
            </a:pPr>
            <a:r>
              <a:rPr lang="en-US" sz="26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temperature </a:t>
            </a:r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achieved.</a:t>
            </a:r>
          </a:p>
          <a:p>
            <a:pPr marL="720725" indent="-365125">
              <a:buFont typeface="+mj-lt"/>
              <a:buAutoNum type="arabicPeriod"/>
            </a:pPr>
            <a:r>
              <a:rPr lang="en-IN" sz="26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Heavy </a:t>
            </a:r>
            <a:r>
              <a:rPr lang="en-IN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weight.</a:t>
            </a:r>
          </a:p>
          <a:p>
            <a:pPr marL="720725" indent="-365125">
              <a:buFont typeface="+mj-lt"/>
              <a:buAutoNum type="arabicPeriod"/>
            </a:pPr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heat losses by conduction due to large area.</a:t>
            </a:r>
          </a:p>
          <a:p>
            <a:pPr marL="0" indent="0" algn="l">
              <a:buNone/>
            </a:pPr>
            <a:r>
              <a:rPr lang="en-IN" sz="2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pPr marL="720725" indent="-365125" algn="l">
              <a:buFont typeface="+mj-lt"/>
              <a:buAutoNum type="arabicPeriod"/>
            </a:pPr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</a:t>
            </a:r>
            <a:r>
              <a:rPr lang="en-US" sz="26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 water heating</a:t>
            </a:r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20725" indent="-365125" algn="l">
              <a:buFont typeface="+mj-lt"/>
              <a:buAutoNum type="arabicPeriod"/>
            </a:pPr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</a:t>
            </a:r>
            <a:r>
              <a:rPr lang="en-US" sz="26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 heating and cooling</a:t>
            </a:r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20725" indent="-365125" algn="l">
              <a:buFont typeface="+mj-lt"/>
              <a:buAutoNum type="arabicPeriod"/>
            </a:pPr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</a:t>
            </a:r>
            <a:r>
              <a:rPr lang="en-US" sz="26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temperature power generation</a:t>
            </a:r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068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1551</Words>
  <Application>Microsoft Office PowerPoint</Application>
  <PresentationFormat>Widescreen</PresentationFormat>
  <Paragraphs>121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</vt:lpstr>
      <vt:lpstr>Calibri</vt:lpstr>
      <vt:lpstr>Calibri Light</vt:lpstr>
      <vt:lpstr>open sans</vt:lpstr>
      <vt:lpstr>Times New Roman</vt:lpstr>
      <vt:lpstr>Office Theme</vt:lpstr>
      <vt:lpstr>Solar Thermal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solar concentrator: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NIT Andhra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Thermal systems</dc:title>
  <dc:creator>Dr. Ganesh Babu Katam</dc:creator>
  <cp:lastModifiedBy>Dr. Ganesh Babu Katam</cp:lastModifiedBy>
  <cp:revision>39</cp:revision>
  <dcterms:created xsi:type="dcterms:W3CDTF">2022-09-28T05:41:48Z</dcterms:created>
  <dcterms:modified xsi:type="dcterms:W3CDTF">2023-02-09T06:28:19Z</dcterms:modified>
</cp:coreProperties>
</file>