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62" r:id="rId21"/>
    <p:sldId id="263" r:id="rId22"/>
    <p:sldId id="264" r:id="rId23"/>
    <p:sldId id="265" r:id="rId24"/>
    <p:sldId id="266" r:id="rId25"/>
    <p:sldId id="269" r:id="rId26"/>
    <p:sldId id="26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5C49-38C3-6480-CE6A-FDEB6DA77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03B3B3-E344-156F-5D64-9BA328D7A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35E116-12ED-64E2-A3FA-D7DF5FCC80A7}"/>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5" name="Footer Placeholder 4">
            <a:extLst>
              <a:ext uri="{FF2B5EF4-FFF2-40B4-BE49-F238E27FC236}">
                <a16:creationId xmlns:a16="http://schemas.microsoft.com/office/drawing/2014/main" id="{18975EDA-99E5-D410-FBCD-3FAC7026B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BD5A3-FA11-AFD4-4433-684991663B60}"/>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376937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3F50-6AFD-EA6C-DCF7-96D96F6AB9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D1A5B-D1CF-D919-9D09-E9CF8C0BE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7D6832-1872-1510-2C0B-87AD296CB0C2}"/>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5" name="Footer Placeholder 4">
            <a:extLst>
              <a:ext uri="{FF2B5EF4-FFF2-40B4-BE49-F238E27FC236}">
                <a16:creationId xmlns:a16="http://schemas.microsoft.com/office/drawing/2014/main" id="{CCC2B1CB-F5AA-9D3E-339F-009745E71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CF6F8-F922-6438-ECF9-636E86616CD0}"/>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389779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5A19E-97DF-17AC-A4AF-2FC395CF06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EB9180-2BAA-D213-8CC9-358D1288D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D708A-55B2-0DB0-C0D0-7A12A549D967}"/>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5" name="Footer Placeholder 4">
            <a:extLst>
              <a:ext uri="{FF2B5EF4-FFF2-40B4-BE49-F238E27FC236}">
                <a16:creationId xmlns:a16="http://schemas.microsoft.com/office/drawing/2014/main" id="{1534EB5D-93CA-20BD-D265-AD77F6282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E3082-CF7F-9238-8794-A936E5A2CA46}"/>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155668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CD26-4FF8-F40F-446B-3E0687C1F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77163-51CC-5D11-AA4A-ED7FCDC49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698BA-2434-6F28-625B-704EDCAF40A2}"/>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5" name="Footer Placeholder 4">
            <a:extLst>
              <a:ext uri="{FF2B5EF4-FFF2-40B4-BE49-F238E27FC236}">
                <a16:creationId xmlns:a16="http://schemas.microsoft.com/office/drawing/2014/main" id="{2690C365-6F13-72D5-E2B9-51B70CFEE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E7195-C8AB-DFA5-A181-C06FBF088A3A}"/>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101356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30A-F10F-A5C4-64E7-3BE6C840A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A4AEC9-5467-0F02-C677-6191794AE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98F01-7775-A281-74F2-6CEB7554AB96}"/>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5" name="Footer Placeholder 4">
            <a:extLst>
              <a:ext uri="{FF2B5EF4-FFF2-40B4-BE49-F238E27FC236}">
                <a16:creationId xmlns:a16="http://schemas.microsoft.com/office/drawing/2014/main" id="{7AE283EB-B834-DA1E-796D-52A72A47D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92BC3-A1F8-5F94-7F7C-A9DE58197465}"/>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129869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0A67-63D5-5F8F-1856-3A46085458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988443-D812-A0EE-B8A0-26036BA27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6EA42A-9C60-79CA-DC45-49B72B1DE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6F80C0-F891-9DE8-39C8-F4FEA991EAAE}"/>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6" name="Footer Placeholder 5">
            <a:extLst>
              <a:ext uri="{FF2B5EF4-FFF2-40B4-BE49-F238E27FC236}">
                <a16:creationId xmlns:a16="http://schemas.microsoft.com/office/drawing/2014/main" id="{FF34DD11-F0C4-135C-8F21-3C12545062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2B6DB-04BF-D239-BDBB-11BF238D8F18}"/>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410059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297C-E87C-2550-5C3A-01B210EDD3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EBFC01-4E67-17E6-A6A0-9CE3B16B6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578E2-8621-4E86-8650-54C360544B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DE631F-2070-6EEF-66CC-785A24EE3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01DB10-842A-5493-D382-D7A1604C2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468875-557A-2558-3F6B-4AF10AE70D84}"/>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8" name="Footer Placeholder 7">
            <a:extLst>
              <a:ext uri="{FF2B5EF4-FFF2-40B4-BE49-F238E27FC236}">
                <a16:creationId xmlns:a16="http://schemas.microsoft.com/office/drawing/2014/main" id="{9037C105-BE8F-2F22-E47B-60C665A37C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651F8A-B5A1-56A5-FD26-6BD48CFCF220}"/>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254717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F1AB-22B5-57FA-BCF4-9897C5D6B0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AF2E4E-65A5-87C9-3515-620F6CFE265D}"/>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4" name="Footer Placeholder 3">
            <a:extLst>
              <a:ext uri="{FF2B5EF4-FFF2-40B4-BE49-F238E27FC236}">
                <a16:creationId xmlns:a16="http://schemas.microsoft.com/office/drawing/2014/main" id="{6842F902-0524-2513-60AC-F852149AE6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445BF5-193B-D45A-09D4-430C309D37D0}"/>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320762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6A5DC-B0FE-D736-F5B1-8BE6E57015F5}"/>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3" name="Footer Placeholder 2">
            <a:extLst>
              <a:ext uri="{FF2B5EF4-FFF2-40B4-BE49-F238E27FC236}">
                <a16:creationId xmlns:a16="http://schemas.microsoft.com/office/drawing/2014/main" id="{2D008F24-8255-C107-1C27-B259E5A4C2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1D62D8-6D6C-866A-7375-13D61EBC8918}"/>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394721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742B-62E2-C88B-C7F8-4FCF17BF6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F56580-AA6A-0359-F7FA-425901A21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DFC25F-034F-27A1-03B8-936F9ADE8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41DA4-272A-98ED-89B1-5DB2394C2319}"/>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6" name="Footer Placeholder 5">
            <a:extLst>
              <a:ext uri="{FF2B5EF4-FFF2-40B4-BE49-F238E27FC236}">
                <a16:creationId xmlns:a16="http://schemas.microsoft.com/office/drawing/2014/main" id="{808079A6-BF59-283E-988A-47E5722B5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6C363-80FB-771B-1281-11059BD43A94}"/>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241460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982A-9567-8C99-4E34-F4BE1A692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4C4D0E-F65C-230B-0007-6D2C51086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D537FB-33CD-BCF5-9655-53C7F9879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B82F8-BF02-7198-C784-E6047A741ED1}"/>
              </a:ext>
            </a:extLst>
          </p:cNvPr>
          <p:cNvSpPr>
            <a:spLocks noGrp="1"/>
          </p:cNvSpPr>
          <p:nvPr>
            <p:ph type="dt" sz="half" idx="10"/>
          </p:nvPr>
        </p:nvSpPr>
        <p:spPr/>
        <p:txBody>
          <a:bodyPr/>
          <a:lstStyle/>
          <a:p>
            <a:fld id="{BB593109-6B06-4658-98C5-DEC4CAAECAD8}" type="datetimeFigureOut">
              <a:rPr lang="en-IN" smtClean="0"/>
              <a:t>12-04-2023</a:t>
            </a:fld>
            <a:endParaRPr lang="en-IN"/>
          </a:p>
        </p:txBody>
      </p:sp>
      <p:sp>
        <p:nvSpPr>
          <p:cNvPr id="6" name="Footer Placeholder 5">
            <a:extLst>
              <a:ext uri="{FF2B5EF4-FFF2-40B4-BE49-F238E27FC236}">
                <a16:creationId xmlns:a16="http://schemas.microsoft.com/office/drawing/2014/main" id="{32110956-7B6C-6B18-AA87-104DDD8DE0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BA0D1D-922D-5E5F-503C-64654AA231B2}"/>
              </a:ext>
            </a:extLst>
          </p:cNvPr>
          <p:cNvSpPr>
            <a:spLocks noGrp="1"/>
          </p:cNvSpPr>
          <p:nvPr>
            <p:ph type="sldNum" sz="quarter" idx="12"/>
          </p:nvPr>
        </p:nvSpPr>
        <p:spPr/>
        <p:txBody>
          <a:bodyPr/>
          <a:lstStyle/>
          <a:p>
            <a:fld id="{9253B438-CFEF-4144-9AFA-8BBCDDCBC3E6}" type="slidenum">
              <a:rPr lang="en-IN" smtClean="0"/>
              <a:t>‹#›</a:t>
            </a:fld>
            <a:endParaRPr lang="en-IN"/>
          </a:p>
        </p:txBody>
      </p:sp>
    </p:spTree>
    <p:extLst>
      <p:ext uri="{BB962C8B-B14F-4D97-AF65-F5344CB8AC3E}">
        <p14:creationId xmlns:p14="http://schemas.microsoft.com/office/powerpoint/2010/main" val="304514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11464-D2D9-BB20-1C18-EC6BE4EDE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CE939C-8D61-C55E-32B6-2C1BBB686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67A22-E7AC-1F81-B3EA-906C87E67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93109-6B06-4658-98C5-DEC4CAAECAD8}" type="datetimeFigureOut">
              <a:rPr lang="en-IN" smtClean="0"/>
              <a:t>12-04-2023</a:t>
            </a:fld>
            <a:endParaRPr lang="en-IN"/>
          </a:p>
        </p:txBody>
      </p:sp>
      <p:sp>
        <p:nvSpPr>
          <p:cNvPr id="5" name="Footer Placeholder 4">
            <a:extLst>
              <a:ext uri="{FF2B5EF4-FFF2-40B4-BE49-F238E27FC236}">
                <a16:creationId xmlns:a16="http://schemas.microsoft.com/office/drawing/2014/main" id="{75CC4227-EACD-8291-1FBD-32FD84D09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668757-10C5-7B14-86A3-C3DBF8FEE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3B438-CFEF-4144-9AFA-8BBCDDCBC3E6}" type="slidenum">
              <a:rPr lang="en-IN" smtClean="0"/>
              <a:t>‹#›</a:t>
            </a:fld>
            <a:endParaRPr lang="en-IN"/>
          </a:p>
        </p:txBody>
      </p:sp>
    </p:spTree>
    <p:extLst>
      <p:ext uri="{BB962C8B-B14F-4D97-AF65-F5344CB8AC3E}">
        <p14:creationId xmlns:p14="http://schemas.microsoft.com/office/powerpoint/2010/main" val="2836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FC9E-8FD9-B110-8D44-373A086D4BA0}"/>
              </a:ext>
            </a:extLst>
          </p:cNvPr>
          <p:cNvSpPr>
            <a:spLocks noGrp="1"/>
          </p:cNvSpPr>
          <p:nvPr>
            <p:ph type="ctrTitle"/>
          </p:nvPr>
        </p:nvSpPr>
        <p:spPr>
          <a:xfrm>
            <a:off x="1534160" y="1"/>
            <a:ext cx="9144000" cy="797878"/>
          </a:xfrm>
        </p:spPr>
        <p:txBody>
          <a:bodyPr>
            <a:normAutofit fontScale="90000"/>
          </a:bodyPr>
          <a:lstStyle/>
          <a:p>
            <a:r>
              <a:rPr lang="en-US" b="1" dirty="0">
                <a:latin typeface="Times New Roman" panose="02020603050405020304" pitchFamily="18" charset="0"/>
                <a:cs typeface="Times New Roman" panose="02020603050405020304" pitchFamily="18" charset="0"/>
              </a:rPr>
              <a:t>WIND ENERGY</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2B8985-BD1F-4F0D-855E-FE01268F91AA}"/>
              </a:ext>
            </a:extLst>
          </p:cNvPr>
          <p:cNvSpPr>
            <a:spLocks noGrp="1"/>
          </p:cNvSpPr>
          <p:nvPr>
            <p:ph type="subTitle" idx="1"/>
          </p:nvPr>
        </p:nvSpPr>
        <p:spPr>
          <a:xfrm>
            <a:off x="91440" y="543878"/>
            <a:ext cx="12009120" cy="4658042"/>
          </a:xfrm>
        </p:spPr>
        <p:txBody>
          <a:bodyPr>
            <a:noAutofit/>
          </a:bodyPr>
          <a:lstStyle/>
          <a:p>
            <a:pPr marL="457200" indent="-457200" algn="just">
              <a:lnSpc>
                <a:spcPct val="15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Wind is air set in motion by small amount of insolation reaching the upper atmosphere of earth.</a:t>
            </a:r>
          </a:p>
          <a:p>
            <a:pPr marL="457200" indent="-457200" algn="just">
              <a:lnSpc>
                <a:spcPct val="15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It contains kinetic energy (K.E.) which can easily be converted to electrical energy. Nature generates about 1.67 × 10</a:t>
            </a:r>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kWh of wind energy annually over land area of earth and 10 times this figure over the entire globe.</a:t>
            </a:r>
          </a:p>
          <a:p>
            <a:pPr marL="457200" indent="-457200" algn="just">
              <a:lnSpc>
                <a:spcPct val="15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This wind energy, which is an indirect source of energy, can be used to run a wind mill which in turn drives a generator to produce electricity.</a:t>
            </a:r>
          </a:p>
          <a:p>
            <a:pPr marL="457200" indent="-457200" algn="just">
              <a:lnSpc>
                <a:spcPct val="15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Although wind mills have been used for more than a dozen centuries for grinding grain and pumping water, interest in large scale power generation has developed over the past 50 years. </a:t>
            </a:r>
          </a:p>
          <a:p>
            <a:pPr marL="457200" indent="-457200" algn="just">
              <a:lnSpc>
                <a:spcPct val="15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A largest wind generator built in the past was 800 kW unit operated in France from 1958-60. </a:t>
            </a:r>
          </a:p>
          <a:p>
            <a:pPr marL="457200" indent="-457200" algn="just">
              <a:lnSpc>
                <a:spcPct val="15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The flexible 3 blades propeller was about 35 m in diameter and produced the rated power in a 60 km/hour wind with a rotation speed of 47 </a:t>
            </a:r>
            <a:r>
              <a:rPr lang="en-US" sz="2000" dirty="0" err="1">
                <a:latin typeface="Times New Roman" panose="02020603050405020304" pitchFamily="18" charset="0"/>
                <a:cs typeface="Times New Roman" panose="02020603050405020304" pitchFamily="18" charset="0"/>
              </a:rPr>
              <a:t>r.p.m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80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3D89-531B-0AF4-542C-8698672D5F9F}"/>
              </a:ext>
            </a:extLst>
          </p:cNvPr>
          <p:cNvSpPr>
            <a:spLocks noGrp="1"/>
          </p:cNvSpPr>
          <p:nvPr>
            <p:ph type="title"/>
          </p:nvPr>
        </p:nvSpPr>
        <p:spPr>
          <a:xfrm>
            <a:off x="96520" y="0"/>
            <a:ext cx="11998960" cy="539432"/>
          </a:xfrm>
        </p:spPr>
        <p:txBody>
          <a:bodyPr>
            <a:noAutofit/>
          </a:bodyPr>
          <a:lstStyle/>
          <a:p>
            <a:r>
              <a:rPr lang="en-IN" sz="3600" b="1" dirty="0">
                <a:latin typeface="Times New Roman" panose="02020603050405020304" pitchFamily="18" charset="0"/>
                <a:cs typeface="Times New Roman" panose="02020603050405020304" pitchFamily="18" charset="0"/>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9CB37-32BF-08EA-D469-F9103D0DB034}"/>
                  </a:ext>
                </a:extLst>
              </p:cNvPr>
              <p:cNvSpPr>
                <a:spLocks noGrp="1"/>
              </p:cNvSpPr>
              <p:nvPr>
                <p:ph idx="1"/>
              </p:nvPr>
            </p:nvSpPr>
            <p:spPr>
              <a:xfrm>
                <a:off x="96520" y="539432"/>
                <a:ext cx="11998960" cy="6206808"/>
              </a:xfrm>
            </p:spPr>
            <p:txBody>
              <a:bodyPr>
                <a:normAutofit/>
              </a:bodyPr>
              <a:lstStyle/>
              <a:p>
                <a:pPr marL="457200" indent="-457200" algn="just">
                  <a:buFont typeface="+mj-lt"/>
                  <a:buAutoNum type="arabicPeriod" startAt="11"/>
                </a:pPr>
                <a:r>
                  <a:rPr lang="en-US" sz="2400" dirty="0">
                    <a:latin typeface="Times New Roman" panose="02020603050405020304" pitchFamily="18" charset="0"/>
                    <a:cs typeface="Times New Roman" panose="02020603050405020304" pitchFamily="18" charset="0"/>
                  </a:rPr>
                  <a:t>Solving Eqns. (6 and 7), we get:</a:t>
                </a:r>
              </a:p>
              <a:p>
                <a:pPr marL="457200" indent="-457200" algn="just">
                  <a:buFont typeface="+mj-lt"/>
                  <a:buAutoNum type="arabicPeriod" startAt="11"/>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(8)</a:t>
                </a:r>
              </a:p>
              <a:p>
                <a:pPr marL="0" indent="0" algn="just">
                  <a:buNone/>
                </a:pPr>
                <a:r>
                  <a:rPr lang="en-US" sz="2400" dirty="0">
                    <a:latin typeface="Times New Roman" panose="02020603050405020304" pitchFamily="18" charset="0"/>
                    <a:cs typeface="Times New Roman" panose="02020603050405020304" pitchFamily="18" charset="0"/>
                  </a:rPr>
                  <a:t>												</a:t>
                </a:r>
              </a:p>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The force on the rotor disc, F is given as F = (p</a:t>
                </a:r>
                <a:r>
                  <a:rPr lang="en-US" sz="2400" baseline="-25000" dirty="0">
                    <a:latin typeface="Times New Roman" panose="02020603050405020304" pitchFamily="18" charset="0"/>
                    <a:cs typeface="Times New Roman" panose="02020603050405020304" pitchFamily="18" charset="0"/>
                  </a:rPr>
                  <a:t>us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ds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bl</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a:t>
                </a:r>
              </a:p>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Also, F =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𝑚</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us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ds</a:t>
                </a:r>
                <a:r>
                  <a:rPr lang="en-US" sz="2400" dirty="0">
                    <a:latin typeface="Times New Roman" panose="02020603050405020304" pitchFamily="18" charset="0"/>
                    <a:cs typeface="Times New Roman" panose="02020603050405020304" pitchFamily="18" charset="0"/>
                  </a:rPr>
                  <a:t>]							--- (3)</a:t>
                </a:r>
              </a:p>
              <a:p>
                <a:pPr marL="0" indent="0" algn="just">
                  <a:buNone/>
                </a:pPr>
                <a:r>
                  <a:rPr lang="en-US" sz="2400" dirty="0">
                    <a:latin typeface="Times New Roman" panose="02020603050405020304" pitchFamily="18" charset="0"/>
                    <a:cs typeface="Times New Roman" panose="02020603050405020304" pitchFamily="18" charset="0"/>
                  </a:rPr>
                  <a:t>	[momentum per unit time from upstream to downstream winds]</a:t>
                </a:r>
              </a:p>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Applying Bernoulli’s equation to upstream and downstream sides, we get:</a:t>
                </a:r>
              </a:p>
              <a:p>
                <a:pPr marL="0" indent="0" algn="just">
                  <a:buNone/>
                </a:pPr>
                <a:r>
                  <a:rPr lang="en-US" sz="2400" dirty="0">
                    <a:latin typeface="Times New Roman" panose="02020603050405020304" pitchFamily="18" charset="0"/>
                    <a:cs typeface="Times New Roman" panose="02020603050405020304" pitchFamily="18" charset="0"/>
                  </a:rPr>
                  <a:t>											--- (4)</a:t>
                </a:r>
              </a:p>
              <a:p>
                <a:pPr marL="0" indent="0" algn="just">
                  <a:buNone/>
                </a:pPr>
                <a:r>
                  <a:rPr lang="en-US" sz="2400" dirty="0">
                    <a:latin typeface="Times New Roman" panose="02020603050405020304" pitchFamily="18" charset="0"/>
                    <a:cs typeface="Times New Roman" panose="02020603050405020304" pitchFamily="18" charset="0"/>
                  </a:rPr>
                  <a:t>											--- (5)</a:t>
                </a:r>
              </a:p>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Solving the above equations, we obtain:						--- (6)</a:t>
                </a:r>
              </a:p>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Equating Eqns. (2 and 3 ), we get: </a:t>
                </a:r>
              </a:p>
              <a:p>
                <a:pPr marL="0" indent="0" algn="just">
                  <a:buNone/>
                </a:pPr>
                <a:r>
                  <a:rPr lang="en-US" sz="2400" dirty="0">
                    <a:latin typeface="Times New Roman" panose="02020603050405020304" pitchFamily="18" charset="0"/>
                    <a:cs typeface="Times New Roman" panose="02020603050405020304" pitchFamily="18" charset="0"/>
                  </a:rPr>
                  <a:t>	</a:t>
                </a:r>
                <a:r>
                  <a:rPr lang="nl-NL" sz="2400" dirty="0">
                    <a:latin typeface="Times New Roman" panose="02020603050405020304" pitchFamily="18" charset="0"/>
                    <a:cs typeface="Times New Roman" panose="02020603050405020304" pitchFamily="18" charset="0"/>
                  </a:rPr>
                  <a:t>(p</a:t>
                </a:r>
                <a:r>
                  <a:rPr lang="nl-NL" sz="2400" baseline="-25000" dirty="0">
                    <a:latin typeface="Times New Roman" panose="02020603050405020304" pitchFamily="18" charset="0"/>
                    <a:cs typeface="Times New Roman" panose="02020603050405020304" pitchFamily="18" charset="0"/>
                  </a:rPr>
                  <a:t>us </a:t>
                </a:r>
                <a:r>
                  <a:rPr lang="nl-NL" sz="2400" dirty="0">
                    <a:latin typeface="Times New Roman" panose="02020603050405020304" pitchFamily="18" charset="0"/>
                    <a:cs typeface="Times New Roman" panose="02020603050405020304" pitchFamily="18" charset="0"/>
                  </a:rPr>
                  <a:t>– p</a:t>
                </a:r>
                <a:r>
                  <a:rPr lang="nl-NL" sz="2400" baseline="-25000" dirty="0">
                    <a:latin typeface="Times New Roman" panose="02020603050405020304" pitchFamily="18" charset="0"/>
                    <a:cs typeface="Times New Roman" panose="02020603050405020304" pitchFamily="18" charset="0"/>
                  </a:rPr>
                  <a:t>ds</a:t>
                </a:r>
                <a:r>
                  <a:rPr lang="nl-NL" sz="2400" dirty="0">
                    <a:latin typeface="Times New Roman" panose="02020603050405020304" pitchFamily="18" charset="0"/>
                    <a:cs typeface="Times New Roman" panose="02020603050405020304" pitchFamily="18" charset="0"/>
                  </a:rPr>
                  <a:t>) A</a:t>
                </a:r>
                <a:r>
                  <a:rPr lang="nl-NL" sz="2400" baseline="-25000" dirty="0">
                    <a:latin typeface="Times New Roman" panose="02020603050405020304" pitchFamily="18" charset="0"/>
                    <a:cs typeface="Times New Roman" panose="02020603050405020304" pitchFamily="18" charset="0"/>
                  </a:rPr>
                  <a:t>bl</a:t>
                </a:r>
                <a:r>
                  <a:rPr lang="nl-NL" sz="2400" dirty="0">
                    <a:latin typeface="Times New Roman" panose="02020603050405020304" pitchFamily="18" charset="0"/>
                    <a:cs typeface="Times New Roman" panose="02020603050405020304" pitchFamily="18" charset="0"/>
                  </a:rPr>
                  <a:t> = m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us</a:t>
                </a:r>
                <a:r>
                  <a:rPr lang="nl-NL" sz="2400" dirty="0">
                    <a:latin typeface="Times New Roman" panose="02020603050405020304" pitchFamily="18" charset="0"/>
                    <a:cs typeface="Times New Roman" panose="02020603050405020304" pitchFamily="18" charset="0"/>
                  </a:rPr>
                  <a:t> –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ds</a:t>
                </a:r>
                <a:r>
                  <a:rPr lang="nl-NL" sz="2400" dirty="0">
                    <a:latin typeface="Times New Roman" panose="02020603050405020304" pitchFamily="18" charset="0"/>
                    <a:cs typeface="Times New Roman" panose="02020603050405020304" pitchFamily="18" charset="0"/>
                  </a:rPr>
                  <a:t>] = rA</a:t>
                </a:r>
                <a:r>
                  <a:rPr lang="nl-NL" sz="2400" baseline="-25000" dirty="0">
                    <a:latin typeface="Times New Roman" panose="02020603050405020304" pitchFamily="18" charset="0"/>
                    <a:cs typeface="Times New Roman" panose="02020603050405020304" pitchFamily="18" charset="0"/>
                  </a:rPr>
                  <a:t>bl </a:t>
                </a:r>
                <a:r>
                  <a:rPr lang="nl-NL" sz="2400" dirty="0">
                    <a:latin typeface="Times New Roman" panose="02020603050405020304" pitchFamily="18" charset="0"/>
                    <a:cs typeface="Times New Roman" panose="02020603050405020304" pitchFamily="18" charset="0"/>
                  </a:rPr>
                  <a:t>(U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bl</a:t>
                </a:r>
                <a:r>
                  <a:rPr lang="nl-NL" sz="2400" dirty="0">
                    <a:latin typeface="Times New Roman" panose="02020603050405020304" pitchFamily="18" charset="0"/>
                    <a:cs typeface="Times New Roman" panose="02020603050405020304" pitchFamily="18" charset="0"/>
                  </a:rPr>
                  <a:t>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us</a:t>
                </a:r>
                <a:r>
                  <a:rPr lang="nl-NL" sz="2400" dirty="0">
                    <a:latin typeface="Times New Roman" panose="02020603050405020304" pitchFamily="18" charset="0"/>
                    <a:cs typeface="Times New Roman" panose="02020603050405020304" pitchFamily="18" charset="0"/>
                  </a:rPr>
                  <a:t> –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ds</a:t>
                </a:r>
                <a:r>
                  <a:rPr lang="nl-N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(7)</a:t>
                </a:r>
              </a:p>
            </p:txBody>
          </p:sp>
        </mc:Choice>
        <mc:Fallback xmlns="">
          <p:sp>
            <p:nvSpPr>
              <p:cNvPr id="3" name="Content Placeholder 2">
                <a:extLst>
                  <a:ext uri="{FF2B5EF4-FFF2-40B4-BE49-F238E27FC236}">
                    <a16:creationId xmlns:a16="http://schemas.microsoft.com/office/drawing/2014/main" id="{4669CB37-32BF-08EA-D469-F9103D0DB034}"/>
                  </a:ext>
                </a:extLst>
              </p:cNvPr>
              <p:cNvSpPr>
                <a:spLocks noGrp="1" noRot="1" noChangeAspect="1" noMove="1" noResize="1" noEditPoints="1" noAdjustHandles="1" noChangeArrowheads="1" noChangeShapeType="1" noTextEdit="1"/>
              </p:cNvSpPr>
              <p:nvPr>
                <p:ph idx="1"/>
              </p:nvPr>
            </p:nvSpPr>
            <p:spPr>
              <a:xfrm>
                <a:off x="96520" y="539432"/>
                <a:ext cx="11998960" cy="6206808"/>
              </a:xfrm>
              <a:blipFill>
                <a:blip r:embed="rId2"/>
                <a:stretch>
                  <a:fillRect l="-711" t="-1374"/>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97A5E322-43BE-EBFA-5777-07FA087F4BA5}"/>
              </a:ext>
            </a:extLst>
          </p:cNvPr>
          <p:cNvPicPr>
            <a:picLocks noChangeAspect="1"/>
          </p:cNvPicPr>
          <p:nvPr/>
        </p:nvPicPr>
        <p:blipFill>
          <a:blip r:embed="rId3">
            <a:lum bright="-20000" contrast="40000"/>
          </a:blip>
          <a:stretch>
            <a:fillRect/>
          </a:stretch>
        </p:blipFill>
        <p:spPr>
          <a:xfrm>
            <a:off x="3817329" y="4158250"/>
            <a:ext cx="4557341" cy="972550"/>
          </a:xfrm>
          <a:prstGeom prst="rect">
            <a:avLst/>
          </a:prstGeom>
        </p:spPr>
      </p:pic>
      <p:pic>
        <p:nvPicPr>
          <p:cNvPr id="10" name="Picture 9">
            <a:extLst>
              <a:ext uri="{FF2B5EF4-FFF2-40B4-BE49-F238E27FC236}">
                <a16:creationId xmlns:a16="http://schemas.microsoft.com/office/drawing/2014/main" id="{0E15B264-0F83-FDE7-F570-1D94C9419F9A}"/>
              </a:ext>
            </a:extLst>
          </p:cNvPr>
          <p:cNvPicPr>
            <a:picLocks noChangeAspect="1"/>
          </p:cNvPicPr>
          <p:nvPr/>
        </p:nvPicPr>
        <p:blipFill>
          <a:blip r:embed="rId4">
            <a:lum bright="-20000" contrast="40000"/>
          </a:blip>
          <a:stretch>
            <a:fillRect/>
          </a:stretch>
        </p:blipFill>
        <p:spPr>
          <a:xfrm>
            <a:off x="5628640" y="5130800"/>
            <a:ext cx="3891280" cy="569153"/>
          </a:xfrm>
          <a:prstGeom prst="rect">
            <a:avLst/>
          </a:prstGeom>
        </p:spPr>
      </p:pic>
      <p:pic>
        <p:nvPicPr>
          <p:cNvPr id="6" name="Picture 5">
            <a:extLst>
              <a:ext uri="{FF2B5EF4-FFF2-40B4-BE49-F238E27FC236}">
                <a16:creationId xmlns:a16="http://schemas.microsoft.com/office/drawing/2014/main" id="{49A4FF25-284A-DED9-A2F0-EA127A6B8697}"/>
              </a:ext>
            </a:extLst>
          </p:cNvPr>
          <p:cNvPicPr>
            <a:picLocks noChangeAspect="1"/>
          </p:cNvPicPr>
          <p:nvPr/>
        </p:nvPicPr>
        <p:blipFill>
          <a:blip r:embed="rId5">
            <a:lum bright="-20000" contrast="40000"/>
          </a:blip>
          <a:stretch>
            <a:fillRect/>
          </a:stretch>
        </p:blipFill>
        <p:spPr>
          <a:xfrm>
            <a:off x="3817329" y="924745"/>
            <a:ext cx="5881513" cy="1174474"/>
          </a:xfrm>
          <a:prstGeom prst="rect">
            <a:avLst/>
          </a:prstGeom>
        </p:spPr>
      </p:pic>
    </p:spTree>
    <p:extLst>
      <p:ext uri="{BB962C8B-B14F-4D97-AF65-F5344CB8AC3E}">
        <p14:creationId xmlns:p14="http://schemas.microsoft.com/office/powerpoint/2010/main" val="18286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additive="base">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 calcmode="lin" valueType="num">
                                      <p:cBhvr additive="base">
                                        <p:cTn id="9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2" end="12"/>
                                            </p:txEl>
                                          </p:spTgt>
                                        </p:tgtEl>
                                        <p:attrNameLst>
                                          <p:attrName>style.visibility</p:attrName>
                                        </p:attrNameLst>
                                      </p:cBhvr>
                                      <p:to>
                                        <p:strVal val="visible"/>
                                      </p:to>
                                    </p:set>
                                    <p:anim calcmode="lin" valueType="num">
                                      <p:cBhvr additive="base">
                                        <p:cTn id="9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337700-271D-A081-2BC6-BD7E23ACC577}"/>
                  </a:ext>
                </a:extLst>
              </p:cNvPr>
              <p:cNvSpPr>
                <a:spLocks noGrp="1"/>
              </p:cNvSpPr>
              <p:nvPr>
                <p:ph idx="1"/>
              </p:nvPr>
            </p:nvSpPr>
            <p:spPr>
              <a:xfrm>
                <a:off x="137160" y="139064"/>
                <a:ext cx="11943080" cy="658685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Solving Eqns. (6 and 7), we get: 						     </a:t>
                </a:r>
              </a:p>
              <a:p>
                <a:pPr marL="0" indent="0">
                  <a:buNone/>
                </a:pPr>
                <a:r>
                  <a:rPr lang="en-US" dirty="0">
                    <a:latin typeface="Times New Roman" panose="02020603050405020304" pitchFamily="18" charset="0"/>
                    <a:cs typeface="Times New Roman" panose="02020603050405020304" pitchFamily="18" charset="0"/>
                  </a:rPr>
                  <a:t>											     --- (8)</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 a wind turbine system “Speed flow work“, W, is equal to the difference in kinetic energy between upstream and downstream of turbine for unit mass flow, </a:t>
                </a:r>
                <a14:m>
                  <m:oMath xmlns:m="http://schemas.openxmlformats.org/officeDocument/2006/math">
                    <m:acc>
                      <m:accPr>
                        <m:chr m:val="̇"/>
                        <m:ctrlPr>
                          <a:rPr lang="en-US" sz="2400" i="1" dirty="0" smtClean="0">
                            <a:latin typeface="Cambria Math" panose="02040503050406030204" pitchFamily="18" charset="0"/>
                          </a:rPr>
                        </m:ctrlPr>
                      </m:accPr>
                      <m:e>
                        <m:r>
                          <a:rPr lang="en-IN" sz="2400" b="0" i="1" dirty="0" smtClean="0">
                            <a:latin typeface="Cambria Math" panose="02040503050406030204" pitchFamily="18" charset="0"/>
                          </a:rPr>
                          <m:t>𝑚</m:t>
                        </m:r>
                      </m:e>
                    </m:acc>
                  </m:oMath>
                </a14:m>
                <a:r>
                  <a:rPr lang="en-US" sz="2400" dirty="0">
                    <a:latin typeface="Times New Roman" panose="02020603050405020304" pitchFamily="18" charset="0"/>
                    <a:cs typeface="Times New Roman" panose="02020603050405020304" pitchFamily="18" charset="0"/>
                  </a:rPr>
                  <a:t> = 1.</a:t>
                </a:r>
              </a:p>
              <a:p>
                <a:pPr marL="0" indent="0">
                  <a:buNone/>
                </a:pPr>
                <a:r>
                  <a:rPr lang="en-US" dirty="0">
                    <a:latin typeface="Times New Roman" panose="02020603050405020304" pitchFamily="18" charset="0"/>
                    <a:cs typeface="Times New Roman" panose="02020603050405020304" pitchFamily="18" charset="0"/>
                  </a:rPr>
                  <a:t>Therefore,									 </a:t>
                </a:r>
              </a:p>
              <a:p>
                <a:pPr marL="0" indent="0">
                  <a:buNone/>
                </a:pPr>
                <a:r>
                  <a:rPr lang="en-US" dirty="0">
                    <a:latin typeface="Times New Roman" panose="02020603050405020304" pitchFamily="18" charset="0"/>
                    <a:cs typeface="Times New Roman" panose="02020603050405020304" pitchFamily="18" charset="0"/>
                  </a:rPr>
                  <a:t>											--- (9)</a:t>
                </a:r>
              </a:p>
              <a:p>
                <a:pPr marL="0" indent="0">
                  <a:buNone/>
                </a:pPr>
                <a:r>
                  <a:rPr lang="en-US" dirty="0">
                    <a:latin typeface="Times New Roman" panose="02020603050405020304" pitchFamily="18" charset="0"/>
                    <a:cs typeface="Times New Roman" panose="02020603050405020304" pitchFamily="18" charset="0"/>
                  </a:rPr>
                  <a:t>The power output ‘P’ of wind turbine (rate of doing work) is given as: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Using Eq. (8)</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(10)</a:t>
                </a: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5337700-271D-A081-2BC6-BD7E23ACC577}"/>
                  </a:ext>
                </a:extLst>
              </p:cNvPr>
              <p:cNvSpPr>
                <a:spLocks noGrp="1" noRot="1" noChangeAspect="1" noMove="1" noResize="1" noEditPoints="1" noAdjustHandles="1" noChangeArrowheads="1" noChangeShapeType="1" noTextEdit="1"/>
              </p:cNvSpPr>
              <p:nvPr>
                <p:ph idx="1"/>
              </p:nvPr>
            </p:nvSpPr>
            <p:spPr>
              <a:xfrm>
                <a:off x="137160" y="139064"/>
                <a:ext cx="11943080" cy="6586855"/>
              </a:xfrm>
              <a:blipFill>
                <a:blip r:embed="rId2"/>
                <a:stretch>
                  <a:fillRect l="-1072" t="-1667" r="-76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A665290-881A-80E6-644C-9BFF91F4D11C}"/>
              </a:ext>
            </a:extLst>
          </p:cNvPr>
          <p:cNvPicPr>
            <a:picLocks noChangeAspect="1"/>
          </p:cNvPicPr>
          <p:nvPr/>
        </p:nvPicPr>
        <p:blipFill>
          <a:blip r:embed="rId3">
            <a:lum bright="-20000" contrast="40000"/>
          </a:blip>
          <a:stretch>
            <a:fillRect/>
          </a:stretch>
        </p:blipFill>
        <p:spPr>
          <a:xfrm>
            <a:off x="4739996" y="132081"/>
            <a:ext cx="5960445" cy="1148079"/>
          </a:xfrm>
          <a:prstGeom prst="rect">
            <a:avLst/>
          </a:prstGeom>
        </p:spPr>
      </p:pic>
      <p:pic>
        <p:nvPicPr>
          <p:cNvPr id="7" name="Picture 6">
            <a:extLst>
              <a:ext uri="{FF2B5EF4-FFF2-40B4-BE49-F238E27FC236}">
                <a16:creationId xmlns:a16="http://schemas.microsoft.com/office/drawing/2014/main" id="{BE5380CA-BD62-FBAE-AF11-9A45C5777BC1}"/>
              </a:ext>
            </a:extLst>
          </p:cNvPr>
          <p:cNvPicPr>
            <a:picLocks noChangeAspect="1"/>
          </p:cNvPicPr>
          <p:nvPr/>
        </p:nvPicPr>
        <p:blipFill>
          <a:blip r:embed="rId4">
            <a:lum bright="-20000" contrast="40000"/>
          </a:blip>
          <a:stretch>
            <a:fillRect/>
          </a:stretch>
        </p:blipFill>
        <p:spPr>
          <a:xfrm>
            <a:off x="3342066" y="2375602"/>
            <a:ext cx="6116961" cy="1053398"/>
          </a:xfrm>
          <a:prstGeom prst="rect">
            <a:avLst/>
          </a:prstGeom>
        </p:spPr>
      </p:pic>
      <p:pic>
        <p:nvPicPr>
          <p:cNvPr id="9" name="Picture 8">
            <a:extLst>
              <a:ext uri="{FF2B5EF4-FFF2-40B4-BE49-F238E27FC236}">
                <a16:creationId xmlns:a16="http://schemas.microsoft.com/office/drawing/2014/main" id="{2624D770-756C-0413-BEC3-D869764BECCF}"/>
              </a:ext>
            </a:extLst>
          </p:cNvPr>
          <p:cNvPicPr>
            <a:picLocks noChangeAspect="1"/>
          </p:cNvPicPr>
          <p:nvPr/>
        </p:nvPicPr>
        <p:blipFill>
          <a:blip r:embed="rId5">
            <a:lum bright="-20000" contrast="40000"/>
          </a:blip>
          <a:stretch>
            <a:fillRect/>
          </a:stretch>
        </p:blipFill>
        <p:spPr>
          <a:xfrm>
            <a:off x="4739997" y="3989529"/>
            <a:ext cx="4898118" cy="1462649"/>
          </a:xfrm>
          <a:prstGeom prst="rect">
            <a:avLst/>
          </a:prstGeom>
        </p:spPr>
      </p:pic>
      <p:pic>
        <p:nvPicPr>
          <p:cNvPr id="11" name="Picture 10">
            <a:extLst>
              <a:ext uri="{FF2B5EF4-FFF2-40B4-BE49-F238E27FC236}">
                <a16:creationId xmlns:a16="http://schemas.microsoft.com/office/drawing/2014/main" id="{5E8365FD-B2CD-096B-ABD0-D023B4718DB9}"/>
              </a:ext>
            </a:extLst>
          </p:cNvPr>
          <p:cNvPicPr>
            <a:picLocks noChangeAspect="1"/>
          </p:cNvPicPr>
          <p:nvPr/>
        </p:nvPicPr>
        <p:blipFill>
          <a:blip r:embed="rId6">
            <a:lum bright="-20000" contrast="40000"/>
          </a:blip>
          <a:stretch>
            <a:fillRect/>
          </a:stretch>
        </p:blipFill>
        <p:spPr>
          <a:xfrm>
            <a:off x="4651988" y="5452178"/>
            <a:ext cx="4898118" cy="611511"/>
          </a:xfrm>
          <a:prstGeom prst="rect">
            <a:avLst/>
          </a:prstGeom>
        </p:spPr>
      </p:pic>
      <p:pic>
        <p:nvPicPr>
          <p:cNvPr id="13" name="Picture 12">
            <a:extLst>
              <a:ext uri="{FF2B5EF4-FFF2-40B4-BE49-F238E27FC236}">
                <a16:creationId xmlns:a16="http://schemas.microsoft.com/office/drawing/2014/main" id="{5E61BC7C-3A56-6AA0-F61F-6B83DCDD9522}"/>
              </a:ext>
            </a:extLst>
          </p:cNvPr>
          <p:cNvPicPr>
            <a:picLocks noChangeAspect="1"/>
          </p:cNvPicPr>
          <p:nvPr/>
        </p:nvPicPr>
        <p:blipFill>
          <a:blip r:embed="rId7">
            <a:lum bright="-20000" contrast="40000"/>
          </a:blip>
          <a:stretch>
            <a:fillRect/>
          </a:stretch>
        </p:blipFill>
        <p:spPr>
          <a:xfrm>
            <a:off x="4657344" y="6119599"/>
            <a:ext cx="4801683" cy="550409"/>
          </a:xfrm>
          <a:prstGeom prst="rect">
            <a:avLst/>
          </a:prstGeom>
        </p:spPr>
      </p:pic>
    </p:spTree>
    <p:extLst>
      <p:ext uri="{BB962C8B-B14F-4D97-AF65-F5344CB8AC3E}">
        <p14:creationId xmlns:p14="http://schemas.microsoft.com/office/powerpoint/2010/main" val="361225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ACF7-02DD-08CC-A032-537E75FFDBB5}"/>
              </a:ext>
            </a:extLst>
          </p:cNvPr>
          <p:cNvSpPr>
            <a:spLocks noGrp="1"/>
          </p:cNvSpPr>
          <p:nvPr>
            <p:ph idx="1"/>
          </p:nvPr>
        </p:nvSpPr>
        <p:spPr>
          <a:xfrm>
            <a:off x="127000" y="118744"/>
            <a:ext cx="11922760" cy="662749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To get P</a:t>
            </a:r>
            <a:r>
              <a:rPr lang="en-US" sz="2000" baseline="-25000" dirty="0">
                <a:latin typeface="Times New Roman" panose="02020603050405020304" pitchFamily="18" charset="0"/>
                <a:cs typeface="Times New Roman" panose="02020603050405020304" pitchFamily="18" charset="0"/>
              </a:rPr>
              <a:t>max</a:t>
            </a:r>
            <a:r>
              <a:rPr lang="en-US" sz="2000" dirty="0">
                <a:latin typeface="Times New Roman" panose="02020603050405020304" pitchFamily="18" charset="0"/>
                <a:cs typeface="Times New Roman" panose="02020603050405020304" pitchFamily="18" charset="0"/>
              </a:rPr>
              <a:t> (maximum turbine output), differentiating Eqn. (10) </a:t>
            </a:r>
            <a:r>
              <a:rPr lang="en-US" sz="2000" dirty="0" err="1">
                <a:latin typeface="Times New Roman" panose="02020603050405020304" pitchFamily="18" charset="0"/>
                <a:cs typeface="Times New Roman" panose="02020603050405020304" pitchFamily="18" charset="0"/>
              </a:rPr>
              <a:t>w.r.t.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a:t>
            </a:r>
            <a:r>
              <a:rPr lang="en-US" sz="2000" baseline="-25000" dirty="0" err="1">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a:t>
            </a:r>
            <a:r>
              <a:rPr lang="en-US" sz="2000" baseline="-25000" dirty="0">
                <a:latin typeface="Times New Roman" panose="02020603050405020304" pitchFamily="18" charset="0"/>
                <a:cs typeface="Times New Roman" panose="02020603050405020304" pitchFamily="18" charset="0"/>
              </a:rPr>
              <a:t>ds</a:t>
            </a:r>
            <a:r>
              <a:rPr lang="en-US" sz="2000" dirty="0">
                <a:latin typeface="Times New Roman" panose="02020603050405020304" pitchFamily="18" charset="0"/>
                <a:cs typeface="Times New Roman" panose="02020603050405020304" pitchFamily="18" charset="0"/>
              </a:rPr>
              <a:t> and</a:t>
            </a:r>
          </a:p>
          <a:p>
            <a:pPr marL="0" indent="0">
              <a:buNone/>
            </a:pPr>
            <a:r>
              <a:rPr lang="en-US" sz="2000" dirty="0">
                <a:latin typeface="Times New Roman" panose="02020603050405020304" pitchFamily="18" charset="0"/>
                <a:cs typeface="Times New Roman" panose="02020603050405020304" pitchFamily="18" charset="0"/>
              </a:rPr>
              <a:t>equating to zero, we get:</a:t>
            </a:r>
          </a:p>
          <a:p>
            <a:pPr marL="0" indent="0">
              <a:buNone/>
            </a:pPr>
            <a:r>
              <a:rPr lang="en-US" sz="2000" dirty="0">
                <a:latin typeface="Times New Roman" panose="02020603050405020304" pitchFamily="18" charset="0"/>
                <a:cs typeface="Times New Roman" panose="02020603050405020304" pitchFamily="18" charset="0"/>
              </a:rPr>
              <a:t>The above quadratic equation has the following two solutions.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For power generation (</a:t>
            </a:r>
            <a:r>
              <a:rPr lang="en-US" sz="2000" dirty="0" err="1">
                <a:latin typeface="Times New Roman" panose="02020603050405020304" pitchFamily="18" charset="0"/>
                <a:cs typeface="Times New Roman" panose="02020603050405020304" pitchFamily="18" charset="0"/>
              </a:rPr>
              <a:t>U</a:t>
            </a:r>
            <a:r>
              <a:rPr lang="en-US" sz="2000" baseline="-25000" dirty="0" err="1">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a:t>
            </a:r>
            <a:r>
              <a:rPr lang="en-US" sz="2000" baseline="-25000" dirty="0">
                <a:latin typeface="Times New Roman" panose="02020603050405020304" pitchFamily="18" charset="0"/>
                <a:cs typeface="Times New Roman" panose="02020603050405020304" pitchFamily="18" charset="0"/>
              </a:rPr>
              <a:t>ds</a:t>
            </a:r>
            <a:r>
              <a:rPr lang="en-US" sz="2000" dirty="0">
                <a:latin typeface="Times New Roman" panose="02020603050405020304" pitchFamily="18" charset="0"/>
                <a:cs typeface="Times New Roman" panose="02020603050405020304" pitchFamily="18" charset="0"/>
              </a:rPr>
              <a:t> &lt; (</a:t>
            </a:r>
            <a:r>
              <a:rPr lang="en-US" sz="2000" dirty="0" err="1">
                <a:latin typeface="Times New Roman" panose="02020603050405020304" pitchFamily="18" charset="0"/>
                <a:cs typeface="Times New Roman" panose="02020603050405020304" pitchFamily="18" charset="0"/>
              </a:rPr>
              <a:t>U</a:t>
            </a:r>
            <a:r>
              <a:rPr lang="en-US" sz="2000" baseline="-25000" dirty="0" err="1">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a:t>
            </a:r>
            <a:r>
              <a:rPr lang="en-US" sz="2000" baseline="-25000" dirty="0">
                <a:latin typeface="Times New Roman" panose="02020603050405020304" pitchFamily="18" charset="0"/>
                <a:cs typeface="Times New Roman" panose="02020603050405020304" pitchFamily="18" charset="0"/>
              </a:rPr>
              <a:t>us</a:t>
            </a:r>
            <a:r>
              <a:rPr lang="en-US" sz="2000" dirty="0">
                <a:latin typeface="Times New Roman" panose="02020603050405020304" pitchFamily="18" charset="0"/>
                <a:cs typeface="Times New Roman" panose="02020603050405020304" pitchFamily="18" charset="0"/>
              </a:rPr>
              <a:t>, so we can have only	 		 ---(10</a:t>
            </a:r>
            <a:r>
              <a:rPr lang="en-US" sz="2000" baseline="-25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Substituting Eqn. (10a) in Eqn. (10), we get: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(11)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Total power in the wind, stream								-- (11</a:t>
            </a:r>
            <a:r>
              <a:rPr lang="en-US" sz="2000" baseline="-25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(12)</a:t>
            </a:r>
          </a:p>
        </p:txBody>
      </p:sp>
      <p:pic>
        <p:nvPicPr>
          <p:cNvPr id="5" name="Picture 4">
            <a:extLst>
              <a:ext uri="{FF2B5EF4-FFF2-40B4-BE49-F238E27FC236}">
                <a16:creationId xmlns:a16="http://schemas.microsoft.com/office/drawing/2014/main" id="{4A46B44E-6C36-4836-A91A-D69E5C087C32}"/>
              </a:ext>
            </a:extLst>
          </p:cNvPr>
          <p:cNvPicPr>
            <a:picLocks noChangeAspect="1"/>
          </p:cNvPicPr>
          <p:nvPr/>
        </p:nvPicPr>
        <p:blipFill>
          <a:blip r:embed="rId2">
            <a:lum bright="-20000" contrast="40000"/>
          </a:blip>
          <a:stretch>
            <a:fillRect/>
          </a:stretch>
        </p:blipFill>
        <p:spPr>
          <a:xfrm>
            <a:off x="6285115" y="459848"/>
            <a:ext cx="4958080" cy="516854"/>
          </a:xfrm>
          <a:prstGeom prst="rect">
            <a:avLst/>
          </a:prstGeom>
        </p:spPr>
      </p:pic>
      <p:pic>
        <p:nvPicPr>
          <p:cNvPr id="7" name="Picture 6">
            <a:extLst>
              <a:ext uri="{FF2B5EF4-FFF2-40B4-BE49-F238E27FC236}">
                <a16:creationId xmlns:a16="http://schemas.microsoft.com/office/drawing/2014/main" id="{E8375579-A8C7-7D02-CB54-70CACCB77733}"/>
              </a:ext>
            </a:extLst>
          </p:cNvPr>
          <p:cNvPicPr>
            <a:picLocks noChangeAspect="1"/>
          </p:cNvPicPr>
          <p:nvPr/>
        </p:nvPicPr>
        <p:blipFill>
          <a:blip r:embed="rId3">
            <a:lum bright="-20000" contrast="40000"/>
          </a:blip>
          <a:stretch>
            <a:fillRect/>
          </a:stretch>
        </p:blipFill>
        <p:spPr>
          <a:xfrm>
            <a:off x="6742608" y="959036"/>
            <a:ext cx="4037153" cy="522211"/>
          </a:xfrm>
          <a:prstGeom prst="rect">
            <a:avLst/>
          </a:prstGeom>
        </p:spPr>
      </p:pic>
      <p:pic>
        <p:nvPicPr>
          <p:cNvPr id="9" name="Picture 8">
            <a:extLst>
              <a:ext uri="{FF2B5EF4-FFF2-40B4-BE49-F238E27FC236}">
                <a16:creationId xmlns:a16="http://schemas.microsoft.com/office/drawing/2014/main" id="{46D5ACE2-364C-73E4-4D4B-73A58DA135C1}"/>
              </a:ext>
            </a:extLst>
          </p:cNvPr>
          <p:cNvPicPr>
            <a:picLocks noChangeAspect="1"/>
          </p:cNvPicPr>
          <p:nvPr/>
        </p:nvPicPr>
        <p:blipFill>
          <a:blip r:embed="rId4">
            <a:lum bright="-20000" contrast="40000"/>
          </a:blip>
          <a:stretch>
            <a:fillRect/>
          </a:stretch>
        </p:blipFill>
        <p:spPr>
          <a:xfrm>
            <a:off x="6443320" y="1562065"/>
            <a:ext cx="2015606" cy="579971"/>
          </a:xfrm>
          <a:prstGeom prst="rect">
            <a:avLst/>
          </a:prstGeom>
        </p:spPr>
      </p:pic>
      <p:pic>
        <p:nvPicPr>
          <p:cNvPr id="11" name="Picture 10">
            <a:extLst>
              <a:ext uri="{FF2B5EF4-FFF2-40B4-BE49-F238E27FC236}">
                <a16:creationId xmlns:a16="http://schemas.microsoft.com/office/drawing/2014/main" id="{22522B36-D435-DC45-1B99-6A9D247E0564}"/>
              </a:ext>
            </a:extLst>
          </p:cNvPr>
          <p:cNvPicPr>
            <a:picLocks noChangeAspect="1"/>
          </p:cNvPicPr>
          <p:nvPr/>
        </p:nvPicPr>
        <p:blipFill>
          <a:blip r:embed="rId5">
            <a:lum bright="-20000" contrast="40000"/>
          </a:blip>
          <a:stretch>
            <a:fillRect/>
          </a:stretch>
        </p:blipFill>
        <p:spPr>
          <a:xfrm>
            <a:off x="4826676" y="2066610"/>
            <a:ext cx="5686864" cy="2920871"/>
          </a:xfrm>
          <a:prstGeom prst="rect">
            <a:avLst/>
          </a:prstGeom>
        </p:spPr>
      </p:pic>
      <p:pic>
        <p:nvPicPr>
          <p:cNvPr id="15" name="Picture 14">
            <a:extLst>
              <a:ext uri="{FF2B5EF4-FFF2-40B4-BE49-F238E27FC236}">
                <a16:creationId xmlns:a16="http://schemas.microsoft.com/office/drawing/2014/main" id="{00E96EE4-2005-A1C6-91B4-BE78F7977833}"/>
              </a:ext>
            </a:extLst>
          </p:cNvPr>
          <p:cNvPicPr>
            <a:picLocks noChangeAspect="1"/>
          </p:cNvPicPr>
          <p:nvPr/>
        </p:nvPicPr>
        <p:blipFill>
          <a:blip r:embed="rId6">
            <a:lum bright="-20000" contrast="40000"/>
          </a:blip>
          <a:stretch>
            <a:fillRect/>
          </a:stretch>
        </p:blipFill>
        <p:spPr>
          <a:xfrm>
            <a:off x="5216532" y="4992678"/>
            <a:ext cx="2453576" cy="606513"/>
          </a:xfrm>
          <a:prstGeom prst="rect">
            <a:avLst/>
          </a:prstGeom>
        </p:spPr>
      </p:pic>
      <p:pic>
        <p:nvPicPr>
          <p:cNvPr id="17" name="Picture 16">
            <a:extLst>
              <a:ext uri="{FF2B5EF4-FFF2-40B4-BE49-F238E27FC236}">
                <a16:creationId xmlns:a16="http://schemas.microsoft.com/office/drawing/2014/main" id="{41F1495B-EA69-DD1B-E9AA-02A50EDD47E1}"/>
              </a:ext>
            </a:extLst>
          </p:cNvPr>
          <p:cNvPicPr>
            <a:picLocks noChangeAspect="1"/>
          </p:cNvPicPr>
          <p:nvPr/>
        </p:nvPicPr>
        <p:blipFill>
          <a:blip r:embed="rId7">
            <a:lum bright="-20000" contrast="40000"/>
          </a:blip>
          <a:stretch>
            <a:fillRect/>
          </a:stretch>
        </p:blipFill>
        <p:spPr>
          <a:xfrm>
            <a:off x="5381135" y="5599191"/>
            <a:ext cx="2124370" cy="490288"/>
          </a:xfrm>
          <a:prstGeom prst="rect">
            <a:avLst/>
          </a:prstGeom>
        </p:spPr>
      </p:pic>
      <p:pic>
        <p:nvPicPr>
          <p:cNvPr id="19" name="Picture 18">
            <a:extLst>
              <a:ext uri="{FF2B5EF4-FFF2-40B4-BE49-F238E27FC236}">
                <a16:creationId xmlns:a16="http://schemas.microsoft.com/office/drawing/2014/main" id="{5CBD91BE-EE4C-A56D-1105-E436336F0572}"/>
              </a:ext>
            </a:extLst>
          </p:cNvPr>
          <p:cNvPicPr>
            <a:picLocks noChangeAspect="1"/>
          </p:cNvPicPr>
          <p:nvPr/>
        </p:nvPicPr>
        <p:blipFill>
          <a:blip r:embed="rId8">
            <a:lum bright="-20000" contrast="40000"/>
          </a:blip>
          <a:stretch>
            <a:fillRect/>
          </a:stretch>
        </p:blipFill>
        <p:spPr>
          <a:xfrm>
            <a:off x="5750560" y="6100238"/>
            <a:ext cx="4554786" cy="793970"/>
          </a:xfrm>
          <a:prstGeom prst="rect">
            <a:avLst/>
          </a:prstGeom>
        </p:spPr>
      </p:pic>
    </p:spTree>
    <p:extLst>
      <p:ext uri="{BB962C8B-B14F-4D97-AF65-F5344CB8AC3E}">
        <p14:creationId xmlns:p14="http://schemas.microsoft.com/office/powerpoint/2010/main" val="338806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additive="base">
                                        <p:cTn id="6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 calcmode="lin" valueType="num">
                                      <p:cBhvr additive="base">
                                        <p:cTn id="7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additive="base">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anim calcmode="lin" valueType="num">
                                      <p:cBhvr additive="base">
                                        <p:cTn id="8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ppt_x"/>
                                          </p:val>
                                        </p:tav>
                                        <p:tav tm="100000">
                                          <p:val>
                                            <p:strVal val="#ppt_x"/>
                                          </p:val>
                                        </p:tav>
                                      </p:tavLst>
                                    </p:anim>
                                    <p:anim calcmode="lin" valueType="num">
                                      <p:cBhvr additive="base">
                                        <p:cTn id="9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anim calcmode="lin" valueType="num">
                                      <p:cBhvr additive="base">
                                        <p:cTn id="10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3" end="13"/>
                                            </p:txEl>
                                          </p:spTgt>
                                        </p:tgtEl>
                                        <p:attrNameLst>
                                          <p:attrName>style.visibility</p:attrName>
                                        </p:attrNameLst>
                                      </p:cBhvr>
                                      <p:to>
                                        <p:strVal val="visible"/>
                                      </p:to>
                                    </p:set>
                                    <p:anim calcmode="lin" valueType="num">
                                      <p:cBhvr additive="base">
                                        <p:cTn id="10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B1DB1-3126-497F-081F-FEB5E4C7C1BA}"/>
              </a:ext>
            </a:extLst>
          </p:cNvPr>
          <p:cNvSpPr>
            <a:spLocks noGrp="1"/>
          </p:cNvSpPr>
          <p:nvPr>
            <p:ph idx="1"/>
          </p:nvPr>
        </p:nvSpPr>
        <p:spPr>
          <a:xfrm>
            <a:off x="106680" y="159384"/>
            <a:ext cx="11973560" cy="6586855"/>
          </a:xfrm>
        </p:spPr>
        <p:txBody>
          <a:bodyPr>
            <a:normAutofit/>
          </a:bodyPr>
          <a:lstStyle/>
          <a:p>
            <a:pPr marL="0" indent="0" algn="ctr">
              <a:buNone/>
            </a:pPr>
            <a:r>
              <a:rPr lang="en-IN" b="1" dirty="0">
                <a:solidFill>
                  <a:srgbClr val="FF0000"/>
                </a:solidFill>
                <a:latin typeface="Times New Roman" panose="02020603050405020304" pitchFamily="18" charset="0"/>
                <a:cs typeface="Times New Roman" panose="02020603050405020304" pitchFamily="18" charset="0"/>
              </a:rPr>
              <a:t>Performance of Wind Mills</a:t>
            </a:r>
          </a:p>
          <a:p>
            <a:pPr marL="0" indent="0" algn="just">
              <a:buNone/>
            </a:pPr>
            <a:r>
              <a:rPr lang="en-US" dirty="0">
                <a:latin typeface="Times New Roman" panose="02020603050405020304" pitchFamily="18" charset="0"/>
                <a:cs typeface="Times New Roman" panose="02020603050405020304" pitchFamily="18" charset="0"/>
              </a:rPr>
              <a:t>The performance of a wind mill is defined as ‘Co-efficient of performance‘(C</a:t>
            </a:r>
            <a:r>
              <a:rPr lang="en-US"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Where, </a:t>
            </a:r>
            <a:r>
              <a:rPr lang="el-GR" sz="1800" b="0" i="1" u="none" strike="noStrike" baseline="0" dirty="0">
                <a:latin typeface="Times New Roman" panose="02020603050405020304" pitchFamily="18" charset="0"/>
                <a:cs typeface="Times New Roman" panose="02020603050405020304" pitchFamily="18" charset="0"/>
              </a:rPr>
              <a:t>ρ</a:t>
            </a:r>
            <a:r>
              <a:rPr lang="en-US" sz="1800" b="0" i="1"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 Density of air, </a:t>
            </a:r>
            <a:r>
              <a:rPr lang="en-IN" sz="1800" b="0" i="1" u="none" strike="noStrike" baseline="0" dirty="0">
                <a:latin typeface="Times New Roman" panose="02020603050405020304" pitchFamily="18" charset="0"/>
                <a:cs typeface="Times New Roman" panose="02020603050405020304" pitchFamily="18" charset="0"/>
              </a:rPr>
              <a:t>A </a:t>
            </a:r>
            <a:r>
              <a:rPr lang="en-IN" sz="1800" b="0" i="0" u="none" strike="noStrike" baseline="0" dirty="0">
                <a:latin typeface="Times New Roman" panose="02020603050405020304" pitchFamily="18" charset="0"/>
                <a:cs typeface="Times New Roman" panose="02020603050405020304" pitchFamily="18" charset="0"/>
              </a:rPr>
              <a:t>= Swept area, and </a:t>
            </a:r>
            <a:r>
              <a:rPr lang="en-IN" sz="1800" b="0" i="1" u="none" strike="noStrike" baseline="0" dirty="0" err="1">
                <a:latin typeface="Times New Roman" panose="02020603050405020304" pitchFamily="18" charset="0"/>
                <a:cs typeface="Times New Roman" panose="02020603050405020304" pitchFamily="18" charset="0"/>
              </a:rPr>
              <a:t>U</a:t>
            </a:r>
            <a:r>
              <a:rPr lang="en-IN" sz="1800" b="0" i="1" u="none" strike="noStrike" baseline="-25000" dirty="0" err="1">
                <a:latin typeface="Times New Roman" panose="02020603050405020304" pitchFamily="18" charset="0"/>
                <a:cs typeface="Times New Roman" panose="02020603050405020304" pitchFamily="18" charset="0"/>
              </a:rPr>
              <a:t>w</a:t>
            </a:r>
            <a:r>
              <a:rPr lang="en-IN" sz="1800" b="0" i="1"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 Velocity of wind.</a:t>
            </a:r>
            <a:endParaRPr lang="en-US" dirty="0">
              <a:latin typeface="Times New Roman" panose="02020603050405020304" pitchFamily="18" charset="0"/>
              <a:cs typeface="Times New Roman" panose="02020603050405020304" pitchFamily="18" charset="0"/>
            </a:endParaRPr>
          </a:p>
          <a:p>
            <a:pPr marL="0" indent="0" algn="just">
              <a:buNone/>
            </a:pPr>
            <a:r>
              <a:rPr lang="nl-NL" dirty="0">
                <a:latin typeface="Times New Roman" panose="02020603050405020304" pitchFamily="18" charset="0"/>
                <a:cs typeface="Times New Roman" panose="02020603050405020304" pitchFamily="18" charset="0"/>
              </a:rPr>
              <a:t>					Tip speed ratio (TSR) = U</a:t>
            </a:r>
            <a:r>
              <a:rPr lang="nl-NL" baseline="-25000" dirty="0">
                <a:latin typeface="Times New Roman" panose="02020603050405020304" pitchFamily="18" charset="0"/>
                <a:cs typeface="Times New Roman" panose="02020603050405020304" pitchFamily="18" charset="0"/>
              </a:rPr>
              <a:t>bt</a:t>
            </a:r>
            <a:r>
              <a:rPr lang="nl-NL"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w</a:t>
            </a:r>
          </a:p>
          <a:p>
            <a:pPr marL="0" indent="0" algn="just">
              <a:buNone/>
            </a:pPr>
            <a:r>
              <a:rPr lang="nl-NL" baseline="-250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 				where, </a:t>
            </a:r>
            <a:r>
              <a:rPr lang="en-US" sz="1800" b="0" i="1" u="none" strike="noStrike" baseline="0" dirty="0" err="1">
                <a:latin typeface="Times New Roman" panose="02020603050405020304" pitchFamily="18" charset="0"/>
                <a:cs typeface="Times New Roman" panose="02020603050405020304" pitchFamily="18" charset="0"/>
              </a:rPr>
              <a:t>U</a:t>
            </a:r>
            <a:r>
              <a:rPr lang="en-US" sz="1800" b="0" i="1" u="none" strike="noStrike" baseline="-25000" dirty="0" err="1">
                <a:latin typeface="Times New Roman" panose="02020603050405020304" pitchFamily="18" charset="0"/>
                <a:cs typeface="Times New Roman" panose="02020603050405020304" pitchFamily="18" charset="0"/>
              </a:rPr>
              <a:t>bt</a:t>
            </a:r>
            <a:r>
              <a:rPr lang="en-US" sz="1800" b="0" i="1"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 Speed of blade tip.</a:t>
            </a:r>
            <a:endParaRPr lang="en-US" sz="1800" b="0" i="0" u="none" strike="noStrike"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can be seen that C</a:t>
            </a:r>
            <a:r>
              <a:rPr lang="en-US"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the lowest of </a:t>
            </a:r>
            <a:r>
              <a:rPr lang="en-US" dirty="0" err="1">
                <a:latin typeface="Times New Roman" panose="02020603050405020304" pitchFamily="18" charset="0"/>
                <a:cs typeface="Times New Roman" panose="02020603050405020304" pitchFamily="18" charset="0"/>
              </a:rPr>
              <a:t>Savonius</a:t>
            </a:r>
            <a:r>
              <a:rPr lang="en-US" dirty="0">
                <a:latin typeface="Times New Roman" panose="02020603050405020304" pitchFamily="18" charset="0"/>
                <a:cs typeface="Times New Roman" panose="02020603050405020304" pitchFamily="18" charset="0"/>
              </a:rPr>
              <a:t> and Dutch types </a:t>
            </a:r>
          </a:p>
          <a:p>
            <a:pPr marL="0" indent="0" algn="just">
              <a:buNone/>
            </a:pPr>
            <a:r>
              <a:rPr lang="en-US" dirty="0">
                <a:latin typeface="Times New Roman" panose="02020603050405020304" pitchFamily="18" charset="0"/>
                <a:cs typeface="Times New Roman" panose="02020603050405020304" pitchFamily="18" charset="0"/>
              </a:rPr>
              <a:t>The propeller types have the highest value.</a:t>
            </a:r>
          </a:p>
          <a:p>
            <a:pPr marL="0" indent="0" algn="just">
              <a:buNone/>
            </a:pPr>
            <a:r>
              <a:rPr lang="en-US" dirty="0">
                <a:latin typeface="Times New Roman" panose="02020603050405020304" pitchFamily="18" charset="0"/>
                <a:cs typeface="Times New Roman" panose="02020603050405020304" pitchFamily="18" charset="0"/>
              </a:rPr>
              <a:t>In the designing of wind mills, it is upper most to keep the power to weight ratio at the lowest possible level.</a:t>
            </a:r>
          </a:p>
          <a:p>
            <a:pPr marL="0" indent="0" algn="just">
              <a:spcBef>
                <a:spcPts val="0"/>
              </a:spcBef>
              <a:buNone/>
            </a:pPr>
            <a:r>
              <a:rPr lang="en-US" dirty="0">
                <a:latin typeface="Times New Roman" panose="02020603050405020304" pitchFamily="18" charset="0"/>
                <a:cs typeface="Times New Roman" panose="02020603050405020304" pitchFamily="18" charset="0"/>
              </a:rPr>
              <a:t>The maximum theoretical coefficient of performance (C</a:t>
            </a:r>
            <a:r>
              <a:rPr lang="en-US"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0.593.</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9C7C8D-F7E2-0A62-5D1C-DC91269EE783}"/>
              </a:ext>
            </a:extLst>
          </p:cNvPr>
          <p:cNvPicPr>
            <a:picLocks noChangeAspect="1"/>
          </p:cNvPicPr>
          <p:nvPr/>
        </p:nvPicPr>
        <p:blipFill>
          <a:blip r:embed="rId2">
            <a:lum bright="-20000" contrast="40000"/>
          </a:blip>
          <a:stretch>
            <a:fillRect/>
          </a:stretch>
        </p:blipFill>
        <p:spPr>
          <a:xfrm>
            <a:off x="5212079" y="1083646"/>
            <a:ext cx="4770113" cy="1791634"/>
          </a:xfrm>
          <a:prstGeom prst="rect">
            <a:avLst/>
          </a:prstGeom>
        </p:spPr>
      </p:pic>
    </p:spTree>
    <p:extLst>
      <p:ext uri="{BB962C8B-B14F-4D97-AF65-F5344CB8AC3E}">
        <p14:creationId xmlns:p14="http://schemas.microsoft.com/office/powerpoint/2010/main" val="31734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6FD6A-C5AA-A464-D6CB-F87779E35A2B}"/>
              </a:ext>
            </a:extLst>
          </p:cNvPr>
          <p:cNvSpPr>
            <a:spLocks noGrp="1"/>
          </p:cNvSpPr>
          <p:nvPr>
            <p:ph idx="1"/>
          </p:nvPr>
        </p:nvSpPr>
        <p:spPr>
          <a:xfrm>
            <a:off x="137160" y="139064"/>
            <a:ext cx="11912600" cy="6597015"/>
          </a:xfrm>
        </p:spPr>
        <p:txBody>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VARIATION OF POWER OUTPUT WITH WIND SPEED</a:t>
            </a:r>
          </a:p>
          <a:p>
            <a:pPr marL="0" indent="0" algn="just">
              <a:buNone/>
            </a:pPr>
            <a:r>
              <a:rPr lang="en-US" dirty="0">
                <a:latin typeface="Times New Roman" panose="02020603050405020304" pitchFamily="18" charset="0"/>
                <a:cs typeface="Times New Roman" panose="02020603050405020304" pitchFamily="18" charset="0"/>
              </a:rPr>
              <a:t>The actual power output of a wind turbine generator (WTG) system depends on the following wind speeds:</a:t>
            </a:r>
          </a:p>
          <a:p>
            <a:pPr marL="538163" indent="-339725" algn="just">
              <a:buFont typeface="+mj-lt"/>
              <a:buAutoNum type="arabicPeriod"/>
            </a:pPr>
            <a:r>
              <a:rPr lang="en-US" dirty="0">
                <a:latin typeface="Times New Roman" panose="02020603050405020304" pitchFamily="18" charset="0"/>
                <a:cs typeface="Times New Roman" panose="02020603050405020304" pitchFamily="18" charset="0"/>
              </a:rPr>
              <a:t>Actual wind speed,</a:t>
            </a:r>
          </a:p>
          <a:p>
            <a:pPr marL="538163" indent="-339725" algn="just">
              <a:buFont typeface="+mj-lt"/>
              <a:buAutoNum type="arabicPeriod"/>
            </a:pPr>
            <a:r>
              <a:rPr lang="en-US" dirty="0">
                <a:latin typeface="Times New Roman" panose="02020603050405020304" pitchFamily="18" charset="0"/>
                <a:cs typeface="Times New Roman" panose="02020603050405020304" pitchFamily="18" charset="0"/>
              </a:rPr>
              <a:t>Rated wind speed,</a:t>
            </a:r>
          </a:p>
          <a:p>
            <a:pPr marL="538163" indent="-339725" algn="just">
              <a:buFont typeface="+mj-lt"/>
              <a:buAutoNum type="arabicPeriod"/>
            </a:pPr>
            <a:r>
              <a:rPr lang="en-US" dirty="0">
                <a:latin typeface="Times New Roman" panose="02020603050405020304" pitchFamily="18" charset="0"/>
                <a:cs typeface="Times New Roman" panose="02020603050405020304" pitchFamily="18" charset="0"/>
              </a:rPr>
              <a:t>Cut-in speed</a:t>
            </a:r>
          </a:p>
          <a:p>
            <a:pPr marL="198438" indent="0" algn="just">
              <a:buNone/>
            </a:pPr>
            <a:r>
              <a:rPr lang="en-US" dirty="0">
                <a:latin typeface="Times New Roman" panose="02020603050405020304" pitchFamily="18" charset="0"/>
                <a:cs typeface="Times New Roman" panose="02020603050405020304" pitchFamily="18" charset="0"/>
              </a:rPr>
              <a:t>		i.e. speed at which system losses ‘equal’ the extracted wind power </a:t>
            </a:r>
          </a:p>
          <a:p>
            <a:pPr marL="538163" indent="-339725" algn="just">
              <a:buFont typeface="+mj-lt"/>
              <a:buAutoNum type="arabicPeriod" startAt="4"/>
            </a:pPr>
            <a:r>
              <a:rPr lang="en-US" dirty="0">
                <a:latin typeface="Times New Roman" panose="02020603050405020304" pitchFamily="18" charset="0"/>
                <a:cs typeface="Times New Roman" panose="02020603050405020304" pitchFamily="18" charset="0"/>
              </a:rPr>
              <a:t>Cut-out speed</a:t>
            </a:r>
          </a:p>
          <a:p>
            <a:pPr marL="198438" indent="0" algn="just">
              <a:buNone/>
            </a:pPr>
            <a:r>
              <a:rPr lang="en-US" dirty="0">
                <a:latin typeface="Times New Roman" panose="02020603050405020304" pitchFamily="18" charset="0"/>
                <a:cs typeface="Times New Roman" panose="02020603050405020304" pitchFamily="18" charset="0"/>
              </a:rPr>
              <a:t>	i.e., speed at which the wind mill has to be ‘shut down’ for safety reasons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9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3C3A1-4F5C-B6F3-651E-313CB851253F}"/>
              </a:ext>
            </a:extLst>
          </p:cNvPr>
          <p:cNvSpPr>
            <a:spLocks noGrp="1"/>
          </p:cNvSpPr>
          <p:nvPr>
            <p:ph idx="1"/>
          </p:nvPr>
        </p:nvSpPr>
        <p:spPr>
          <a:xfrm>
            <a:off x="137160" y="149224"/>
            <a:ext cx="11912600" cy="6556375"/>
          </a:xfrm>
        </p:spPr>
        <p:txBody>
          <a:bodyPr/>
          <a:lstStyle/>
          <a:p>
            <a:pPr marL="0" indent="0">
              <a:buNone/>
            </a:pPr>
            <a:r>
              <a:rPr lang="en-US" dirty="0">
                <a:latin typeface="Times New Roman" panose="02020603050405020304" pitchFamily="18" charset="0"/>
                <a:cs typeface="Times New Roman" panose="02020603050405020304" pitchFamily="18" charset="0"/>
              </a:rPr>
              <a:t>The power can be approximated by the relation: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2BBC93-33EB-0A6C-1583-4E3B26CE713E}"/>
              </a:ext>
            </a:extLst>
          </p:cNvPr>
          <p:cNvPicPr>
            <a:picLocks noChangeAspect="1"/>
          </p:cNvPicPr>
          <p:nvPr/>
        </p:nvPicPr>
        <p:blipFill>
          <a:blip r:embed="rId2">
            <a:lum bright="-20000" contrast="40000"/>
          </a:blip>
          <a:stretch>
            <a:fillRect/>
          </a:stretch>
        </p:blipFill>
        <p:spPr>
          <a:xfrm>
            <a:off x="375921" y="891961"/>
            <a:ext cx="10383520" cy="4308055"/>
          </a:xfrm>
          <a:prstGeom prst="rect">
            <a:avLst/>
          </a:prstGeom>
        </p:spPr>
      </p:pic>
    </p:spTree>
    <p:extLst>
      <p:ext uri="{BB962C8B-B14F-4D97-AF65-F5344CB8AC3E}">
        <p14:creationId xmlns:p14="http://schemas.microsoft.com/office/powerpoint/2010/main" val="78366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7FE08-3CEE-31E4-5AD0-EFF57FFB2532}"/>
              </a:ext>
            </a:extLst>
          </p:cNvPr>
          <p:cNvSpPr>
            <a:spLocks noGrp="1"/>
          </p:cNvSpPr>
          <p:nvPr>
            <p:ph idx="1"/>
          </p:nvPr>
        </p:nvSpPr>
        <p:spPr>
          <a:xfrm>
            <a:off x="124460" y="461665"/>
            <a:ext cx="5971540" cy="6525895"/>
          </a:xfrm>
        </p:spPr>
        <p:txBody>
          <a:bodyPr>
            <a:normAutofit fontScale="925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The given figure shows the vector diagram of forces on an elemental blade section of an aero-turbine, the blade rotating to the left. </a:t>
            </a:r>
          </a:p>
          <a:p>
            <a:pPr marL="0" indent="0" algn="just">
              <a:buNone/>
            </a:pPr>
            <a:r>
              <a:rPr lang="en-US" sz="2400" dirty="0">
                <a:latin typeface="Times New Roman" panose="02020603050405020304" pitchFamily="18" charset="0"/>
                <a:cs typeface="Times New Roman" panose="02020603050405020304" pitchFamily="18" charset="0"/>
              </a:rPr>
              <a:t>The blade is a typical cross-sectional element of a two-bladed aero-turbine.</a:t>
            </a:r>
          </a:p>
          <a:p>
            <a:pPr marL="0" indent="0" algn="just">
              <a:buNone/>
            </a:pPr>
            <a:r>
              <a:rPr lang="en-US" sz="2400" dirty="0">
                <a:latin typeface="Times New Roman" panose="02020603050405020304" pitchFamily="18" charset="0"/>
                <a:cs typeface="Times New Roman" panose="02020603050405020304" pitchFamily="18" charset="0"/>
              </a:rPr>
              <a:t>The element shown is at some radius ‘r‘ from the axis of rotation, and is moving to the left.</a:t>
            </a:r>
          </a:p>
          <a:p>
            <a:pPr marL="0" indent="0" algn="just">
              <a:buNone/>
            </a:pPr>
            <a:r>
              <a:rPr lang="en-IN" sz="2400" dirty="0" err="1">
                <a:latin typeface="Times New Roman" panose="02020603050405020304" pitchFamily="18" charset="0"/>
                <a:cs typeface="Times New Roman" panose="02020603050405020304" pitchFamily="18" charset="0"/>
              </a:rPr>
              <a:t>U</a:t>
            </a:r>
            <a:r>
              <a:rPr lang="en-IN" sz="2400" baseline="-25000" dirty="0" err="1">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 	= Wind velocity that </a:t>
            </a:r>
            <a:r>
              <a:rPr lang="en-IN" sz="2400" dirty="0" err="1">
                <a:latin typeface="Times New Roman" panose="02020603050405020304" pitchFamily="18" charset="0"/>
                <a:cs typeface="Times New Roman" panose="02020603050405020304" pitchFamily="18" charset="0"/>
              </a:rPr>
              <a:t>inpinges</a:t>
            </a:r>
            <a:r>
              <a:rPr lang="en-IN" sz="2400" dirty="0">
                <a:latin typeface="Times New Roman" panose="02020603050405020304" pitchFamily="18" charset="0"/>
                <a:cs typeface="Times New Roman" panose="02020603050405020304" pitchFamily="18" charset="0"/>
              </a:rPr>
              <a:t> on the blade,</a:t>
            </a:r>
          </a:p>
          <a:p>
            <a:pPr marL="1168400" indent="-1168400" algn="just">
              <a:buNone/>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U</a:t>
            </a:r>
            <a:r>
              <a:rPr lang="en-IN" sz="2400" baseline="-25000" dirty="0" err="1">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a:t>
            </a:r>
            <a:r>
              <a:rPr lang="en-IN" sz="2400" baseline="-250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Wind velocity in plane of rotation due to blade turning,</a:t>
            </a:r>
          </a:p>
          <a:p>
            <a:pPr marL="1168400" indent="-1168400" algn="just">
              <a:buNone/>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U</a:t>
            </a:r>
            <a:r>
              <a:rPr lang="en-IN" sz="2400" baseline="-25000" dirty="0" err="1">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a:t>
            </a:r>
            <a:r>
              <a:rPr lang="en-IN" sz="2400" baseline="-250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  = Resultant wind velocity seen by Aero- turbine blade</a:t>
            </a:r>
          </a:p>
          <a:p>
            <a:pPr marL="0" indent="0" algn="just">
              <a:buNone/>
            </a:pPr>
            <a:r>
              <a:rPr lang="en-IN" sz="2400" dirty="0">
                <a:latin typeface="Times New Roman" panose="02020603050405020304" pitchFamily="18" charset="0"/>
                <a:cs typeface="Times New Roman" panose="02020603050405020304" pitchFamily="18" charset="0"/>
              </a:rPr>
              <a:t>F</a:t>
            </a:r>
            <a:r>
              <a:rPr lang="en-IN" sz="2400" baseline="-25000" dirty="0">
                <a:latin typeface="Times New Roman" panose="02020603050405020304" pitchFamily="18" charset="0"/>
                <a:cs typeface="Times New Roman" panose="02020603050405020304" pitchFamily="18" charset="0"/>
              </a:rPr>
              <a:t>L</a:t>
            </a:r>
            <a:r>
              <a:rPr lang="en-IN" sz="2400" dirty="0">
                <a:latin typeface="Times New Roman" panose="02020603050405020304" pitchFamily="18" charset="0"/>
                <a:cs typeface="Times New Roman" panose="02020603050405020304" pitchFamily="18" charset="0"/>
              </a:rPr>
              <a:t> 	= Lift force [Normal to (</a:t>
            </a:r>
            <a:r>
              <a:rPr lang="en-IN" sz="2400" dirty="0" err="1">
                <a:latin typeface="Times New Roman" panose="02020603050405020304" pitchFamily="18" charset="0"/>
                <a:cs typeface="Times New Roman" panose="02020603050405020304" pitchFamily="18" charset="0"/>
              </a:rPr>
              <a:t>U</a:t>
            </a:r>
            <a:r>
              <a:rPr lang="en-IN" sz="2400" baseline="-25000" dirty="0" err="1">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a:t>
            </a:r>
            <a:r>
              <a:rPr lang="en-IN" sz="2400" baseline="-250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F</a:t>
            </a:r>
            <a:r>
              <a:rPr lang="en-IN" sz="2400" baseline="-25000"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 	= Drag force [Parallel to (</a:t>
            </a:r>
            <a:r>
              <a:rPr lang="en-IN" sz="2400" dirty="0" err="1">
                <a:latin typeface="Times New Roman" panose="02020603050405020304" pitchFamily="18" charset="0"/>
                <a:cs typeface="Times New Roman" panose="02020603050405020304" pitchFamily="18" charset="0"/>
              </a:rPr>
              <a:t>U</a:t>
            </a:r>
            <a:r>
              <a:rPr lang="en-IN" sz="2400" baseline="-25000" dirty="0" err="1">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a:t>
            </a:r>
            <a:r>
              <a:rPr lang="en-IN" sz="2400" baseline="-250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F</a:t>
            </a:r>
            <a:r>
              <a:rPr lang="en-IN" sz="2400" baseline="-250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 	= Resultant force on the blade,</a:t>
            </a:r>
          </a:p>
          <a:p>
            <a:pPr marL="1168400" indent="-1168400" algn="just">
              <a:buNone/>
            </a:pPr>
            <a:r>
              <a:rPr lang="en-IN" sz="2400" dirty="0">
                <a:latin typeface="Times New Roman" panose="02020603050405020304" pitchFamily="18" charset="0"/>
                <a:cs typeface="Times New Roman" panose="02020603050405020304" pitchFamily="18" charset="0"/>
              </a:rPr>
              <a:t>F</a:t>
            </a:r>
            <a:r>
              <a:rPr lang="en-IN" sz="2400" baseline="-250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Torque producing component of F</a:t>
            </a:r>
            <a:r>
              <a:rPr lang="en-IN" sz="2400" baseline="-250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 making aero-turbine rotate,</a:t>
            </a:r>
          </a:p>
          <a:p>
            <a:pPr marL="0" indent="0" algn="just">
              <a:buNone/>
            </a:pPr>
            <a:r>
              <a:rPr lang="en-IN" sz="2400" dirty="0" err="1">
                <a:latin typeface="Times New Roman" panose="02020603050405020304" pitchFamily="18" charset="0"/>
                <a:cs typeface="Times New Roman" panose="02020603050405020304" pitchFamily="18" charset="0"/>
              </a:rPr>
              <a:t>F</a:t>
            </a:r>
            <a:r>
              <a:rPr lang="en-IN" sz="2400" baseline="-25000" dirty="0" err="1">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 Thrust force component of F</a:t>
            </a:r>
            <a:r>
              <a:rPr lang="en-IN" sz="2400" baseline="-250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a:t>
            </a:r>
          </a:p>
          <a:p>
            <a:pPr marL="0" indent="0" algn="just">
              <a:buNone/>
            </a:pPr>
            <a:r>
              <a:rPr lang="el-GR" sz="2400" dirty="0">
                <a:latin typeface="Times New Roman" panose="02020603050405020304" pitchFamily="18" charset="0"/>
                <a:cs typeface="Times New Roman" panose="02020603050405020304" pitchFamily="18" charset="0"/>
              </a:rPr>
              <a:t>α</a:t>
            </a:r>
            <a:r>
              <a:rPr lang="en-IN" sz="2400" dirty="0">
                <a:latin typeface="Times New Roman" panose="02020603050405020304" pitchFamily="18" charset="0"/>
                <a:cs typeface="Times New Roman" panose="02020603050405020304" pitchFamily="18" charset="0"/>
              </a:rPr>
              <a:t> 	= Angle of attack of the blade, and</a:t>
            </a:r>
          </a:p>
          <a:p>
            <a:pPr marL="0" indent="0" algn="just">
              <a:buNone/>
            </a:pPr>
            <a:r>
              <a:rPr lang="el-GR" sz="2400" dirty="0">
                <a:latin typeface="Times New Roman" panose="02020603050405020304" pitchFamily="18" charset="0"/>
                <a:cs typeface="Times New Roman" panose="02020603050405020304" pitchFamily="18" charset="0"/>
              </a:rPr>
              <a:t>β</a:t>
            </a:r>
            <a:r>
              <a:rPr lang="en-IN" sz="2400" dirty="0">
                <a:latin typeface="Times New Roman" panose="02020603050405020304" pitchFamily="18" charset="0"/>
                <a:cs typeface="Times New Roman" panose="02020603050405020304" pitchFamily="18" charset="0"/>
              </a:rPr>
              <a:t> 	= Blade pitch angle.</a:t>
            </a:r>
          </a:p>
        </p:txBody>
      </p:sp>
      <p:sp>
        <p:nvSpPr>
          <p:cNvPr id="5" name="TextBox 4">
            <a:extLst>
              <a:ext uri="{FF2B5EF4-FFF2-40B4-BE49-F238E27FC236}">
                <a16:creationId xmlns:a16="http://schemas.microsoft.com/office/drawing/2014/main" id="{8C832271-2CA1-8DED-28FE-1EEF35FAFB6F}"/>
              </a:ext>
            </a:extLst>
          </p:cNvPr>
          <p:cNvSpPr txBox="1"/>
          <p:nvPr/>
        </p:nvSpPr>
        <p:spPr>
          <a:xfrm>
            <a:off x="2006600" y="0"/>
            <a:ext cx="8178800" cy="461665"/>
          </a:xfrm>
          <a:prstGeom prst="rect">
            <a:avLst/>
          </a:prstGeom>
          <a:noFill/>
        </p:spPr>
        <p:txBody>
          <a:bodyPr wrap="square">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ANALYSIS OF AERODYNAMIC FORCES ON A BLADE</a:t>
            </a:r>
            <a:endParaRPr lang="en-IN" sz="2400" dirty="0">
              <a:solidFill>
                <a:srgbClr val="FF0000"/>
              </a:solidFill>
            </a:endParaRPr>
          </a:p>
        </p:txBody>
      </p:sp>
      <p:pic>
        <p:nvPicPr>
          <p:cNvPr id="7" name="Picture 6">
            <a:extLst>
              <a:ext uri="{FF2B5EF4-FFF2-40B4-BE49-F238E27FC236}">
                <a16:creationId xmlns:a16="http://schemas.microsoft.com/office/drawing/2014/main" id="{6235C795-1383-B72D-EE18-34E434615484}"/>
              </a:ext>
            </a:extLst>
          </p:cNvPr>
          <p:cNvPicPr>
            <a:picLocks noChangeAspect="1"/>
          </p:cNvPicPr>
          <p:nvPr/>
        </p:nvPicPr>
        <p:blipFill>
          <a:blip r:embed="rId2">
            <a:lum bright="-20000" contrast="40000"/>
          </a:blip>
          <a:stretch>
            <a:fillRect/>
          </a:stretch>
        </p:blipFill>
        <p:spPr>
          <a:xfrm>
            <a:off x="6096000" y="370225"/>
            <a:ext cx="6096000" cy="3590522"/>
          </a:xfrm>
          <a:prstGeom prst="rect">
            <a:avLst/>
          </a:prstGeom>
        </p:spPr>
      </p:pic>
      <p:pic>
        <p:nvPicPr>
          <p:cNvPr id="9" name="Picture 8">
            <a:extLst>
              <a:ext uri="{FF2B5EF4-FFF2-40B4-BE49-F238E27FC236}">
                <a16:creationId xmlns:a16="http://schemas.microsoft.com/office/drawing/2014/main" id="{6003E19E-F0D6-957B-F426-13F267FE75D4}"/>
              </a:ext>
            </a:extLst>
          </p:cNvPr>
          <p:cNvPicPr>
            <a:picLocks noChangeAspect="1"/>
          </p:cNvPicPr>
          <p:nvPr/>
        </p:nvPicPr>
        <p:blipFill>
          <a:blip r:embed="rId3">
            <a:lum bright="-20000" contrast="40000"/>
          </a:blip>
          <a:stretch>
            <a:fillRect/>
          </a:stretch>
        </p:blipFill>
        <p:spPr>
          <a:xfrm>
            <a:off x="8940801" y="3914849"/>
            <a:ext cx="3271520" cy="2943151"/>
          </a:xfrm>
          <a:prstGeom prst="rect">
            <a:avLst/>
          </a:prstGeom>
        </p:spPr>
      </p:pic>
    </p:spTree>
    <p:extLst>
      <p:ext uri="{BB962C8B-B14F-4D97-AF65-F5344CB8AC3E}">
        <p14:creationId xmlns:p14="http://schemas.microsoft.com/office/powerpoint/2010/main" val="248177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additive="base">
                                        <p:cTn id="6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 calcmode="lin" valueType="num">
                                      <p:cBhvr additive="base">
                                        <p:cTn id="7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 calcmode="lin" valueType="num">
                                      <p:cBhvr additive="base">
                                        <p:cTn id="7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 calcmode="lin" valueType="num">
                                      <p:cBhvr additive="base">
                                        <p:cTn id="8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 calcmode="lin" valueType="num">
                                      <p:cBhvr additive="base">
                                        <p:cTn id="9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2" end="12"/>
                                            </p:txEl>
                                          </p:spTgt>
                                        </p:tgtEl>
                                        <p:attrNameLst>
                                          <p:attrName>style.visibility</p:attrName>
                                        </p:attrNameLst>
                                      </p:cBhvr>
                                      <p:to>
                                        <p:strVal val="visible"/>
                                      </p:to>
                                    </p:set>
                                    <p:anim calcmode="lin" valueType="num">
                                      <p:cBhvr additive="base">
                                        <p:cTn id="9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29976-2D9C-1713-901D-286AB90C3BC8}"/>
              </a:ext>
            </a:extLst>
          </p:cNvPr>
          <p:cNvSpPr>
            <a:spLocks noGrp="1"/>
          </p:cNvSpPr>
          <p:nvPr>
            <p:ph idx="1"/>
          </p:nvPr>
        </p:nvSpPr>
        <p:spPr>
          <a:xfrm>
            <a:off x="147320" y="179704"/>
            <a:ext cx="11902440" cy="6576695"/>
          </a:xfrm>
        </p:spPr>
        <p:txBody>
          <a:bodyPr>
            <a:normAutofit fontScale="92500" lnSpcReduction="20000"/>
          </a:bodyPr>
          <a:lstStyle/>
          <a:p>
            <a:pPr marL="720725" indent="-720725" algn="just">
              <a:lnSpc>
                <a:spcPct val="15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U</a:t>
            </a:r>
            <a:r>
              <a:rPr lang="en-US" b="1" baseline="-25000" dirty="0" err="1">
                <a:latin typeface="Times New Roman" panose="02020603050405020304" pitchFamily="18" charset="0"/>
                <a:cs typeface="Times New Roman" panose="02020603050405020304" pitchFamily="18" charset="0"/>
              </a:rPr>
              <a:t>w</a:t>
            </a:r>
            <a:r>
              <a:rPr lang="en-US" b="1" dirty="0">
                <a:latin typeface="Times New Roman" panose="02020603050405020304" pitchFamily="18" charset="0"/>
                <a:cs typeface="Times New Roman" panose="02020603050405020304" pitchFamily="18" charset="0"/>
              </a:rPr>
              <a:t>)</a:t>
            </a:r>
            <a:r>
              <a:rPr lang="en-US" b="1" baseline="-25000"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added vectorially to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 gives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seen by the rotating blade element.</a:t>
            </a:r>
          </a:p>
          <a:p>
            <a:pPr marL="720725" indent="-720725" algn="just">
              <a:lnSpc>
                <a:spcPct val="15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t>
            </a:r>
            <a:r>
              <a:rPr lang="en-US" b="1" baseline="-250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caused by the acro-dynamic shape of the blade is perpendicular to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F</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is parallel to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p>
          <a:p>
            <a:pPr marL="720725" indent="-720725" algn="just">
              <a:lnSpc>
                <a:spcPct val="150000"/>
              </a:lnSpc>
              <a:buNone/>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vector sum </a:t>
            </a:r>
            <a:r>
              <a:rPr lang="en-US" dirty="0">
                <a:latin typeface="Times New Roman" panose="02020603050405020304" pitchFamily="18" charset="0"/>
                <a:cs typeface="Times New Roman" panose="02020603050405020304" pitchFamily="18" charset="0"/>
              </a:rPr>
              <a:t>of F</a:t>
            </a:r>
            <a:r>
              <a:rPr lang="en-US" baseline="-250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and F</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is F</a:t>
            </a:r>
            <a:r>
              <a:rPr lang="en-US"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which has a torque producing component F</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 thrust producing component F</a:t>
            </a:r>
            <a:r>
              <a:rPr lang="en-US" baseline="-25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The component F</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drives the </a:t>
            </a:r>
            <a:r>
              <a:rPr lang="en-US" dirty="0" err="1">
                <a:latin typeface="Times New Roman" panose="02020603050405020304" pitchFamily="18" charset="0"/>
                <a:cs typeface="Times New Roman" panose="02020603050405020304" pitchFamily="18" charset="0"/>
              </a:rPr>
              <a:t>aeroturbine</a:t>
            </a:r>
            <a:r>
              <a:rPr lang="en-US" dirty="0">
                <a:latin typeface="Times New Roman" panose="02020603050405020304" pitchFamily="18" charset="0"/>
                <a:cs typeface="Times New Roman" panose="02020603050405020304" pitchFamily="18" charset="0"/>
              </a:rPr>
              <a:t> rotationally, while the component </a:t>
            </a:r>
            <a:r>
              <a:rPr lang="en-US" dirty="0" err="1">
                <a:latin typeface="Times New Roman" panose="02020603050405020304" pitchFamily="18" charset="0"/>
                <a:cs typeface="Times New Roman" panose="02020603050405020304" pitchFamily="18" charset="0"/>
              </a:rPr>
              <a:t>F</a:t>
            </a:r>
            <a:r>
              <a:rPr lang="en-US" baseline="-25000"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tends to </a:t>
            </a:r>
            <a:r>
              <a:rPr lang="en-US" i="1" dirty="0">
                <a:latin typeface="Times New Roman" panose="02020603050405020304" pitchFamily="18" charset="0"/>
                <a:cs typeface="Times New Roman" panose="02020603050405020304" pitchFamily="18" charset="0"/>
              </a:rPr>
              <a:t>flex</a:t>
            </a:r>
            <a:r>
              <a:rPr lang="en-US" dirty="0">
                <a:latin typeface="Times New Roman" panose="02020603050405020304" pitchFamily="18" charset="0"/>
                <a:cs typeface="Times New Roman" panose="02020603050405020304" pitchFamily="18" charset="0"/>
              </a:rPr>
              <a:t> the blade and also overturn the aero-generator.</a:t>
            </a:r>
          </a:p>
          <a:p>
            <a:pPr marL="720725" indent="-720725" algn="just">
              <a:lnSpc>
                <a:spcPct val="150000"/>
              </a:lnSpc>
              <a:spcBef>
                <a:spcPts val="0"/>
              </a:spcBef>
              <a:buNone/>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angle of attack ‘</a:t>
            </a:r>
            <a:r>
              <a:rPr lang="el-GR" sz="2800" b="1" dirty="0">
                <a:latin typeface="Times New Roman" panose="02020603050405020304" pitchFamily="18" charset="0"/>
                <a:cs typeface="Times New Roman" panose="02020603050405020304" pitchFamily="18" charset="0"/>
              </a:rPr>
              <a:t>α</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acro-dynamic element determines lift and drag forces and hence speed and torque output of the aero-turbine. </a:t>
            </a:r>
          </a:p>
          <a:p>
            <a:pPr marL="720725" indent="-720725" algn="just">
              <a:lnSpc>
                <a:spcPct val="150000"/>
              </a:lnSpc>
              <a:spcBef>
                <a:spcPts val="0"/>
              </a:spcBef>
              <a:buNone/>
            </a:pPr>
            <a:r>
              <a:rPr lang="en-US" dirty="0">
                <a:latin typeface="Times New Roman" panose="02020603050405020304" pitchFamily="18" charset="0"/>
                <a:cs typeface="Times New Roman" panose="02020603050405020304" pitchFamily="18" charset="0"/>
              </a:rPr>
              <a:t>	These quantities can be altered by changing the blade pitch angle ‘</a:t>
            </a:r>
            <a:r>
              <a:rPr lang="el-GR" sz="2800"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and this is the basic torque control method used on large variable pitch ‘wind-electric generators’.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0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0719-8EF8-4062-CA3D-8AC2170B1DAC}"/>
              </a:ext>
            </a:extLst>
          </p:cNvPr>
          <p:cNvSpPr>
            <a:spLocks noGrp="1"/>
          </p:cNvSpPr>
          <p:nvPr>
            <p:ph idx="1"/>
          </p:nvPr>
        </p:nvSpPr>
        <p:spPr>
          <a:xfrm>
            <a:off x="127000" y="128905"/>
            <a:ext cx="11922760" cy="3183256"/>
          </a:xfrm>
        </p:spPr>
        <p:txBody>
          <a:bodyPr/>
          <a:lstStyle/>
          <a:p>
            <a:pPr marL="0" indent="0" algn="ctr">
              <a:buNone/>
            </a:pPr>
            <a:r>
              <a:rPr lang="en-US" b="1" dirty="0">
                <a:solidFill>
                  <a:srgbClr val="FF0000"/>
                </a:solidFill>
                <a:latin typeface="Times New Roman" panose="02020603050405020304" pitchFamily="18" charset="0"/>
                <a:cs typeface="Times New Roman" panose="02020603050405020304" pitchFamily="18" charset="0"/>
              </a:rPr>
              <a:t>DESIGN OF WIND TURBINE ROTOR</a:t>
            </a:r>
          </a:p>
          <a:p>
            <a:pPr marL="0" indent="0" algn="just">
              <a:buNone/>
            </a:pPr>
            <a:r>
              <a:rPr lang="en-US" dirty="0">
                <a:latin typeface="Times New Roman" panose="02020603050405020304" pitchFamily="18" charset="0"/>
                <a:cs typeface="Times New Roman" panose="02020603050405020304" pitchFamily="18" charset="0"/>
              </a:rPr>
              <a:t>In a propeller type wind turbine, the following two forces operate on the blades:</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Axial thrust: </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acts in the same direction as that of the flowing wind stream.</a:t>
            </a:r>
          </a:p>
          <a:p>
            <a:pPr marL="514350" indent="-514350" algn="just">
              <a:buFont typeface="+mj-lt"/>
              <a:buAutoNum type="arabicPeriod" startAt="2"/>
            </a:pPr>
            <a:r>
              <a:rPr lang="en-US" b="1" dirty="0">
                <a:latin typeface="Times New Roman" panose="02020603050405020304" pitchFamily="18" charset="0"/>
                <a:cs typeface="Times New Roman" panose="02020603050405020304" pitchFamily="18" charset="0"/>
              </a:rPr>
              <a:t>Circumferential force:</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It acts in the direction of wheel rotation that provides the torque.</a:t>
            </a:r>
          </a:p>
        </p:txBody>
      </p:sp>
      <p:sp>
        <p:nvSpPr>
          <p:cNvPr id="5" name="TextBox 4">
            <a:extLst>
              <a:ext uri="{FF2B5EF4-FFF2-40B4-BE49-F238E27FC236}">
                <a16:creationId xmlns:a16="http://schemas.microsoft.com/office/drawing/2014/main" id="{12893234-A674-2F79-2172-C9F12DC4B711}"/>
              </a:ext>
            </a:extLst>
          </p:cNvPr>
          <p:cNvSpPr txBox="1"/>
          <p:nvPr/>
        </p:nvSpPr>
        <p:spPr>
          <a:xfrm>
            <a:off x="127000" y="3143796"/>
            <a:ext cx="5969000" cy="3416320"/>
          </a:xfrm>
          <a:prstGeom prst="rect">
            <a:avLst/>
          </a:prstGeom>
          <a:noFill/>
        </p:spPr>
        <p:txBody>
          <a:bodyPr wrap="square">
            <a:spAutoFit/>
          </a:bodyPr>
          <a:lstStyle/>
          <a:p>
            <a:pPr marL="0" indent="0" algn="just">
              <a:buNone/>
            </a:pPr>
            <a:r>
              <a:rPr lang="en-IN" sz="3200" b="1" dirty="0">
                <a:latin typeface="Times New Roman" panose="02020603050405020304" pitchFamily="18" charset="0"/>
                <a:cs typeface="Times New Roman" panose="02020603050405020304" pitchFamily="18" charset="0"/>
              </a:rPr>
              <a:t>Thrust on Turbine Rotor: </a:t>
            </a:r>
          </a:p>
          <a:p>
            <a:pPr marL="0" indent="0" algn="just">
              <a:buNone/>
            </a:pPr>
            <a:r>
              <a:rPr lang="en-IN" sz="24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turbine extracts wind energy, causing the difference in momentum of air streams between the upstream and downstream sides as shown in figure.</a:t>
            </a:r>
          </a:p>
          <a:p>
            <a:pPr marL="0" indent="0" algn="just">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us</a:t>
            </a:r>
            <a:r>
              <a:rPr lang="en-US" sz="2400" dirty="0">
                <a:latin typeface="Times New Roman" panose="02020603050405020304" pitchFamily="18" charset="0"/>
                <a:cs typeface="Times New Roman" panose="02020603050405020304" pitchFamily="18" charset="0"/>
              </a:rPr>
              <a:t> 	= 	Wind velocity-upstream; </a:t>
            </a:r>
          </a:p>
          <a:p>
            <a:pPr marL="0" indent="0" algn="just">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ds</a:t>
            </a:r>
            <a:r>
              <a:rPr lang="en-US" sz="2400" dirty="0">
                <a:latin typeface="Times New Roman" panose="02020603050405020304" pitchFamily="18" charset="0"/>
                <a:cs typeface="Times New Roman" panose="02020603050405020304" pitchFamily="18" charset="0"/>
              </a:rPr>
              <a:t> 	= 	Wind velocity-downstream; </a:t>
            </a:r>
          </a:p>
          <a:p>
            <a:pPr marL="0" indent="0" algn="just">
              <a:buNone/>
            </a:pPr>
            <a:r>
              <a:rPr lang="en-US" sz="2400" dirty="0">
                <a:latin typeface="Times New Roman" panose="02020603050405020304" pitchFamily="18" charset="0"/>
                <a:cs typeface="Times New Roman" panose="02020603050405020304" pitchFamily="18" charset="0"/>
              </a:rPr>
              <a:t>D 	= 	Dia. of turbine.</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32AC971-0DC5-A4BE-BF30-1847F8D25B0A}"/>
              </a:ext>
            </a:extLst>
          </p:cNvPr>
          <p:cNvPicPr>
            <a:picLocks noChangeAspect="1"/>
          </p:cNvPicPr>
          <p:nvPr/>
        </p:nvPicPr>
        <p:blipFill>
          <a:blip r:embed="rId2">
            <a:lum bright="-20000" contrast="40000"/>
          </a:blip>
          <a:stretch>
            <a:fillRect/>
          </a:stretch>
        </p:blipFill>
        <p:spPr>
          <a:xfrm>
            <a:off x="6239567" y="3429000"/>
            <a:ext cx="5952433" cy="2819162"/>
          </a:xfrm>
          <a:prstGeom prst="rect">
            <a:avLst/>
          </a:prstGeom>
        </p:spPr>
      </p:pic>
    </p:spTree>
    <p:extLst>
      <p:ext uri="{BB962C8B-B14F-4D97-AF65-F5344CB8AC3E}">
        <p14:creationId xmlns:p14="http://schemas.microsoft.com/office/powerpoint/2010/main" val="1102450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A03E31-8BAC-7926-A628-52DFA1E21171}"/>
              </a:ext>
            </a:extLst>
          </p:cNvPr>
          <p:cNvPicPr>
            <a:picLocks noGrp="1" noChangeAspect="1"/>
          </p:cNvPicPr>
          <p:nvPr>
            <p:ph idx="1"/>
          </p:nvPr>
        </p:nvPicPr>
        <p:blipFill>
          <a:blip r:embed="rId2"/>
          <a:stretch>
            <a:fillRect/>
          </a:stretch>
        </p:blipFill>
        <p:spPr>
          <a:xfrm>
            <a:off x="271923" y="114475"/>
            <a:ext cx="8668878" cy="3273885"/>
          </a:xfrm>
        </p:spPr>
      </p:pic>
      <p:sp>
        <p:nvSpPr>
          <p:cNvPr id="6" name="TextBox 5">
            <a:extLst>
              <a:ext uri="{FF2B5EF4-FFF2-40B4-BE49-F238E27FC236}">
                <a16:creationId xmlns:a16="http://schemas.microsoft.com/office/drawing/2014/main" id="{3312F974-2E92-8B4B-D885-B387E3A07958}"/>
              </a:ext>
            </a:extLst>
          </p:cNvPr>
          <p:cNvSpPr txBox="1"/>
          <p:nvPr/>
        </p:nvSpPr>
        <p:spPr>
          <a:xfrm>
            <a:off x="111760" y="114475"/>
            <a:ext cx="11978640" cy="6555641"/>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 (8)</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p>
          <a:p>
            <a:r>
              <a:rPr lang="en-IN" sz="2000" b="1" i="0" u="none" strike="noStrike" baseline="0" dirty="0">
                <a:latin typeface="Times New Roman" panose="02020603050405020304" pitchFamily="18" charset="0"/>
                <a:cs typeface="Times New Roman" panose="02020603050405020304" pitchFamily="18" charset="0"/>
              </a:rPr>
              <a:t>										---  (15)</a:t>
            </a:r>
          </a:p>
          <a:p>
            <a:endParaRPr lang="en-IN" sz="2000" b="1" dirty="0">
              <a:latin typeface="Times New Roman" panose="02020603050405020304" pitchFamily="18" charset="0"/>
              <a:cs typeface="Times New Roman" panose="02020603050405020304" pitchFamily="18" charset="0"/>
            </a:endParaRPr>
          </a:p>
          <a:p>
            <a:r>
              <a:rPr lang="en-IN" sz="2000" b="1" i="0" u="none" strike="noStrike" baseline="0" dirty="0">
                <a:latin typeface="Times New Roman" panose="02020603050405020304" pitchFamily="18" charset="0"/>
                <a:cs typeface="Times New Roman" panose="02020603050405020304" pitchFamily="18" charset="0"/>
              </a:rPr>
              <a:t>										--- (11</a:t>
            </a:r>
            <a:r>
              <a:rPr lang="en-IN" sz="2000" b="1" i="0" u="none" strike="noStrike" baseline="-25000" dirty="0">
                <a:latin typeface="Times New Roman" panose="02020603050405020304" pitchFamily="18" charset="0"/>
                <a:cs typeface="Times New Roman" panose="02020603050405020304" pitchFamily="18" charset="0"/>
              </a:rPr>
              <a:t>a</a:t>
            </a:r>
            <a:r>
              <a:rPr lang="en-IN" sz="2000" b="1" i="0" u="none" strike="noStrike" dirty="0">
                <a:latin typeface="Times New Roman" panose="02020603050405020304" pitchFamily="18" charset="0"/>
                <a:cs typeface="Times New Roman" panose="02020603050405020304" pitchFamily="18" charset="0"/>
              </a:rPr>
              <a:t>)</a:t>
            </a:r>
          </a:p>
          <a:p>
            <a:endParaRPr lang="en-IN" sz="2000" b="1" baseline="-25000" dirty="0">
              <a:latin typeface="Times New Roman" panose="02020603050405020304" pitchFamily="18" charset="0"/>
              <a:cs typeface="Times New Roman" panose="02020603050405020304" pitchFamily="18" charset="0"/>
            </a:endParaRPr>
          </a:p>
          <a:p>
            <a:endParaRPr lang="en-IN" sz="2000" b="1" i="0" u="none" strike="noStrike" baseline="-25000" dirty="0">
              <a:latin typeface="Times New Roman" panose="02020603050405020304" pitchFamily="18" charset="0"/>
              <a:cs typeface="Times New Roman" panose="02020603050405020304" pitchFamily="18" charset="0"/>
            </a:endParaRPr>
          </a:p>
          <a:p>
            <a:endParaRPr lang="en-IN" sz="2000" b="1" baseline="-25000" dirty="0">
              <a:latin typeface="Times New Roman" panose="02020603050405020304" pitchFamily="18" charset="0"/>
              <a:cs typeface="Times New Roman" panose="02020603050405020304" pitchFamily="18" charset="0"/>
            </a:endParaRPr>
          </a:p>
          <a:p>
            <a:endParaRPr lang="en-IN" sz="2000" b="1" i="0" u="none" strike="noStrike" baseline="-25000" dirty="0">
              <a:latin typeface="Times New Roman" panose="02020603050405020304" pitchFamily="18" charset="0"/>
              <a:cs typeface="Times New Roman" panose="02020603050405020304" pitchFamily="18" charset="0"/>
            </a:endParaRPr>
          </a:p>
          <a:p>
            <a:endParaRPr lang="en-IN" sz="2000" b="1" baseline="-25000" dirty="0">
              <a:latin typeface="Times New Roman" panose="02020603050405020304" pitchFamily="18" charset="0"/>
              <a:cs typeface="Times New Roman" panose="02020603050405020304" pitchFamily="18" charset="0"/>
            </a:endParaRPr>
          </a:p>
          <a:p>
            <a:endParaRPr lang="en-IN" sz="2000" b="1" baseline="-25000" dirty="0">
              <a:latin typeface="Times New Roman" panose="02020603050405020304" pitchFamily="18" charset="0"/>
              <a:cs typeface="Times New Roman" panose="02020603050405020304" pitchFamily="18" charset="0"/>
            </a:endParaRPr>
          </a:p>
          <a:p>
            <a:r>
              <a:rPr lang="en-IN" sz="2000" b="1" baseline="-25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 - (16)</a:t>
            </a:r>
          </a:p>
          <a:p>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Equation 16 indicates that for designing a wind energy generator (WEG) a large axial force can be obtained by using large diameter turbines. </a:t>
            </a:r>
          </a:p>
          <a:p>
            <a:pPr algn="just"/>
            <a:r>
              <a:rPr lang="en-US" sz="2000" dirty="0">
                <a:latin typeface="Times New Roman" panose="02020603050405020304" pitchFamily="18" charset="0"/>
                <a:cs typeface="Times New Roman" panose="02020603050405020304" pitchFamily="18" charset="0"/>
              </a:rPr>
              <a:t>The upper limit of the diameter needs to be optimized by matching structural design with economy.</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5AAFEC6-9DC4-AD01-AAC3-BA188470EFF0}"/>
              </a:ext>
            </a:extLst>
          </p:cNvPr>
          <p:cNvPicPr>
            <a:picLocks noChangeAspect="1"/>
          </p:cNvPicPr>
          <p:nvPr/>
        </p:nvPicPr>
        <p:blipFill>
          <a:blip r:embed="rId3"/>
          <a:stretch>
            <a:fillRect/>
          </a:stretch>
        </p:blipFill>
        <p:spPr>
          <a:xfrm>
            <a:off x="271923" y="3404351"/>
            <a:ext cx="7135755" cy="2065468"/>
          </a:xfrm>
          <a:prstGeom prst="rect">
            <a:avLst/>
          </a:prstGeom>
        </p:spPr>
      </p:pic>
    </p:spTree>
    <p:extLst>
      <p:ext uri="{BB962C8B-B14F-4D97-AF65-F5344CB8AC3E}">
        <p14:creationId xmlns:p14="http://schemas.microsoft.com/office/powerpoint/2010/main" val="188621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FC9E-8FD9-B110-8D44-373A086D4BA0}"/>
              </a:ext>
            </a:extLst>
          </p:cNvPr>
          <p:cNvSpPr>
            <a:spLocks noGrp="1"/>
          </p:cNvSpPr>
          <p:nvPr>
            <p:ph type="ctrTitle"/>
          </p:nvPr>
        </p:nvSpPr>
        <p:spPr>
          <a:xfrm>
            <a:off x="1524000" y="-2381"/>
            <a:ext cx="9144000" cy="774541"/>
          </a:xfrm>
        </p:spPr>
        <p:txBody>
          <a:bodyPr>
            <a:normAutofit fontScale="90000"/>
          </a:bodyPr>
          <a:lstStyle/>
          <a:p>
            <a:r>
              <a:rPr lang="en-US" b="1" dirty="0">
                <a:latin typeface="Times New Roman" panose="02020603050405020304" pitchFamily="18" charset="0"/>
                <a:cs typeface="Times New Roman" panose="02020603050405020304" pitchFamily="18" charset="0"/>
              </a:rPr>
              <a:t>WIND CHARACTERISTICS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2B8985-BD1F-4F0D-855E-FE01268F91AA}"/>
              </a:ext>
            </a:extLst>
          </p:cNvPr>
          <p:cNvSpPr>
            <a:spLocks noGrp="1"/>
          </p:cNvSpPr>
          <p:nvPr>
            <p:ph type="subTitle" idx="1"/>
          </p:nvPr>
        </p:nvSpPr>
        <p:spPr>
          <a:xfrm>
            <a:off x="111760" y="533718"/>
            <a:ext cx="12009120" cy="6060122"/>
          </a:xfrm>
        </p:spPr>
        <p:txBody>
          <a:bodyPr>
            <a:noAutofit/>
          </a:bodyPr>
          <a:lstStyle/>
          <a:p>
            <a:pPr algn="just">
              <a:lnSpc>
                <a:spcPct val="100000"/>
              </a:lnSpc>
              <a:spcBef>
                <a:spcPts val="0"/>
              </a:spcBef>
            </a:pPr>
            <a:r>
              <a:rPr lang="en-US" dirty="0">
                <a:latin typeface="Times New Roman" panose="02020603050405020304" pitchFamily="18" charset="0"/>
                <a:cs typeface="Times New Roman" panose="02020603050405020304" pitchFamily="18" charset="0"/>
              </a:rPr>
              <a:t>Wind speed increases roughly as 1/7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power of height. Typical tower heights are about 20–30 m.</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Energy-pattern factor. </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	It is the ratio of the actual energy in varying wind to energy calculated from the cube of mean wind speed. </a:t>
            </a:r>
          </a:p>
          <a:p>
            <a:pPr>
              <a:lnSpc>
                <a:spcPct val="100000"/>
              </a:lnSpc>
              <a:spcBef>
                <a:spcPts val="0"/>
              </a:spcBef>
            </a:pPr>
            <a:r>
              <a:rPr lang="en-US" dirty="0">
                <a:solidFill>
                  <a:srgbClr val="FF0000"/>
                </a:solidFill>
                <a:latin typeface="Times New Roman" panose="02020603050405020304" pitchFamily="18" charset="0"/>
                <a:cs typeface="Times New Roman" panose="02020603050405020304" pitchFamily="18" charset="0"/>
              </a:rPr>
              <a:t>Or </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It is the ratio of the actual energy output of a wind turbine over a given period to the theoretical maximum energy output that would be obtained if the wind blew steadily at the rated wind speed for the entire period.</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This factor is always greater than unity which means the energy estimates based on mean (hourly) speed are pessimistic.</a:t>
            </a:r>
          </a:p>
          <a:p>
            <a:pPr algn="just">
              <a:lnSpc>
                <a:spcPct val="100000"/>
              </a:lnSpc>
              <a:spcBef>
                <a:spcPts val="0"/>
              </a:spcBef>
            </a:pPr>
            <a:r>
              <a:rPr lang="en-US" b="1" dirty="0">
                <a:latin typeface="Times New Roman" panose="02020603050405020304" pitchFamily="18" charset="0"/>
                <a:cs typeface="Times New Roman" panose="02020603050405020304" pitchFamily="18" charset="0"/>
              </a:rPr>
              <a:t>Characteristics of a good wind power site:</a:t>
            </a:r>
          </a:p>
          <a:p>
            <a:pPr marL="893763" indent="-355600" algn="just">
              <a:lnSpc>
                <a:spcPct val="100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High annual wind speed.</a:t>
            </a:r>
          </a:p>
          <a:p>
            <a:pPr marL="893763" indent="-355600" algn="just">
              <a:lnSpc>
                <a:spcPct val="100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An open plain or an open shore line.</a:t>
            </a:r>
          </a:p>
          <a:p>
            <a:pPr marL="893763" indent="-355600" algn="just">
              <a:lnSpc>
                <a:spcPct val="100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A mountain gap.</a:t>
            </a:r>
          </a:p>
          <a:p>
            <a:pPr marL="893763" indent="-355600" algn="just">
              <a:lnSpc>
                <a:spcPct val="100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The top of a smooth, well rounded hill with gentle slopes lying on a flat plain or located on an island in a lake or sea.</a:t>
            </a:r>
          </a:p>
          <a:p>
            <a:pPr marL="893763" indent="-355600" algn="just">
              <a:lnSpc>
                <a:spcPct val="100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There should be no full obstructions within a radius of 3 km.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42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A2FED-0612-2BFA-2EA8-685879AD1427}"/>
              </a:ext>
            </a:extLst>
          </p:cNvPr>
          <p:cNvSpPr txBox="1"/>
          <p:nvPr/>
        </p:nvSpPr>
        <p:spPr>
          <a:xfrm>
            <a:off x="106680" y="136436"/>
            <a:ext cx="11978640" cy="1823576"/>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WIND ENERGY PATTERN FACTOR (EPF):</a:t>
            </a:r>
          </a:p>
          <a:p>
            <a:pPr algn="just"/>
            <a:r>
              <a:rPr lang="en-US" sz="2200" dirty="0">
                <a:latin typeface="Times New Roman" panose="02020603050405020304" pitchFamily="18" charset="0"/>
                <a:cs typeface="Times New Roman" panose="02020603050405020304" pitchFamily="18" charset="0"/>
              </a:rPr>
              <a:t>	This is the ratio of power from speed distribution to the power from coverage speed of the turbine blades.</a:t>
            </a:r>
          </a:p>
          <a:p>
            <a:pPr algn="just"/>
            <a:r>
              <a:rPr lang="en-US" sz="2200" dirty="0">
                <a:latin typeface="Times New Roman" panose="02020603050405020304" pitchFamily="18" charset="0"/>
                <a:cs typeface="Times New Roman" panose="02020603050405020304" pitchFamily="18" charset="0"/>
              </a:rPr>
              <a:t>								Generally, EPF lies between 2 to 5.</a:t>
            </a:r>
          </a:p>
          <a:p>
            <a:pPr algn="just">
              <a:spcBef>
                <a:spcPts val="300"/>
              </a:spcBef>
            </a:pPr>
            <a:r>
              <a:rPr lang="en-US" sz="2200" b="1" dirty="0">
                <a:latin typeface="Times New Roman" panose="02020603050405020304" pitchFamily="18" charset="0"/>
                <a:cs typeface="Times New Roman" panose="02020603050405020304" pitchFamily="18" charset="0"/>
              </a:rPr>
              <a:t>BASIC COMPONENTS OF WIND ENERGY CONVERSION SYSTEM (WECS) :</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87C164A-80E4-1901-B1E8-C5D1AB174856}"/>
              </a:ext>
            </a:extLst>
          </p:cNvPr>
          <p:cNvPicPr>
            <a:picLocks noChangeAspect="1"/>
          </p:cNvPicPr>
          <p:nvPr/>
        </p:nvPicPr>
        <p:blipFill>
          <a:blip r:embed="rId2">
            <a:lum bright="-20000" contrast="40000"/>
          </a:blip>
          <a:stretch>
            <a:fillRect/>
          </a:stretch>
        </p:blipFill>
        <p:spPr>
          <a:xfrm>
            <a:off x="2481957" y="836674"/>
            <a:ext cx="4284603" cy="719164"/>
          </a:xfrm>
          <a:prstGeom prst="rect">
            <a:avLst/>
          </a:prstGeom>
        </p:spPr>
      </p:pic>
      <p:pic>
        <p:nvPicPr>
          <p:cNvPr id="9" name="Picture 8">
            <a:extLst>
              <a:ext uri="{FF2B5EF4-FFF2-40B4-BE49-F238E27FC236}">
                <a16:creationId xmlns:a16="http://schemas.microsoft.com/office/drawing/2014/main" id="{C32DCB6F-D850-99E7-6A89-F293168A7C50}"/>
              </a:ext>
            </a:extLst>
          </p:cNvPr>
          <p:cNvPicPr>
            <a:picLocks noChangeAspect="1"/>
          </p:cNvPicPr>
          <p:nvPr/>
        </p:nvPicPr>
        <p:blipFill>
          <a:blip r:embed="rId3">
            <a:lum bright="-20000" contrast="40000"/>
          </a:blip>
          <a:stretch>
            <a:fillRect/>
          </a:stretch>
        </p:blipFill>
        <p:spPr>
          <a:xfrm>
            <a:off x="5085690" y="2753868"/>
            <a:ext cx="7106310" cy="3809492"/>
          </a:xfrm>
          <a:prstGeom prst="rect">
            <a:avLst/>
          </a:prstGeom>
        </p:spPr>
      </p:pic>
      <p:sp>
        <p:nvSpPr>
          <p:cNvPr id="11" name="TextBox 10">
            <a:extLst>
              <a:ext uri="{FF2B5EF4-FFF2-40B4-BE49-F238E27FC236}">
                <a16:creationId xmlns:a16="http://schemas.microsoft.com/office/drawing/2014/main" id="{9ADA816B-6E0F-A14E-55D9-53F5449E0D2C}"/>
              </a:ext>
            </a:extLst>
          </p:cNvPr>
          <p:cNvSpPr txBox="1"/>
          <p:nvPr/>
        </p:nvSpPr>
        <p:spPr>
          <a:xfrm>
            <a:off x="-29870" y="1804368"/>
            <a:ext cx="5115560" cy="5062924"/>
          </a:xfrm>
          <a:prstGeom prst="rect">
            <a:avLst/>
          </a:prstGeom>
          <a:noFill/>
        </p:spPr>
        <p:txBody>
          <a:bodyPr wrap="square">
            <a:spAutoFit/>
          </a:bodyPr>
          <a:lstStyle/>
          <a:p>
            <a:pPr marL="342900" indent="-342900" algn="just">
              <a:buAutoNum type="arabicPeriod"/>
            </a:pPr>
            <a:r>
              <a:rPr lang="en-US" sz="1700" b="1" i="0" u="none" strike="noStrike" baseline="0" dirty="0">
                <a:latin typeface="Times New Roman" panose="02020603050405020304" pitchFamily="18" charset="0"/>
                <a:cs typeface="Times New Roman" panose="02020603050405020304" pitchFamily="18" charset="0"/>
              </a:rPr>
              <a:t>Wind turbines </a:t>
            </a:r>
            <a:r>
              <a:rPr lang="en-US" sz="1700" b="0" i="0" u="none" strike="noStrike" baseline="0" dirty="0">
                <a:latin typeface="Times New Roman" panose="02020603050405020304" pitchFamily="18" charset="0"/>
                <a:cs typeface="Times New Roman" panose="02020603050405020304" pitchFamily="18" charset="0"/>
              </a:rPr>
              <a:t>(</a:t>
            </a:r>
            <a:r>
              <a:rPr lang="en-US" sz="1700" b="0" i="0" u="none" strike="noStrike" baseline="0" dirty="0" err="1">
                <a:latin typeface="Times New Roman" panose="02020603050405020304" pitchFamily="18" charset="0"/>
                <a:cs typeface="Times New Roman" panose="02020603050405020304" pitchFamily="18" charset="0"/>
              </a:rPr>
              <a:t>Aeroturbines</a:t>
            </a:r>
            <a:r>
              <a:rPr lang="en-US" sz="1700" b="0" i="0" u="none" strike="noStrike" baseline="0" dirty="0">
                <a:latin typeface="Times New Roman" panose="02020603050405020304" pitchFamily="18" charset="0"/>
                <a:cs typeface="Times New Roman" panose="02020603050405020304" pitchFamily="18" charset="0"/>
              </a:rPr>
              <a:t>):</a:t>
            </a:r>
          </a:p>
          <a:p>
            <a:pPr algn="just"/>
            <a:r>
              <a:rPr lang="en-US" sz="1700" b="0" i="1" u="none" strike="noStrike" baseline="0" dirty="0">
                <a:latin typeface="Times New Roman" panose="02020603050405020304" pitchFamily="18" charset="0"/>
                <a:cs typeface="Times New Roman" panose="02020603050405020304" pitchFamily="18" charset="0"/>
              </a:rPr>
              <a:t>This convert </a:t>
            </a:r>
            <a:r>
              <a:rPr lang="en-US" sz="1700" b="0" i="0" u="none" strike="noStrike" baseline="0" dirty="0">
                <a:latin typeface="Times New Roman" panose="02020603050405020304" pitchFamily="18" charset="0"/>
                <a:cs typeface="Times New Roman" panose="02020603050405020304" pitchFamily="18" charset="0"/>
              </a:rPr>
              <a:t>the energy of moving air into </a:t>
            </a:r>
            <a:r>
              <a:rPr lang="en-US" sz="1700" b="0" i="1" u="none" strike="noStrike" baseline="0" dirty="0">
                <a:latin typeface="Times New Roman" panose="02020603050405020304" pitchFamily="18" charset="0"/>
                <a:cs typeface="Times New Roman" panose="02020603050405020304" pitchFamily="18" charset="0"/>
              </a:rPr>
              <a:t>rotary mechanical energy</a:t>
            </a:r>
            <a:r>
              <a:rPr lang="en-US" sz="1700" b="0" i="0" u="none" strike="noStrike" baseline="0" dirty="0">
                <a:latin typeface="Times New Roman" panose="02020603050405020304" pitchFamily="18" charset="0"/>
                <a:cs typeface="Times New Roman" panose="02020603050405020304" pitchFamily="18" charset="0"/>
              </a:rPr>
              <a:t>. These turbines requires pitch and yaw controls for proper operation.</a:t>
            </a:r>
          </a:p>
          <a:p>
            <a:pPr algn="just"/>
            <a:r>
              <a:rPr lang="en-IN" sz="1700" dirty="0">
                <a:latin typeface="Times New Roman" panose="02020603050405020304" pitchFamily="18" charset="0"/>
                <a:cs typeface="Times New Roman" panose="02020603050405020304" pitchFamily="18" charset="0"/>
              </a:rPr>
              <a:t>2. </a:t>
            </a:r>
            <a:r>
              <a:rPr lang="en-US" sz="1700" b="1" dirty="0">
                <a:latin typeface="Times New Roman" panose="02020603050405020304" pitchFamily="18" charset="0"/>
                <a:cs typeface="Times New Roman" panose="02020603050405020304" pitchFamily="18" charset="0"/>
              </a:rPr>
              <a:t>A mechanical interface </a:t>
            </a:r>
            <a:r>
              <a:rPr lang="en-US" sz="1700" dirty="0">
                <a:latin typeface="Times New Roman" panose="02020603050405020304" pitchFamily="18" charset="0"/>
                <a:cs typeface="Times New Roman" panose="02020603050405020304" pitchFamily="18" charset="0"/>
              </a:rPr>
              <a:t>consisting of a step up gear and a suitable coupling transmits the rotary mechanical to an electrical generator. </a:t>
            </a:r>
          </a:p>
          <a:p>
            <a:pPr algn="just"/>
            <a:r>
              <a:rPr lang="en-US" sz="1700" dirty="0">
                <a:latin typeface="Times New Roman" panose="02020603050405020304" pitchFamily="18" charset="0"/>
                <a:cs typeface="Times New Roman" panose="02020603050405020304" pitchFamily="18" charset="0"/>
              </a:rPr>
              <a:t>The output of this generator is connected to the road or power grid as the application demands.</a:t>
            </a:r>
          </a:p>
          <a:p>
            <a:pPr algn="just"/>
            <a:r>
              <a:rPr lang="en-US" sz="1700" dirty="0">
                <a:latin typeface="Times New Roman" panose="02020603050405020304" pitchFamily="18" charset="0"/>
                <a:cs typeface="Times New Roman" panose="02020603050405020304" pitchFamily="18" charset="0"/>
              </a:rPr>
              <a:t>3. A controller serves purposes of sensing: </a:t>
            </a:r>
          </a:p>
          <a:p>
            <a:pPr marL="342900" lvl="1" indent="-250825" algn="just">
              <a:buFont typeface="+mj-lt"/>
              <a:buAutoNum type="arabicPeriod"/>
            </a:pPr>
            <a:r>
              <a:rPr lang="en-US" sz="1700" dirty="0">
                <a:latin typeface="Times New Roman" panose="02020603050405020304" pitchFamily="18" charset="0"/>
                <a:cs typeface="Times New Roman" panose="02020603050405020304" pitchFamily="18" charset="0"/>
              </a:rPr>
              <a:t>Wind speed, </a:t>
            </a:r>
          </a:p>
          <a:p>
            <a:pPr marL="342900" lvl="1" indent="-250825" algn="just">
              <a:buFont typeface="+mj-lt"/>
              <a:buAutoNum type="arabicPeriod"/>
            </a:pPr>
            <a:r>
              <a:rPr lang="en-US" sz="1700" dirty="0">
                <a:latin typeface="Times New Roman" panose="02020603050405020304" pitchFamily="18" charset="0"/>
                <a:cs typeface="Times New Roman" panose="02020603050405020304" pitchFamily="18" charset="0"/>
              </a:rPr>
              <a:t>Wind direction,</a:t>
            </a:r>
          </a:p>
          <a:p>
            <a:pPr marL="342900" indent="-250825" algn="just"/>
            <a:r>
              <a:rPr lang="en-US" sz="1700" dirty="0">
                <a:latin typeface="Times New Roman" panose="02020603050405020304" pitchFamily="18" charset="0"/>
                <a:cs typeface="Times New Roman" panose="02020603050405020304" pitchFamily="18" charset="0"/>
              </a:rPr>
              <a:t>shafts speed and torques at one or more points,</a:t>
            </a:r>
          </a:p>
          <a:p>
            <a:pPr marL="342900" lvl="1" indent="-250825" algn="just">
              <a:buFont typeface="+mj-lt"/>
              <a:buAutoNum type="arabicPeriod" startAt="3"/>
            </a:pPr>
            <a:r>
              <a:rPr lang="en-US" sz="1700" dirty="0">
                <a:latin typeface="Times New Roman" panose="02020603050405020304" pitchFamily="18" charset="0"/>
                <a:cs typeface="Times New Roman" panose="02020603050405020304" pitchFamily="18" charset="0"/>
              </a:rPr>
              <a:t>Output power and generator temperature as necessary, </a:t>
            </a:r>
          </a:p>
          <a:p>
            <a:pPr marL="342900" lvl="1" indent="-250825" algn="just">
              <a:buFont typeface="+mj-lt"/>
              <a:buAutoNum type="arabicPeriod" startAt="3"/>
            </a:pPr>
            <a:r>
              <a:rPr lang="en-US" sz="1700" dirty="0">
                <a:latin typeface="Times New Roman" panose="02020603050405020304" pitchFamily="18" charset="0"/>
                <a:cs typeface="Times New Roman" panose="02020603050405020304" pitchFamily="18" charset="0"/>
              </a:rPr>
              <a:t>Appropriate control signals for matching the electrical output to the wind energy input, and </a:t>
            </a:r>
          </a:p>
          <a:p>
            <a:pPr marL="342900" lvl="1" indent="-250825" algn="just">
              <a:buFont typeface="+mj-lt"/>
              <a:buAutoNum type="arabicPeriod" startAt="3"/>
            </a:pPr>
            <a:r>
              <a:rPr lang="en-US" sz="1700" dirty="0">
                <a:latin typeface="Times New Roman" panose="02020603050405020304" pitchFamily="18" charset="0"/>
                <a:cs typeface="Times New Roman" panose="02020603050405020304" pitchFamily="18" charset="0"/>
              </a:rPr>
              <a:t>Protect the system from extreme conditions brought about by strong winds, electrical faults etc.</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50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 calcmode="lin" valueType="num">
                                      <p:cBhvr additive="base">
                                        <p:cTn id="4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anim calcmode="lin" valueType="num">
                                      <p:cBhvr additive="base">
                                        <p:cTn id="5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anim calcmode="lin" valueType="num">
                                      <p:cBhvr additive="base">
                                        <p:cTn id="6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anim calcmode="lin" valueType="num">
                                      <p:cBhvr additive="base">
                                        <p:cTn id="6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xEl>
                                              <p:pRg st="5" end="5"/>
                                            </p:txEl>
                                          </p:spTgt>
                                        </p:tgtEl>
                                        <p:attrNameLst>
                                          <p:attrName>style.visibility</p:attrName>
                                        </p:attrNameLst>
                                      </p:cBhvr>
                                      <p:to>
                                        <p:strVal val="visible"/>
                                      </p:to>
                                    </p:set>
                                    <p:anim calcmode="lin" valueType="num">
                                      <p:cBhvr additive="base">
                                        <p:cTn id="7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xEl>
                                              <p:pRg st="6" end="6"/>
                                            </p:txEl>
                                          </p:spTgt>
                                        </p:tgtEl>
                                        <p:attrNameLst>
                                          <p:attrName>style.visibility</p:attrName>
                                        </p:attrNameLst>
                                      </p:cBhvr>
                                      <p:to>
                                        <p:strVal val="visible"/>
                                      </p:to>
                                    </p:set>
                                    <p:anim calcmode="lin" valueType="num">
                                      <p:cBhvr additive="base">
                                        <p:cTn id="7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
                                            <p:txEl>
                                              <p:pRg st="7" end="7"/>
                                            </p:txEl>
                                          </p:spTgt>
                                        </p:tgtEl>
                                        <p:attrNameLst>
                                          <p:attrName>style.visibility</p:attrName>
                                        </p:attrNameLst>
                                      </p:cBhvr>
                                      <p:to>
                                        <p:strVal val="visible"/>
                                      </p:to>
                                    </p:set>
                                    <p:anim calcmode="lin" valueType="num">
                                      <p:cBhvr additive="base">
                                        <p:cTn id="8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1">
                                            <p:txEl>
                                              <p:pRg st="8" end="8"/>
                                            </p:txEl>
                                          </p:spTgt>
                                        </p:tgtEl>
                                        <p:attrNameLst>
                                          <p:attrName>style.visibility</p:attrName>
                                        </p:attrNameLst>
                                      </p:cBhvr>
                                      <p:to>
                                        <p:strVal val="visible"/>
                                      </p:to>
                                    </p:set>
                                    <p:anim calcmode="lin" valueType="num">
                                      <p:cBhvr additive="base">
                                        <p:cTn id="9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xEl>
                                              <p:pRg st="9" end="9"/>
                                            </p:txEl>
                                          </p:spTgt>
                                        </p:tgtEl>
                                        <p:attrNameLst>
                                          <p:attrName>style.visibility</p:attrName>
                                        </p:attrNameLst>
                                      </p:cBhvr>
                                      <p:to>
                                        <p:strVal val="visible"/>
                                      </p:to>
                                    </p:set>
                                    <p:anim calcmode="lin" valueType="num">
                                      <p:cBhvr additive="base">
                                        <p:cTn id="9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anim calcmode="lin" valueType="num">
                                      <p:cBhvr additive="base">
                                        <p:cTn id="10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61F7-3926-79B1-06CF-85C38EDACA85}"/>
              </a:ext>
            </a:extLst>
          </p:cNvPr>
          <p:cNvSpPr>
            <a:spLocks noGrp="1"/>
          </p:cNvSpPr>
          <p:nvPr>
            <p:ph type="title"/>
          </p:nvPr>
        </p:nvSpPr>
        <p:spPr>
          <a:xfrm>
            <a:off x="101600" y="-635"/>
            <a:ext cx="11998960" cy="793115"/>
          </a:xfrm>
        </p:spPr>
        <p:txBody>
          <a:bodyPr>
            <a:noAutofit/>
          </a:bodyPr>
          <a:lstStyle/>
          <a:p>
            <a:pPr algn="ctr"/>
            <a:r>
              <a:rPr lang="en-US" sz="2800" b="1" dirty="0">
                <a:latin typeface="Times New Roman" panose="02020603050405020304" pitchFamily="18" charset="0"/>
                <a:cs typeface="Times New Roman" panose="02020603050405020304" pitchFamily="18" charset="0"/>
              </a:rPr>
              <a:t>CONSIDERATIONS FOR SELECTION OF SITE FOR WIND ENERGY</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CONVERSION SYSTEMS (WECS)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97138C-5C92-4E72-A46B-CB62953C1860}"/>
              </a:ext>
            </a:extLst>
          </p:cNvPr>
          <p:cNvSpPr>
            <a:spLocks noGrp="1"/>
          </p:cNvSpPr>
          <p:nvPr>
            <p:ph idx="1"/>
          </p:nvPr>
        </p:nvSpPr>
        <p:spPr>
          <a:xfrm>
            <a:off x="101600" y="792480"/>
            <a:ext cx="11998960" cy="5994400"/>
          </a:xfrm>
        </p:spPr>
        <p:txBody>
          <a:bodyPr>
            <a:noAutofit/>
          </a:bodyPr>
          <a:lstStyle/>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Availability of anemometry data.</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High annual average wind speed.</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Availability of wind curve at the proposed site.</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Wind structure at the proposed site.</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Altitude of the proposed site.</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Terrain and its aerodynamic.</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Local ecology.</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Distance to roads or railways.</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Nearness of site to local </a:t>
            </a:r>
            <a:r>
              <a:rPr lang="en-US" sz="3100" dirty="0" err="1">
                <a:latin typeface="Times New Roman" panose="02020603050405020304" pitchFamily="18" charset="0"/>
                <a:cs typeface="Times New Roman" panose="02020603050405020304" pitchFamily="18" charset="0"/>
              </a:rPr>
              <a:t>centre</a:t>
            </a:r>
            <a:r>
              <a:rPr lang="en-US" sz="3100" dirty="0">
                <a:latin typeface="Times New Roman" panose="02020603050405020304" pitchFamily="18" charset="0"/>
                <a:cs typeface="Times New Roman" panose="02020603050405020304" pitchFamily="18" charset="0"/>
              </a:rPr>
              <a:t>/users.</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Favorable land cost.</a:t>
            </a:r>
          </a:p>
          <a:p>
            <a:pPr marL="1076325" indent="-457200" algn="just">
              <a:buFont typeface="+mj-lt"/>
              <a:buAutoNum type="arabicPeriod"/>
            </a:pPr>
            <a:r>
              <a:rPr lang="en-US" sz="3100" dirty="0">
                <a:latin typeface="Times New Roman" panose="02020603050405020304" pitchFamily="18" charset="0"/>
                <a:cs typeface="Times New Roman" panose="02020603050405020304" pitchFamily="18" charset="0"/>
              </a:rPr>
              <a:t>Nature of ground.</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8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A281-B867-83FA-C312-B430DED7AE45}"/>
              </a:ext>
            </a:extLst>
          </p:cNvPr>
          <p:cNvSpPr>
            <a:spLocks noGrp="1"/>
          </p:cNvSpPr>
          <p:nvPr>
            <p:ph type="title"/>
          </p:nvPr>
        </p:nvSpPr>
        <p:spPr>
          <a:xfrm>
            <a:off x="838200" y="-76956"/>
            <a:ext cx="10515600" cy="64071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Aero foil Nomenclature</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0B90F4-2055-359D-EF3C-CC9869A31FEF}"/>
              </a:ext>
            </a:extLst>
          </p:cNvPr>
          <p:cNvPicPr>
            <a:picLocks noChangeAspect="1"/>
          </p:cNvPicPr>
          <p:nvPr/>
        </p:nvPicPr>
        <p:blipFill>
          <a:blip r:embed="rId2">
            <a:lum bright="-20000" contrast="40000"/>
          </a:blip>
          <a:stretch>
            <a:fillRect/>
          </a:stretch>
        </p:blipFill>
        <p:spPr>
          <a:xfrm>
            <a:off x="5619281" y="455612"/>
            <a:ext cx="6476487" cy="2592245"/>
          </a:xfrm>
          <a:prstGeom prst="rect">
            <a:avLst/>
          </a:prstGeom>
        </p:spPr>
      </p:pic>
      <p:pic>
        <p:nvPicPr>
          <p:cNvPr id="7" name="Picture 6">
            <a:extLst>
              <a:ext uri="{FF2B5EF4-FFF2-40B4-BE49-F238E27FC236}">
                <a16:creationId xmlns:a16="http://schemas.microsoft.com/office/drawing/2014/main" id="{FAF015A5-0DEC-6E96-F097-AFD00D9090E4}"/>
              </a:ext>
            </a:extLst>
          </p:cNvPr>
          <p:cNvPicPr>
            <a:picLocks noChangeAspect="1"/>
          </p:cNvPicPr>
          <p:nvPr/>
        </p:nvPicPr>
        <p:blipFill>
          <a:blip r:embed="rId3">
            <a:lum bright="-20000" contrast="40000"/>
          </a:blip>
          <a:stretch>
            <a:fillRect/>
          </a:stretch>
        </p:blipFill>
        <p:spPr>
          <a:xfrm>
            <a:off x="411192" y="563759"/>
            <a:ext cx="4231927" cy="2418940"/>
          </a:xfrm>
          <a:prstGeom prst="rect">
            <a:avLst/>
          </a:prstGeom>
        </p:spPr>
      </p:pic>
      <p:sp>
        <p:nvSpPr>
          <p:cNvPr id="9" name="TextBox 8">
            <a:extLst>
              <a:ext uri="{FF2B5EF4-FFF2-40B4-BE49-F238E27FC236}">
                <a16:creationId xmlns:a16="http://schemas.microsoft.com/office/drawing/2014/main" id="{2AD8893E-BA42-781B-B44C-D2C29CA8F583}"/>
              </a:ext>
            </a:extLst>
          </p:cNvPr>
          <p:cNvSpPr txBox="1"/>
          <p:nvPr/>
        </p:nvSpPr>
        <p:spPr>
          <a:xfrm>
            <a:off x="96232" y="3040166"/>
            <a:ext cx="11999536" cy="3693319"/>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Aerodynamics</a:t>
            </a:r>
            <a:r>
              <a:rPr lang="en-US" dirty="0">
                <a:latin typeface="Times New Roman" panose="02020603050405020304" pitchFamily="18" charset="0"/>
                <a:cs typeface="Times New Roman" panose="02020603050405020304" pitchFamily="18" charset="0"/>
              </a:rPr>
              <a:t>: It is the branch of science which deals with air and gases in motion and their mechanical effects.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Airfoil or </a:t>
            </a:r>
            <a:r>
              <a:rPr lang="en-US" b="1" dirty="0" err="1">
                <a:latin typeface="Times New Roman" panose="02020603050405020304" pitchFamily="18" charset="0"/>
                <a:cs typeface="Times New Roman" panose="02020603050405020304" pitchFamily="18" charset="0"/>
              </a:rPr>
              <a:t>aerofoil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streamlined air surface designed for air to flow around it in order to produce low drag and high lift forces.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Angle of attack: </a:t>
            </a:r>
            <a:r>
              <a:rPr lang="en-US" dirty="0">
                <a:latin typeface="Times New Roman" panose="02020603050405020304" pitchFamily="18" charset="0"/>
                <a:cs typeface="Times New Roman" panose="02020603050405020304" pitchFamily="18" charset="0"/>
              </a:rPr>
              <a:t>It is the angle between the relative air flow and the closed of the air foil</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Blade. </a:t>
            </a:r>
            <a:r>
              <a:rPr lang="en-US" dirty="0">
                <a:latin typeface="Times New Roman" panose="02020603050405020304" pitchFamily="18" charset="0"/>
                <a:cs typeface="Times New Roman" panose="02020603050405020304" pitchFamily="18" charset="0"/>
              </a:rPr>
              <a:t>An important part of a wind turbine that extracts wind energy.</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Leading edge: </a:t>
            </a:r>
            <a:r>
              <a:rPr lang="en-US" dirty="0">
                <a:latin typeface="Times New Roman" panose="02020603050405020304" pitchFamily="18" charset="0"/>
                <a:cs typeface="Times New Roman" panose="02020603050405020304" pitchFamily="18" charset="0"/>
              </a:rPr>
              <a:t>It is the front edge of the blade that faces towards the direction of flow.</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Trailing edge: </a:t>
            </a:r>
            <a:r>
              <a:rPr lang="en-US" dirty="0">
                <a:latin typeface="Times New Roman" panose="02020603050405020304" pitchFamily="18" charset="0"/>
                <a:cs typeface="Times New Roman" panose="02020603050405020304" pitchFamily="18" charset="0"/>
              </a:rPr>
              <a:t>It is the rear edge of the blade that faces away from the direction of wind flow.</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Mean line. </a:t>
            </a:r>
            <a:r>
              <a:rPr lang="en-US" dirty="0">
                <a:latin typeface="Times New Roman" panose="02020603050405020304" pitchFamily="18" charset="0"/>
                <a:cs typeface="Times New Roman" panose="02020603050405020304" pitchFamily="18" charset="0"/>
              </a:rPr>
              <a:t>A line that is equidistant from the upper and lower surfaces of the air foil</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Camber: </a:t>
            </a:r>
            <a:r>
              <a:rPr lang="en-US" dirty="0">
                <a:latin typeface="Times New Roman" panose="02020603050405020304" pitchFamily="18" charset="0"/>
                <a:cs typeface="Times New Roman" panose="02020603050405020304" pitchFamily="18" charset="0"/>
              </a:rPr>
              <a:t>It is the maximum distance between the mean line and the chord line, which measures the curvature of the airfoil.</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Rotor: </a:t>
            </a:r>
            <a:r>
              <a:rPr lang="en-US" dirty="0">
                <a:latin typeface="Times New Roman" panose="02020603050405020304" pitchFamily="18" charset="0"/>
                <a:cs typeface="Times New Roman" panose="02020603050405020304" pitchFamily="18" charset="0"/>
              </a:rPr>
              <a:t>It is the primary part of the wind turbine that extracts energy from the wind. </a:t>
            </a:r>
          </a:p>
          <a:p>
            <a:pPr algn="just"/>
            <a:r>
              <a:rPr lang="en-US" dirty="0">
                <a:latin typeface="Times New Roman" panose="02020603050405020304" pitchFamily="18" charset="0"/>
                <a:cs typeface="Times New Roman" panose="02020603050405020304" pitchFamily="18" charset="0"/>
              </a:rPr>
              <a:t>	  It constitutes the blade-and-hub assembly.</a:t>
            </a:r>
          </a:p>
          <a:p>
            <a:pPr marL="342900" indent="-342900" algn="just">
              <a:buFont typeface="+mj-lt"/>
              <a:buAutoNum type="arabicPeriod" startAt="10"/>
            </a:pPr>
            <a:r>
              <a:rPr lang="en-US" b="1" dirty="0">
                <a:latin typeface="Times New Roman" panose="02020603050405020304" pitchFamily="18" charset="0"/>
                <a:cs typeface="Times New Roman" panose="02020603050405020304" pitchFamily="18" charset="0"/>
              </a:rPr>
              <a:t>Hubs: </a:t>
            </a:r>
            <a:r>
              <a:rPr lang="en-US" dirty="0">
                <a:latin typeface="Times New Roman" panose="02020603050405020304" pitchFamily="18" charset="0"/>
                <a:cs typeface="Times New Roman" panose="02020603050405020304" pitchFamily="18" charset="0"/>
              </a:rPr>
              <a:t>Blades are fixed to a hubs which is a central solid part of the turbine.</a:t>
            </a:r>
          </a:p>
          <a:p>
            <a:pPr marL="342900" indent="-342900" algn="just">
              <a:buFont typeface="+mj-lt"/>
              <a:buAutoNum type="arabicPeriod" startAt="10"/>
            </a:pPr>
            <a:r>
              <a:rPr lang="en-US" b="1" dirty="0">
                <a:latin typeface="Times New Roman" panose="02020603050405020304" pitchFamily="18" charset="0"/>
                <a:cs typeface="Times New Roman" panose="02020603050405020304" pitchFamily="18" charset="0"/>
              </a:rPr>
              <a:t>Pitch angle: </a:t>
            </a:r>
            <a:r>
              <a:rPr lang="en-US" dirty="0">
                <a:latin typeface="Times New Roman" panose="02020603050405020304" pitchFamily="18" charset="0"/>
                <a:cs typeface="Times New Roman" panose="02020603050405020304" pitchFamily="18" charset="0"/>
              </a:rPr>
              <a:t>It is the angle between the direction of wind and the direction perpendicular to the planes of blades.</a:t>
            </a:r>
          </a:p>
        </p:txBody>
      </p:sp>
    </p:spTree>
    <p:extLst>
      <p:ext uri="{BB962C8B-B14F-4D97-AF65-F5344CB8AC3E}">
        <p14:creationId xmlns:p14="http://schemas.microsoft.com/office/powerpoint/2010/main" val="8668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 calcmode="lin" valueType="num">
                                      <p:cBhvr additive="base">
                                        <p:cTn id="5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 calcmode="lin" valueType="num">
                                      <p:cBhvr additive="base">
                                        <p:cTn id="6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anim calcmode="lin" valueType="num">
                                      <p:cBhvr additive="base">
                                        <p:cTn id="6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8" end="8"/>
                                            </p:txEl>
                                          </p:spTgt>
                                        </p:tgtEl>
                                        <p:attrNameLst>
                                          <p:attrName>style.visibility</p:attrName>
                                        </p:attrNameLst>
                                      </p:cBhvr>
                                      <p:to>
                                        <p:strVal val="visible"/>
                                      </p:to>
                                    </p:set>
                                    <p:anim calcmode="lin" valueType="num">
                                      <p:cBhvr additive="base">
                                        <p:cTn id="7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xEl>
                                              <p:pRg st="9" end="9"/>
                                            </p:txEl>
                                          </p:spTgt>
                                        </p:tgtEl>
                                        <p:attrNameLst>
                                          <p:attrName>style.visibility</p:attrName>
                                        </p:attrNameLst>
                                      </p:cBhvr>
                                      <p:to>
                                        <p:strVal val="visible"/>
                                      </p:to>
                                    </p:set>
                                    <p:anim calcmode="lin" valueType="num">
                                      <p:cBhvr additive="base">
                                        <p:cTn id="7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xEl>
                                              <p:pRg st="10" end="10"/>
                                            </p:txEl>
                                          </p:spTgt>
                                        </p:tgtEl>
                                        <p:attrNameLst>
                                          <p:attrName>style.visibility</p:attrName>
                                        </p:attrNameLst>
                                      </p:cBhvr>
                                      <p:to>
                                        <p:strVal val="visible"/>
                                      </p:to>
                                    </p:set>
                                    <p:anim calcmode="lin" valueType="num">
                                      <p:cBhvr additive="base">
                                        <p:cTn id="8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9">
                                            <p:txEl>
                                              <p:pRg st="11" end="11"/>
                                            </p:txEl>
                                          </p:spTgt>
                                        </p:tgtEl>
                                        <p:attrNameLst>
                                          <p:attrName>style.visibility</p:attrName>
                                        </p:attrNameLst>
                                      </p:cBhvr>
                                      <p:to>
                                        <p:strVal val="visible"/>
                                      </p:to>
                                    </p:set>
                                    <p:anim calcmode="lin" valueType="num">
                                      <p:cBhvr additive="base">
                                        <p:cTn id="9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976095-AA57-12BC-6063-125211CF0680}"/>
              </a:ext>
            </a:extLst>
          </p:cNvPr>
          <p:cNvPicPr>
            <a:picLocks noChangeAspect="1"/>
          </p:cNvPicPr>
          <p:nvPr/>
        </p:nvPicPr>
        <p:blipFill rotWithShape="1">
          <a:blip r:embed="rId2"/>
          <a:srcRect r="61531"/>
          <a:stretch/>
        </p:blipFill>
        <p:spPr>
          <a:xfrm>
            <a:off x="0" y="0"/>
            <a:ext cx="3976287" cy="6858000"/>
          </a:xfrm>
          <a:prstGeom prst="rect">
            <a:avLst/>
          </a:prstGeom>
        </p:spPr>
      </p:pic>
      <p:pic>
        <p:nvPicPr>
          <p:cNvPr id="6" name="Picture 5">
            <a:extLst>
              <a:ext uri="{FF2B5EF4-FFF2-40B4-BE49-F238E27FC236}">
                <a16:creationId xmlns:a16="http://schemas.microsoft.com/office/drawing/2014/main" id="{25204956-EA5E-EB4F-CC21-FECC1C4B3EBE}"/>
              </a:ext>
            </a:extLst>
          </p:cNvPr>
          <p:cNvPicPr>
            <a:picLocks noChangeAspect="1"/>
          </p:cNvPicPr>
          <p:nvPr/>
        </p:nvPicPr>
        <p:blipFill rotWithShape="1">
          <a:blip r:embed="rId2"/>
          <a:srcRect l="54883"/>
          <a:stretch/>
        </p:blipFill>
        <p:spPr>
          <a:xfrm>
            <a:off x="7609839" y="0"/>
            <a:ext cx="4663441" cy="6858000"/>
          </a:xfrm>
          <a:prstGeom prst="rect">
            <a:avLst/>
          </a:prstGeom>
        </p:spPr>
      </p:pic>
      <p:sp>
        <p:nvSpPr>
          <p:cNvPr id="8" name="TextBox 7">
            <a:extLst>
              <a:ext uri="{FF2B5EF4-FFF2-40B4-BE49-F238E27FC236}">
                <a16:creationId xmlns:a16="http://schemas.microsoft.com/office/drawing/2014/main" id="{407E48AE-E030-EB16-E1FD-32B2BE33BEDE}"/>
              </a:ext>
            </a:extLst>
          </p:cNvPr>
          <p:cNvSpPr txBox="1"/>
          <p:nvPr/>
        </p:nvSpPr>
        <p:spPr>
          <a:xfrm>
            <a:off x="3976287" y="88315"/>
            <a:ext cx="3633552" cy="6640279"/>
          </a:xfrm>
          <a:prstGeom prst="rect">
            <a:avLst/>
          </a:prstGeom>
          <a:noFill/>
        </p:spPr>
        <p:txBody>
          <a:bodyPr wrap="square">
            <a:spAutoFit/>
          </a:bodyPr>
          <a:lstStyle/>
          <a:p>
            <a:pPr algn="just"/>
            <a:r>
              <a:rPr lang="en-US" sz="1850" b="1" dirty="0">
                <a:latin typeface="Times New Roman" panose="02020603050405020304" pitchFamily="18" charset="0"/>
                <a:cs typeface="Times New Roman" panose="02020603050405020304" pitchFamily="18" charset="0"/>
              </a:rPr>
              <a:t>Pitch control: </a:t>
            </a:r>
            <a:r>
              <a:rPr lang="en-US" sz="1850" dirty="0">
                <a:latin typeface="Times New Roman" panose="02020603050405020304" pitchFamily="18" charset="0"/>
                <a:cs typeface="Times New Roman" panose="02020603050405020304" pitchFamily="18" charset="0"/>
              </a:rPr>
              <a:t>It is the control of pitch angle by turning the blades or blade tips.</a:t>
            </a:r>
          </a:p>
          <a:p>
            <a:pPr algn="just"/>
            <a:r>
              <a:rPr lang="en-US" sz="1850" b="1" dirty="0">
                <a:latin typeface="Times New Roman" panose="02020603050405020304" pitchFamily="18" charset="0"/>
                <a:cs typeface="Times New Roman" panose="02020603050405020304" pitchFamily="18" charset="0"/>
              </a:rPr>
              <a:t>Yaw control: </a:t>
            </a:r>
            <a:r>
              <a:rPr lang="en-US" sz="1850" dirty="0">
                <a:latin typeface="Times New Roman" panose="02020603050405020304" pitchFamily="18" charset="0"/>
                <a:cs typeface="Times New Roman" panose="02020603050405020304" pitchFamily="18" charset="0"/>
              </a:rPr>
              <a:t>It is the control for orienting (steering) the axis of wind turbine in the direction of wind.</a:t>
            </a:r>
          </a:p>
          <a:p>
            <a:pPr algn="just"/>
            <a:r>
              <a:rPr lang="en-US" sz="1850" b="1" dirty="0" err="1">
                <a:latin typeface="Times New Roman" panose="02020603050405020304" pitchFamily="18" charset="0"/>
                <a:cs typeface="Times New Roman" panose="02020603050405020304" pitchFamily="18" charset="0"/>
              </a:rPr>
              <a:t>Teethering</a:t>
            </a:r>
            <a:r>
              <a:rPr lang="en-US" sz="1850" b="1" dirty="0">
                <a:latin typeface="Times New Roman" panose="02020603050405020304" pitchFamily="18" charset="0"/>
                <a:cs typeface="Times New Roman" panose="02020603050405020304" pitchFamily="18" charset="0"/>
              </a:rPr>
              <a:t>: </a:t>
            </a:r>
          </a:p>
          <a:p>
            <a:pPr algn="just"/>
            <a:r>
              <a:rPr lang="en-US" sz="1850" dirty="0">
                <a:latin typeface="Times New Roman" panose="02020603050405020304" pitchFamily="18" charset="0"/>
                <a:cs typeface="Times New Roman" panose="02020603050405020304" pitchFamily="18" charset="0"/>
              </a:rPr>
              <a:t>It is see-saw like swinging motion with hesitation between two alternatives. </a:t>
            </a:r>
          </a:p>
          <a:p>
            <a:pPr algn="just"/>
            <a:r>
              <a:rPr lang="en-US" sz="1850" dirty="0">
                <a:latin typeface="Times New Roman" panose="02020603050405020304" pitchFamily="18" charset="0"/>
                <a:cs typeface="Times New Roman" panose="02020603050405020304" pitchFamily="18" charset="0"/>
              </a:rPr>
              <a:t>The plane of wind turbine wheel is swung in inclined position at higher wind speeds by </a:t>
            </a:r>
            <a:r>
              <a:rPr lang="en-US" sz="1850" dirty="0" err="1">
                <a:latin typeface="Times New Roman" panose="02020603050405020304" pitchFamily="18" charset="0"/>
                <a:cs typeface="Times New Roman" panose="02020603050405020304" pitchFamily="18" charset="0"/>
              </a:rPr>
              <a:t>teethering</a:t>
            </a:r>
            <a:r>
              <a:rPr lang="en-US" sz="1850" dirty="0">
                <a:latin typeface="Times New Roman" panose="02020603050405020304" pitchFamily="18" charset="0"/>
                <a:cs typeface="Times New Roman" panose="02020603050405020304" pitchFamily="18" charset="0"/>
              </a:rPr>
              <a:t> control.</a:t>
            </a:r>
          </a:p>
          <a:p>
            <a:pPr algn="just"/>
            <a:r>
              <a:rPr lang="en-US" sz="1850" b="1" dirty="0">
                <a:latin typeface="Times New Roman" panose="02020603050405020304" pitchFamily="18" charset="0"/>
                <a:cs typeface="Times New Roman" panose="02020603050405020304" pitchFamily="18" charset="0"/>
              </a:rPr>
              <a:t>Solidity: </a:t>
            </a:r>
            <a:r>
              <a:rPr lang="en-US" sz="1850" dirty="0">
                <a:latin typeface="Times New Roman" panose="02020603050405020304" pitchFamily="18" charset="0"/>
                <a:cs typeface="Times New Roman" panose="02020603050405020304" pitchFamily="18" charset="0"/>
              </a:rPr>
              <a:t>It is ratio of blade area to the swept area </a:t>
            </a:r>
          </a:p>
          <a:p>
            <a:pPr algn="just"/>
            <a:r>
              <a:rPr lang="en-US" sz="1850" dirty="0">
                <a:latin typeface="Times New Roman" panose="02020603050405020304" pitchFamily="18" charset="0"/>
                <a:cs typeface="Times New Roman" panose="02020603050405020304" pitchFamily="18" charset="0"/>
              </a:rPr>
              <a:t>i.e. area covered by the rotating rotor</a:t>
            </a:r>
            <a:endParaRPr lang="en-IN" sz="1850" dirty="0">
              <a:latin typeface="Times New Roman" panose="02020603050405020304" pitchFamily="18" charset="0"/>
              <a:cs typeface="Times New Roman" panose="02020603050405020304" pitchFamily="18" charset="0"/>
            </a:endParaRPr>
          </a:p>
          <a:p>
            <a:pPr algn="just"/>
            <a:r>
              <a:rPr lang="en-US" sz="1850" b="1" dirty="0">
                <a:latin typeface="Times New Roman" panose="02020603050405020304" pitchFamily="18" charset="0"/>
                <a:cs typeface="Times New Roman" panose="02020603050405020304" pitchFamily="18" charset="0"/>
              </a:rPr>
              <a:t>Drag force. </a:t>
            </a:r>
          </a:p>
          <a:p>
            <a:pPr algn="just"/>
            <a:r>
              <a:rPr lang="en-US" sz="1850" dirty="0">
                <a:latin typeface="Times New Roman" panose="02020603050405020304" pitchFamily="18" charset="0"/>
                <a:cs typeface="Times New Roman" panose="02020603050405020304" pitchFamily="18" charset="0"/>
              </a:rPr>
              <a:t>It is the force component which is in line with the velocity of wind.</a:t>
            </a:r>
          </a:p>
          <a:p>
            <a:pPr algn="just"/>
            <a:r>
              <a:rPr lang="en-US" sz="1850" b="1" dirty="0">
                <a:latin typeface="Times New Roman" panose="02020603050405020304" pitchFamily="18" charset="0"/>
                <a:cs typeface="Times New Roman" panose="02020603050405020304" pitchFamily="18" charset="0"/>
              </a:rPr>
              <a:t>Lift force. </a:t>
            </a:r>
          </a:p>
          <a:p>
            <a:pPr algn="just"/>
            <a:r>
              <a:rPr lang="en-US" sz="1850" dirty="0">
                <a:latin typeface="Times New Roman" panose="02020603050405020304" pitchFamily="18" charset="0"/>
                <a:cs typeface="Times New Roman" panose="02020603050405020304" pitchFamily="18" charset="0"/>
              </a:rPr>
              <a:t>It is the force component perpendicular to drag force.</a:t>
            </a:r>
          </a:p>
        </p:txBody>
      </p:sp>
    </p:spTree>
    <p:extLst>
      <p:ext uri="{BB962C8B-B14F-4D97-AF65-F5344CB8AC3E}">
        <p14:creationId xmlns:p14="http://schemas.microsoft.com/office/powerpoint/2010/main" val="40719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7" end="7"/>
                                            </p:txEl>
                                          </p:spTgt>
                                        </p:tgtEl>
                                        <p:attrNameLst>
                                          <p:attrName>style.visibility</p:attrName>
                                        </p:attrNameLst>
                                      </p:cBhvr>
                                      <p:to>
                                        <p:strVal val="visible"/>
                                      </p:to>
                                    </p:set>
                                    <p:anim calcmode="lin" valueType="num">
                                      <p:cBhvr additive="base">
                                        <p:cTn id="6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8" end="8"/>
                                            </p:txEl>
                                          </p:spTgt>
                                        </p:tgtEl>
                                        <p:attrNameLst>
                                          <p:attrName>style.visibility</p:attrName>
                                        </p:attrNameLst>
                                      </p:cBhvr>
                                      <p:to>
                                        <p:strVal val="visible"/>
                                      </p:to>
                                    </p:set>
                                    <p:anim calcmode="lin" valueType="num">
                                      <p:cBhvr additive="base">
                                        <p:cTn id="6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33ACD-79D4-EB57-6BFF-7118D1622D39}"/>
              </a:ext>
            </a:extLst>
          </p:cNvPr>
          <p:cNvSpPr>
            <a:spLocks noGrp="1"/>
          </p:cNvSpPr>
          <p:nvPr>
            <p:ph idx="1"/>
          </p:nvPr>
        </p:nvSpPr>
        <p:spPr>
          <a:xfrm>
            <a:off x="109220" y="211772"/>
            <a:ext cx="11973560" cy="6434456"/>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Wind speeds for turbines:</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Cut-in-speed: </a:t>
            </a:r>
          </a:p>
          <a:p>
            <a:pPr marL="0" indent="0">
              <a:buNone/>
            </a:pPr>
            <a:r>
              <a:rPr lang="en-US" dirty="0">
                <a:latin typeface="Times New Roman" panose="02020603050405020304" pitchFamily="18" charset="0"/>
                <a:cs typeface="Times New Roman" panose="02020603050405020304" pitchFamily="18" charset="0"/>
              </a:rPr>
              <a:t>	It is the wind speed at which wind–turbine starts delivering shaft power. </a:t>
            </a:r>
          </a:p>
          <a:p>
            <a:pPr marL="0" indent="0">
              <a:buNone/>
            </a:pPr>
            <a:r>
              <a:rPr lang="en-US" dirty="0">
                <a:latin typeface="Times New Roman" panose="02020603050405020304" pitchFamily="18" charset="0"/>
                <a:cs typeface="Times New Roman" panose="02020603050405020304" pitchFamily="18" charset="0"/>
              </a:rPr>
              <a:t>	For a typical horizontal shaft propeller turbine it may be around 7 m/s.</a:t>
            </a:r>
          </a:p>
          <a:p>
            <a:pPr marL="514350" indent="-514350">
              <a:buFont typeface="+mj-lt"/>
              <a:buAutoNum type="arabicPeriod" startAt="2"/>
            </a:pPr>
            <a:r>
              <a:rPr lang="en-IN" b="1" dirty="0">
                <a:latin typeface="Times New Roman" panose="02020603050405020304" pitchFamily="18" charset="0"/>
                <a:cs typeface="Times New Roman" panose="02020603050405020304" pitchFamily="18" charset="0"/>
              </a:rPr>
              <a:t>Mean wind speed:  </a:t>
            </a:r>
          </a:p>
          <a:p>
            <a:pPr marL="514350" indent="-514350">
              <a:buFont typeface="+mj-lt"/>
              <a:buAutoNum type="arabicPeriod" startAt="2"/>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b="1" dirty="0">
                <a:latin typeface="Times New Roman" panose="02020603050405020304" pitchFamily="18" charset="0"/>
                <a:cs typeface="Times New Roman" panose="02020603050405020304" pitchFamily="18" charset="0"/>
              </a:rPr>
              <a:t>Rated wind speed: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the velocity at which the wind–turbine generator delivers rated power.</a:t>
            </a:r>
          </a:p>
          <a:p>
            <a:pPr marL="514350" indent="-514350">
              <a:buFont typeface="+mj-lt"/>
              <a:buAutoNum type="arabicPeriod" startAt="4"/>
            </a:pPr>
            <a:r>
              <a:rPr lang="en-US" b="1" dirty="0">
                <a:latin typeface="Times New Roman" panose="02020603050405020304" pitchFamily="18" charset="0"/>
                <a:cs typeface="Times New Roman" panose="02020603050405020304" pitchFamily="18" charset="0"/>
              </a:rPr>
              <a:t>Cut-out wind velocity (furling wind velocity):</a:t>
            </a:r>
          </a:p>
          <a:p>
            <a:pPr marL="0" indent="0">
              <a:buNone/>
            </a:pPr>
            <a:r>
              <a:rPr lang="en-US" dirty="0">
                <a:latin typeface="Times New Roman" panose="02020603050405020304" pitchFamily="18" charset="0"/>
                <a:cs typeface="Times New Roman" panose="02020603050405020304" pitchFamily="18" charset="0"/>
              </a:rPr>
              <a:t>		It is the speed at which power conversion is cut out.</a:t>
            </a:r>
          </a:p>
          <a:p>
            <a:pPr marL="514350" indent="-514350">
              <a:buFont typeface="+mj-lt"/>
              <a:buAutoNum type="arabicPeriod" startAt="5"/>
            </a:pPr>
            <a:r>
              <a:rPr lang="en-IN" b="1" dirty="0">
                <a:latin typeface="Times New Roman" panose="02020603050405020304" pitchFamily="18" charset="0"/>
                <a:cs typeface="Times New Roman" panose="02020603050405020304" pitchFamily="18" charset="0"/>
              </a:rPr>
              <a:t>Lift force: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component of force at right angles to the direction of air stream on the airfoil is called the lift force.</a:t>
            </a:r>
          </a:p>
          <a:p>
            <a:pPr marL="514350" indent="-514350">
              <a:buFont typeface="+mj-lt"/>
              <a:buAutoNum type="arabicPeriod" startAt="5"/>
            </a:pPr>
            <a:r>
              <a:rPr lang="en-IN" b="1" dirty="0">
                <a:latin typeface="Times New Roman" panose="02020603050405020304" pitchFamily="18" charset="0"/>
                <a:cs typeface="Times New Roman" panose="02020603050405020304" pitchFamily="18" charset="0"/>
              </a:rPr>
              <a:t>Drag force: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component of force in the direction of stream is called drag force (FD).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3C4D4A-F491-5911-20D4-48929DF500A4}"/>
              </a:ext>
            </a:extLst>
          </p:cNvPr>
          <p:cNvPicPr>
            <a:picLocks noChangeAspect="1"/>
          </p:cNvPicPr>
          <p:nvPr/>
        </p:nvPicPr>
        <p:blipFill>
          <a:blip r:embed="rId2">
            <a:lum bright="-20000" contrast="40000"/>
          </a:blip>
          <a:stretch>
            <a:fillRect/>
          </a:stretch>
        </p:blipFill>
        <p:spPr>
          <a:xfrm>
            <a:off x="3888025" y="2068732"/>
            <a:ext cx="3444929" cy="938628"/>
          </a:xfrm>
          <a:prstGeom prst="rect">
            <a:avLst/>
          </a:prstGeom>
        </p:spPr>
      </p:pic>
    </p:spTree>
    <p:extLst>
      <p:ext uri="{BB962C8B-B14F-4D97-AF65-F5344CB8AC3E}">
        <p14:creationId xmlns:p14="http://schemas.microsoft.com/office/powerpoint/2010/main" val="151708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40447-8F60-3250-C97F-FEE6825851EE}"/>
              </a:ext>
            </a:extLst>
          </p:cNvPr>
          <p:cNvPicPr>
            <a:picLocks noChangeAspect="1"/>
          </p:cNvPicPr>
          <p:nvPr/>
        </p:nvPicPr>
        <p:blipFill>
          <a:blip r:embed="rId2"/>
          <a:stretch>
            <a:fillRect/>
          </a:stretch>
        </p:blipFill>
        <p:spPr>
          <a:xfrm>
            <a:off x="2246020" y="0"/>
            <a:ext cx="9918040" cy="3810000"/>
          </a:xfrm>
          <a:prstGeom prst="rect">
            <a:avLst/>
          </a:prstGeom>
        </p:spPr>
      </p:pic>
      <p:pic>
        <p:nvPicPr>
          <p:cNvPr id="5" name="Picture 4">
            <a:extLst>
              <a:ext uri="{FF2B5EF4-FFF2-40B4-BE49-F238E27FC236}">
                <a16:creationId xmlns:a16="http://schemas.microsoft.com/office/drawing/2014/main" id="{4385E6A1-2EB4-EE4E-F49B-78AAAFA8674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0" y="2185359"/>
            <a:ext cx="3404870" cy="4672641"/>
          </a:xfrm>
          <a:prstGeom prst="rect">
            <a:avLst/>
          </a:prstGeom>
        </p:spPr>
      </p:pic>
      <p:sp>
        <p:nvSpPr>
          <p:cNvPr id="7" name="TextBox 6">
            <a:extLst>
              <a:ext uri="{FF2B5EF4-FFF2-40B4-BE49-F238E27FC236}">
                <a16:creationId xmlns:a16="http://schemas.microsoft.com/office/drawing/2014/main" id="{CAC6247F-1170-17F5-F748-57BBAD63969A}"/>
              </a:ext>
            </a:extLst>
          </p:cNvPr>
          <p:cNvSpPr txBox="1"/>
          <p:nvPr/>
        </p:nvSpPr>
        <p:spPr>
          <a:xfrm>
            <a:off x="3404870" y="3810000"/>
            <a:ext cx="8787130" cy="313932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lift coefficient is defined as: C</a:t>
            </a:r>
            <a:r>
              <a:rPr lang="en-US" baseline="-250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 F</a:t>
            </a:r>
            <a:r>
              <a:rPr lang="en-US" baseline="-250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qS</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where 	F</a:t>
            </a:r>
            <a:r>
              <a:rPr lang="en-US" baseline="-250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is the lift force, </a:t>
            </a:r>
          </a:p>
          <a:p>
            <a:r>
              <a:rPr lang="en-US" dirty="0">
                <a:latin typeface="Times New Roman" panose="02020603050405020304" pitchFamily="18" charset="0"/>
                <a:cs typeface="Times New Roman" panose="02020603050405020304" pitchFamily="18" charset="0"/>
              </a:rPr>
              <a:t>		S the area of the wing and </a:t>
            </a:r>
          </a:p>
          <a:p>
            <a:r>
              <a:rPr lang="en-US" dirty="0">
                <a:latin typeface="Times New Roman" panose="02020603050405020304" pitchFamily="18" charset="0"/>
                <a:cs typeface="Times New Roman" panose="02020603050405020304" pitchFamily="18" charset="0"/>
              </a:rPr>
              <a:t>		q = (rU</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/2) is the dynamic pressure with </a:t>
            </a:r>
          </a:p>
          <a:p>
            <a:r>
              <a:rPr lang="en-US" dirty="0">
                <a:latin typeface="Times New Roman" panose="02020603050405020304" pitchFamily="18" charset="0"/>
                <a:cs typeface="Times New Roman" panose="02020603050405020304" pitchFamily="18" charset="0"/>
              </a:rPr>
              <a:t>			r the air density and </a:t>
            </a:r>
          </a:p>
          <a:p>
            <a:r>
              <a:rPr lang="en-US" dirty="0">
                <a:latin typeface="Times New Roman" panose="02020603050405020304" pitchFamily="18" charset="0"/>
                <a:cs typeface="Times New Roman" panose="02020603050405020304" pitchFamily="18" charset="0"/>
              </a:rPr>
              <a:t>			U the airspeed. </a:t>
            </a:r>
          </a:p>
          <a:p>
            <a:r>
              <a:rPr lang="en-US" dirty="0">
                <a:latin typeface="Times New Roman" panose="02020603050405020304" pitchFamily="18" charset="0"/>
                <a:cs typeface="Times New Roman" panose="02020603050405020304" pitchFamily="18" charset="0"/>
              </a:rPr>
              <a:t>Similarly, the drag coefficient is written as:        </a:t>
            </a:r>
          </a:p>
          <a:p>
            <a:r>
              <a:rPr lang="en-US" dirty="0">
                <a:latin typeface="Times New Roman" panose="02020603050405020304" pitchFamily="18" charset="0"/>
                <a:cs typeface="Times New Roman" panose="02020603050405020304" pitchFamily="18" charset="0"/>
              </a:rPr>
              <a:t>	CD = F</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qS</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where F</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is the drag force and the other symbols have the same meaning. </a:t>
            </a:r>
          </a:p>
          <a:p>
            <a:r>
              <a:rPr lang="en-US" dirty="0">
                <a:latin typeface="Times New Roman" panose="02020603050405020304" pitchFamily="18" charset="0"/>
                <a:cs typeface="Times New Roman" panose="02020603050405020304" pitchFamily="18" charset="0"/>
              </a:rPr>
              <a:t>The numerator and denominator of these two equations have the dimension of force and so the equation is dimensionless.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4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33ACD-79D4-EB57-6BFF-7118D1622D39}"/>
              </a:ext>
            </a:extLst>
          </p:cNvPr>
          <p:cNvSpPr>
            <a:spLocks noGrp="1"/>
          </p:cNvSpPr>
          <p:nvPr>
            <p:ph idx="1"/>
          </p:nvPr>
        </p:nvSpPr>
        <p:spPr>
          <a:xfrm>
            <a:off x="109220" y="211772"/>
            <a:ext cx="11973560" cy="6434456"/>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LIFT AND DRAG–THE BASIS FOR WIND ENERGY CONVERSION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When air stream approaches the airfoil along the axis of symmetry, the force acting on the body is only the drag force, in the direction of flow and there is no lift force.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production of lift force requires asymmetry of flow while drag force exists always.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It is possible to create drag without lift but impossible to create lift without drag.</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‘Lift forces’ are produced by changing the velocity of air stream flowing over either side of the lifting surface–speeding up the air flow causes the pressure to drop, while slowing the air stream down leads to increase in pressure.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 other words, any change in velocity generates a pressure difference across the lifting surface.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pressure difference produces a force that begins to act on the high pressure side and moves towards the low pressure side of the lifting surface which is called an airfoil.</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 good airfoil has high </a:t>
            </a:r>
            <a:r>
              <a:rPr lang="en-US" sz="2400" b="1" dirty="0">
                <a:latin typeface="Times New Roman" panose="02020603050405020304" pitchFamily="18" charset="0"/>
                <a:cs typeface="Times New Roman" panose="02020603050405020304" pitchFamily="18" charset="0"/>
              </a:rPr>
              <a:t>lift/drag ratio </a:t>
            </a:r>
            <a:r>
              <a:rPr lang="en-US" sz="2400" dirty="0">
                <a:latin typeface="Times New Roman" panose="02020603050405020304" pitchFamily="18" charset="0"/>
                <a:cs typeface="Times New Roman" panose="02020603050405020304" pitchFamily="18" charset="0"/>
              </a:rPr>
              <a:t>(LDR); in some cases it can generate lift forces perpendicular to air stream direction, 30 times as great as the drag force parallel to the flow.</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lift increases as the angle formed at the junction of the airfoil and the air stream (the angle of attack) becomes less and less acute, up to the point where the angle of the air flow on low pressure side becomes excessive.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When this happens, the air flow breaks away from the low pressure side, a lot of the turbulence ensues, the lift decreases and the drag increases quite substantially; this phenomenon is known as stalling.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28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0366-2B2F-3E24-DA63-11BD601E52F4}"/>
              </a:ext>
            </a:extLst>
          </p:cNvPr>
          <p:cNvSpPr>
            <a:spLocks noGrp="1"/>
          </p:cNvSpPr>
          <p:nvPr>
            <p:ph type="title"/>
          </p:nvPr>
        </p:nvSpPr>
        <p:spPr>
          <a:xfrm>
            <a:off x="121920" y="-1"/>
            <a:ext cx="11958320" cy="681038"/>
          </a:xfrm>
        </p:spPr>
        <p:txBody>
          <a:bodyPr>
            <a:noAutofit/>
          </a:bodyPr>
          <a:lstStyle/>
          <a:p>
            <a:pPr algn="ctr"/>
            <a:r>
              <a:rPr lang="en-US" sz="2900" b="1" dirty="0">
                <a:latin typeface="Times New Roman" panose="02020603050405020304" pitchFamily="18" charset="0"/>
                <a:cs typeface="Times New Roman" panose="02020603050405020304" pitchFamily="18" charset="0"/>
              </a:rPr>
              <a:t>Comparison between Horizontal axis and Vertical axis Wind Machines</a:t>
            </a:r>
            <a:endParaRPr lang="en-IN" sz="29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1E7699-D502-593C-ED46-4EB94EA1414B}"/>
              </a:ext>
            </a:extLst>
          </p:cNvPr>
          <p:cNvPicPr>
            <a:picLocks noChangeAspect="1"/>
          </p:cNvPicPr>
          <p:nvPr/>
        </p:nvPicPr>
        <p:blipFill>
          <a:blip r:embed="rId2">
            <a:lum bright="-20000" contrast="40000"/>
          </a:blip>
          <a:stretch>
            <a:fillRect/>
          </a:stretch>
        </p:blipFill>
        <p:spPr>
          <a:xfrm>
            <a:off x="223862" y="843438"/>
            <a:ext cx="11744275" cy="5171123"/>
          </a:xfrm>
          <a:prstGeom prst="rect">
            <a:avLst/>
          </a:prstGeom>
        </p:spPr>
      </p:pic>
    </p:spTree>
    <p:extLst>
      <p:ext uri="{BB962C8B-B14F-4D97-AF65-F5344CB8AC3E}">
        <p14:creationId xmlns:p14="http://schemas.microsoft.com/office/powerpoint/2010/main" val="371531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FC9E-8FD9-B110-8D44-373A086D4BA0}"/>
              </a:ext>
            </a:extLst>
          </p:cNvPr>
          <p:cNvSpPr>
            <a:spLocks noGrp="1"/>
          </p:cNvSpPr>
          <p:nvPr>
            <p:ph type="ctrTitle"/>
          </p:nvPr>
        </p:nvSpPr>
        <p:spPr>
          <a:xfrm>
            <a:off x="71120" y="-35242"/>
            <a:ext cx="12049760" cy="627539"/>
          </a:xfrm>
        </p:spPr>
        <p:txBody>
          <a:bodyPr>
            <a:noAutofit/>
          </a:bodyPr>
          <a:lstStyle/>
          <a:p>
            <a:r>
              <a:rPr lang="en-US" sz="3200" b="1" dirty="0">
                <a:latin typeface="Times New Roman" panose="02020603050405020304" pitchFamily="18" charset="0"/>
                <a:cs typeface="Times New Roman" panose="02020603050405020304" pitchFamily="18" charset="0"/>
              </a:rPr>
              <a:t>WIND ENERGY</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2B8985-BD1F-4F0D-855E-FE01268F91AA}"/>
              </a:ext>
            </a:extLst>
          </p:cNvPr>
          <p:cNvSpPr>
            <a:spLocks noGrp="1"/>
          </p:cNvSpPr>
          <p:nvPr>
            <p:ph type="subTitle" idx="1"/>
          </p:nvPr>
        </p:nvSpPr>
        <p:spPr>
          <a:xfrm>
            <a:off x="91440" y="503238"/>
            <a:ext cx="12009120" cy="6182042"/>
          </a:xfrm>
        </p:spPr>
        <p:txBody>
          <a:bodyPr numCol="2">
            <a:noAutofit/>
          </a:bodyPr>
          <a:lstStyle/>
          <a:p>
            <a:pPr algn="just">
              <a:lnSpc>
                <a:spcPct val="100000"/>
              </a:lnSpc>
              <a:spcBef>
                <a:spcPts val="0"/>
              </a:spcBef>
            </a:pPr>
            <a:r>
              <a:rPr lang="en-US" sz="2300" b="1" dirty="0">
                <a:latin typeface="Times New Roman" panose="02020603050405020304" pitchFamily="18" charset="0"/>
                <a:cs typeface="Times New Roman" panose="02020603050405020304" pitchFamily="18" charset="0"/>
              </a:rPr>
              <a:t>Advantages:</a:t>
            </a:r>
          </a:p>
          <a:p>
            <a:pPr marL="355600" indent="-355600" algn="just">
              <a:lnSpc>
                <a:spcPct val="100000"/>
              </a:lnSpc>
              <a:spcBef>
                <a:spcPts val="0"/>
              </a:spcBef>
              <a:buFont typeface="+mj-lt"/>
              <a:buAutoNum type="arabicPeriod"/>
              <a:tabLst>
                <a:tab pos="5648325" algn="l"/>
              </a:tabLst>
            </a:pPr>
            <a:r>
              <a:rPr lang="en-US" sz="2300" dirty="0">
                <a:latin typeface="Times New Roman" panose="02020603050405020304" pitchFamily="18" charset="0"/>
                <a:cs typeface="Times New Roman" panose="02020603050405020304" pitchFamily="18" charset="0"/>
              </a:rPr>
              <a:t>It is a renewable energy source.</a:t>
            </a:r>
          </a:p>
          <a:p>
            <a:pPr marL="355600" indent="-355600" algn="just">
              <a:lnSpc>
                <a:spcPct val="100000"/>
              </a:lnSpc>
              <a:spcBef>
                <a:spcPts val="0"/>
              </a:spcBef>
              <a:buFont typeface="+mj-lt"/>
              <a:buAutoNum type="arabicPeriod"/>
              <a:tabLst>
                <a:tab pos="5648325" algn="l"/>
              </a:tabLst>
            </a:pPr>
            <a:r>
              <a:rPr lang="en-US" sz="2300" dirty="0">
                <a:latin typeface="Times New Roman" panose="02020603050405020304" pitchFamily="18" charset="0"/>
                <a:cs typeface="Times New Roman" panose="02020603050405020304" pitchFamily="18" charset="0"/>
              </a:rPr>
              <a:t>Wind power systems being non-polluting have no adverse effect on the environment.</a:t>
            </a:r>
          </a:p>
          <a:p>
            <a:pPr marL="355600" indent="-355600" algn="just">
              <a:lnSpc>
                <a:spcPct val="100000"/>
              </a:lnSpc>
              <a:spcBef>
                <a:spcPts val="0"/>
              </a:spcBef>
              <a:buFont typeface="+mj-lt"/>
              <a:buAutoNum type="arabicPeriod"/>
              <a:tabLst>
                <a:tab pos="5648325" algn="l"/>
              </a:tabLst>
            </a:pPr>
            <a:r>
              <a:rPr lang="en-US" sz="2300" dirty="0">
                <a:latin typeface="Times New Roman" panose="02020603050405020304" pitchFamily="18" charset="0"/>
                <a:cs typeface="Times New Roman" panose="02020603050405020304" pitchFamily="18" charset="0"/>
              </a:rPr>
              <a:t>Fuel provision and transport are not required in wind energy conversion systems.</a:t>
            </a:r>
          </a:p>
          <a:p>
            <a:pPr marL="355600" indent="-355600" algn="just">
              <a:lnSpc>
                <a:spcPct val="100000"/>
              </a:lnSpc>
              <a:spcBef>
                <a:spcPts val="0"/>
              </a:spcBef>
              <a:buFont typeface="+mj-lt"/>
              <a:buAutoNum type="arabicPeriod"/>
              <a:tabLst>
                <a:tab pos="5648325" algn="l"/>
              </a:tabLst>
            </a:pPr>
            <a:r>
              <a:rPr lang="en-US" sz="2300" dirty="0">
                <a:latin typeface="Times New Roman" panose="02020603050405020304" pitchFamily="18" charset="0"/>
                <a:cs typeface="Times New Roman" panose="02020603050405020304" pitchFamily="18" charset="0"/>
              </a:rPr>
              <a:t>Economically competitive.</a:t>
            </a:r>
          </a:p>
          <a:p>
            <a:pPr marL="355600" indent="-355600" algn="just">
              <a:lnSpc>
                <a:spcPct val="100000"/>
              </a:lnSpc>
              <a:spcBef>
                <a:spcPts val="0"/>
              </a:spcBef>
              <a:buFont typeface="+mj-lt"/>
              <a:buAutoNum type="arabicPeriod"/>
              <a:tabLst>
                <a:tab pos="5648325" algn="l"/>
              </a:tabLst>
            </a:pPr>
            <a:r>
              <a:rPr lang="en-US" sz="2300" dirty="0">
                <a:latin typeface="Times New Roman" panose="02020603050405020304" pitchFamily="18" charset="0"/>
                <a:cs typeface="Times New Roman" panose="02020603050405020304" pitchFamily="18" charset="0"/>
              </a:rPr>
              <a:t>Ideal choice for rural and remote areas and areas which lack other energy sources.</a:t>
            </a: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23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2300" b="1" dirty="0">
                <a:latin typeface="Times New Roman" panose="02020603050405020304" pitchFamily="18" charset="0"/>
                <a:cs typeface="Times New Roman" panose="02020603050405020304" pitchFamily="18" charset="0"/>
              </a:rPr>
              <a:t>Disadvantages:</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Owing to its irregularity, the wind energy needs storage.</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Availability of energy is fluctuating in nature.</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The overall weight of a wind power system is relatively high.</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Wind energy conversion systems are noisy in operation.</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Large areas are required for installation/operation of wind energy systems.</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Present systems are neither maintenance free, nor practically reliable.</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Low energy density.</a:t>
            </a:r>
          </a:p>
          <a:p>
            <a:pPr marL="457200" indent="-457200" algn="just">
              <a:lnSpc>
                <a:spcPct val="100000"/>
              </a:lnSpc>
              <a:spcBef>
                <a:spcPts val="0"/>
              </a:spcBef>
              <a:buFont typeface="+mj-lt"/>
              <a:buAutoNum type="arabicPeriod"/>
            </a:pPr>
            <a:r>
              <a:rPr lang="en-US" sz="2300" dirty="0">
                <a:latin typeface="Times New Roman" panose="02020603050405020304" pitchFamily="18" charset="0"/>
                <a:cs typeface="Times New Roman" panose="02020603050405020304" pitchFamily="18" charset="0"/>
              </a:rPr>
              <a:t>Favorable winds are available only in a few geographical locations, away from cities, forests.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0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 calcmode="lin" valueType="num">
                                      <p:cBhvr additive="base">
                                        <p:cTn id="1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 calcmode="lin" valueType="num">
                                      <p:cBhvr additive="base">
                                        <p:cTn id="5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 calcmode="lin" valueType="num">
                                      <p:cBhvr additive="base">
                                        <p:cTn id="6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 calcmode="lin" valueType="num">
                                      <p:cBhvr additive="base">
                                        <p:cTn id="6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 calcmode="lin" valueType="num">
                                      <p:cBhvr additive="base">
                                        <p:cTn id="7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20" end="20"/>
                                            </p:txEl>
                                          </p:spTgt>
                                        </p:tgtEl>
                                        <p:attrNameLst>
                                          <p:attrName>style.visibility</p:attrName>
                                        </p:attrNameLst>
                                      </p:cBhvr>
                                      <p:to>
                                        <p:strVal val="visible"/>
                                      </p:to>
                                    </p:set>
                                    <p:anim calcmode="lin" valueType="num">
                                      <p:cBhvr additive="base">
                                        <p:cTn id="8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anim calcmode="lin" valueType="num">
                                      <p:cBhvr additive="base">
                                        <p:cTn id="91"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 calcmode="lin" valueType="num">
                                      <p:cBhvr additive="base">
                                        <p:cTn id="97"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61F7-3926-79B1-06CF-85C38EDACA85}"/>
              </a:ext>
            </a:extLst>
          </p:cNvPr>
          <p:cNvSpPr>
            <a:spLocks noGrp="1"/>
          </p:cNvSpPr>
          <p:nvPr>
            <p:ph type="title"/>
          </p:nvPr>
        </p:nvSpPr>
        <p:spPr>
          <a:xfrm>
            <a:off x="101600" y="-635"/>
            <a:ext cx="11998960" cy="508635"/>
          </a:xfrm>
        </p:spPr>
        <p:txBody>
          <a:bodyPr>
            <a:noAutofit/>
          </a:bodyPr>
          <a:lstStyle/>
          <a:p>
            <a:pPr algn="ctr"/>
            <a:r>
              <a:rPr lang="en-US" sz="3200" b="1" dirty="0">
                <a:latin typeface="Times New Roman" panose="02020603050405020304" pitchFamily="18" charset="0"/>
                <a:cs typeface="Times New Roman" panose="02020603050405020304" pitchFamily="18" charset="0"/>
              </a:rPr>
              <a:t>Principle of Wind Energy Conversion and Wind Power</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97138C-5C92-4E72-A46B-CB62953C1860}"/>
              </a:ext>
            </a:extLst>
          </p:cNvPr>
          <p:cNvSpPr>
            <a:spLocks noGrp="1"/>
          </p:cNvSpPr>
          <p:nvPr>
            <p:ph idx="1"/>
          </p:nvPr>
        </p:nvSpPr>
        <p:spPr>
          <a:xfrm>
            <a:off x="101600" y="528319"/>
            <a:ext cx="11998960" cy="6167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wind power can be computed by using concept of kinetics. </a:t>
            </a:r>
          </a:p>
          <a:p>
            <a:pPr marL="0" indent="0" algn="just">
              <a:buNone/>
            </a:pPr>
            <a:r>
              <a:rPr lang="en-US" sz="2400" dirty="0">
                <a:latin typeface="Times New Roman" panose="02020603050405020304" pitchFamily="18" charset="0"/>
                <a:cs typeface="Times New Roman" panose="02020603050405020304" pitchFamily="18" charset="0"/>
              </a:rPr>
              <a:t>A wind mill works on the principle of ‘converting kinetic energy of the wind to mechanical energy’</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 Velocity of wind, km/h, and</a:t>
            </a:r>
          </a:p>
          <a:p>
            <a:pPr marL="0" indent="0" algn="just">
              <a:buNone/>
            </a:pP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ρ</a:t>
            </a:r>
            <a:r>
              <a:rPr lang="en-US" sz="2400" dirty="0">
                <a:latin typeface="Times New Roman" panose="02020603050405020304" pitchFamily="18" charset="0"/>
                <a:cs typeface="Times New Roman" panose="02020603050405020304" pitchFamily="18" charset="0"/>
              </a:rPr>
              <a:t> = Density of air (1.225 kg/m</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sea level); </a:t>
            </a:r>
          </a:p>
          <a:p>
            <a:pPr marL="0" indent="0" algn="just">
              <a:buNone/>
            </a:pPr>
            <a:r>
              <a:rPr lang="en-US" sz="2400" dirty="0">
                <a:latin typeface="Times New Roman" panose="02020603050405020304" pitchFamily="18" charset="0"/>
                <a:cs typeface="Times New Roman" panose="02020603050405020304" pitchFamily="18" charset="0"/>
              </a:rPr>
              <a:t>(Air density is a function of altitude, temperature and barometric pressure)</a:t>
            </a:r>
          </a:p>
          <a:p>
            <a:pPr marL="0" indent="0" algn="just">
              <a:buNone/>
            </a:pPr>
            <a:r>
              <a:rPr lang="en-US" sz="2400" dirty="0">
                <a:latin typeface="Times New Roman" panose="02020603050405020304" pitchFamily="18" charset="0"/>
                <a:cs typeface="Times New Roman" panose="02020603050405020304" pitchFamily="18" charset="0"/>
              </a:rPr>
              <a:t>			Air density A = Area, through which the air flows.</a:t>
            </a:r>
          </a:p>
          <a:p>
            <a:pPr marL="0" indent="0" algn="ctr">
              <a:buNone/>
            </a:pPr>
            <a:r>
              <a:rPr lang="en-US" sz="2400" dirty="0">
                <a:latin typeface="Times New Roman" panose="02020603050405020304" pitchFamily="18" charset="0"/>
                <a:cs typeface="Times New Roman" panose="02020603050405020304" pitchFamily="18" charset="0"/>
              </a:rPr>
              <a:t>Then, the amount of air passing in unit time (m) through area A, with velocity </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is</a:t>
            </a:r>
          </a:p>
          <a:p>
            <a:pPr marL="0" indent="0" algn="ctr">
              <a:buNone/>
            </a:pPr>
            <a:r>
              <a:rPr lang="en-US" sz="2400" dirty="0">
                <a:latin typeface="Times New Roman" panose="02020603050405020304" pitchFamily="18" charset="0"/>
                <a:cs typeface="Times New Roman" panose="02020603050405020304" pitchFamily="18" charset="0"/>
              </a:rPr>
              <a:t>given by:</a:t>
            </a:r>
          </a:p>
          <a:p>
            <a:pPr marL="0" indent="0" algn="ctr">
              <a:buNone/>
            </a:pPr>
            <a:r>
              <a:rPr lang="en-US" sz="2400" dirty="0">
                <a:latin typeface="Times New Roman" panose="02020603050405020304" pitchFamily="18" charset="0"/>
                <a:cs typeface="Times New Roman" panose="02020603050405020304" pitchFamily="18" charset="0"/>
              </a:rPr>
              <a:t>Mass, m = </a:t>
            </a:r>
            <a:r>
              <a:rPr lang="el-GR" sz="2400" dirty="0">
                <a:latin typeface="Times New Roman" panose="02020603050405020304" pitchFamily="18" charset="0"/>
                <a:cs typeface="Times New Roman" panose="02020603050405020304" pitchFamily="18" charset="0"/>
              </a:rPr>
              <a:t>ρ</a:t>
            </a:r>
            <a:r>
              <a:rPr lang="en-US" sz="2400" dirty="0" err="1">
                <a:latin typeface="Times New Roman" panose="02020603050405020304" pitchFamily="18" charset="0"/>
                <a:cs typeface="Times New Roman" panose="02020603050405020304" pitchFamily="18" charset="0"/>
              </a:rPr>
              <a:t>AU</a:t>
            </a:r>
            <a:r>
              <a:rPr lang="en-US" sz="2400" baseline="-25000" dirty="0" err="1">
                <a:latin typeface="Times New Roman" panose="02020603050405020304" pitchFamily="18" charset="0"/>
                <a:cs typeface="Times New Roman" panose="02020603050405020304" pitchFamily="18" charset="0"/>
              </a:rPr>
              <a:t>w</a:t>
            </a:r>
            <a:endParaRPr lang="en-US" sz="2400" baseline="-25000" dirty="0">
              <a:latin typeface="Times New Roman" panose="02020603050405020304" pitchFamily="18" charset="0"/>
              <a:cs typeface="Times New Roman" panose="02020603050405020304" pitchFamily="18" charset="0"/>
            </a:endParaRPr>
          </a:p>
          <a:p>
            <a:pPr marL="0" indent="0" algn="ctr">
              <a:buNone/>
            </a:pPr>
            <a:endParaRPr lang="en-IN" baseline="-25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2EF75B-227E-7BDF-C5A6-9456D5EFF16B}"/>
              </a:ext>
            </a:extLst>
          </p:cNvPr>
          <p:cNvPicPr>
            <a:picLocks noChangeAspect="1"/>
          </p:cNvPicPr>
          <p:nvPr/>
        </p:nvPicPr>
        <p:blipFill>
          <a:blip r:embed="rId2">
            <a:lum bright="-20000" contrast="40000"/>
          </a:blip>
          <a:stretch>
            <a:fillRect/>
          </a:stretch>
        </p:blipFill>
        <p:spPr>
          <a:xfrm>
            <a:off x="3151301" y="4999354"/>
            <a:ext cx="6896918" cy="1767840"/>
          </a:xfrm>
          <a:prstGeom prst="rect">
            <a:avLst/>
          </a:prstGeom>
        </p:spPr>
      </p:pic>
    </p:spTree>
    <p:extLst>
      <p:ext uri="{BB962C8B-B14F-4D97-AF65-F5344CB8AC3E}">
        <p14:creationId xmlns:p14="http://schemas.microsoft.com/office/powerpoint/2010/main" val="25919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61F7-3926-79B1-06CF-85C38EDACA85}"/>
              </a:ext>
            </a:extLst>
          </p:cNvPr>
          <p:cNvSpPr>
            <a:spLocks noGrp="1"/>
          </p:cNvSpPr>
          <p:nvPr>
            <p:ph type="title"/>
          </p:nvPr>
        </p:nvSpPr>
        <p:spPr>
          <a:xfrm>
            <a:off x="101600" y="-635"/>
            <a:ext cx="11998960" cy="508635"/>
          </a:xfrm>
        </p:spPr>
        <p:txBody>
          <a:bodyPr>
            <a:noAutofit/>
          </a:bodyPr>
          <a:lstStyle/>
          <a:p>
            <a:r>
              <a:rPr lang="en-US" sz="3200" b="1" dirty="0">
                <a:latin typeface="Times New Roman" panose="02020603050405020304" pitchFamily="18" charset="0"/>
                <a:cs typeface="Times New Roman" panose="02020603050405020304" pitchFamily="18" charset="0"/>
              </a:rPr>
              <a:t>Principle of Wind Energy Conversion and Wind Power</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97138C-5C92-4E72-A46B-CB62953C1860}"/>
              </a:ext>
            </a:extLst>
          </p:cNvPr>
          <p:cNvSpPr>
            <a:spLocks noGrp="1"/>
          </p:cNvSpPr>
          <p:nvPr>
            <p:ph idx="1"/>
          </p:nvPr>
        </p:nvSpPr>
        <p:spPr>
          <a:xfrm>
            <a:off x="101600" y="528319"/>
            <a:ext cx="11998960" cy="6167755"/>
          </a:xfrm>
        </p:spPr>
        <p:txBody>
          <a:bodyPr>
            <a:noAutofit/>
          </a:bodyPr>
          <a:lstStyle/>
          <a:p>
            <a:pPr marL="0" indent="0" algn="ctr">
              <a:buNone/>
            </a:pPr>
            <a:r>
              <a:rPr lang="en-US" sz="2400" dirty="0">
                <a:latin typeface="Times New Roman" panose="02020603050405020304" pitchFamily="18" charset="0"/>
                <a:cs typeface="Times New Roman" panose="02020603050405020304" pitchFamily="18" charset="0"/>
              </a:rPr>
              <a:t>It is obvious that power output of a wind mill varies as cube of the wind velocity </a:t>
            </a:r>
          </a:p>
          <a:p>
            <a:pPr marL="0" indent="0" algn="ctr">
              <a:buNone/>
            </a:pPr>
            <a:r>
              <a:rPr lang="en-US" sz="2400" dirty="0">
                <a:latin typeface="Times New Roman" panose="02020603050405020304" pitchFamily="18" charset="0"/>
                <a:cs typeface="Times New Roman" panose="02020603050405020304" pitchFamily="18" charset="0"/>
              </a:rPr>
              <a:t>i.e. Power output ∝</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a:t>
            </a:r>
            <a:r>
              <a:rPr lang="en-US" sz="2400" baseline="-25000" dirty="0">
                <a:latin typeface="Times New Roman" panose="02020603050405020304" pitchFamily="18" charset="0"/>
                <a:cs typeface="Times New Roman" panose="02020603050405020304" pitchFamily="18" charset="0"/>
              </a:rPr>
              <a:t>w</a:t>
            </a:r>
            <a:r>
              <a:rPr lang="en-US" sz="2400" baseline="30000" dirty="0">
                <a:latin typeface="Times New Roman" panose="02020603050405020304" pitchFamily="18" charset="0"/>
                <a:cs typeface="Times New Roman" panose="02020603050405020304" pitchFamily="18" charset="0"/>
              </a:rPr>
              <a:t>3</a:t>
            </a:r>
          </a:p>
          <a:p>
            <a:pPr marL="0" indent="0">
              <a:buNone/>
            </a:pPr>
            <a:r>
              <a:rPr lang="en-US" sz="2400" dirty="0">
                <a:latin typeface="Times New Roman" panose="02020603050405020304" pitchFamily="18" charset="0"/>
                <a:cs typeface="Times New Roman" panose="02020603050405020304" pitchFamily="18" charset="0"/>
              </a:rPr>
              <a:t>Further,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total</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be expressed as</a:t>
            </a:r>
          </a:p>
          <a:p>
            <a:pPr marL="0" indent="0" algn="ctr">
              <a:buNone/>
            </a:pPr>
            <a:r>
              <a:rPr lang="de-DE" sz="2400" dirty="0">
                <a:latin typeface="Times New Roman" panose="02020603050405020304" pitchFamily="18" charset="0"/>
                <a:cs typeface="Times New Roman" panose="02020603050405020304" pitchFamily="18" charset="0"/>
              </a:rPr>
              <a:t>D = diameter (in meters) in horizontal axis aeroturbines.</a:t>
            </a:r>
          </a:p>
          <a:p>
            <a:pPr marL="0" indent="0" algn="just">
              <a:buNone/>
            </a:pPr>
            <a:r>
              <a:rPr lang="en-US" sz="2400" dirty="0">
                <a:latin typeface="Times New Roman" panose="02020603050405020304" pitchFamily="18" charset="0"/>
                <a:cs typeface="Times New Roman" panose="02020603050405020304" pitchFamily="18" charset="0"/>
              </a:rPr>
              <a:t>where, </a:t>
            </a:r>
          </a:p>
          <a:p>
            <a:pPr marL="0" indent="0" algn="just">
              <a:buNone/>
            </a:pPr>
            <a:r>
              <a:rPr lang="en-US" sz="2400" dirty="0">
                <a:latin typeface="Times New Roman" panose="02020603050405020304" pitchFamily="18" charset="0"/>
                <a:cs typeface="Times New Roman" panose="02020603050405020304" pitchFamily="18" charset="0"/>
              </a:rPr>
              <a:t>	All this power cannot be extracted because, for this, wind velocity would have to be reduced to zero which means that the wind mill would accumulate static air around it which would prevent the wind mill operation.</a:t>
            </a:r>
          </a:p>
          <a:p>
            <a:pPr marL="0" indent="0" algn="just">
              <a:buNone/>
            </a:pPr>
            <a:r>
              <a:rPr lang="en-US" sz="2400" dirty="0">
                <a:latin typeface="Times New Roman" panose="02020603050405020304" pitchFamily="18" charset="0"/>
                <a:cs typeface="Times New Roman" panose="02020603050405020304" pitchFamily="18" charset="0"/>
              </a:rPr>
              <a:t>Theoretically, a fraction16/27 = 0.593 (59.3%) of the power in the wind is ‘recoverable’. </a:t>
            </a:r>
          </a:p>
          <a:p>
            <a:pPr marL="0" indent="0" algn="just">
              <a:buNone/>
            </a:pPr>
            <a:r>
              <a:rPr lang="en-US" sz="2400" dirty="0">
                <a:latin typeface="Times New Roman" panose="02020603050405020304" pitchFamily="18" charset="0"/>
                <a:cs typeface="Times New Roman" panose="02020603050405020304" pitchFamily="18" charset="0"/>
              </a:rPr>
              <a:t>This is called “Gilbert’s limit” or “Betz coefficient”. </a:t>
            </a:r>
          </a:p>
          <a:p>
            <a:pPr marL="0" indent="0" algn="just">
              <a:buNone/>
            </a:pPr>
            <a:r>
              <a:rPr lang="en-US" sz="2400" dirty="0">
                <a:latin typeface="Times New Roman" panose="02020603050405020304" pitchFamily="18" charset="0"/>
                <a:cs typeface="Times New Roman" panose="02020603050405020304" pitchFamily="18" charset="0"/>
              </a:rPr>
              <a:t>Aerodynamically, efficiency for converting wind energy to mechanical energy can be reasonably assumed to be 70%. </a:t>
            </a:r>
          </a:p>
          <a:p>
            <a:pPr marL="0" indent="0" algn="just">
              <a:buNone/>
            </a:pPr>
            <a:r>
              <a:rPr lang="en-US" sz="2400" dirty="0">
                <a:latin typeface="Times New Roman" panose="02020603050405020304" pitchFamily="18" charset="0"/>
                <a:cs typeface="Times New Roman" panose="02020603050405020304" pitchFamily="18" charset="0"/>
              </a:rPr>
              <a:t>So the mechanical energy available at the rotating shaft is limited to 40% or at the most 45% of wind energy.</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0CFF43-66EE-C024-CED6-B68A238ED4A9}"/>
              </a:ext>
            </a:extLst>
          </p:cNvPr>
          <p:cNvPicPr>
            <a:picLocks noChangeAspect="1"/>
          </p:cNvPicPr>
          <p:nvPr/>
        </p:nvPicPr>
        <p:blipFill>
          <a:blip r:embed="rId2">
            <a:lum bright="-20000" contrast="40000"/>
          </a:blip>
          <a:stretch>
            <a:fillRect/>
          </a:stretch>
        </p:blipFill>
        <p:spPr>
          <a:xfrm>
            <a:off x="5347307" y="1347497"/>
            <a:ext cx="4467253" cy="656095"/>
          </a:xfrm>
          <a:prstGeom prst="rect">
            <a:avLst/>
          </a:prstGeom>
        </p:spPr>
      </p:pic>
    </p:spTree>
    <p:extLst>
      <p:ext uri="{BB962C8B-B14F-4D97-AF65-F5344CB8AC3E}">
        <p14:creationId xmlns:p14="http://schemas.microsoft.com/office/powerpoint/2010/main" val="306331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CB37-32BF-08EA-D469-F9103D0DB034}"/>
              </a:ext>
            </a:extLst>
          </p:cNvPr>
          <p:cNvSpPr>
            <a:spLocks noGrp="1"/>
          </p:cNvSpPr>
          <p:nvPr>
            <p:ph idx="1"/>
          </p:nvPr>
        </p:nvSpPr>
        <p:spPr>
          <a:xfrm>
            <a:off x="96520" y="539432"/>
            <a:ext cx="11998960" cy="6206808"/>
          </a:xfrm>
        </p:spPr>
        <p:txBody>
          <a:bodyPr>
            <a:normAutofit fontScale="92500" lnSpcReduction="10000"/>
          </a:bodyPr>
          <a:lstStyle/>
          <a:p>
            <a:r>
              <a:rPr lang="en-US" sz="3600" dirty="0">
                <a:latin typeface="Times New Roman" panose="02020603050405020304" pitchFamily="18" charset="0"/>
                <a:cs typeface="Times New Roman" panose="02020603050405020304" pitchFamily="18" charset="0"/>
              </a:rPr>
              <a:t>Increase in wind speed with height above ground level is called </a:t>
            </a:r>
            <a:r>
              <a:rPr lang="en-US" sz="3600" b="1" dirty="0">
                <a:solidFill>
                  <a:srgbClr val="FF0000"/>
                </a:solidFill>
                <a:latin typeface="Times New Roman" panose="02020603050405020304" pitchFamily="18" charset="0"/>
                <a:cs typeface="Times New Roman" panose="02020603050405020304" pitchFamily="18" charset="0"/>
              </a:rPr>
              <a:t>wind shear</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a:t>
            </a:r>
            <a:r>
              <a:rPr lang="el-GR" sz="3600" dirty="0">
                <a:latin typeface="Times New Roman" panose="02020603050405020304" pitchFamily="18" charset="0"/>
                <a:cs typeface="Times New Roman" panose="02020603050405020304" pitchFamily="18" charset="0"/>
              </a:rPr>
              <a:t>α</a:t>
            </a:r>
            <a:r>
              <a:rPr lang="en-US" sz="3600" dirty="0">
                <a:latin typeface="Times New Roman" panose="02020603050405020304" pitchFamily="18" charset="0"/>
                <a:cs typeface="Times New Roman" panose="02020603050405020304" pitchFamily="18" charset="0"/>
              </a:rPr>
              <a:t>” is known as power law index which depends on the roughness of terrain. </a:t>
            </a:r>
          </a:p>
          <a:p>
            <a:pPr lvl="1" algn="just"/>
            <a:r>
              <a:rPr lang="en-US" sz="3600" dirty="0">
                <a:latin typeface="Times New Roman" panose="02020603050405020304" pitchFamily="18" charset="0"/>
                <a:cs typeface="Times New Roman" panose="02020603050405020304" pitchFamily="18" charset="0"/>
              </a:rPr>
              <a:t>Its value is taken as 1/7 for open land and </a:t>
            </a:r>
          </a:p>
          <a:p>
            <a:pPr lvl="1" algn="just"/>
            <a:r>
              <a:rPr lang="en-US" sz="3600" dirty="0">
                <a:latin typeface="Times New Roman" panose="02020603050405020304" pitchFamily="18" charset="0"/>
                <a:cs typeface="Times New Roman" panose="02020603050405020304" pitchFamily="18" charset="0"/>
              </a:rPr>
              <a:t>0.10 for calm sea area.</a:t>
            </a:r>
          </a:p>
          <a:p>
            <a:pPr algn="just"/>
            <a:r>
              <a:rPr lang="en-US" sz="3600" dirty="0">
                <a:latin typeface="Times New Roman" panose="02020603050405020304" pitchFamily="18" charset="0"/>
                <a:cs typeface="Times New Roman" panose="02020603050405020304" pitchFamily="18" charset="0"/>
              </a:rPr>
              <a:t>The ideal wind energy have a low value of a </a:t>
            </a:r>
            <a:r>
              <a:rPr lang="el-GR" sz="3600" dirty="0">
                <a:latin typeface="Times New Roman" panose="02020603050405020304" pitchFamily="18" charset="0"/>
                <a:cs typeface="Times New Roman" panose="02020603050405020304" pitchFamily="18" charset="0"/>
              </a:rPr>
              <a:t>α</a:t>
            </a:r>
            <a:r>
              <a:rPr lang="en-US" sz="3600" dirty="0">
                <a:latin typeface="Times New Roman" panose="02020603050405020304" pitchFamily="18" charset="0"/>
                <a:cs typeface="Times New Roman" panose="02020603050405020304" pitchFamily="18" charset="0"/>
              </a:rPr>
              <a:t>.</a:t>
            </a:r>
          </a:p>
          <a:p>
            <a:pPr algn="just"/>
            <a:r>
              <a:rPr lang="en-US" sz="3600" dirty="0">
                <a:latin typeface="Times New Roman" panose="02020603050405020304" pitchFamily="18" charset="0"/>
                <a:cs typeface="Times New Roman" panose="02020603050405020304" pitchFamily="18" charset="0"/>
              </a:rPr>
              <a:t>Normally, wind measurements are carried out an elevation of 10 m. </a:t>
            </a:r>
          </a:p>
          <a:p>
            <a:pPr algn="just"/>
            <a:r>
              <a:rPr lang="en-US" sz="3600" dirty="0">
                <a:latin typeface="Times New Roman" panose="02020603050405020304" pitchFamily="18" charset="0"/>
                <a:cs typeface="Times New Roman" panose="02020603050405020304" pitchFamily="18" charset="0"/>
              </a:rPr>
              <a:t>However, modern wind turbines are installed at a winds height of 25 to 50 m.</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0565D2-8C28-7CE9-50F0-85A85DB32D4D}"/>
              </a:ext>
            </a:extLst>
          </p:cNvPr>
          <p:cNvPicPr>
            <a:picLocks noChangeAspect="1"/>
          </p:cNvPicPr>
          <p:nvPr/>
        </p:nvPicPr>
        <p:blipFill>
          <a:blip r:embed="rId2">
            <a:lum bright="-20000" contrast="40000"/>
          </a:blip>
          <a:stretch>
            <a:fillRect/>
          </a:stretch>
        </p:blipFill>
        <p:spPr>
          <a:xfrm>
            <a:off x="4765285" y="1078864"/>
            <a:ext cx="2661430" cy="1167846"/>
          </a:xfrm>
          <a:prstGeom prst="rect">
            <a:avLst/>
          </a:prstGeom>
        </p:spPr>
      </p:pic>
      <p:pic>
        <p:nvPicPr>
          <p:cNvPr id="7" name="Picture 6">
            <a:extLst>
              <a:ext uri="{FF2B5EF4-FFF2-40B4-BE49-F238E27FC236}">
                <a16:creationId xmlns:a16="http://schemas.microsoft.com/office/drawing/2014/main" id="{5B7163DE-5314-FCF6-24CC-62F2B259ABCC}"/>
              </a:ext>
            </a:extLst>
          </p:cNvPr>
          <p:cNvPicPr>
            <a:picLocks noChangeAspect="1"/>
          </p:cNvPicPr>
          <p:nvPr/>
        </p:nvPicPr>
        <p:blipFill>
          <a:blip r:embed="rId3">
            <a:lum bright="-20000" contrast="40000"/>
          </a:blip>
          <a:stretch>
            <a:fillRect/>
          </a:stretch>
        </p:blipFill>
        <p:spPr>
          <a:xfrm>
            <a:off x="7934961" y="3168396"/>
            <a:ext cx="3983976" cy="997203"/>
          </a:xfrm>
          <a:prstGeom prst="rect">
            <a:avLst/>
          </a:prstGeom>
        </p:spPr>
      </p:pic>
    </p:spTree>
    <p:extLst>
      <p:ext uri="{BB962C8B-B14F-4D97-AF65-F5344CB8AC3E}">
        <p14:creationId xmlns:p14="http://schemas.microsoft.com/office/powerpoint/2010/main" val="341123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61F7-3926-79B1-06CF-85C38EDACA85}"/>
              </a:ext>
            </a:extLst>
          </p:cNvPr>
          <p:cNvSpPr>
            <a:spLocks noGrp="1"/>
          </p:cNvSpPr>
          <p:nvPr>
            <p:ph type="title"/>
          </p:nvPr>
        </p:nvSpPr>
        <p:spPr>
          <a:xfrm>
            <a:off x="101600" y="-635"/>
            <a:ext cx="11998960" cy="508635"/>
          </a:xfrm>
        </p:spPr>
        <p:txBody>
          <a:bodyPr>
            <a:noAutofit/>
          </a:bodyPr>
          <a:lstStyle/>
          <a:p>
            <a:pPr algn="ctr"/>
            <a:r>
              <a:rPr lang="en-US" sz="3200" b="1" dirty="0">
                <a:latin typeface="Times New Roman" panose="02020603050405020304" pitchFamily="18" charset="0"/>
                <a:cs typeface="Times New Roman" panose="02020603050405020304" pitchFamily="18" charset="0"/>
              </a:rPr>
              <a:t>The combined effects of variations of wind speed and diameter.</a:t>
            </a:r>
            <a:endParaRPr lang="en-IN" sz="3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023F03F-6449-AD7F-81B2-5661AB066FEF}"/>
              </a:ext>
            </a:extLst>
          </p:cNvPr>
          <p:cNvPicPr>
            <a:picLocks noChangeAspect="1"/>
          </p:cNvPicPr>
          <p:nvPr/>
        </p:nvPicPr>
        <p:blipFill>
          <a:blip r:embed="rId2"/>
          <a:stretch>
            <a:fillRect/>
          </a:stretch>
        </p:blipFill>
        <p:spPr>
          <a:xfrm>
            <a:off x="2819257" y="382233"/>
            <a:ext cx="6553486" cy="6093533"/>
          </a:xfrm>
          <a:prstGeom prst="rect">
            <a:avLst/>
          </a:prstGeom>
        </p:spPr>
      </p:pic>
    </p:spTree>
    <p:extLst>
      <p:ext uri="{BB962C8B-B14F-4D97-AF65-F5344CB8AC3E}">
        <p14:creationId xmlns:p14="http://schemas.microsoft.com/office/powerpoint/2010/main" val="13071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3D89-531B-0AF4-542C-8698672D5F9F}"/>
              </a:ext>
            </a:extLst>
          </p:cNvPr>
          <p:cNvSpPr>
            <a:spLocks noGrp="1"/>
          </p:cNvSpPr>
          <p:nvPr>
            <p:ph type="title"/>
          </p:nvPr>
        </p:nvSpPr>
        <p:spPr>
          <a:xfrm>
            <a:off x="96520" y="0"/>
            <a:ext cx="11998960" cy="539432"/>
          </a:xfrm>
        </p:spPr>
        <p:txBody>
          <a:bodyPr>
            <a:noAutofit/>
          </a:bodyPr>
          <a:lstStyle/>
          <a:p>
            <a:pPr algn="ctr"/>
            <a:r>
              <a:rPr lang="en-IN" sz="3600" b="1" dirty="0">
                <a:latin typeface="Times New Roman" panose="02020603050405020304" pitchFamily="18" charset="0"/>
                <a:cs typeface="Times New Roman" panose="02020603050405020304" pitchFamily="18" charset="0"/>
              </a:rPr>
              <a:t>EXTRACTION OF WIND ENERGY</a:t>
            </a:r>
          </a:p>
        </p:txBody>
      </p:sp>
      <p:sp>
        <p:nvSpPr>
          <p:cNvPr id="3" name="Content Placeholder 2">
            <a:extLst>
              <a:ext uri="{FF2B5EF4-FFF2-40B4-BE49-F238E27FC236}">
                <a16:creationId xmlns:a16="http://schemas.microsoft.com/office/drawing/2014/main" id="{4669CB37-32BF-08EA-D469-F9103D0DB034}"/>
              </a:ext>
            </a:extLst>
          </p:cNvPr>
          <p:cNvSpPr>
            <a:spLocks noGrp="1"/>
          </p:cNvSpPr>
          <p:nvPr>
            <p:ph idx="1"/>
          </p:nvPr>
        </p:nvSpPr>
        <p:spPr>
          <a:xfrm>
            <a:off x="96520" y="539432"/>
            <a:ext cx="11998960" cy="6206808"/>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Energy from wind stream is extracted by a wind turbine, by converting the kinetic energy (K.E.) of the wind to rotational motion required to operate an electric generate.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 order to compute the mathematical relationships, let us make the following assumptions: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flow of wind is ‘incompressible’, and hence the air stream diverges as it passes through the turbines.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mass flow rate of wind is ‘constant’ at far upstream, at the rotor and at far down stream.</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2763F3-FA7C-E294-E074-1900758BF156}"/>
              </a:ext>
            </a:extLst>
          </p:cNvPr>
          <p:cNvPicPr>
            <a:picLocks noChangeAspect="1"/>
          </p:cNvPicPr>
          <p:nvPr/>
        </p:nvPicPr>
        <p:blipFill>
          <a:blip r:embed="rId2">
            <a:lum bright="-20000" contrast="40000"/>
          </a:blip>
          <a:stretch>
            <a:fillRect/>
          </a:stretch>
        </p:blipFill>
        <p:spPr>
          <a:xfrm>
            <a:off x="3738880" y="2961554"/>
            <a:ext cx="6441439" cy="3818661"/>
          </a:xfrm>
          <a:prstGeom prst="rect">
            <a:avLst/>
          </a:prstGeom>
        </p:spPr>
      </p:pic>
    </p:spTree>
    <p:extLst>
      <p:ext uri="{BB962C8B-B14F-4D97-AF65-F5344CB8AC3E}">
        <p14:creationId xmlns:p14="http://schemas.microsoft.com/office/powerpoint/2010/main" val="982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3D89-531B-0AF4-542C-8698672D5F9F}"/>
              </a:ext>
            </a:extLst>
          </p:cNvPr>
          <p:cNvSpPr>
            <a:spLocks noGrp="1"/>
          </p:cNvSpPr>
          <p:nvPr>
            <p:ph type="title"/>
          </p:nvPr>
        </p:nvSpPr>
        <p:spPr>
          <a:xfrm>
            <a:off x="96520" y="0"/>
            <a:ext cx="11998960" cy="539432"/>
          </a:xfrm>
        </p:spPr>
        <p:txBody>
          <a:bodyPr>
            <a:noAutofit/>
          </a:bodyPr>
          <a:lstStyle/>
          <a:p>
            <a:r>
              <a:rPr lang="en-IN" sz="3600" b="1" dirty="0">
                <a:latin typeface="Times New Roman" panose="02020603050405020304" pitchFamily="18" charset="0"/>
                <a:cs typeface="Times New Roman" panose="02020603050405020304" pitchFamily="18" charset="0"/>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9CB37-32BF-08EA-D469-F9103D0DB034}"/>
                  </a:ext>
                </a:extLst>
              </p:cNvPr>
              <p:cNvSpPr>
                <a:spLocks noGrp="1"/>
              </p:cNvSpPr>
              <p:nvPr>
                <p:ph idx="1"/>
              </p:nvPr>
            </p:nvSpPr>
            <p:spPr>
              <a:xfrm>
                <a:off x="96520" y="539432"/>
                <a:ext cx="11998960" cy="6206808"/>
              </a:xfrm>
            </p:spPr>
            <p:txBody>
              <a:bodyPr>
                <a:normAutofit/>
              </a:bodyPr>
              <a:lstStyle/>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The kinetic energy of wind stream passing through the turbine rotor is given by:</a:t>
                </a:r>
              </a:p>
              <a:p>
                <a:pPr marL="457200" indent="-457200" algn="just">
                  <a:buFont typeface="+mj-lt"/>
                  <a:buAutoNum type="arabicPeriod" startAt="5"/>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(1)</a:t>
                </a:r>
              </a:p>
              <a:p>
                <a:pPr marL="0" indent="0" algn="just">
                  <a:buNone/>
                </a:pPr>
                <a:r>
                  <a:rPr lang="en-US" sz="2400" dirty="0">
                    <a:latin typeface="Times New Roman" panose="02020603050405020304" pitchFamily="18" charset="0"/>
                    <a:cs typeface="Times New Roman" panose="02020603050405020304" pitchFamily="18" charset="0"/>
                  </a:rPr>
                  <a:t>												</a:t>
                </a:r>
              </a:p>
              <a:p>
                <a:pPr marL="457200" indent="-457200" algn="just">
                  <a:buFont typeface="+mj-lt"/>
                  <a:buAutoNum type="arabicPeriod" startAt="6"/>
                </a:pPr>
                <a:r>
                  <a:rPr lang="en-US" sz="2400" dirty="0">
                    <a:latin typeface="Times New Roman" panose="02020603050405020304" pitchFamily="18" charset="0"/>
                    <a:cs typeface="Times New Roman" panose="02020603050405020304" pitchFamily="18" charset="0"/>
                  </a:rPr>
                  <a:t>The force on the rotor disc, F is given as F = (p</a:t>
                </a:r>
                <a:r>
                  <a:rPr lang="en-US" sz="2400" baseline="-25000" dirty="0">
                    <a:latin typeface="Times New Roman" panose="02020603050405020304" pitchFamily="18" charset="0"/>
                    <a:cs typeface="Times New Roman" panose="02020603050405020304" pitchFamily="18" charset="0"/>
                  </a:rPr>
                  <a:t>us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ds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bl</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a:t>
                </a:r>
              </a:p>
              <a:p>
                <a:pPr marL="457200" indent="-457200" algn="just">
                  <a:buFont typeface="+mj-lt"/>
                  <a:buAutoNum type="arabicPeriod" startAt="6"/>
                </a:pPr>
                <a:r>
                  <a:rPr lang="en-US" sz="2400" dirty="0">
                    <a:latin typeface="Times New Roman" panose="02020603050405020304" pitchFamily="18" charset="0"/>
                    <a:cs typeface="Times New Roman" panose="02020603050405020304" pitchFamily="18" charset="0"/>
                  </a:rPr>
                  <a:t>Also, F =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𝑚</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us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U</a:t>
                </a:r>
                <a:r>
                  <a:rPr lang="en-US" sz="2400" baseline="-25000" dirty="0" err="1">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ds</a:t>
                </a:r>
                <a:r>
                  <a:rPr lang="en-US" sz="2400" dirty="0">
                    <a:latin typeface="Times New Roman" panose="02020603050405020304" pitchFamily="18" charset="0"/>
                    <a:cs typeface="Times New Roman" panose="02020603050405020304" pitchFamily="18" charset="0"/>
                  </a:rPr>
                  <a:t>]							--- (3)</a:t>
                </a:r>
              </a:p>
              <a:p>
                <a:pPr marL="457200" indent="-457200" algn="just">
                  <a:buFont typeface="+mj-lt"/>
                  <a:buAutoNum type="arabicPeriod" startAt="6"/>
                </a:pPr>
                <a:r>
                  <a:rPr lang="en-US" sz="2400" dirty="0">
                    <a:latin typeface="Times New Roman" panose="02020603050405020304" pitchFamily="18" charset="0"/>
                    <a:cs typeface="Times New Roman" panose="02020603050405020304" pitchFamily="18" charset="0"/>
                  </a:rPr>
                  <a:t>[momentum per unit time from upstream to downstream winds]</a:t>
                </a:r>
              </a:p>
              <a:p>
                <a:pPr marL="457200" indent="-457200" algn="just">
                  <a:buFont typeface="+mj-lt"/>
                  <a:buAutoNum type="arabicPeriod" startAt="6"/>
                </a:pPr>
                <a:r>
                  <a:rPr lang="en-US" sz="2400" dirty="0">
                    <a:latin typeface="Times New Roman" panose="02020603050405020304" pitchFamily="18" charset="0"/>
                    <a:cs typeface="Times New Roman" panose="02020603050405020304" pitchFamily="18" charset="0"/>
                  </a:rPr>
                  <a:t>Applying Bernoulli’s equation to upstream and downstream sides, we get:</a:t>
                </a:r>
              </a:p>
              <a:p>
                <a:pPr marL="0" indent="0" algn="just">
                  <a:buNone/>
                </a:pPr>
                <a:r>
                  <a:rPr lang="en-US" sz="2400" dirty="0">
                    <a:latin typeface="Times New Roman" panose="02020603050405020304" pitchFamily="18" charset="0"/>
                    <a:cs typeface="Times New Roman" panose="02020603050405020304" pitchFamily="18" charset="0"/>
                  </a:rPr>
                  <a:t>											--- (4)</a:t>
                </a:r>
              </a:p>
              <a:p>
                <a:pPr marL="0" indent="0" algn="just">
                  <a:buNone/>
                </a:pPr>
                <a:r>
                  <a:rPr lang="en-US" sz="2400" dirty="0">
                    <a:latin typeface="Times New Roman" panose="02020603050405020304" pitchFamily="18" charset="0"/>
                    <a:cs typeface="Times New Roman" panose="02020603050405020304" pitchFamily="18" charset="0"/>
                  </a:rPr>
                  <a:t>											--- (5)</a:t>
                </a:r>
              </a:p>
              <a:p>
                <a:pPr marL="457200" indent="-457200" algn="just">
                  <a:buFont typeface="+mj-lt"/>
                  <a:buAutoNum type="arabicPeriod" startAt="10"/>
                </a:pPr>
                <a:r>
                  <a:rPr lang="en-US" sz="2400" dirty="0">
                    <a:latin typeface="Times New Roman" panose="02020603050405020304" pitchFamily="18" charset="0"/>
                    <a:cs typeface="Times New Roman" panose="02020603050405020304" pitchFamily="18" charset="0"/>
                  </a:rPr>
                  <a:t>Solving the above equations, we obtain:						--- (6)</a:t>
                </a:r>
              </a:p>
              <a:p>
                <a:pPr marL="457200" indent="-457200" algn="just">
                  <a:buFont typeface="+mj-lt"/>
                  <a:buAutoNum type="arabicPeriod" startAt="10"/>
                </a:pPr>
                <a:r>
                  <a:rPr lang="en-US" sz="2400" dirty="0">
                    <a:latin typeface="Times New Roman" panose="02020603050405020304" pitchFamily="18" charset="0"/>
                    <a:cs typeface="Times New Roman" panose="02020603050405020304" pitchFamily="18" charset="0"/>
                  </a:rPr>
                  <a:t>Equating Eqns. (2 and 3 ), we get: </a:t>
                </a:r>
              </a:p>
              <a:p>
                <a:pPr marL="0" indent="0" algn="just">
                  <a:buNone/>
                </a:pPr>
                <a:r>
                  <a:rPr lang="en-US" sz="2400" dirty="0">
                    <a:latin typeface="Times New Roman" panose="02020603050405020304" pitchFamily="18" charset="0"/>
                    <a:cs typeface="Times New Roman" panose="02020603050405020304" pitchFamily="18" charset="0"/>
                  </a:rPr>
                  <a:t>	</a:t>
                </a:r>
                <a:r>
                  <a:rPr lang="nl-NL" sz="2400" dirty="0">
                    <a:latin typeface="Times New Roman" panose="02020603050405020304" pitchFamily="18" charset="0"/>
                    <a:cs typeface="Times New Roman" panose="02020603050405020304" pitchFamily="18" charset="0"/>
                  </a:rPr>
                  <a:t>(p</a:t>
                </a:r>
                <a:r>
                  <a:rPr lang="nl-NL" sz="2400" baseline="-25000" dirty="0">
                    <a:latin typeface="Times New Roman" panose="02020603050405020304" pitchFamily="18" charset="0"/>
                    <a:cs typeface="Times New Roman" panose="02020603050405020304" pitchFamily="18" charset="0"/>
                  </a:rPr>
                  <a:t>us </a:t>
                </a:r>
                <a:r>
                  <a:rPr lang="nl-NL" sz="2400" dirty="0">
                    <a:latin typeface="Times New Roman" panose="02020603050405020304" pitchFamily="18" charset="0"/>
                    <a:cs typeface="Times New Roman" panose="02020603050405020304" pitchFamily="18" charset="0"/>
                  </a:rPr>
                  <a:t>– p</a:t>
                </a:r>
                <a:r>
                  <a:rPr lang="nl-NL" sz="2400" baseline="-25000" dirty="0">
                    <a:latin typeface="Times New Roman" panose="02020603050405020304" pitchFamily="18" charset="0"/>
                    <a:cs typeface="Times New Roman" panose="02020603050405020304" pitchFamily="18" charset="0"/>
                  </a:rPr>
                  <a:t>ds</a:t>
                </a:r>
                <a:r>
                  <a:rPr lang="nl-NL" sz="2400" dirty="0">
                    <a:latin typeface="Times New Roman" panose="02020603050405020304" pitchFamily="18" charset="0"/>
                    <a:cs typeface="Times New Roman" panose="02020603050405020304" pitchFamily="18" charset="0"/>
                  </a:rPr>
                  <a:t>) A</a:t>
                </a:r>
                <a:r>
                  <a:rPr lang="nl-NL" sz="2400" baseline="-25000" dirty="0">
                    <a:latin typeface="Times New Roman" panose="02020603050405020304" pitchFamily="18" charset="0"/>
                    <a:cs typeface="Times New Roman" panose="02020603050405020304" pitchFamily="18" charset="0"/>
                  </a:rPr>
                  <a:t>bl</a:t>
                </a:r>
                <a:r>
                  <a:rPr lang="nl-NL" sz="2400" dirty="0">
                    <a:latin typeface="Times New Roman" panose="02020603050405020304" pitchFamily="18" charset="0"/>
                    <a:cs typeface="Times New Roman" panose="02020603050405020304" pitchFamily="18" charset="0"/>
                  </a:rPr>
                  <a:t> = m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us</a:t>
                </a:r>
                <a:r>
                  <a:rPr lang="nl-NL" sz="2400" dirty="0">
                    <a:latin typeface="Times New Roman" panose="02020603050405020304" pitchFamily="18" charset="0"/>
                    <a:cs typeface="Times New Roman" panose="02020603050405020304" pitchFamily="18" charset="0"/>
                  </a:rPr>
                  <a:t> –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ds</a:t>
                </a:r>
                <a:r>
                  <a:rPr lang="nl-NL" sz="2400" dirty="0">
                    <a:latin typeface="Times New Roman" panose="02020603050405020304" pitchFamily="18" charset="0"/>
                    <a:cs typeface="Times New Roman" panose="02020603050405020304" pitchFamily="18" charset="0"/>
                  </a:rPr>
                  <a:t>] = rA</a:t>
                </a:r>
                <a:r>
                  <a:rPr lang="nl-NL" sz="2400" baseline="-25000" dirty="0">
                    <a:latin typeface="Times New Roman" panose="02020603050405020304" pitchFamily="18" charset="0"/>
                    <a:cs typeface="Times New Roman" panose="02020603050405020304" pitchFamily="18" charset="0"/>
                  </a:rPr>
                  <a:t>bl </a:t>
                </a:r>
                <a:r>
                  <a:rPr lang="nl-NL" sz="2400" dirty="0">
                    <a:latin typeface="Times New Roman" panose="02020603050405020304" pitchFamily="18" charset="0"/>
                    <a:cs typeface="Times New Roman" panose="02020603050405020304" pitchFamily="18" charset="0"/>
                  </a:rPr>
                  <a:t>(U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bl</a:t>
                </a:r>
                <a:r>
                  <a:rPr lang="nl-NL" sz="2400" dirty="0">
                    <a:latin typeface="Times New Roman" panose="02020603050405020304" pitchFamily="18" charset="0"/>
                    <a:cs typeface="Times New Roman" panose="02020603050405020304" pitchFamily="18" charset="0"/>
                  </a:rPr>
                  <a:t>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us</a:t>
                </a:r>
                <a:r>
                  <a:rPr lang="nl-NL" sz="2400" dirty="0">
                    <a:latin typeface="Times New Roman" panose="02020603050405020304" pitchFamily="18" charset="0"/>
                    <a:cs typeface="Times New Roman" panose="02020603050405020304" pitchFamily="18" charset="0"/>
                  </a:rPr>
                  <a:t> – (U</a:t>
                </a:r>
                <a:r>
                  <a:rPr lang="nl-NL" sz="2400" baseline="-25000" dirty="0">
                    <a:latin typeface="Times New Roman" panose="02020603050405020304" pitchFamily="18" charset="0"/>
                    <a:cs typeface="Times New Roman" panose="02020603050405020304" pitchFamily="18" charset="0"/>
                  </a:rPr>
                  <a:t>w</a:t>
                </a:r>
                <a:r>
                  <a:rPr lang="nl-NL" sz="2400" dirty="0">
                    <a:latin typeface="Times New Roman" panose="02020603050405020304" pitchFamily="18" charset="0"/>
                    <a:cs typeface="Times New Roman" panose="02020603050405020304" pitchFamily="18" charset="0"/>
                  </a:rPr>
                  <a:t>)</a:t>
                </a:r>
                <a:r>
                  <a:rPr lang="nl-NL" sz="2400" baseline="-25000" dirty="0">
                    <a:latin typeface="Times New Roman" panose="02020603050405020304" pitchFamily="18" charset="0"/>
                    <a:cs typeface="Times New Roman" panose="02020603050405020304" pitchFamily="18" charset="0"/>
                  </a:rPr>
                  <a:t>ds</a:t>
                </a:r>
                <a:r>
                  <a:rPr lang="nl-NL" sz="2400" dirty="0">
                    <a:latin typeface="Times New Roman" panose="02020603050405020304" pitchFamily="18" charset="0"/>
                    <a:cs typeface="Times New Roman" panose="02020603050405020304" pitchFamily="18" charset="0"/>
                  </a:rPr>
                  <a:t>]		--- (7)</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669CB37-32BF-08EA-D469-F9103D0DB034}"/>
                  </a:ext>
                </a:extLst>
              </p:cNvPr>
              <p:cNvSpPr>
                <a:spLocks noGrp="1" noRot="1" noChangeAspect="1" noMove="1" noResize="1" noEditPoints="1" noAdjustHandles="1" noChangeArrowheads="1" noChangeShapeType="1" noTextEdit="1"/>
              </p:cNvSpPr>
              <p:nvPr>
                <p:ph idx="1"/>
              </p:nvPr>
            </p:nvSpPr>
            <p:spPr>
              <a:xfrm>
                <a:off x="96520" y="539432"/>
                <a:ext cx="11998960" cy="6206808"/>
              </a:xfrm>
              <a:blipFill>
                <a:blip r:embed="rId2"/>
                <a:stretch>
                  <a:fillRect l="-711" t="-137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A945684-687B-A622-7B6F-34243194E626}"/>
              </a:ext>
            </a:extLst>
          </p:cNvPr>
          <p:cNvPicPr>
            <a:picLocks noChangeAspect="1"/>
          </p:cNvPicPr>
          <p:nvPr/>
        </p:nvPicPr>
        <p:blipFill>
          <a:blip r:embed="rId3">
            <a:lum bright="-20000" contrast="40000"/>
          </a:blip>
          <a:stretch>
            <a:fillRect/>
          </a:stretch>
        </p:blipFill>
        <p:spPr>
          <a:xfrm>
            <a:off x="2783838" y="923264"/>
            <a:ext cx="6946059" cy="1494815"/>
          </a:xfrm>
          <a:prstGeom prst="rect">
            <a:avLst/>
          </a:prstGeom>
        </p:spPr>
      </p:pic>
      <p:pic>
        <p:nvPicPr>
          <p:cNvPr id="8" name="Picture 7">
            <a:extLst>
              <a:ext uri="{FF2B5EF4-FFF2-40B4-BE49-F238E27FC236}">
                <a16:creationId xmlns:a16="http://schemas.microsoft.com/office/drawing/2014/main" id="{97A5E322-43BE-EBFA-5777-07FA087F4BA5}"/>
              </a:ext>
            </a:extLst>
          </p:cNvPr>
          <p:cNvPicPr>
            <a:picLocks noChangeAspect="1"/>
          </p:cNvPicPr>
          <p:nvPr/>
        </p:nvPicPr>
        <p:blipFill>
          <a:blip r:embed="rId4">
            <a:lum bright="-20000" contrast="40000"/>
          </a:blip>
          <a:stretch>
            <a:fillRect/>
          </a:stretch>
        </p:blipFill>
        <p:spPr>
          <a:xfrm>
            <a:off x="3817329" y="4158250"/>
            <a:ext cx="4557341" cy="972550"/>
          </a:xfrm>
          <a:prstGeom prst="rect">
            <a:avLst/>
          </a:prstGeom>
        </p:spPr>
      </p:pic>
      <p:pic>
        <p:nvPicPr>
          <p:cNvPr id="10" name="Picture 9">
            <a:extLst>
              <a:ext uri="{FF2B5EF4-FFF2-40B4-BE49-F238E27FC236}">
                <a16:creationId xmlns:a16="http://schemas.microsoft.com/office/drawing/2014/main" id="{0E15B264-0F83-FDE7-F570-1D94C9419F9A}"/>
              </a:ext>
            </a:extLst>
          </p:cNvPr>
          <p:cNvPicPr>
            <a:picLocks noChangeAspect="1"/>
          </p:cNvPicPr>
          <p:nvPr/>
        </p:nvPicPr>
        <p:blipFill>
          <a:blip r:embed="rId5">
            <a:lum bright="-20000" contrast="40000"/>
          </a:blip>
          <a:stretch>
            <a:fillRect/>
          </a:stretch>
        </p:blipFill>
        <p:spPr>
          <a:xfrm>
            <a:off x="5628640" y="5130800"/>
            <a:ext cx="3159760" cy="462158"/>
          </a:xfrm>
          <a:prstGeom prst="rect">
            <a:avLst/>
          </a:prstGeom>
        </p:spPr>
      </p:pic>
    </p:spTree>
    <p:extLst>
      <p:ext uri="{BB962C8B-B14F-4D97-AF65-F5344CB8AC3E}">
        <p14:creationId xmlns:p14="http://schemas.microsoft.com/office/powerpoint/2010/main" val="147377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3774</Words>
  <Application>Microsoft Office PowerPoint</Application>
  <PresentationFormat>Widescreen</PresentationFormat>
  <Paragraphs>296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Office Theme</vt:lpstr>
      <vt:lpstr>WIND ENERGY</vt:lpstr>
      <vt:lpstr>WIND CHARACTERISTICS</vt:lpstr>
      <vt:lpstr>WIND ENERGY</vt:lpstr>
      <vt:lpstr>Principle of Wind Energy Conversion and Wind Power</vt:lpstr>
      <vt:lpstr>Principle of Wind Energy Conversion and Wind Power</vt:lpstr>
      <vt:lpstr>PowerPoint Presentation</vt:lpstr>
      <vt:lpstr>The combined effects of variations of wind speed and diameter.</vt:lpstr>
      <vt:lpstr>EXTRACTION OF WIND ENERGY</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CONSIDERATIONS FOR SELECTION OF SITE FOR WIND ENERGY CONVERSION SYSTEMS (WECS)</vt:lpstr>
      <vt:lpstr>Aero foil Nomenclature</vt:lpstr>
      <vt:lpstr>PowerPoint Presentation</vt:lpstr>
      <vt:lpstr>PowerPoint Presentation</vt:lpstr>
      <vt:lpstr>PowerPoint Presentation</vt:lpstr>
      <vt:lpstr>PowerPoint Presentation</vt:lpstr>
      <vt:lpstr>Comparison between Horizontal axis and Vertical axis Wind Machines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dc:title>
  <dc:creator>Dr. Ganesh Babu Katam</dc:creator>
  <cp:lastModifiedBy>Dr. Ganesh Babu Katam</cp:lastModifiedBy>
  <cp:revision>104</cp:revision>
  <dcterms:created xsi:type="dcterms:W3CDTF">2023-03-15T04:40:20Z</dcterms:created>
  <dcterms:modified xsi:type="dcterms:W3CDTF">2023-04-12T05:57:43Z</dcterms:modified>
</cp:coreProperties>
</file>