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04D25-781E-470E-BAC4-6A720C4006E2}" v="49" dt="2024-04-01T05:55:46.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0719"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L P" userId="1182a113abcb9177" providerId="LiveId" clId="{8DE04D25-781E-470E-BAC4-6A720C4006E2}"/>
    <pc:docChg chg="custSel addSld delSld modSld">
      <pc:chgData name="SUNIL P" userId="1182a113abcb9177" providerId="LiveId" clId="{8DE04D25-781E-470E-BAC4-6A720C4006E2}" dt="2024-04-14T05:37:49.174" v="1489" actId="2696"/>
      <pc:docMkLst>
        <pc:docMk/>
      </pc:docMkLst>
      <pc:sldChg chg="addSp modSp new mod">
        <pc:chgData name="SUNIL P" userId="1182a113abcb9177" providerId="LiveId" clId="{8DE04D25-781E-470E-BAC4-6A720C4006E2}" dt="2024-03-26T19:25:34.609" v="16" actId="20577"/>
        <pc:sldMkLst>
          <pc:docMk/>
          <pc:sldMk cId="1958838522" sldId="259"/>
        </pc:sldMkLst>
        <pc:spChg chg="add mod">
          <ac:chgData name="SUNIL P" userId="1182a113abcb9177" providerId="LiveId" clId="{8DE04D25-781E-470E-BAC4-6A720C4006E2}" dt="2024-03-26T19:25:34.609" v="16" actId="20577"/>
          <ac:spMkLst>
            <pc:docMk/>
            <pc:sldMk cId="1958838522" sldId="259"/>
            <ac:spMk id="3" creationId="{EBBD0C27-303A-06DE-7043-8CD648EAE60C}"/>
          </ac:spMkLst>
        </pc:spChg>
      </pc:sldChg>
      <pc:sldChg chg="addSp modSp new mod">
        <pc:chgData name="SUNIL P" userId="1182a113abcb9177" providerId="LiveId" clId="{8DE04D25-781E-470E-BAC4-6A720C4006E2}" dt="2024-03-26T19:32:59.034" v="20" actId="14100"/>
        <pc:sldMkLst>
          <pc:docMk/>
          <pc:sldMk cId="1050900719" sldId="260"/>
        </pc:sldMkLst>
        <pc:picChg chg="add mod">
          <ac:chgData name="SUNIL P" userId="1182a113abcb9177" providerId="LiveId" clId="{8DE04D25-781E-470E-BAC4-6A720C4006E2}" dt="2024-03-26T19:32:59.034" v="20" actId="14100"/>
          <ac:picMkLst>
            <pc:docMk/>
            <pc:sldMk cId="1050900719" sldId="260"/>
            <ac:picMk id="3" creationId="{367FB0C3-08E3-344C-6F00-ADA4E8A481AF}"/>
          </ac:picMkLst>
        </pc:picChg>
      </pc:sldChg>
      <pc:sldChg chg="addSp modSp new mod">
        <pc:chgData name="SUNIL P" userId="1182a113abcb9177" providerId="LiveId" clId="{8DE04D25-781E-470E-BAC4-6A720C4006E2}" dt="2024-03-27T13:47:43.567" v="24" actId="14100"/>
        <pc:sldMkLst>
          <pc:docMk/>
          <pc:sldMk cId="767554678" sldId="261"/>
        </pc:sldMkLst>
        <pc:picChg chg="add mod">
          <ac:chgData name="SUNIL P" userId="1182a113abcb9177" providerId="LiveId" clId="{8DE04D25-781E-470E-BAC4-6A720C4006E2}" dt="2024-03-27T13:47:43.567" v="24" actId="14100"/>
          <ac:picMkLst>
            <pc:docMk/>
            <pc:sldMk cId="767554678" sldId="261"/>
            <ac:picMk id="3" creationId="{DFFE20CE-BF2D-7C55-4F5C-76BAC25224D9}"/>
          </ac:picMkLst>
        </pc:picChg>
      </pc:sldChg>
      <pc:sldChg chg="addSp modSp new mod">
        <pc:chgData name="SUNIL P" userId="1182a113abcb9177" providerId="LiveId" clId="{8DE04D25-781E-470E-BAC4-6A720C4006E2}" dt="2024-04-01T06:04:48.503" v="1488" actId="20577"/>
        <pc:sldMkLst>
          <pc:docMk/>
          <pc:sldMk cId="3528583095" sldId="262"/>
        </pc:sldMkLst>
        <pc:spChg chg="add mod">
          <ac:chgData name="SUNIL P" userId="1182a113abcb9177" providerId="LiveId" clId="{8DE04D25-781E-470E-BAC4-6A720C4006E2}" dt="2024-04-01T06:04:48.503" v="1488" actId="20577"/>
          <ac:spMkLst>
            <pc:docMk/>
            <pc:sldMk cId="3528583095" sldId="262"/>
            <ac:spMk id="2" creationId="{58018140-5C55-5F51-D745-022FDF7485DE}"/>
          </ac:spMkLst>
        </pc:spChg>
      </pc:sldChg>
      <pc:sldChg chg="del">
        <pc:chgData name="SUNIL P" userId="1182a113abcb9177" providerId="LiveId" clId="{8DE04D25-781E-470E-BAC4-6A720C4006E2}" dt="2024-04-14T05:37:49.174" v="1489" actId="2696"/>
        <pc:sldMkLst>
          <pc:docMk/>
          <pc:sldMk cId="2528219713"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B75F-304D-22E6-F8F9-0E6F98C2A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B90CD0-1708-05F1-7D05-5961772BE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CD20C8-F7D1-DF6A-AF4D-170CECD782D1}"/>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5" name="Footer Placeholder 4">
            <a:extLst>
              <a:ext uri="{FF2B5EF4-FFF2-40B4-BE49-F238E27FC236}">
                <a16:creationId xmlns:a16="http://schemas.microsoft.com/office/drawing/2014/main" id="{F8392456-2F66-9D7A-C05F-F136E860D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5FB26-8492-6ACC-8FE7-7DBE9A341D34}"/>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65509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4516-1366-0CD5-BA99-DE7A179EE1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0EE9A-0A52-B8CA-3988-10E83E2A76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2DA0C-6AB4-7195-E4DE-688314927B78}"/>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5" name="Footer Placeholder 4">
            <a:extLst>
              <a:ext uri="{FF2B5EF4-FFF2-40B4-BE49-F238E27FC236}">
                <a16:creationId xmlns:a16="http://schemas.microsoft.com/office/drawing/2014/main" id="{D4641A61-8B00-DC83-8D21-BE3D3D9BB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C7AFF-AC4F-56E7-573F-F00E820BFBF3}"/>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24413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1150C-DA68-9922-C715-B2D4E559A3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A45D3-BAB0-1765-4C40-E50EAEA0BA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A4CF6-40BA-14C5-0A5D-9BB2AC530C59}"/>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5" name="Footer Placeholder 4">
            <a:extLst>
              <a:ext uri="{FF2B5EF4-FFF2-40B4-BE49-F238E27FC236}">
                <a16:creationId xmlns:a16="http://schemas.microsoft.com/office/drawing/2014/main" id="{F85C9351-F40E-A45E-F53A-814F413FD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2B8906-DF97-4C6A-AEC3-9B0011C4C52F}"/>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42084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8FD2-6F79-F4B0-99D1-88C35AAFA5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A18BAD-9E2E-C51C-B84C-F8F93C4D0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727E46-C6EF-3829-FF86-BC360983D225}"/>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5" name="Footer Placeholder 4">
            <a:extLst>
              <a:ext uri="{FF2B5EF4-FFF2-40B4-BE49-F238E27FC236}">
                <a16:creationId xmlns:a16="http://schemas.microsoft.com/office/drawing/2014/main" id="{B0606DFF-DC90-8957-47A5-7E2DF9A1F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4E028-3504-7A63-495A-D9F9EB017D33}"/>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3038143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CA69-E267-B89F-22E9-00D0A4E04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9A491B-E4C1-6036-590D-0A4711115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305BD-55C9-4889-02DC-227304332F2F}"/>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5" name="Footer Placeholder 4">
            <a:extLst>
              <a:ext uri="{FF2B5EF4-FFF2-40B4-BE49-F238E27FC236}">
                <a16:creationId xmlns:a16="http://schemas.microsoft.com/office/drawing/2014/main" id="{7DF21085-AA9B-E2E8-10B1-BC4145ADD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03228-CD53-E1CB-BA20-BEEF462F872B}"/>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382344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3B6-F754-4749-A7AE-6AEBF1951D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AB95A4-7C7C-99CA-0270-566459D67C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76FEE8-19F6-098B-61AF-08E2F3D4B8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8F4FD5-3292-C242-6566-2042A6E4CADC}"/>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6" name="Footer Placeholder 5">
            <a:extLst>
              <a:ext uri="{FF2B5EF4-FFF2-40B4-BE49-F238E27FC236}">
                <a16:creationId xmlns:a16="http://schemas.microsoft.com/office/drawing/2014/main" id="{0F04427A-9E56-103E-0BAA-05E37ED25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525FF2-2068-C2C7-B1FE-0362AD0CDC6E}"/>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276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2980-E4E0-F8C9-3018-E643674AF6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AD2C0C-7D3B-FBE0-A79F-9DBB5AE0A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3C325-8F31-991D-B0B4-E7E9EBE43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1F1F39-50BD-FF5D-4B4E-D3C024DC5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0908D-B02C-761C-F07F-5E4BD4C56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941F1F-85E9-F489-11FE-CA3EA12F6E4D}"/>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8" name="Footer Placeholder 7">
            <a:extLst>
              <a:ext uri="{FF2B5EF4-FFF2-40B4-BE49-F238E27FC236}">
                <a16:creationId xmlns:a16="http://schemas.microsoft.com/office/drawing/2014/main" id="{CEE926BC-1163-F2A7-6E76-28BA1C5A9E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3A7069-5767-2941-AE06-DB779F847FF4}"/>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254444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DC2B-676D-A5E7-FBBA-7D0106E5EB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60E9E2-606C-686D-AE50-A5046D08B80B}"/>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4" name="Footer Placeholder 3">
            <a:extLst>
              <a:ext uri="{FF2B5EF4-FFF2-40B4-BE49-F238E27FC236}">
                <a16:creationId xmlns:a16="http://schemas.microsoft.com/office/drawing/2014/main" id="{911B8F6A-BC10-4516-CC22-8B9CBBC4DE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5BA308-19DD-3301-5C85-98B895E470D0}"/>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307095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3FABE9-C080-F5C0-FEF2-9B33BA7F4CDF}"/>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3" name="Footer Placeholder 2">
            <a:extLst>
              <a:ext uri="{FF2B5EF4-FFF2-40B4-BE49-F238E27FC236}">
                <a16:creationId xmlns:a16="http://schemas.microsoft.com/office/drawing/2014/main" id="{C326D499-AA6D-4B73-80B5-776D2632CC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4EEC89-AF56-54FE-E216-EEC62BFE9D00}"/>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10689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D559-E1B6-6113-DF53-E7FE09929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05185D-FF46-0C18-2566-39457C512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1C9168-A324-71B2-27E2-FD774EBD3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6F154-1E8B-D4BB-17C3-9D79F1D1CC9F}"/>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6" name="Footer Placeholder 5">
            <a:extLst>
              <a:ext uri="{FF2B5EF4-FFF2-40B4-BE49-F238E27FC236}">
                <a16:creationId xmlns:a16="http://schemas.microsoft.com/office/drawing/2014/main" id="{CB832E45-4F82-1276-F255-4E8E199614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EEA50B-77E3-1A9A-0B9F-77C0B05D9B4F}"/>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1378332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D50E-59DB-96CC-106D-6804CDB24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061173-B1A2-B999-BF2E-6E961FBFA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6D308C-E9B6-CA30-E9DB-2F90D30FF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7ECC1-A909-2807-BF13-668BD862133B}"/>
              </a:ext>
            </a:extLst>
          </p:cNvPr>
          <p:cNvSpPr>
            <a:spLocks noGrp="1"/>
          </p:cNvSpPr>
          <p:nvPr>
            <p:ph type="dt" sz="half" idx="10"/>
          </p:nvPr>
        </p:nvSpPr>
        <p:spPr/>
        <p:txBody>
          <a:bodyPr/>
          <a:lstStyle/>
          <a:p>
            <a:fld id="{27D612BE-D0C5-4F11-A988-F54D17D2893C}" type="datetimeFigureOut">
              <a:rPr lang="en-IN" smtClean="0"/>
              <a:t>14-04-2024</a:t>
            </a:fld>
            <a:endParaRPr lang="en-IN"/>
          </a:p>
        </p:txBody>
      </p:sp>
      <p:sp>
        <p:nvSpPr>
          <p:cNvPr id="6" name="Footer Placeholder 5">
            <a:extLst>
              <a:ext uri="{FF2B5EF4-FFF2-40B4-BE49-F238E27FC236}">
                <a16:creationId xmlns:a16="http://schemas.microsoft.com/office/drawing/2014/main" id="{A9613499-A692-1872-7E23-27447738F3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E94E7F-A8D5-F92B-DA37-FD8B0F511C89}"/>
              </a:ext>
            </a:extLst>
          </p:cNvPr>
          <p:cNvSpPr>
            <a:spLocks noGrp="1"/>
          </p:cNvSpPr>
          <p:nvPr>
            <p:ph type="sldNum" sz="quarter" idx="12"/>
          </p:nvPr>
        </p:nvSpPr>
        <p:spPr/>
        <p:txBody>
          <a:bodyPr/>
          <a:lstStyle/>
          <a:p>
            <a:fld id="{52635129-E43C-4366-85E7-FBF489A27034}" type="slidenum">
              <a:rPr lang="en-IN" smtClean="0"/>
              <a:t>‹#›</a:t>
            </a:fld>
            <a:endParaRPr lang="en-IN"/>
          </a:p>
        </p:txBody>
      </p:sp>
    </p:spTree>
    <p:extLst>
      <p:ext uri="{BB962C8B-B14F-4D97-AF65-F5344CB8AC3E}">
        <p14:creationId xmlns:p14="http://schemas.microsoft.com/office/powerpoint/2010/main" val="242855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4AE6A-4F07-B234-10BD-DADD7AB45B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A3154A-E417-B241-E198-7BE6BCFDE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E9BBF-054E-C4D5-E049-A398D3EEC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612BE-D0C5-4F11-A988-F54D17D2893C}" type="datetimeFigureOut">
              <a:rPr lang="en-IN" smtClean="0"/>
              <a:t>14-04-2024</a:t>
            </a:fld>
            <a:endParaRPr lang="en-IN"/>
          </a:p>
        </p:txBody>
      </p:sp>
      <p:sp>
        <p:nvSpPr>
          <p:cNvPr id="5" name="Footer Placeholder 4">
            <a:extLst>
              <a:ext uri="{FF2B5EF4-FFF2-40B4-BE49-F238E27FC236}">
                <a16:creationId xmlns:a16="http://schemas.microsoft.com/office/drawing/2014/main" id="{DDFA853F-E206-9CA6-9A47-46270A2B9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4A6B81-0186-E9C5-116F-071F06C71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35129-E43C-4366-85E7-FBF489A27034}" type="slidenum">
              <a:rPr lang="en-IN" smtClean="0"/>
              <a:t>‹#›</a:t>
            </a:fld>
            <a:endParaRPr lang="en-IN"/>
          </a:p>
        </p:txBody>
      </p:sp>
    </p:spTree>
    <p:extLst>
      <p:ext uri="{BB962C8B-B14F-4D97-AF65-F5344CB8AC3E}">
        <p14:creationId xmlns:p14="http://schemas.microsoft.com/office/powerpoint/2010/main" val="71299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6B09E-9E99-2834-AA4E-4523DB944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8" y="-78658"/>
            <a:ext cx="12359148" cy="6937588"/>
          </a:xfrm>
          <a:prstGeom prst="rect">
            <a:avLst/>
          </a:prstGeom>
        </p:spPr>
      </p:pic>
    </p:spTree>
    <p:extLst>
      <p:ext uri="{BB962C8B-B14F-4D97-AF65-F5344CB8AC3E}">
        <p14:creationId xmlns:p14="http://schemas.microsoft.com/office/powerpoint/2010/main" val="283037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DC4E9A-5886-78EA-5393-08AFD59A9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9865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FB0C3-08E3-344C-6F00-ADA4E8A48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3794"/>
            <a:ext cx="12192000" cy="5496231"/>
          </a:xfrm>
          <a:prstGeom prst="rect">
            <a:avLst/>
          </a:prstGeom>
        </p:spPr>
      </p:pic>
    </p:spTree>
    <p:extLst>
      <p:ext uri="{BB962C8B-B14F-4D97-AF65-F5344CB8AC3E}">
        <p14:creationId xmlns:p14="http://schemas.microsoft.com/office/powerpoint/2010/main" val="105090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BD0C27-303A-06DE-7043-8CD648EAE60C}"/>
                  </a:ext>
                </a:extLst>
              </p:cNvPr>
              <p:cNvSpPr txBox="1"/>
              <p:nvPr/>
            </p:nvSpPr>
            <p:spPr>
              <a:xfrm>
                <a:off x="285136" y="165056"/>
                <a:ext cx="11661058" cy="4211281"/>
              </a:xfrm>
              <a:prstGeom prst="rect">
                <a:avLst/>
              </a:prstGeom>
              <a:noFill/>
            </p:spPr>
            <p:txBody>
              <a:bodyPr wrap="square">
                <a:spAutoFit/>
              </a:bodyPr>
              <a:lstStyle/>
              <a:p>
                <a:pPr algn="just"/>
                <a:br>
                  <a:rPr lang="en-US" dirty="0"/>
                </a:br>
                <a:r>
                  <a:rPr lang="en-US" sz="4000" b="0" i="0" dirty="0">
                    <a:solidFill>
                      <a:srgbClr val="040304"/>
                    </a:solidFill>
                    <a:effectLst/>
                    <a:latin typeface="Roboto" panose="02000000000000000000" pitchFamily="2" charset="0"/>
                  </a:rPr>
                  <a:t>Consider a long-lived </a:t>
                </a:r>
                <a:r>
                  <a:rPr lang="en-US" sz="4000" dirty="0"/>
                  <a:t>TCP</a:t>
                </a:r>
                <a:r>
                  <a:rPr lang="en-US" sz="4000" b="0" i="0" dirty="0">
                    <a:solidFill>
                      <a:srgbClr val="040304"/>
                    </a:solidFill>
                    <a:effectLst/>
                    <a:latin typeface="Roboto" panose="02000000000000000000" pitchFamily="2" charset="0"/>
                  </a:rPr>
                  <a:t> session with an end-to-end bandwidth of </a:t>
                </a:r>
                <a:r>
                  <a:rPr lang="en-US" sz="4000" dirty="0"/>
                  <a:t>1Gbps(=</a:t>
                </a:r>
                <a14:m>
                  <m:oMath xmlns:m="http://schemas.openxmlformats.org/officeDocument/2006/math">
                    <m:sSup>
                      <m:sSupPr>
                        <m:ctrlPr>
                          <a:rPr lang="en-US" sz="4000" i="1" smtClean="0">
                            <a:latin typeface="Cambria Math" panose="02040503050406030204" pitchFamily="18" charset="0"/>
                          </a:rPr>
                        </m:ctrlPr>
                      </m:sSupPr>
                      <m:e>
                        <m:r>
                          <a:rPr lang="en-IN" sz="4000" b="0" i="1" smtClean="0">
                            <a:latin typeface="Cambria Math" panose="02040503050406030204" pitchFamily="18" charset="0"/>
                          </a:rPr>
                          <m:t>10</m:t>
                        </m:r>
                      </m:e>
                      <m:sup>
                        <m:r>
                          <a:rPr lang="en-IN" sz="4000" b="0" i="1" smtClean="0">
                            <a:latin typeface="Cambria Math" panose="02040503050406030204" pitchFamily="18" charset="0"/>
                          </a:rPr>
                          <m:t>9</m:t>
                        </m:r>
                      </m:sup>
                    </m:sSup>
                  </m:oMath>
                </a14:m>
                <a:r>
                  <a:rPr lang="en-US" sz="4000" b="0" i="0" dirty="0">
                    <a:solidFill>
                      <a:srgbClr val="040304"/>
                    </a:solidFill>
                    <a:effectLst/>
                    <a:latin typeface="Roboto" panose="02000000000000000000" pitchFamily="2" charset="0"/>
                  </a:rPr>
                  <a:t> bits-per-second</a:t>
                </a:r>
                <a:r>
                  <a:rPr lang="en-US" sz="4000" dirty="0"/>
                  <a:t>).</a:t>
                </a:r>
                <a:r>
                  <a:rPr lang="en-US" sz="4000" b="0" i="0" dirty="0">
                    <a:solidFill>
                      <a:srgbClr val="040304"/>
                    </a:solidFill>
                    <a:effectLst/>
                    <a:latin typeface="Roboto" panose="02000000000000000000" pitchFamily="2" charset="0"/>
                  </a:rPr>
                  <a:t> The session starts with a sequence number of </a:t>
                </a:r>
                <a:r>
                  <a:rPr lang="en-US" sz="4000" dirty="0"/>
                  <a:t>1234</a:t>
                </a:r>
                <a:r>
                  <a:rPr lang="en-US" sz="4000" b="0" i="0" dirty="0">
                    <a:solidFill>
                      <a:srgbClr val="040304"/>
                    </a:solidFill>
                    <a:effectLst/>
                    <a:latin typeface="Roboto" panose="02000000000000000000" pitchFamily="2" charset="0"/>
                  </a:rPr>
                  <a:t>. The minimum time (in seconds, rounded to the closet integer) before this sequence number can be used again is _________.</a:t>
                </a:r>
                <a:endParaRPr lang="en-IN" sz="4000" dirty="0"/>
              </a:p>
            </p:txBody>
          </p:sp>
        </mc:Choice>
        <mc:Fallback xmlns="">
          <p:sp>
            <p:nvSpPr>
              <p:cNvPr id="3" name="TextBox 2">
                <a:extLst>
                  <a:ext uri="{FF2B5EF4-FFF2-40B4-BE49-F238E27FC236}">
                    <a16:creationId xmlns:a16="http://schemas.microsoft.com/office/drawing/2014/main" id="{EBBD0C27-303A-06DE-7043-8CD648EAE60C}"/>
                  </a:ext>
                </a:extLst>
              </p:cNvPr>
              <p:cNvSpPr txBox="1">
                <a:spLocks noRot="1" noChangeAspect="1" noMove="1" noResize="1" noEditPoints="1" noAdjustHandles="1" noChangeArrowheads="1" noChangeShapeType="1" noTextEdit="1"/>
              </p:cNvSpPr>
              <p:nvPr/>
            </p:nvSpPr>
            <p:spPr>
              <a:xfrm>
                <a:off x="285136" y="165056"/>
                <a:ext cx="11661058" cy="4211281"/>
              </a:xfrm>
              <a:prstGeom prst="rect">
                <a:avLst/>
              </a:prstGeom>
              <a:blipFill>
                <a:blip r:embed="rId2"/>
                <a:stretch>
                  <a:fillRect l="-1882" r="-1830" b="-1592"/>
                </a:stretch>
              </a:blipFill>
            </p:spPr>
            <p:txBody>
              <a:bodyPr/>
              <a:lstStyle/>
              <a:p>
                <a:r>
                  <a:rPr lang="en-IN">
                    <a:noFill/>
                  </a:rPr>
                  <a:t> </a:t>
                </a:r>
              </a:p>
            </p:txBody>
          </p:sp>
        </mc:Fallback>
      </mc:AlternateContent>
    </p:spTree>
    <p:extLst>
      <p:ext uri="{BB962C8B-B14F-4D97-AF65-F5344CB8AC3E}">
        <p14:creationId xmlns:p14="http://schemas.microsoft.com/office/powerpoint/2010/main" val="195883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FE20CE-BF2D-7C55-4F5C-76BAC252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755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8018140-5C55-5F51-D745-022FDF7485DE}"/>
                  </a:ext>
                </a:extLst>
              </p:cNvPr>
              <p:cNvSpPr txBox="1"/>
              <p:nvPr/>
            </p:nvSpPr>
            <p:spPr>
              <a:xfrm>
                <a:off x="172065" y="152514"/>
                <a:ext cx="11847870" cy="7478970"/>
              </a:xfrm>
              <a:prstGeom prst="rect">
                <a:avLst/>
              </a:prstGeom>
              <a:solidFill>
                <a:srgbClr val="00B0F0"/>
              </a:solidFill>
            </p:spPr>
            <p:txBody>
              <a:bodyPr wrap="square" rtlCol="0">
                <a:spAutoFit/>
              </a:bodyPr>
              <a:lstStyle/>
              <a:p>
                <a:pPr algn="just"/>
                <a:r>
                  <a:rPr lang="en-IN" b="1" u="sng" dirty="0">
                    <a:latin typeface="Times New Roman" panose="02020603050405020304" pitchFamily="18" charset="0"/>
                    <a:cs typeface="Times New Roman" panose="02020603050405020304" pitchFamily="18" charset="0"/>
                  </a:rPr>
                  <a:t>TCP CONGESTION CONTROL</a:t>
                </a:r>
              </a:p>
              <a:p>
                <a:pPr algn="just"/>
                <a:endParaRPr lang="en-IN"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An Internet is a combination of networks  and connecting devices(e.g. Routers). A packet from a sender may pass through  several routers before reaching its final destination . A router has a buffer that stores the incoming packets , processes them and forwards them. If a router receives packets faster than it can process , congestion might occur and some packets could be dropped . When the packet does not reach destination , no acknowledgement is sent for it. The sender has no choice but to retransmit the lost packet. This may create more congestion and more dropping packets which means more retransmission and more congestion . A point may be reached in which the whole system collapses and no more data can be sent. TCP ,therefore needs to find some way to avoid this situation.  </a:t>
                </a:r>
              </a:p>
              <a:p>
                <a:pPr algn="just"/>
                <a:endParaRPr lang="en-IN" b="1" u="sng"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Congestion Window</a:t>
                </a:r>
              </a:p>
              <a:p>
                <a:pPr algn="just"/>
                <a:endParaRPr lang="en-IN" b="1" u="sng"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 TCP, the sender’s window size is determined not only by the receiver but also by congestion in the network. The sender has two piece of information . The receiver advertised window size and the congestion window size. The actual size of the window is the minimum of these two.</a:t>
                </a:r>
              </a:p>
              <a:p>
                <a:pPr algn="just"/>
                <a:endParaRPr lang="en-IN" dirty="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IN" sz="3600" b="1" i="1" smtClean="0">
                            <a:latin typeface="Cambria Math" panose="02040503050406030204" pitchFamily="18" charset="0"/>
                            <a:cs typeface="Times New Roman" panose="02020603050405020304" pitchFamily="18" charset="0"/>
                          </a:rPr>
                        </m:ctrlPr>
                      </m:sSubPr>
                      <m:e>
                        <m:r>
                          <a:rPr lang="en-IN" sz="3600" b="1" i="1" smtClean="0">
                            <a:latin typeface="Cambria Math" panose="02040503050406030204" pitchFamily="18" charset="0"/>
                            <a:cs typeface="Times New Roman" panose="02020603050405020304" pitchFamily="18" charset="0"/>
                          </a:rPr>
                          <m:t>𝑾</m:t>
                        </m:r>
                      </m:e>
                      <m:sub>
                        <m:r>
                          <a:rPr lang="en-IN" sz="3600" b="1" i="1" smtClean="0">
                            <a:latin typeface="Cambria Math" panose="02040503050406030204" pitchFamily="18" charset="0"/>
                            <a:cs typeface="Times New Roman" panose="02020603050405020304" pitchFamily="18" charset="0"/>
                          </a:rPr>
                          <m:t>𝒔</m:t>
                        </m:r>
                        <m:r>
                          <a:rPr lang="en-IN" sz="3600" b="1" i="1" smtClean="0">
                            <a:latin typeface="Cambria Math" panose="02040503050406030204" pitchFamily="18" charset="0"/>
                            <a:cs typeface="Times New Roman" panose="02020603050405020304" pitchFamily="18" charset="0"/>
                          </a:rPr>
                          <m:t> </m:t>
                        </m:r>
                      </m:sub>
                    </m:sSub>
                    <m:r>
                      <a:rPr lang="en-IN" sz="3600" b="1" i="1" smtClean="0">
                        <a:latin typeface="Cambria Math" panose="02040503050406030204" pitchFamily="18" charset="0"/>
                        <a:cs typeface="Times New Roman" panose="02020603050405020304" pitchFamily="18" charset="0"/>
                      </a:rPr>
                      <m:t>=</m:t>
                    </m:r>
                    <m:r>
                      <a:rPr lang="en-IN" sz="3600" b="1" i="1" smtClean="0">
                        <a:latin typeface="Cambria Math" panose="02040503050406030204" pitchFamily="18" charset="0"/>
                        <a:cs typeface="Times New Roman" panose="02020603050405020304" pitchFamily="18" charset="0"/>
                      </a:rPr>
                      <m:t>𝒎𝒊𝒏</m:t>
                    </m:r>
                    <m:r>
                      <a:rPr lang="en-IN" sz="3600" b="1" i="1" smtClean="0">
                        <a:latin typeface="Cambria Math" panose="02040503050406030204" pitchFamily="18" charset="0"/>
                        <a:cs typeface="Times New Roman" panose="02020603050405020304" pitchFamily="18" charset="0"/>
                      </a:rPr>
                      <m:t> {</m:t>
                    </m:r>
                    <m:sSub>
                      <m:sSubPr>
                        <m:ctrlPr>
                          <a:rPr lang="en-IN" sz="3600" b="1" i="1">
                            <a:latin typeface="Cambria Math" panose="02040503050406030204" pitchFamily="18" charset="0"/>
                            <a:cs typeface="Times New Roman" panose="02020603050405020304" pitchFamily="18" charset="0"/>
                          </a:rPr>
                        </m:ctrlPr>
                      </m:sSubPr>
                      <m:e>
                        <m:r>
                          <a:rPr lang="en-IN" sz="3600" b="1" i="1">
                            <a:latin typeface="Cambria Math" panose="02040503050406030204" pitchFamily="18" charset="0"/>
                            <a:cs typeface="Times New Roman" panose="02020603050405020304" pitchFamily="18" charset="0"/>
                          </a:rPr>
                          <m:t>𝑾</m:t>
                        </m:r>
                      </m:e>
                      <m:sub>
                        <m:r>
                          <a:rPr lang="en-IN" sz="3600" b="1" i="1" smtClean="0">
                            <a:latin typeface="Cambria Math" panose="02040503050406030204" pitchFamily="18" charset="0"/>
                            <a:cs typeface="Times New Roman" panose="02020603050405020304" pitchFamily="18" charset="0"/>
                          </a:rPr>
                          <m:t>𝑪</m:t>
                        </m:r>
                      </m:sub>
                    </m:sSub>
                    <m:r>
                      <a:rPr lang="en-IN" sz="3600" b="1" i="1" smtClean="0">
                        <a:latin typeface="Cambria Math" panose="02040503050406030204" pitchFamily="18" charset="0"/>
                        <a:cs typeface="Times New Roman" panose="02020603050405020304" pitchFamily="18" charset="0"/>
                      </a:rPr>
                      <m:t>,</m:t>
                    </m:r>
                    <m:sSub>
                      <m:sSubPr>
                        <m:ctrlPr>
                          <a:rPr lang="en-IN" sz="3600" b="1" i="1">
                            <a:latin typeface="Cambria Math" panose="02040503050406030204" pitchFamily="18" charset="0"/>
                            <a:cs typeface="Times New Roman" panose="02020603050405020304" pitchFamily="18" charset="0"/>
                          </a:rPr>
                        </m:ctrlPr>
                      </m:sSubPr>
                      <m:e>
                        <m:r>
                          <a:rPr lang="en-IN" sz="3600" b="1" i="1">
                            <a:latin typeface="Cambria Math" panose="02040503050406030204" pitchFamily="18" charset="0"/>
                            <a:cs typeface="Times New Roman" panose="02020603050405020304" pitchFamily="18" charset="0"/>
                          </a:rPr>
                          <m:t>𝑾</m:t>
                        </m:r>
                      </m:e>
                      <m:sub>
                        <m:r>
                          <a:rPr lang="en-IN" sz="3600" b="1" i="1" smtClean="0">
                            <a:latin typeface="Cambria Math" panose="02040503050406030204" pitchFamily="18" charset="0"/>
                            <a:cs typeface="Times New Roman" panose="02020603050405020304" pitchFamily="18" charset="0"/>
                          </a:rPr>
                          <m:t>𝑹</m:t>
                        </m:r>
                        <m:r>
                          <a:rPr lang="en-IN" sz="3600" b="1" i="1">
                            <a:latin typeface="Cambria Math" panose="02040503050406030204" pitchFamily="18" charset="0"/>
                            <a:cs typeface="Times New Roman" panose="02020603050405020304" pitchFamily="18" charset="0"/>
                          </a:rPr>
                          <m:t> </m:t>
                        </m:r>
                      </m:sub>
                    </m:sSub>
                    <m:r>
                      <a:rPr lang="en-IN" sz="3600" b="1" i="1" smtClean="0">
                        <a:latin typeface="Cambria Math" panose="02040503050406030204" pitchFamily="18" charset="0"/>
                        <a:cs typeface="Times New Roman" panose="02020603050405020304" pitchFamily="18" charset="0"/>
                      </a:rPr>
                      <m:t>}</m:t>
                    </m:r>
                  </m:oMath>
                </a14:m>
                <a:r>
                  <a:rPr lang="en-IN" sz="36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algn="ctr"/>
                <a:r>
                  <a:rPr lang="en-IN" sz="2800" dirty="0">
                    <a:latin typeface="Times New Roman" panose="02020603050405020304" pitchFamily="18" charset="0"/>
                    <a:cs typeface="Times New Roman" panose="02020603050405020304" pitchFamily="18" charset="0"/>
                  </a:rPr>
                  <a:t>i.e. Actual window size=min{congestion window, receiver window}</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8018140-5C55-5F51-D745-022FDF7485DE}"/>
                  </a:ext>
                </a:extLst>
              </p:cNvPr>
              <p:cNvSpPr txBox="1">
                <a:spLocks noRot="1" noChangeAspect="1" noMove="1" noResize="1" noEditPoints="1" noAdjustHandles="1" noChangeArrowheads="1" noChangeShapeType="1" noTextEdit="1"/>
              </p:cNvSpPr>
              <p:nvPr/>
            </p:nvSpPr>
            <p:spPr>
              <a:xfrm>
                <a:off x="172065" y="152514"/>
                <a:ext cx="11847870" cy="7478970"/>
              </a:xfrm>
              <a:prstGeom prst="rect">
                <a:avLst/>
              </a:prstGeom>
              <a:blipFill>
                <a:blip r:embed="rId2"/>
                <a:stretch>
                  <a:fillRect l="-514" t="-407" r="-566"/>
                </a:stretch>
              </a:blipFill>
            </p:spPr>
            <p:txBody>
              <a:bodyPr/>
              <a:lstStyle/>
              <a:p>
                <a:r>
                  <a:rPr lang="en-IN">
                    <a:noFill/>
                  </a:rPr>
                  <a:t> </a:t>
                </a:r>
              </a:p>
            </p:txBody>
          </p:sp>
        </mc:Fallback>
      </mc:AlternateContent>
    </p:spTree>
    <p:extLst>
      <p:ext uri="{BB962C8B-B14F-4D97-AF65-F5344CB8AC3E}">
        <p14:creationId xmlns:p14="http://schemas.microsoft.com/office/powerpoint/2010/main" val="3528583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279</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P</dc:creator>
  <cp:lastModifiedBy>SUNIL P</cp:lastModifiedBy>
  <cp:revision>4</cp:revision>
  <dcterms:created xsi:type="dcterms:W3CDTF">2024-03-26T08:59:59Z</dcterms:created>
  <dcterms:modified xsi:type="dcterms:W3CDTF">2024-04-14T05:37:52Z</dcterms:modified>
</cp:coreProperties>
</file>