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70" r:id="rId4"/>
    <p:sldId id="260" r:id="rId5"/>
    <p:sldId id="268" r:id="rId6"/>
    <p:sldId id="269" r:id="rId7"/>
    <p:sldId id="271" r:id="rId8"/>
    <p:sldId id="266" r:id="rId9"/>
    <p:sldId id="267" r:id="rId10"/>
    <p:sldId id="261" r:id="rId11"/>
    <p:sldId id="264" r:id="rId12"/>
    <p:sldId id="265"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7/16/2021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27">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hoto-1546435770-a3e426bf472b (1).jpg">
            <a:extLst>
              <a:ext uri="{FF2B5EF4-FFF2-40B4-BE49-F238E27FC236}">
                <a16:creationId xmlns:a16="http://schemas.microsoft.com/office/drawing/2014/main" id="{7B86AC29-A94B-40D2-894B-9FDC8476BD85}"/>
              </a:ext>
            </a:extLst>
          </p:cNvPr>
          <p:cNvPicPr>
            <a:picLocks noChangeAspect="1"/>
          </p:cNvPicPr>
          <p:nvPr/>
        </p:nvPicPr>
        <p:blipFill rotWithShape="1">
          <a:blip r:embed="rId2">
            <a:alphaModFix amt="25000"/>
          </a:blip>
          <a:srcRect t="2972" b="13073"/>
          <a:stretch/>
        </p:blipFill>
        <p:spPr>
          <a:xfrm>
            <a:off x="-7912" y="10"/>
            <a:ext cx="12191980" cy="6857990"/>
          </a:xfrm>
          <a:prstGeom prst="rect">
            <a:avLst/>
          </a:prstGeom>
        </p:spPr>
      </p:pic>
      <p:sp>
        <p:nvSpPr>
          <p:cNvPr id="4" name="Title 1">
            <a:extLst>
              <a:ext uri="{FF2B5EF4-FFF2-40B4-BE49-F238E27FC236}">
                <a16:creationId xmlns:a16="http://schemas.microsoft.com/office/drawing/2014/main" id="{D5C21EAB-5EFC-4ABC-A273-BF576A1E78E3}"/>
              </a:ext>
            </a:extLst>
          </p:cNvPr>
          <p:cNvSpPr>
            <a:spLocks noGrp="1"/>
          </p:cNvSpPr>
          <p:nvPr>
            <p:ph type="ctrTitle"/>
          </p:nvPr>
        </p:nvSpPr>
        <p:spPr>
          <a:xfrm>
            <a:off x="252917" y="1123837"/>
            <a:ext cx="4000427" cy="4601183"/>
          </a:xfrm>
        </p:spPr>
        <p:txBody>
          <a:bodyPr vert="horz" lIns="91440" tIns="45720" rIns="91440" bIns="45720" rtlCol="0" anchor="ctr">
            <a:normAutofit/>
          </a:bodyPr>
          <a:lstStyle/>
          <a:p>
            <a:r>
              <a:rPr lang="en-US" sz="4800" b="1" spc="-6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Headphones</a:t>
            </a:r>
          </a:p>
        </p:txBody>
      </p:sp>
      <p:sp>
        <p:nvSpPr>
          <p:cNvPr id="5" name="Subtitle 2">
            <a:extLst>
              <a:ext uri="{FF2B5EF4-FFF2-40B4-BE49-F238E27FC236}">
                <a16:creationId xmlns:a16="http://schemas.microsoft.com/office/drawing/2014/main" id="{D25D48E6-75AA-4843-A7FB-49F95F5ACED1}"/>
              </a:ext>
            </a:extLst>
          </p:cNvPr>
          <p:cNvSpPr>
            <a:spLocks noGrp="1"/>
          </p:cNvSpPr>
          <p:nvPr>
            <p:ph type="subTitle" idx="1"/>
          </p:nvPr>
        </p:nvSpPr>
        <p:spPr>
          <a:xfrm>
            <a:off x="3696509" y="864108"/>
            <a:ext cx="8119354" cy="5120640"/>
          </a:xfrm>
        </p:spPr>
        <p:txBody>
          <a:bodyPr vert="horz" lIns="91440" tIns="45720" rIns="91440" bIns="45720" rtlCol="0" anchor="ctr">
            <a:normAutofit/>
          </a:bodyPr>
          <a:lstStyle/>
          <a:p>
            <a:pPr indent="-182880">
              <a:buFont typeface="Wingdings 2" pitchFamily="18" charset="2"/>
              <a:buChar char=""/>
            </a:pPr>
            <a:r>
              <a:rPr lang="en-US" dirty="0">
                <a:solidFill>
                  <a:schemeClr val="tx1"/>
                </a:solidFill>
              </a:rPr>
              <a:t>				</a:t>
            </a:r>
            <a:r>
              <a:rPr lang="en-US" sz="2400" dirty="0">
                <a:solidFill>
                  <a:schemeClr val="tx1"/>
                </a:solidFill>
                <a:latin typeface="Times New Roman" panose="02020603050405020304" pitchFamily="18" charset="0"/>
                <a:cs typeface="Times New Roman" panose="02020603050405020304" pitchFamily="18" charset="0"/>
              </a:rPr>
              <a:t>Presentation By:</a:t>
            </a:r>
          </a:p>
          <a:p>
            <a:pPr indent="-182880">
              <a:buFont typeface="Wingdings 2" pitchFamily="18"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                   P. Girish Kumar				                    (17K61A05F9)</a:t>
            </a:r>
          </a:p>
          <a:p>
            <a:pPr indent="-182880">
              <a:buFont typeface="Wingdings 2" pitchFamily="18" charset="2"/>
              <a:buChar char=""/>
            </a:pPr>
            <a:r>
              <a:rPr lang="en-US" sz="2800" dirty="0">
                <a:solidFill>
                  <a:schemeClr val="tx1"/>
                </a:solidFill>
                <a:latin typeface="Times New Roman" panose="02020603050405020304" pitchFamily="18" charset="0"/>
                <a:cs typeface="Times New Roman" panose="02020603050405020304" pitchFamily="18" charset="0"/>
              </a:rPr>
              <a:t>                                                       IV-</a:t>
            </a:r>
            <a:r>
              <a:rPr lang="en-US" sz="2800" dirty="0" err="1">
                <a:solidFill>
                  <a:schemeClr val="tx1"/>
                </a:solidFill>
                <a:latin typeface="Times New Roman" panose="02020603050405020304" pitchFamily="18" charset="0"/>
                <a:cs typeface="Times New Roman" panose="02020603050405020304" pitchFamily="18" charset="0"/>
              </a:rPr>
              <a:t>B.Tech</a:t>
            </a:r>
            <a:r>
              <a:rPr lang="en-US" sz="2800" dirty="0">
                <a:solidFill>
                  <a:schemeClr val="tx1"/>
                </a:solidFill>
                <a:latin typeface="Times New Roman" panose="02020603050405020304" pitchFamily="18" charset="0"/>
                <a:cs typeface="Times New Roman" panose="02020603050405020304" pitchFamily="18" charset="0"/>
              </a:rPr>
              <a:t>(CSE-A)  </a:t>
            </a:r>
          </a:p>
          <a:p>
            <a:pPr indent="-182880">
              <a:buFont typeface="Wingdings 2" pitchFamily="18" charset="2"/>
              <a:buChar char=""/>
            </a:pPr>
            <a:endParaRPr lang="en-US" dirty="0">
              <a:solidFill>
                <a:schemeClr val="tx1"/>
              </a:solidFill>
            </a:endParaRPr>
          </a:p>
        </p:txBody>
      </p:sp>
    </p:spTree>
    <p:extLst>
      <p:ext uri="{BB962C8B-B14F-4D97-AF65-F5344CB8AC3E}">
        <p14:creationId xmlns:p14="http://schemas.microsoft.com/office/powerpoint/2010/main" val="24993014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58E8130-D0E0-41EB-881A-20E2E9A447AD}"/>
              </a:ext>
            </a:extLst>
          </p:cNvPr>
          <p:cNvPicPr>
            <a:picLocks noChangeAspect="1" noChangeArrowheads="1"/>
          </p:cNvPicPr>
          <p:nvPr/>
        </p:nvPicPr>
        <p:blipFill>
          <a:blip r:embed="rId2"/>
          <a:srcRect l="5155" t="25841" r="4124" b="30229"/>
          <a:stretch>
            <a:fillRect/>
          </a:stretch>
        </p:blipFill>
        <p:spPr bwMode="auto">
          <a:xfrm>
            <a:off x="2299854" y="457200"/>
            <a:ext cx="7592291" cy="5694218"/>
          </a:xfrm>
          <a:prstGeom prst="rect">
            <a:avLst/>
          </a:prstGeom>
          <a:noFill/>
          <a:ln w="9525">
            <a:noFill/>
            <a:miter lim="800000"/>
            <a:headEnd/>
            <a:tailEnd/>
          </a:ln>
          <a:effectLst/>
        </p:spPr>
      </p:pic>
    </p:spTree>
    <p:extLst>
      <p:ext uri="{BB962C8B-B14F-4D97-AF65-F5344CB8AC3E}">
        <p14:creationId xmlns:p14="http://schemas.microsoft.com/office/powerpoint/2010/main" val="217095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7350-04D1-43EB-8547-AABE63233418}"/>
              </a:ext>
            </a:extLst>
          </p:cNvPr>
          <p:cNvSpPr txBox="1">
            <a:spLocks/>
          </p:cNvSpPr>
          <p:nvPr/>
        </p:nvSpPr>
        <p:spPr>
          <a:xfrm>
            <a:off x="720436" y="3349338"/>
            <a:ext cx="8229600" cy="114300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Disadvantages</a:t>
            </a:r>
          </a:p>
        </p:txBody>
      </p:sp>
      <p:sp>
        <p:nvSpPr>
          <p:cNvPr id="3" name="Content Placeholder 2">
            <a:extLst>
              <a:ext uri="{FF2B5EF4-FFF2-40B4-BE49-F238E27FC236}">
                <a16:creationId xmlns:a16="http://schemas.microsoft.com/office/drawing/2014/main" id="{5A50FE03-9E76-4119-A582-B0959B4EBF8B}"/>
              </a:ext>
            </a:extLst>
          </p:cNvPr>
          <p:cNvSpPr txBox="1">
            <a:spLocks/>
          </p:cNvSpPr>
          <p:nvPr/>
        </p:nvSpPr>
        <p:spPr>
          <a:xfrm>
            <a:off x="595745" y="4112348"/>
            <a:ext cx="8229600" cy="2653145"/>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800" b="1" dirty="0">
                <a:latin typeface="Times New Roman" pitchFamily="18" charset="0"/>
                <a:cs typeface="Times New Roman" pitchFamily="18" charset="0"/>
              </a:rPr>
              <a:t>Covered Microphones: </a:t>
            </a:r>
            <a:r>
              <a:rPr lang="en-US" sz="2800" dirty="0">
                <a:latin typeface="Times New Roman" pitchFamily="18" charset="0"/>
                <a:cs typeface="Times New Roman" pitchFamily="18" charset="0"/>
              </a:rPr>
              <a:t>If  the microphones are covered then PAWS  would be rendered ineffective.</a:t>
            </a:r>
            <a:endParaRPr lang="en-US" dirty="0">
              <a:latin typeface="Times New Roman" pitchFamily="18" charset="0"/>
              <a:cs typeface="Times New Roman" pitchFamily="18" charset="0"/>
            </a:endParaRPr>
          </a:p>
          <a:p>
            <a:r>
              <a:rPr lang="en-US" sz="2800" b="1" dirty="0">
                <a:latin typeface="Times New Roman" pitchFamily="18" charset="0"/>
                <a:cs typeface="Times New Roman" pitchFamily="18" charset="0"/>
              </a:rPr>
              <a:t>Noisy Streets: </a:t>
            </a:r>
            <a:r>
              <a:rPr lang="en-US" sz="2800" dirty="0">
                <a:latin typeface="Times New Roman" pitchFamily="18" charset="0"/>
                <a:cs typeface="Times New Roman" pitchFamily="18" charset="0"/>
              </a:rPr>
              <a:t>Streets may contain different types of noise, so the system should be well trained with as many scenarios as possible.</a:t>
            </a:r>
          </a:p>
        </p:txBody>
      </p:sp>
      <p:sp>
        <p:nvSpPr>
          <p:cNvPr id="4" name="Title 1">
            <a:extLst>
              <a:ext uri="{FF2B5EF4-FFF2-40B4-BE49-F238E27FC236}">
                <a16:creationId xmlns:a16="http://schemas.microsoft.com/office/drawing/2014/main" id="{72B0249A-92FE-4F03-8EE5-7751403F7ED7}"/>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Advantages</a:t>
            </a:r>
          </a:p>
        </p:txBody>
      </p:sp>
      <p:sp>
        <p:nvSpPr>
          <p:cNvPr id="5" name="Content Placeholder 2">
            <a:extLst>
              <a:ext uri="{FF2B5EF4-FFF2-40B4-BE49-F238E27FC236}">
                <a16:creationId xmlns:a16="http://schemas.microsoft.com/office/drawing/2014/main" id="{440F0D89-DBD0-415D-8D86-A116C9A4BB0F}"/>
              </a:ext>
            </a:extLst>
          </p:cNvPr>
          <p:cNvSpPr txBox="1">
            <a:spLocks/>
          </p:cNvSpPr>
          <p:nvPr/>
        </p:nvSpPr>
        <p:spPr>
          <a:xfrm>
            <a:off x="595745" y="983673"/>
            <a:ext cx="9407237" cy="222813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3200" dirty="0">
                <a:latin typeface="Times New Roman" pitchFamily="18" charset="0"/>
                <a:cs typeface="Times New Roman" pitchFamily="18" charset="0"/>
              </a:rPr>
              <a:t>Inexpensive</a:t>
            </a:r>
          </a:p>
          <a:p>
            <a:r>
              <a:rPr lang="en-US" sz="3200" dirty="0">
                <a:latin typeface="Times New Roman" pitchFamily="18" charset="0"/>
                <a:cs typeface="Times New Roman" pitchFamily="18" charset="0"/>
              </a:rPr>
              <a:t>Low Battery Usage</a:t>
            </a:r>
          </a:p>
          <a:p>
            <a:r>
              <a:rPr lang="en-US" sz="3200" dirty="0">
                <a:latin typeface="Times New Roman" pitchFamily="18" charset="0"/>
                <a:cs typeface="Times New Roman" pitchFamily="18" charset="0"/>
              </a:rPr>
              <a:t>Reduces Pedestrian Accidents</a:t>
            </a:r>
          </a:p>
          <a:p>
            <a:r>
              <a:rPr lang="en-US" sz="3200" dirty="0">
                <a:latin typeface="Times New Roman" pitchFamily="18" charset="0"/>
                <a:cs typeface="Times New Roman" pitchFamily="18" charset="0"/>
              </a:rPr>
              <a:t>Provides Safety</a:t>
            </a:r>
          </a:p>
        </p:txBody>
      </p:sp>
    </p:spTree>
    <p:extLst>
      <p:ext uri="{BB962C8B-B14F-4D97-AF65-F5344CB8AC3E}">
        <p14:creationId xmlns:p14="http://schemas.microsoft.com/office/powerpoint/2010/main" val="182578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AF54-B72B-4625-8961-B2D4729E1EF3}"/>
              </a:ext>
            </a:extLst>
          </p:cNvPr>
          <p:cNvSpPr txBox="1">
            <a:spLocks/>
          </p:cNvSpPr>
          <p:nvPr/>
        </p:nvSpPr>
        <p:spPr>
          <a:xfrm>
            <a:off x="457200" y="274638"/>
            <a:ext cx="3352800" cy="9029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4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Conclusion</a:t>
            </a:r>
          </a:p>
        </p:txBody>
      </p:sp>
      <p:sp>
        <p:nvSpPr>
          <p:cNvPr id="3" name="Content Placeholder 2">
            <a:extLst>
              <a:ext uri="{FF2B5EF4-FFF2-40B4-BE49-F238E27FC236}">
                <a16:creationId xmlns:a16="http://schemas.microsoft.com/office/drawing/2014/main" id="{6ED93374-0854-4AE9-A781-83F8D9558F62}"/>
              </a:ext>
            </a:extLst>
          </p:cNvPr>
          <p:cNvSpPr txBox="1">
            <a:spLocks/>
          </p:cNvSpPr>
          <p:nvPr/>
        </p:nvSpPr>
        <p:spPr>
          <a:xfrm>
            <a:off x="533399" y="1752600"/>
            <a:ext cx="9899073" cy="4426527"/>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3600" dirty="0">
                <a:latin typeface="Times New Roman" pitchFamily="18" charset="0"/>
                <a:cs typeface="Times New Roman" pitchFamily="18" charset="0"/>
              </a:rPr>
              <a:t>As technology evolves , new dangers surround modern cities. So innovative safety solutions must arise to uphold the welfare of common citizens.</a:t>
            </a:r>
          </a:p>
          <a:p>
            <a:r>
              <a:rPr lang="en-US" sz="3600" dirty="0">
                <a:latin typeface="Times New Roman" pitchFamily="18" charset="0"/>
                <a:cs typeface="Times New Roman" pitchFamily="18" charset="0"/>
              </a:rPr>
              <a:t>With the help of this Smart Headphones , further to</a:t>
            </a:r>
          </a:p>
          <a:p>
            <a:r>
              <a:rPr lang="en-US" sz="3600" dirty="0">
                <a:latin typeface="Times New Roman" pitchFamily="18" charset="0"/>
                <a:cs typeface="Times New Roman" pitchFamily="18" charset="0"/>
              </a:rPr>
              <a:t> provide solution to </a:t>
            </a:r>
            <a:r>
              <a:rPr lang="en-US" sz="3600" dirty="0" err="1">
                <a:latin typeface="Times New Roman" pitchFamily="18" charset="0"/>
                <a:cs typeface="Times New Roman" pitchFamily="18" charset="0"/>
              </a:rPr>
              <a:t>twalking</a:t>
            </a:r>
            <a:r>
              <a:rPr lang="en-US" sz="3600" dirty="0">
                <a:latin typeface="Times New Roman" pitchFamily="18" charset="0"/>
                <a:cs typeface="Times New Roman" pitchFamily="18" charset="0"/>
              </a:rPr>
              <a:t>.</a:t>
            </a:r>
          </a:p>
          <a:p>
            <a:endParaRPr lang="en-US" sz="3600" dirty="0"/>
          </a:p>
        </p:txBody>
      </p:sp>
    </p:spTree>
    <p:extLst>
      <p:ext uri="{BB962C8B-B14F-4D97-AF65-F5344CB8AC3E}">
        <p14:creationId xmlns:p14="http://schemas.microsoft.com/office/powerpoint/2010/main" val="365458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6BD6-CE5F-4495-AB30-A02ACD54875F}"/>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id="{7855A219-9720-4DAE-A1CC-399003FA6CC5}"/>
              </a:ext>
            </a:extLst>
          </p:cNvPr>
          <p:cNvSpPr txBox="1">
            <a:spLocks/>
          </p:cNvSpPr>
          <p:nvPr/>
        </p:nvSpPr>
        <p:spPr>
          <a:xfrm>
            <a:off x="457199" y="1600200"/>
            <a:ext cx="9739745" cy="5043510"/>
          </a:xfrm>
          <a:prstGeom prst="rect">
            <a:avLst/>
          </a:prstGeom>
        </p:spPr>
        <p:txBody>
          <a:bodyPr>
            <a:normAutofit fontScale="70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lnSpc>
                <a:spcPct val="170000"/>
              </a:lnSpc>
            </a:pPr>
            <a:r>
              <a:rPr lang="en-IN" sz="3600" dirty="0">
                <a:latin typeface="Times New Roman" pitchFamily="18" charset="0"/>
                <a:cs typeface="Times New Roman" pitchFamily="18" charset="0"/>
              </a:rPr>
              <a:t>[1] </a:t>
            </a:r>
            <a:r>
              <a:rPr lang="en-IN" sz="4000" dirty="0">
                <a:latin typeface="Times New Roman" pitchFamily="18" charset="0"/>
                <a:cs typeface="Times New Roman" pitchFamily="18" charset="0"/>
              </a:rPr>
              <a:t>IEEE INTERNET OF THINGS JOURNAL 1 Improving Pedestrian Safety in Cities using Intelligent Wearable Systems Stephen Xia, Daniel de Godoy, </a:t>
            </a:r>
            <a:r>
              <a:rPr lang="en-IN" sz="4000" dirty="0" err="1">
                <a:latin typeface="Times New Roman" pitchFamily="18" charset="0"/>
                <a:cs typeface="Times New Roman" pitchFamily="18" charset="0"/>
              </a:rPr>
              <a:t>Bashima</a:t>
            </a:r>
            <a:r>
              <a:rPr lang="en-IN" sz="4000" dirty="0">
                <a:latin typeface="Times New Roman" pitchFamily="18" charset="0"/>
                <a:cs typeface="Times New Roman" pitchFamily="18" charset="0"/>
              </a:rPr>
              <a:t> Islam, Md </a:t>
            </a:r>
            <a:r>
              <a:rPr lang="en-IN" sz="4000" dirty="0" err="1">
                <a:latin typeface="Times New Roman" pitchFamily="18" charset="0"/>
                <a:cs typeface="Times New Roman" pitchFamily="18" charset="0"/>
              </a:rPr>
              <a:t>Tamzeed</a:t>
            </a:r>
            <a:r>
              <a:rPr lang="en-IN" sz="4000" dirty="0">
                <a:latin typeface="Times New Roman" pitchFamily="18" charset="0"/>
                <a:cs typeface="Times New Roman" pitchFamily="18" charset="0"/>
              </a:rPr>
              <a:t> Islam, Shahriar </a:t>
            </a:r>
            <a:r>
              <a:rPr lang="en-IN" sz="4000" dirty="0" err="1">
                <a:latin typeface="Times New Roman" pitchFamily="18" charset="0"/>
                <a:cs typeface="Times New Roman" pitchFamily="18" charset="0"/>
              </a:rPr>
              <a:t>Nirjon</a:t>
            </a:r>
            <a:r>
              <a:rPr lang="en-IN" sz="4000" dirty="0">
                <a:latin typeface="Times New Roman" pitchFamily="18" charset="0"/>
                <a:cs typeface="Times New Roman" pitchFamily="18" charset="0"/>
              </a:rPr>
              <a:t>, Peter R. </a:t>
            </a:r>
            <a:r>
              <a:rPr lang="en-IN" sz="4000" dirty="0" err="1">
                <a:latin typeface="Times New Roman" pitchFamily="18" charset="0"/>
                <a:cs typeface="Times New Roman" pitchFamily="18" charset="0"/>
              </a:rPr>
              <a:t>Kinget</a:t>
            </a:r>
            <a:r>
              <a:rPr lang="en-IN" sz="4000" dirty="0">
                <a:latin typeface="Times New Roman" pitchFamily="18" charset="0"/>
                <a:cs typeface="Times New Roman" pitchFamily="18" charset="0"/>
              </a:rPr>
              <a:t> and </a:t>
            </a:r>
            <a:r>
              <a:rPr lang="en-IN" sz="4000" dirty="0" err="1">
                <a:latin typeface="Times New Roman" pitchFamily="18" charset="0"/>
                <a:cs typeface="Times New Roman" pitchFamily="18" charset="0"/>
              </a:rPr>
              <a:t>Xiaofan</a:t>
            </a:r>
            <a:r>
              <a:rPr lang="en-IN" sz="4000" dirty="0">
                <a:latin typeface="Times New Roman" pitchFamily="18" charset="0"/>
                <a:cs typeface="Times New Roman" pitchFamily="18" charset="0"/>
              </a:rPr>
              <a:t> Jiang</a:t>
            </a:r>
          </a:p>
          <a:p>
            <a:pPr algn="just">
              <a:lnSpc>
                <a:spcPct val="170000"/>
              </a:lnSpc>
            </a:pPr>
            <a:r>
              <a:rPr lang="en-IN" sz="3600" dirty="0">
                <a:latin typeface="Times New Roman" pitchFamily="18" charset="0"/>
                <a:cs typeface="Times New Roman" pitchFamily="18" charset="0"/>
              </a:rPr>
              <a:t>[2] </a:t>
            </a:r>
            <a:r>
              <a:rPr lang="en-IN" sz="4000" dirty="0">
                <a:latin typeface="Times New Roman" pitchFamily="18" charset="0"/>
                <a:cs typeface="Times New Roman" pitchFamily="18" charset="0"/>
              </a:rPr>
              <a:t>Data Science Institute at Columbia. "Researcher designs headphones that warn pedestrians of dangers." ScienceDaily. ScienceDaily, 9 December 2019. </a:t>
            </a:r>
          </a:p>
          <a:p>
            <a:pPr>
              <a:buFont typeface="Wingdings 2" pitchFamily="18" charset="2"/>
              <a:buNone/>
            </a:pPr>
            <a:endParaRPr lang="en-IN" sz="11200" dirty="0">
              <a:latin typeface="Times New Roman" pitchFamily="18" charset="0"/>
              <a:cs typeface="Times New Roman" pitchFamily="18" charset="0"/>
            </a:endParaRPr>
          </a:p>
        </p:txBody>
      </p:sp>
    </p:spTree>
    <p:extLst>
      <p:ext uri="{BB962C8B-B14F-4D97-AF65-F5344CB8AC3E}">
        <p14:creationId xmlns:p14="http://schemas.microsoft.com/office/powerpoint/2010/main" val="47042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73F93-9E39-4D39-9E85-8BF775B21924}"/>
              </a:ext>
            </a:extLst>
          </p:cNvPr>
          <p:cNvSpPr txBox="1">
            <a:spLocks/>
          </p:cNvSpPr>
          <p:nvPr/>
        </p:nvSpPr>
        <p:spPr>
          <a:xfrm>
            <a:off x="457199" y="1371600"/>
            <a:ext cx="10390909" cy="4754563"/>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lvl="2">
              <a:buFont typeface="Wingdings 2" pitchFamily="18" charset="2"/>
              <a:buNone/>
            </a:pPr>
            <a:endParaRPr lang="en-US" dirty="0"/>
          </a:p>
          <a:p>
            <a:pPr lvl="2">
              <a:buFont typeface="Wingdings 2" pitchFamily="18" charset="2"/>
              <a:buNone/>
            </a:pPr>
            <a:endParaRPr lang="en-US" dirty="0"/>
          </a:p>
          <a:p>
            <a:pPr lvl="2">
              <a:buFont typeface="Wingdings 2" pitchFamily="18" charset="2"/>
              <a:buNone/>
            </a:pPr>
            <a:r>
              <a:rPr lang="en-US" dirty="0"/>
              <a:t>		                      </a:t>
            </a:r>
            <a:r>
              <a:rPr lang="en-US" sz="9600" i="1" dirty="0">
                <a:solidFill>
                  <a:schemeClr val="tx1"/>
                </a:solidFill>
                <a:effectLst>
                  <a:outerShdw blurRad="38100" dist="38100" dir="2700000" algn="tl">
                    <a:srgbClr val="000000">
                      <a:alpha val="43137"/>
                    </a:srgbClr>
                  </a:outerShdw>
                </a:effectLst>
                <a:latin typeface="Brush Script MT" pitchFamily="66" charset="0"/>
                <a:cs typeface="Times New Roman" panose="02020603050405020304" pitchFamily="18" charset="0"/>
              </a:rPr>
              <a:t>Thank You</a:t>
            </a:r>
          </a:p>
        </p:txBody>
      </p:sp>
    </p:spTree>
    <p:extLst>
      <p:ext uri="{BB962C8B-B14F-4D97-AF65-F5344CB8AC3E}">
        <p14:creationId xmlns:p14="http://schemas.microsoft.com/office/powerpoint/2010/main" val="405520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0854-6E34-4F90-AE35-A535CF9BAAAB}"/>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Contents</a:t>
            </a:r>
          </a:p>
        </p:txBody>
      </p:sp>
      <p:sp>
        <p:nvSpPr>
          <p:cNvPr id="3" name="Content Placeholder 2">
            <a:extLst>
              <a:ext uri="{FF2B5EF4-FFF2-40B4-BE49-F238E27FC236}">
                <a16:creationId xmlns:a16="http://schemas.microsoft.com/office/drawing/2014/main" id="{B97C27DD-3269-4BDF-8B34-76D8BF83501F}"/>
              </a:ext>
            </a:extLst>
          </p:cNvPr>
          <p:cNvSpPr txBox="1">
            <a:spLocks/>
          </p:cNvSpPr>
          <p:nvPr/>
        </p:nvSpPr>
        <p:spPr>
          <a:xfrm>
            <a:off x="457200" y="1371600"/>
            <a:ext cx="8229600" cy="5334000"/>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700" dirty="0">
                <a:latin typeface="Times New Roman" pitchFamily="18" charset="0"/>
                <a:cs typeface="Times New Roman" pitchFamily="18" charset="0"/>
              </a:rPr>
              <a:t>Introduction</a:t>
            </a:r>
          </a:p>
          <a:p>
            <a:r>
              <a:rPr lang="en-US" sz="2700" dirty="0">
                <a:latin typeface="Times New Roman" pitchFamily="18" charset="0"/>
                <a:cs typeface="Times New Roman" pitchFamily="18" charset="0"/>
              </a:rPr>
              <a:t>Purpose</a:t>
            </a:r>
          </a:p>
          <a:p>
            <a:r>
              <a:rPr lang="en-US" sz="2700" dirty="0">
                <a:latin typeface="Times New Roman" pitchFamily="18" charset="0"/>
                <a:cs typeface="Times New Roman" pitchFamily="18" charset="0"/>
              </a:rPr>
              <a:t>Working</a:t>
            </a:r>
          </a:p>
          <a:p>
            <a:r>
              <a:rPr lang="en-US" sz="2700" dirty="0">
                <a:latin typeface="Times New Roman" pitchFamily="18" charset="0"/>
                <a:cs typeface="Times New Roman" pitchFamily="18" charset="0"/>
              </a:rPr>
              <a:t>Power Consumption and Price Break Down</a:t>
            </a:r>
          </a:p>
          <a:p>
            <a:r>
              <a:rPr lang="en-US" sz="2700" dirty="0">
                <a:latin typeface="Times New Roman" pitchFamily="18" charset="0"/>
                <a:cs typeface="Times New Roman" pitchFamily="18" charset="0"/>
              </a:rPr>
              <a:t>Advantages</a:t>
            </a:r>
          </a:p>
          <a:p>
            <a:r>
              <a:rPr lang="en-US" sz="2700" dirty="0">
                <a:latin typeface="Times New Roman" pitchFamily="18" charset="0"/>
                <a:cs typeface="Times New Roman" pitchFamily="18" charset="0"/>
              </a:rPr>
              <a:t>Disadvantages</a:t>
            </a:r>
          </a:p>
          <a:p>
            <a:r>
              <a:rPr lang="en-US" sz="2700" dirty="0">
                <a:latin typeface="Times New Roman" pitchFamily="18" charset="0"/>
                <a:cs typeface="Times New Roman" pitchFamily="18" charset="0"/>
              </a:rPr>
              <a:t>Conclusion</a:t>
            </a:r>
          </a:p>
          <a:p>
            <a:r>
              <a:rPr lang="en-US" sz="2700" dirty="0">
                <a:latin typeface="Times New Roman" pitchFamily="18" charset="0"/>
                <a:cs typeface="Times New Roman" pitchFamily="18" charset="0"/>
              </a:rPr>
              <a:t>References</a:t>
            </a:r>
          </a:p>
        </p:txBody>
      </p:sp>
    </p:spTree>
    <p:extLst>
      <p:ext uri="{BB962C8B-B14F-4D97-AF65-F5344CB8AC3E}">
        <p14:creationId xmlns:p14="http://schemas.microsoft.com/office/powerpoint/2010/main" val="356683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E107637-9445-413D-9FB0-250292117712}"/>
              </a:ext>
            </a:extLst>
          </p:cNvPr>
          <p:cNvSpPr txBox="1">
            <a:spLocks/>
          </p:cNvSpPr>
          <p:nvPr/>
        </p:nvSpPr>
        <p:spPr>
          <a:xfrm>
            <a:off x="457199" y="1676400"/>
            <a:ext cx="10501745" cy="449580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US" sz="2800" dirty="0">
                <a:latin typeface="Times New Roman" pitchFamily="18" charset="0"/>
                <a:cs typeface="Times New Roman" pitchFamily="18" charset="0"/>
              </a:rPr>
              <a:t>Headphone-wearing pedestrians often can't hear the auditory cues like  horns, shouts, or the sound of approaching cars that signal imminent harm. </a:t>
            </a:r>
          </a:p>
          <a:p>
            <a:pPr algn="just"/>
            <a:r>
              <a:rPr lang="en-US" sz="2800" dirty="0">
                <a:latin typeface="Times New Roman" pitchFamily="18" charset="0"/>
                <a:cs typeface="Times New Roman" pitchFamily="18" charset="0"/>
              </a:rPr>
              <a:t>This negligence of the pedestrians can cause a fatal accident.</a:t>
            </a:r>
          </a:p>
          <a:p>
            <a:pPr algn="just"/>
            <a:r>
              <a:rPr lang="en-US" sz="2800" dirty="0">
                <a:latin typeface="Times New Roman" pitchFamily="18" charset="0"/>
                <a:cs typeface="Times New Roman" pitchFamily="18" charset="0"/>
              </a:rPr>
              <a:t>This phenomenon affects cities globally, and is an important societal problem.</a:t>
            </a:r>
          </a:p>
          <a:p>
            <a:pPr algn="just"/>
            <a:r>
              <a:rPr lang="en-US" sz="2800" dirty="0">
                <a:latin typeface="Times New Roman" pitchFamily="18" charset="0"/>
                <a:cs typeface="Times New Roman" pitchFamily="18" charset="0"/>
              </a:rPr>
              <a:t>So to solve this problem researches are developing a wearable device that actually warns the pedestrians about oncoming vehicles to avoid accidents.</a:t>
            </a:r>
          </a:p>
        </p:txBody>
      </p:sp>
      <p:sp>
        <p:nvSpPr>
          <p:cNvPr id="3" name="Title 1">
            <a:extLst>
              <a:ext uri="{FF2B5EF4-FFF2-40B4-BE49-F238E27FC236}">
                <a16:creationId xmlns:a16="http://schemas.microsoft.com/office/drawing/2014/main" id="{7FF99F68-3EDF-4491-A446-2AF6192C0C06}"/>
              </a:ext>
            </a:extLst>
          </p:cNvPr>
          <p:cNvSpPr txBox="1">
            <a:spLocks/>
          </p:cNvSpPr>
          <p:nvPr/>
        </p:nvSpPr>
        <p:spPr>
          <a:xfrm>
            <a:off x="457200" y="274638"/>
            <a:ext cx="5999018" cy="80601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Introduction</a:t>
            </a:r>
          </a:p>
        </p:txBody>
      </p:sp>
    </p:spTree>
    <p:extLst>
      <p:ext uri="{BB962C8B-B14F-4D97-AF65-F5344CB8AC3E}">
        <p14:creationId xmlns:p14="http://schemas.microsoft.com/office/powerpoint/2010/main" val="181815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9AE71-CE5F-4D3D-B7D7-5FC7A10E9492}"/>
              </a:ext>
            </a:extLst>
          </p:cNvPr>
          <p:cNvSpPr txBox="1">
            <a:spLocks/>
          </p:cNvSpPr>
          <p:nvPr/>
        </p:nvSpPr>
        <p:spPr>
          <a:xfrm>
            <a:off x="228600" y="1447800"/>
            <a:ext cx="10820400" cy="4297363"/>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buFont typeface="Wingdings 2" pitchFamily="18" charset="2"/>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PAWS, Pedestrian Audio Wearable System is a wearable headset platform and Smartphone application that uses five microphones and a set of machine learning classifiers to detect, identify, and localize approaching cars in real time and alerts the user using audio/visual feedback through a Smartphone.</a:t>
            </a:r>
          </a:p>
          <a:p>
            <a:pPr algn="just">
              <a:buFont typeface="Wingdings 2" pitchFamily="18" charset="2"/>
              <a:buNone/>
            </a:pPr>
            <a:endParaRPr lang="en-US" sz="28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B574913A-6E2C-4408-B12B-69BF30126665}"/>
              </a:ext>
            </a:extLst>
          </p:cNvPr>
          <p:cNvSpPr txBox="1">
            <a:spLocks/>
          </p:cNvSpPr>
          <p:nvPr/>
        </p:nvSpPr>
        <p:spPr>
          <a:xfrm>
            <a:off x="637309" y="662565"/>
            <a:ext cx="3006436" cy="639762"/>
          </a:xfrm>
          <a:prstGeom prst="rect">
            <a:avLst/>
          </a:prstGeom>
        </p:spPr>
        <p:txBody>
          <a:bodyP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Purpose</a:t>
            </a:r>
          </a:p>
        </p:txBody>
      </p:sp>
      <p:pic>
        <p:nvPicPr>
          <p:cNvPr id="5" name="Picture 4" descr="WhatsApp Image 2020-01-16 at 6.27.26 PM.jpeg">
            <a:extLst>
              <a:ext uri="{FF2B5EF4-FFF2-40B4-BE49-F238E27FC236}">
                <a16:creationId xmlns:a16="http://schemas.microsoft.com/office/drawing/2014/main" id="{D6FD2B2D-7136-4507-BF90-E08917F7C486}"/>
              </a:ext>
            </a:extLst>
          </p:cNvPr>
          <p:cNvPicPr>
            <a:picLocks noChangeAspect="1"/>
          </p:cNvPicPr>
          <p:nvPr/>
        </p:nvPicPr>
        <p:blipFill>
          <a:blip r:embed="rId2"/>
          <a:stretch>
            <a:fillRect/>
          </a:stretch>
        </p:blipFill>
        <p:spPr>
          <a:xfrm>
            <a:off x="1143000" y="3900054"/>
            <a:ext cx="6858000" cy="2590800"/>
          </a:xfrm>
          <a:prstGeom prst="rect">
            <a:avLst/>
          </a:prstGeom>
        </p:spPr>
      </p:pic>
    </p:spTree>
    <p:extLst>
      <p:ext uri="{BB962C8B-B14F-4D97-AF65-F5344CB8AC3E}">
        <p14:creationId xmlns:p14="http://schemas.microsoft.com/office/powerpoint/2010/main" val="332353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963A1E-35FD-4250-8C56-40B712910465}"/>
              </a:ext>
            </a:extLst>
          </p:cNvPr>
          <p:cNvSpPr txBox="1"/>
          <p:nvPr/>
        </p:nvSpPr>
        <p:spPr>
          <a:xfrm>
            <a:off x="595745" y="418006"/>
            <a:ext cx="2618509" cy="646331"/>
          </a:xfrm>
          <a:prstGeom prst="rect">
            <a:avLst/>
          </a:prstGeom>
          <a:noFill/>
        </p:spPr>
        <p:txBody>
          <a:bodyPr wrap="square">
            <a:spAutoFit/>
          </a:bodyPr>
          <a:lstStyle/>
          <a:p>
            <a:r>
              <a:rPr lang="en-US" sz="3600" b="1">
                <a:effectLst>
                  <a:outerShdw blurRad="38100" dist="38100" dir="2700000" algn="tl">
                    <a:srgbClr val="000000">
                      <a:alpha val="43137"/>
                    </a:srgbClr>
                  </a:outerShdw>
                </a:effectLst>
                <a:latin typeface="Times New Roman" pitchFamily="18" charset="0"/>
                <a:cs typeface="Times New Roman" pitchFamily="18" charset="0"/>
              </a:rPr>
              <a:t>Working</a:t>
            </a:r>
            <a:endParaRPr lang="en-IN" sz="3600" dirty="0"/>
          </a:p>
        </p:txBody>
      </p:sp>
      <p:sp>
        <p:nvSpPr>
          <p:cNvPr id="5" name="Content Placeholder 2">
            <a:extLst>
              <a:ext uri="{FF2B5EF4-FFF2-40B4-BE49-F238E27FC236}">
                <a16:creationId xmlns:a16="http://schemas.microsoft.com/office/drawing/2014/main" id="{ED8DE2F9-828F-42D2-BF03-8DCD98B6969F}"/>
              </a:ext>
            </a:extLst>
          </p:cNvPr>
          <p:cNvSpPr txBox="1">
            <a:spLocks/>
          </p:cNvSpPr>
          <p:nvPr/>
        </p:nvSpPr>
        <p:spPr>
          <a:xfrm>
            <a:off x="457200" y="1447800"/>
            <a:ext cx="7232074" cy="4717473"/>
          </a:xfrm>
          <a:prstGeom prst="rect">
            <a:avLst/>
          </a:prstGeom>
        </p:spPr>
        <p:txBody>
          <a:bodyP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a:latin typeface="Times New Roman" pitchFamily="18" charset="0"/>
                <a:cs typeface="Times New Roman" pitchFamily="18" charset="0"/>
              </a:rPr>
              <a:t>The system consists of three main components:</a:t>
            </a:r>
          </a:p>
          <a:p>
            <a:pPr lvl="1"/>
            <a:r>
              <a:rPr lang="en-US" sz="2400">
                <a:latin typeface="Times New Roman" pitchFamily="18" charset="0"/>
                <a:cs typeface="Times New Roman" pitchFamily="18" charset="0"/>
              </a:rPr>
              <a:t>Five MEMS microphones;</a:t>
            </a:r>
          </a:p>
          <a:p>
            <a:pPr lvl="1"/>
            <a:r>
              <a:rPr lang="en-US" sz="2400">
                <a:latin typeface="Times New Roman" pitchFamily="18" charset="0"/>
                <a:cs typeface="Times New Roman" pitchFamily="18" charset="0"/>
              </a:rPr>
              <a:t>Front-end hardware for multichannel audio feature extraction and</a:t>
            </a:r>
          </a:p>
          <a:p>
            <a:pPr lvl="1"/>
            <a:r>
              <a:rPr lang="en-US" sz="2400">
                <a:latin typeface="Times New Roman" pitchFamily="18" charset="0"/>
                <a:cs typeface="Times New Roman" pitchFamily="18" charset="0"/>
              </a:rPr>
              <a:t>A Smartphone host for machine learning-based vehicle detection and localization</a:t>
            </a:r>
          </a:p>
          <a:p>
            <a:r>
              <a:rPr lang="en-US" sz="2400">
                <a:latin typeface="Times New Roman" pitchFamily="18" charset="0"/>
                <a:cs typeface="Times New Roman" pitchFamily="18" charset="0"/>
              </a:rPr>
              <a:t>Four of the MEMS microphones, labeled MIC1 to MIC4, are distributed over the user, at the left and right ear, back of the head, and in front of the user, to provide relevant information about the sound source’s location.</a:t>
            </a:r>
          </a:p>
          <a:p>
            <a:r>
              <a:rPr lang="en-US" sz="2400">
                <a:latin typeface="Times New Roman" pitchFamily="18" charset="0"/>
                <a:cs typeface="Times New Roman" pitchFamily="18" charset="0"/>
              </a:rPr>
              <a:t>The front-end hardware acquires signals from these microphones and locally extracts acoustic features that are used by a Smartphone application</a:t>
            </a:r>
          </a:p>
          <a:p>
            <a:endParaRPr lang="en-US" sz="1600">
              <a:latin typeface="Times New Roman" pitchFamily="18" charset="0"/>
              <a:cs typeface="Times New Roman" pitchFamily="18" charset="0"/>
            </a:endParaRPr>
          </a:p>
          <a:p>
            <a:pPr lvl="1">
              <a:buFont typeface="Wingdings 2" pitchFamily="18" charset="2"/>
              <a:buNone/>
            </a:pPr>
            <a:endParaRPr lang="en-US" sz="1400" dirty="0">
              <a:latin typeface="Times New Roman" pitchFamily="18" charset="0"/>
              <a:cs typeface="Times New Roman" pitchFamily="18" charset="0"/>
            </a:endParaRPr>
          </a:p>
        </p:txBody>
      </p:sp>
      <p:pic>
        <p:nvPicPr>
          <p:cNvPr id="6" name="Picture 5" descr="IMG-20200116-WA0018 (1).jpg">
            <a:extLst>
              <a:ext uri="{FF2B5EF4-FFF2-40B4-BE49-F238E27FC236}">
                <a16:creationId xmlns:a16="http://schemas.microsoft.com/office/drawing/2014/main" id="{69EE5245-6B57-4681-9A70-94D1460E9A7A}"/>
              </a:ext>
            </a:extLst>
          </p:cNvPr>
          <p:cNvPicPr>
            <a:picLocks noChangeAspect="1"/>
          </p:cNvPicPr>
          <p:nvPr/>
        </p:nvPicPr>
        <p:blipFill>
          <a:blip r:embed="rId2"/>
          <a:stretch>
            <a:fillRect/>
          </a:stretch>
        </p:blipFill>
        <p:spPr>
          <a:xfrm>
            <a:off x="7855527" y="1399309"/>
            <a:ext cx="3435927" cy="4405745"/>
          </a:xfrm>
          <a:prstGeom prst="rect">
            <a:avLst/>
          </a:prstGeom>
        </p:spPr>
      </p:pic>
    </p:spTree>
    <p:extLst>
      <p:ext uri="{BB962C8B-B14F-4D97-AF65-F5344CB8AC3E}">
        <p14:creationId xmlns:p14="http://schemas.microsoft.com/office/powerpoint/2010/main" val="254551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AB77F-1912-4C59-A071-F113DC0B15E2}"/>
              </a:ext>
            </a:extLst>
          </p:cNvPr>
          <p:cNvSpPr txBox="1"/>
          <p:nvPr/>
        </p:nvSpPr>
        <p:spPr>
          <a:xfrm>
            <a:off x="512619" y="443345"/>
            <a:ext cx="11097490" cy="5909310"/>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itchFamily="18" charset="0"/>
                <a:cs typeface="Times New Roman" pitchFamily="18" charset="0"/>
              </a:rPr>
              <a:t>The standard microphone of the headset (the fifth micro-phone, MIC5) is connected to the 3.5-mm audio input of the phone. Data from the fifth microphone is directly acquired by the smartphone.</a:t>
            </a:r>
          </a:p>
          <a:p>
            <a:pPr algn="just"/>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latin typeface="Times New Roman" pitchFamily="18" charset="0"/>
                <a:cs typeface="Times New Roman" pitchFamily="18" charset="0"/>
              </a:rPr>
              <a:t>Using the features computed by the front-end hardware and an audio stream from the headset microphone as inputs, machine learning classifiers running inside the PAWS application detects the presence of an approaching vehicle and estimates its position relative to the user. </a:t>
            </a:r>
          </a:p>
          <a:p>
            <a:pPr algn="just"/>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latin typeface="Times New Roman" pitchFamily="18" charset="0"/>
                <a:cs typeface="Times New Roman" pitchFamily="18" charset="0"/>
              </a:rPr>
              <a:t>The Smartphone uses acoustic features received from the embedded front-end system to estimate the distance and direction of the car. </a:t>
            </a:r>
          </a:p>
          <a:p>
            <a:pPr algn="just"/>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400" dirty="0">
                <a:latin typeface="Times New Roman" pitchFamily="18" charset="0"/>
                <a:cs typeface="Times New Roman" pitchFamily="18" charset="0"/>
              </a:rPr>
              <a:t>The MCU must sample the data from the four MEMS microphones and perform feature extraction, while the BLE module is responsible for transferring the calculated features to the Smartphone. </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0892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AB77F-1912-4C59-A071-F113DC0B15E2}"/>
              </a:ext>
            </a:extLst>
          </p:cNvPr>
          <p:cNvSpPr txBox="1"/>
          <p:nvPr/>
        </p:nvSpPr>
        <p:spPr>
          <a:xfrm>
            <a:off x="512618" y="443345"/>
            <a:ext cx="9164041" cy="4955203"/>
          </a:xfrm>
          <a:prstGeom prst="rect">
            <a:avLst/>
          </a:prstGeom>
          <a:noFill/>
        </p:spPr>
        <p:txBody>
          <a:bodyPr wrap="square">
            <a:spAutoFit/>
          </a:bodyPr>
          <a:lstStyle/>
          <a:p>
            <a:pPr>
              <a:buNone/>
            </a:pPr>
            <a:r>
              <a:rPr lang="en-US" sz="2800" b="1" dirty="0">
                <a:latin typeface="Times New Roman" pitchFamily="18" charset="0"/>
                <a:cs typeface="Times New Roman" pitchFamily="18" charset="0"/>
              </a:rPr>
              <a:t>Alert Mechanism:</a:t>
            </a:r>
          </a:p>
          <a:p>
            <a:pPr lvl="1">
              <a:buFont typeface="Arial" pitchFamily="34" charset="0"/>
              <a:buChar char="•"/>
            </a:pPr>
            <a:r>
              <a:rPr lang="en-US" sz="3200" dirty="0">
                <a:latin typeface="Times New Roman" pitchFamily="18" charset="0"/>
                <a:cs typeface="Times New Roman" pitchFamily="18" charset="0"/>
              </a:rPr>
              <a:t>The application alerts a user with audio/visual feedback. If a car is detected within a user-configured distance range (e.g., 40 m)—the phone vibrates, lowers the volume, and beeps. </a:t>
            </a:r>
          </a:p>
          <a:p>
            <a:pPr lvl="1">
              <a:buFont typeface="Arial" pitchFamily="34" charset="0"/>
              <a:buChar char="•"/>
            </a:pPr>
            <a:r>
              <a:rPr lang="en-US" sz="3200" dirty="0">
                <a:latin typeface="Times New Roman" pitchFamily="18" charset="0"/>
                <a:cs typeface="Times New Roman" pitchFamily="18" charset="0"/>
              </a:rPr>
              <a:t>It can also be configured to play a customized message, e.g., “a car is {approaching, honking} on your {direction, left, right}.” </a:t>
            </a:r>
          </a:p>
          <a:p>
            <a:pPr lvl="1">
              <a:buFont typeface="Arial" pitchFamily="34" charset="0"/>
              <a:buChar char="•"/>
            </a:pPr>
            <a:r>
              <a:rPr lang="en-US" sz="3200" dirty="0">
                <a:latin typeface="Times New Roman" pitchFamily="18" charset="0"/>
                <a:cs typeface="Times New Roman" pitchFamily="18" charset="0"/>
              </a:rPr>
              <a:t>The application also visually shows the location and direction of the car on its user interface.</a:t>
            </a:r>
          </a:p>
        </p:txBody>
      </p:sp>
    </p:spTree>
    <p:extLst>
      <p:ext uri="{BB962C8B-B14F-4D97-AF65-F5344CB8AC3E}">
        <p14:creationId xmlns:p14="http://schemas.microsoft.com/office/powerpoint/2010/main" val="336715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5DFB-18E5-4D35-AE22-14E6CE942508}"/>
              </a:ext>
            </a:extLst>
          </p:cNvPr>
          <p:cNvSpPr txBox="1">
            <a:spLocks/>
          </p:cNvSpPr>
          <p:nvPr/>
        </p:nvSpPr>
        <p:spPr>
          <a:xfrm>
            <a:off x="457199" y="785794"/>
            <a:ext cx="10072255" cy="814406"/>
          </a:xfrm>
          <a:prstGeom prst="rect">
            <a:avLst/>
          </a:prstGeom>
        </p:spPr>
        <p:txBody>
          <a:bodyP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Power Consumption and Price Breakdown</a:t>
            </a:r>
            <a:br>
              <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IN"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7A834DA-1134-409B-ACA1-9815A4E43B8E}"/>
              </a:ext>
            </a:extLst>
          </p:cNvPr>
          <p:cNvSpPr txBox="1">
            <a:spLocks/>
          </p:cNvSpPr>
          <p:nvPr/>
        </p:nvSpPr>
        <p:spPr>
          <a:xfrm>
            <a:off x="533399" y="1928802"/>
            <a:ext cx="10577945" cy="457836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IN" sz="2800" dirty="0">
                <a:latin typeface="Times New Roman" pitchFamily="18" charset="0"/>
                <a:cs typeface="Times New Roman" pitchFamily="18" charset="0"/>
              </a:rPr>
              <a:t>This evaluate the energy consumption of PAWS low-energy by measuring the power consumptions for both the embedded platform and the smart phone.</a:t>
            </a:r>
          </a:p>
          <a:p>
            <a:pPr algn="just"/>
            <a:r>
              <a:rPr lang="en-IN" sz="2800" dirty="0">
                <a:latin typeface="Times New Roman" pitchFamily="18" charset="0"/>
                <a:cs typeface="Times New Roman" pitchFamily="18" charset="0"/>
              </a:rPr>
              <a:t>The overall power consumption of the system is below 70mA, allowing for 17 h of continuous operation when powered by 3 AAA Alkaline batteries.</a:t>
            </a:r>
          </a:p>
          <a:p>
            <a:pPr algn="just"/>
            <a:r>
              <a:rPr lang="en-IN" sz="3000" dirty="0">
                <a:latin typeface="Times New Roman" pitchFamily="18" charset="0"/>
                <a:cs typeface="Times New Roman" pitchFamily="18" charset="0"/>
              </a:rPr>
              <a:t>The entire setup will be released for less cost.</a:t>
            </a:r>
          </a:p>
          <a:p>
            <a:endParaRPr lang="en-IN" dirty="0"/>
          </a:p>
        </p:txBody>
      </p:sp>
    </p:spTree>
    <p:extLst>
      <p:ext uri="{BB962C8B-B14F-4D97-AF65-F5344CB8AC3E}">
        <p14:creationId xmlns:p14="http://schemas.microsoft.com/office/powerpoint/2010/main" val="317182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WhatsApp Image 2020-01-16 at 6.27.23 PM.jpeg">
            <a:extLst>
              <a:ext uri="{FF2B5EF4-FFF2-40B4-BE49-F238E27FC236}">
                <a16:creationId xmlns:a16="http://schemas.microsoft.com/office/drawing/2014/main" id="{58E845E1-B62F-4CD0-BCC0-2D4A2D8D9B61}"/>
              </a:ext>
            </a:extLst>
          </p:cNvPr>
          <p:cNvPicPr>
            <a:picLocks noChangeAspect="1"/>
          </p:cNvPicPr>
          <p:nvPr/>
        </p:nvPicPr>
        <p:blipFill rotWithShape="1">
          <a:blip r:embed="rId2"/>
          <a:srcRect l="2319" t="1684" r="54652" b="4033"/>
          <a:stretch/>
        </p:blipFill>
        <p:spPr>
          <a:xfrm>
            <a:off x="3706091" y="1508128"/>
            <a:ext cx="3318164" cy="5022086"/>
          </a:xfrm>
          <a:prstGeom prst="rect">
            <a:avLst/>
          </a:prstGeom>
        </p:spPr>
      </p:pic>
      <p:sp>
        <p:nvSpPr>
          <p:cNvPr id="3" name="Title 1">
            <a:extLst>
              <a:ext uri="{FF2B5EF4-FFF2-40B4-BE49-F238E27FC236}">
                <a16:creationId xmlns:a16="http://schemas.microsoft.com/office/drawing/2014/main" id="{77C1E65C-7C0C-491F-9025-F66A68FC8AA5}"/>
              </a:ext>
            </a:extLst>
          </p:cNvPr>
          <p:cNvSpPr txBox="1">
            <a:spLocks/>
          </p:cNvSpPr>
          <p:nvPr/>
        </p:nvSpPr>
        <p:spPr>
          <a:xfrm>
            <a:off x="3671455" y="704129"/>
            <a:ext cx="3352800" cy="958417"/>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Block Diagram</a:t>
            </a:r>
          </a:p>
        </p:txBody>
      </p:sp>
    </p:spTree>
    <p:extLst>
      <p:ext uri="{BB962C8B-B14F-4D97-AF65-F5344CB8AC3E}">
        <p14:creationId xmlns:p14="http://schemas.microsoft.com/office/powerpoint/2010/main" val="404104661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41</TotalTime>
  <Words>726</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Brush Script MT</vt:lpstr>
      <vt:lpstr>Corbel</vt:lpstr>
      <vt:lpstr>Times New Roman</vt:lpstr>
      <vt:lpstr>Wingdings 2</vt:lpstr>
      <vt:lpstr>Frame</vt:lpstr>
      <vt:lpstr>Smart Headphones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Headphones</dc:title>
  <dc:creator>Tevita Moteivakolo JR Makihele</dc:creator>
  <cp:lastModifiedBy>Tevita Moteivakolo JR Makihele</cp:lastModifiedBy>
  <cp:revision>5</cp:revision>
  <dcterms:created xsi:type="dcterms:W3CDTF">2021-07-15T20:40:09Z</dcterms:created>
  <dcterms:modified xsi:type="dcterms:W3CDTF">2021-07-16T08:35:49Z</dcterms:modified>
</cp:coreProperties>
</file>