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"/>
  </p:notes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4"/>
    <p:restoredTop sz="94678"/>
  </p:normalViewPr>
  <p:slideViewPr>
    <p:cSldViewPr snapToGrid="0" snapToObjects="1">
      <p:cViewPr>
        <p:scale>
          <a:sx n="75" d="100"/>
          <a:sy n="75" d="100"/>
        </p:scale>
        <p:origin x="-180" y="-22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B1AE48-7A24-45F3-8FD3-DDB9D9B34EC9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A085FC-63A8-47E5-AD32-8B20E04AF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5338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A085FC-63A8-47E5-AD32-8B20E04AF2F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741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244168"/>
            <a:ext cx="12192000" cy="6138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7597" tIns="28799" rIns="57597" bIns="28799" anchor="ctr"/>
          <a:lstStyle/>
          <a:p>
            <a:pPr algn="ctr" defTabSz="914294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125" dirty="0"/>
          </a:p>
        </p:txBody>
      </p:sp>
      <p:pic>
        <p:nvPicPr>
          <p:cNvPr id="3" name="Picture 11" descr="splunk-logo-on-whit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8563" y="1438011"/>
            <a:ext cx="7303824" cy="292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3019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us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ltGray">
          <a:xfrm>
            <a:off x="-9259" y="19384"/>
            <a:ext cx="12201260" cy="850298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alpha val="68000"/>
                </a:schemeClr>
              </a:gs>
              <a:gs pos="100000">
                <a:schemeClr val="bg1">
                  <a:alpha val="68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6712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125" dirty="0">
              <a:latin typeface="Arial"/>
            </a:endParaRPr>
          </a:p>
        </p:txBody>
      </p:sp>
      <p:sp>
        <p:nvSpPr>
          <p:cNvPr id="4" name="Title Placeholder 6"/>
          <p:cNvSpPr>
            <a:spLocks noGrp="1"/>
          </p:cNvSpPr>
          <p:nvPr>
            <p:ph type="title"/>
          </p:nvPr>
        </p:nvSpPr>
        <p:spPr>
          <a:xfrm>
            <a:off x="609546" y="-30599"/>
            <a:ext cx="10972919" cy="945713"/>
          </a:xfrm>
          <a:prstGeom prst="rect">
            <a:avLst/>
          </a:prstGeom>
        </p:spPr>
        <p:txBody>
          <a:bodyPr/>
          <a:lstStyle>
            <a:lvl1pPr algn="l">
              <a:defRPr sz="3375" b="0" i="0" kern="0" spc="0" baseline="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9262" y="881062"/>
            <a:ext cx="12161572" cy="0"/>
          </a:xfrm>
          <a:prstGeom prst="line">
            <a:avLst/>
          </a:prstGeom>
          <a:ln w="12700" cmpd="sng">
            <a:gradFill flip="none" rotWithShape="1">
              <a:gsLst>
                <a:gs pos="5000">
                  <a:schemeClr val="bg1">
                    <a:lumMod val="85000"/>
                  </a:schemeClr>
                </a:gs>
                <a:gs pos="94000">
                  <a:schemeClr val="bg1">
                    <a:lumMod val="85000"/>
                  </a:schemeClr>
                </a:gs>
                <a:gs pos="52000">
                  <a:schemeClr val="tx1">
                    <a:lumMod val="75000"/>
                    <a:lumOff val="25000"/>
                  </a:schemeClr>
                </a:gs>
              </a:gsLst>
              <a:lin ang="0" scaled="1"/>
              <a:tileRect/>
            </a:gradFill>
            <a:tailEnd type="none"/>
          </a:ln>
          <a:effectLst>
            <a:reflection stA="50000" endPos="75000" dist="12700" dir="5400000" sy="-100000" algn="bl" rotWithShape="0"/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7760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op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-9259" y="19384"/>
            <a:ext cx="12201260" cy="850298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alpha val="68000"/>
                </a:schemeClr>
              </a:gs>
              <a:gs pos="100000">
                <a:schemeClr val="bg1">
                  <a:alpha val="68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6712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125" dirty="0">
              <a:latin typeface="Arial"/>
            </a:endParaRPr>
          </a:p>
        </p:txBody>
      </p:sp>
      <p:sp>
        <p:nvSpPr>
          <p:cNvPr id="5" name="Title Placeholder 6"/>
          <p:cNvSpPr>
            <a:spLocks noGrp="1"/>
          </p:cNvSpPr>
          <p:nvPr>
            <p:ph type="title"/>
          </p:nvPr>
        </p:nvSpPr>
        <p:spPr>
          <a:xfrm>
            <a:off x="609546" y="-30599"/>
            <a:ext cx="10972919" cy="945713"/>
          </a:xfrm>
          <a:prstGeom prst="rect">
            <a:avLst/>
          </a:prstGeom>
          <a:noFill/>
          <a:ln>
            <a:noFill/>
          </a:ln>
        </p:spPr>
        <p:txBody>
          <a:bodyPr vert="horz" wrap="square" lIns="82203" tIns="41101" rIns="82203" bIns="41101" numCol="1" rtlCol="0" anchor="ctr" anchorCtr="0" compatLnSpc="1">
            <a:prstTxWarp prst="textNoShape">
              <a:avLst/>
            </a:prstTxWarp>
            <a:noAutofit/>
          </a:bodyPr>
          <a:lstStyle>
            <a:lvl1pPr>
              <a:defRPr lang="en-US" b="0" i="0" kern="0" spc="0" baseline="0" dirty="0">
                <a:latin typeface="Helvetica Light" charset="0"/>
                <a:ea typeface="Helvetica Light" charset="0"/>
                <a:cs typeface="Helvetica Light" charset="0"/>
              </a:defRPr>
            </a:lvl1pPr>
          </a:lstStyle>
          <a:p>
            <a:pPr lvl="0" algn="l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09543" y="1058230"/>
            <a:ext cx="11009824" cy="5130951"/>
          </a:xfrm>
          <a:prstGeom prst="rect">
            <a:avLst/>
          </a:prstGeom>
        </p:spPr>
        <p:txBody>
          <a:bodyPr vert="horz" lIns="82203" tIns="41101" rIns="82203" bIns="41101"/>
          <a:lstStyle>
            <a:lvl1pPr marL="143868" indent="-143868">
              <a:spcBef>
                <a:spcPts val="806"/>
              </a:spcBef>
              <a:buClrTx/>
              <a:buSzPct val="100000"/>
              <a:buFont typeface="Arial"/>
              <a:buChar char="•"/>
              <a:defRPr sz="2125" b="0" i="0" kern="0" spc="0" baseline="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</a:defRPr>
            </a:lvl1pPr>
            <a:lvl2pPr marL="430609" indent="-142875">
              <a:spcBef>
                <a:spcPts val="469"/>
              </a:spcBef>
              <a:buSzPct val="80000"/>
              <a:defRPr sz="1938" b="0" i="0" kern="0" spc="0" baseline="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</a:defRPr>
            </a:lvl2pPr>
            <a:lvl3pPr marL="711399" indent="-136922">
              <a:spcBef>
                <a:spcPts val="469"/>
              </a:spcBef>
              <a:buClr>
                <a:srgbClr val="7F7F7F"/>
              </a:buClr>
              <a:defRPr sz="1813" b="0" i="0" kern="0" spc="0" baseline="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</a:defRPr>
            </a:lvl3pPr>
            <a:lvl4pPr>
              <a:buClr>
                <a:srgbClr val="7F7F7F"/>
              </a:buClr>
              <a:defRPr sz="1625" spc="-113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buClr>
                <a:srgbClr val="7F7F7F"/>
              </a:buClr>
              <a:defRPr sz="1500" spc="-113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9262" y="881062"/>
            <a:ext cx="12161572" cy="0"/>
          </a:xfrm>
          <a:prstGeom prst="line">
            <a:avLst/>
          </a:prstGeom>
          <a:ln w="12700" cmpd="sng">
            <a:gradFill flip="none" rotWithShape="1">
              <a:gsLst>
                <a:gs pos="5000">
                  <a:schemeClr val="bg1">
                    <a:lumMod val="85000"/>
                  </a:schemeClr>
                </a:gs>
                <a:gs pos="94000">
                  <a:schemeClr val="bg1">
                    <a:lumMod val="85000"/>
                  </a:schemeClr>
                </a:gs>
                <a:gs pos="52000">
                  <a:schemeClr val="tx1">
                    <a:lumMod val="75000"/>
                    <a:lumOff val="25000"/>
                  </a:schemeClr>
                </a:gs>
              </a:gsLst>
              <a:lin ang="0" scaled="1"/>
              <a:tileRect/>
            </a:gradFill>
            <a:tailEnd type="none"/>
          </a:ln>
          <a:effectLst>
            <a:reflection stA="50000" endPos="75000" dist="12700" dir="5400000" sy="-100000" algn="bl" rotWithShape="0"/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256657"/>
      </p:ext>
    </p:extLst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_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-9259" y="19384"/>
            <a:ext cx="12201260" cy="850298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alpha val="68000"/>
                </a:schemeClr>
              </a:gs>
              <a:gs pos="100000">
                <a:schemeClr val="bg1">
                  <a:alpha val="68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6712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125" dirty="0">
              <a:latin typeface="Arial"/>
            </a:endParaRPr>
          </a:p>
        </p:txBody>
      </p:sp>
      <p:sp>
        <p:nvSpPr>
          <p:cNvPr id="5" name="Title Placeholder 6"/>
          <p:cNvSpPr>
            <a:spLocks noGrp="1"/>
          </p:cNvSpPr>
          <p:nvPr>
            <p:ph type="title"/>
          </p:nvPr>
        </p:nvSpPr>
        <p:spPr>
          <a:xfrm>
            <a:off x="609546" y="-30599"/>
            <a:ext cx="10972919" cy="945713"/>
          </a:xfrm>
          <a:prstGeom prst="rect">
            <a:avLst/>
          </a:prstGeom>
        </p:spPr>
        <p:txBody>
          <a:bodyPr/>
          <a:lstStyle>
            <a:lvl1pPr>
              <a:defRPr sz="3375" b="0" i="0" kern="0" spc="0" baseline="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09543" y="1058230"/>
            <a:ext cx="5221875" cy="5130951"/>
          </a:xfrm>
          <a:prstGeom prst="rect">
            <a:avLst/>
          </a:prstGeom>
        </p:spPr>
        <p:txBody>
          <a:bodyPr vert="horz" lIns="82203" tIns="41101" rIns="82203" bIns="41101"/>
          <a:lstStyle>
            <a:lvl1pPr marL="143868" indent="-143868">
              <a:spcBef>
                <a:spcPts val="806"/>
              </a:spcBef>
              <a:buClrTx/>
              <a:buSzPct val="100000"/>
              <a:buFont typeface="Arial"/>
              <a:buChar char="•"/>
              <a:defRPr sz="2125" b="0" i="0" kern="0" spc="0" baseline="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</a:defRPr>
            </a:lvl1pPr>
            <a:lvl2pPr marL="430609" indent="-142875">
              <a:spcBef>
                <a:spcPts val="469"/>
              </a:spcBef>
              <a:buSzPct val="80000"/>
              <a:defRPr sz="1938" b="0" i="0" kern="0" spc="0" baseline="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</a:defRPr>
            </a:lvl2pPr>
            <a:lvl3pPr marL="711399" indent="-136922">
              <a:spcBef>
                <a:spcPts val="469"/>
              </a:spcBef>
              <a:buClr>
                <a:srgbClr val="7F7F7F"/>
              </a:buClr>
              <a:defRPr sz="1813" b="0" i="0" kern="0" spc="0" baseline="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</a:defRPr>
            </a:lvl3pPr>
            <a:lvl4pPr>
              <a:buClr>
                <a:srgbClr val="7F7F7F"/>
              </a:buClr>
              <a:defRPr sz="1625" spc="-113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buClr>
                <a:srgbClr val="7F7F7F"/>
              </a:buClr>
              <a:defRPr sz="1500" spc="-113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297085" y="1058230"/>
            <a:ext cx="5285380" cy="5130951"/>
          </a:xfrm>
          <a:prstGeom prst="rect">
            <a:avLst/>
          </a:prstGeom>
        </p:spPr>
        <p:txBody>
          <a:bodyPr vert="horz" lIns="82203" tIns="41101" rIns="82203" bIns="41101"/>
          <a:lstStyle>
            <a:lvl1pPr marL="143868" indent="-143868">
              <a:spcBef>
                <a:spcPts val="806"/>
              </a:spcBef>
              <a:buClrTx/>
              <a:buSzPct val="100000"/>
              <a:buFont typeface="Arial"/>
              <a:buChar char="•"/>
              <a:defRPr sz="2125" b="0" i="0" kern="0" spc="0" baseline="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</a:defRPr>
            </a:lvl1pPr>
            <a:lvl2pPr marL="430609" indent="-142875">
              <a:spcBef>
                <a:spcPts val="469"/>
              </a:spcBef>
              <a:buSzPct val="80000"/>
              <a:defRPr sz="1938" b="0" i="0" kern="0" spc="0" baseline="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</a:defRPr>
            </a:lvl2pPr>
            <a:lvl3pPr marL="711399" indent="-136922">
              <a:spcBef>
                <a:spcPts val="469"/>
              </a:spcBef>
              <a:buClr>
                <a:srgbClr val="7F7F7F"/>
              </a:buClr>
              <a:defRPr sz="1813" b="0" i="0" kern="0" spc="0" baseline="0">
                <a:solidFill>
                  <a:schemeClr val="tx1"/>
                </a:solidFill>
                <a:latin typeface="Helvetica Light" charset="0"/>
                <a:ea typeface="Helvetica Light" charset="0"/>
                <a:cs typeface="Helvetica Light" charset="0"/>
              </a:defRPr>
            </a:lvl3pPr>
            <a:lvl4pPr>
              <a:buClr>
                <a:srgbClr val="7F7F7F"/>
              </a:buClr>
              <a:defRPr sz="1625" spc="-113">
                <a:solidFill>
                  <a:schemeClr val="tx1"/>
                </a:solidFill>
                <a:latin typeface="Arial"/>
                <a:cs typeface="Arial"/>
              </a:defRPr>
            </a:lvl4pPr>
            <a:lvl5pPr>
              <a:buClr>
                <a:srgbClr val="7F7F7F"/>
              </a:buClr>
              <a:defRPr sz="1500" spc="-113">
                <a:solidFill>
                  <a:schemeClr val="tx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9262" y="881062"/>
            <a:ext cx="12161572" cy="0"/>
          </a:xfrm>
          <a:prstGeom prst="line">
            <a:avLst/>
          </a:prstGeom>
          <a:ln w="12700" cmpd="sng">
            <a:gradFill flip="none" rotWithShape="1">
              <a:gsLst>
                <a:gs pos="5000">
                  <a:schemeClr val="bg1">
                    <a:lumMod val="85000"/>
                  </a:schemeClr>
                </a:gs>
                <a:gs pos="94000">
                  <a:schemeClr val="bg1">
                    <a:lumMod val="85000"/>
                  </a:schemeClr>
                </a:gs>
                <a:gs pos="52000">
                  <a:schemeClr val="tx1">
                    <a:lumMod val="75000"/>
                    <a:lumOff val="25000"/>
                  </a:schemeClr>
                </a:gs>
              </a:gsLst>
              <a:lin ang="0" scaled="1"/>
              <a:tileRect/>
            </a:gradFill>
            <a:tailEnd type="none"/>
          </a:ln>
          <a:effectLst>
            <a:reflection stA="50000" endPos="75000" dist="12700" dir="5400000" sy="-100000" algn="bl" rotWithShape="0"/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1623963"/>
      </p:ext>
    </p:extLst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676137" y="2074335"/>
            <a:ext cx="8908521" cy="278077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08194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125"/>
          </a:p>
        </p:txBody>
      </p:sp>
    </p:spTree>
    <p:extLst>
      <p:ext uri="{BB962C8B-B14F-4D97-AF65-F5344CB8AC3E}">
        <p14:creationId xmlns:p14="http://schemas.microsoft.com/office/powerpoint/2010/main" val="621590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D9482-7C50-A146-8027-28654A73F2D1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82D19-5296-7E48-AFB6-7794902267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158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 bwMode="ltGray">
          <a:xfrm>
            <a:off x="1325" y="6308990"/>
            <a:ext cx="12201260" cy="54901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  <a:alpha val="68000"/>
                </a:schemeClr>
              </a:gs>
              <a:gs pos="100000">
                <a:schemeClr val="bg1">
                  <a:alpha val="68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 defTabSz="456712" fontAlgn="auto">
              <a:spcBef>
                <a:spcPts val="0"/>
              </a:spcBef>
              <a:spcAft>
                <a:spcPts val="0"/>
              </a:spcAft>
            </a:pPr>
            <a:endParaRPr lang="en-US" sz="1125" dirty="0">
              <a:latin typeface="Arial"/>
            </a:endParaRPr>
          </a:p>
        </p:txBody>
      </p:sp>
      <p:sp>
        <p:nvSpPr>
          <p:cNvPr id="3075" name="Title Placeholder 1"/>
          <p:cNvSpPr>
            <a:spLocks noGrp="1"/>
          </p:cNvSpPr>
          <p:nvPr>
            <p:ph type="title"/>
          </p:nvPr>
        </p:nvSpPr>
        <p:spPr bwMode="gray">
          <a:xfrm>
            <a:off x="0" y="13230"/>
            <a:ext cx="12192000" cy="86783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2203" tIns="41101" rIns="82203" bIns="41101" numCol="1" rtlCol="0" anchor="ctr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8" name="TextBox 16"/>
          <p:cNvSpPr txBox="1">
            <a:spLocks noChangeArrowheads="1"/>
          </p:cNvSpPr>
          <p:nvPr/>
        </p:nvSpPr>
        <p:spPr bwMode="auto">
          <a:xfrm>
            <a:off x="-203729" y="6138334"/>
            <a:ext cx="64974" cy="282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2141" tIns="16071" rIns="32141" bIns="16071">
            <a:spAutoFit/>
          </a:bodyPr>
          <a:lstStyle>
            <a:lvl1pPr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652463" fontAlgn="base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652463" fontAlgn="base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652463" fontAlgn="base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652463" fontAlgn="base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endParaRPr lang="en-US" sz="1625"/>
          </a:p>
        </p:txBody>
      </p:sp>
      <p:pic>
        <p:nvPicPr>
          <p:cNvPr id="1029" name="Picture 14" descr="splunk-logo-on-white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1" y="6318251"/>
            <a:ext cx="1344084" cy="537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TextBox 18"/>
          <p:cNvSpPr txBox="1">
            <a:spLocks noChangeArrowheads="1"/>
          </p:cNvSpPr>
          <p:nvPr/>
        </p:nvSpPr>
        <p:spPr bwMode="auto">
          <a:xfrm>
            <a:off x="1354668" y="6453188"/>
            <a:ext cx="1146937" cy="186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2141" tIns="16071" rIns="32141" bIns="16071">
            <a:spAutoFit/>
          </a:bodyPr>
          <a:lstStyle>
            <a:lvl1pPr defTabSz="1462088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1462088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1462088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1462088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1462088"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462088" fontAlgn="base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462088" fontAlgn="base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462088" fontAlgn="base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462088" fontAlgn="base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000" dirty="0">
                <a:solidFill>
                  <a:srgbClr val="191919"/>
                </a:solidFill>
              </a:rPr>
              <a:t>Listen to your data.</a:t>
            </a:r>
          </a:p>
        </p:txBody>
      </p:sp>
      <p:sp>
        <p:nvSpPr>
          <p:cNvPr id="11" name="Footer Placeholder 4"/>
          <p:cNvSpPr txBox="1">
            <a:spLocks/>
          </p:cNvSpPr>
          <p:nvPr/>
        </p:nvSpPr>
        <p:spPr>
          <a:xfrm>
            <a:off x="9109604" y="6261366"/>
            <a:ext cx="3061229" cy="365125"/>
          </a:xfrm>
          <a:prstGeom prst="rect">
            <a:avLst/>
          </a:prstGeom>
        </p:spPr>
        <p:txBody>
          <a:bodyPr lIns="81639" tIns="40819" rIns="81639" bIns="40819" anchor="ctr"/>
          <a:lstStyle>
            <a:defPPr>
              <a:defRPr lang="en-US"/>
            </a:defPPr>
            <a:lvl1pPr marL="0" algn="ctr" defTabSz="653110" rtl="0" eaLnBrk="1" latinLnBrk="0" hangingPunct="1">
              <a:defRPr sz="17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53110" algn="l" defTabSz="653110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6220" algn="l" defTabSz="653110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59331" algn="l" defTabSz="653110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12441" algn="l" defTabSz="653110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65551" algn="l" defTabSz="653110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18661" algn="l" defTabSz="653110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1" algn="l" defTabSz="653110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224882" algn="l" defTabSz="653110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63" b="0" i="0" dirty="0">
                <a:latin typeface="Helvetica Neue Thin"/>
                <a:cs typeface="Helvetica Neue Thin"/>
              </a:rPr>
              <a:t>Architecting Splunk Enterprise Deployments</a:t>
            </a:r>
          </a:p>
        </p:txBody>
      </p:sp>
      <p:sp>
        <p:nvSpPr>
          <p:cNvPr id="13" name="Slide Number Placeholder 18"/>
          <p:cNvSpPr txBox="1">
            <a:spLocks/>
          </p:cNvSpPr>
          <p:nvPr/>
        </p:nvSpPr>
        <p:spPr bwMode="gray">
          <a:xfrm>
            <a:off x="5792286" y="6434668"/>
            <a:ext cx="571500" cy="304271"/>
          </a:xfrm>
          <a:prstGeom prst="rect">
            <a:avLst/>
          </a:prstGeom>
        </p:spPr>
        <p:txBody>
          <a:bodyPr lIns="57067" tIns="28533" rIns="57067" bIns="28533" anchor="ctr"/>
          <a:lstStyle>
            <a:defPPr>
              <a:defRPr lang="en-US"/>
            </a:defPPr>
            <a:lvl1pPr marL="0" algn="ctr" defTabSz="811627" rtl="0" eaLnBrk="1" fontAlgn="auto" latinLnBrk="0" hangingPunct="1">
              <a:spcBef>
                <a:spcPts val="0"/>
              </a:spcBef>
              <a:spcAft>
                <a:spcPts val="0"/>
              </a:spcAft>
              <a:defRPr sz="1800" kern="1200">
                <a:solidFill>
                  <a:srgbClr val="4C4C4C"/>
                </a:solidFill>
                <a:latin typeface="Arial"/>
                <a:ea typeface="+mn-ea"/>
                <a:cs typeface="+mn-cs"/>
              </a:defRPr>
            </a:lvl1pPr>
            <a:lvl2pPr marL="653110" algn="l" defTabSz="653110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6220" algn="l" defTabSz="653110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59331" algn="l" defTabSz="653110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12441" algn="l" defTabSz="653110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65551" algn="l" defTabSz="653110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18661" algn="l" defTabSz="653110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1" algn="l" defTabSz="653110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224882" algn="l" defTabSz="653110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AD6BCB3E-C8DD-D744-BBE2-89229D97523B}" type="slidenum">
              <a:rPr lang="en-US" sz="875" smtClean="0"/>
              <a:pPr>
                <a:defRPr/>
              </a:pPr>
              <a:t>‹#›</a:t>
            </a:fld>
            <a:endParaRPr lang="en-US" sz="875" dirty="0"/>
          </a:p>
        </p:txBody>
      </p:sp>
      <p:sp>
        <p:nvSpPr>
          <p:cNvPr id="14" name="Footer Placeholder 4"/>
          <p:cNvSpPr txBox="1">
            <a:spLocks/>
          </p:cNvSpPr>
          <p:nvPr/>
        </p:nvSpPr>
        <p:spPr>
          <a:xfrm>
            <a:off x="7335574" y="6492876"/>
            <a:ext cx="4806156" cy="365125"/>
          </a:xfrm>
          <a:prstGeom prst="rect">
            <a:avLst/>
          </a:prstGeom>
        </p:spPr>
        <p:txBody>
          <a:bodyPr lIns="81629" tIns="40814" rIns="81629" bIns="40814" anchor="ctr"/>
          <a:lstStyle>
            <a:defPPr>
              <a:defRPr lang="en-US"/>
            </a:defPPr>
            <a:lvl1pPr marL="0" algn="ctr" defTabSz="653110" rtl="0" eaLnBrk="1" latinLnBrk="0" hangingPunct="1">
              <a:defRPr sz="17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53110" algn="l" defTabSz="653110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6220" algn="l" defTabSz="653110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59331" algn="l" defTabSz="653110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12441" algn="l" defTabSz="653110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65551" algn="l" defTabSz="653110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18661" algn="l" defTabSz="653110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1" algn="l" defTabSz="653110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224882" algn="l" defTabSz="653110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25" b="0" i="0" dirty="0">
                <a:latin typeface="Helvetica Neue Light"/>
                <a:cs typeface="Helvetica Neue Light"/>
              </a:rPr>
              <a:t>Copyright © 2018</a:t>
            </a:r>
            <a:r>
              <a:rPr lang="en-US" sz="625" b="0" i="0" baseline="0" dirty="0">
                <a:latin typeface="Helvetica Neue Light"/>
                <a:cs typeface="Helvetica Neue Light"/>
              </a:rPr>
              <a:t> </a:t>
            </a:r>
            <a:r>
              <a:rPr lang="en-US" sz="625" b="0" i="0" dirty="0">
                <a:latin typeface="Helvetica Neue Light"/>
                <a:cs typeface="Helvetica Neue Light"/>
              </a:rPr>
              <a:t>Splunk, Inc. All rights reserved      |       </a:t>
            </a:r>
            <a:fld id="{0F25502B-9290-324E-AC1A-A4EAC475B8EB}" type="datetime3">
              <a:rPr lang="en-US" sz="625" b="0" i="0" smtClean="0">
                <a:latin typeface="Helvetica Neue Light"/>
                <a:cs typeface="Helvetica Neue Light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8 November 2019</a:t>
            </a:fld>
            <a:endParaRPr lang="en-US" sz="625" b="0" i="0" dirty="0">
              <a:latin typeface="Helvetica Neue Light"/>
              <a:cs typeface="Helvetica Neue Light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30429" y="6296258"/>
            <a:ext cx="12161572" cy="0"/>
          </a:xfrm>
          <a:prstGeom prst="line">
            <a:avLst/>
          </a:prstGeom>
          <a:ln w="12700" cmpd="sng">
            <a:gradFill flip="none" rotWithShape="1">
              <a:gsLst>
                <a:gs pos="5000">
                  <a:schemeClr val="bg1">
                    <a:lumMod val="85000"/>
                  </a:schemeClr>
                </a:gs>
                <a:gs pos="94000">
                  <a:schemeClr val="bg1">
                    <a:lumMod val="85000"/>
                  </a:schemeClr>
                </a:gs>
                <a:gs pos="52000">
                  <a:schemeClr val="tx1">
                    <a:lumMod val="75000"/>
                    <a:lumOff val="25000"/>
                  </a:schemeClr>
                </a:gs>
              </a:gsLst>
              <a:lin ang="0" scaled="1"/>
              <a:tileRect/>
            </a:gradFill>
            <a:tailEnd type="none"/>
          </a:ln>
          <a:effectLst>
            <a:reflection stA="50000" endPos="75000" dist="12700" dir="5400000" sy="-100000" algn="bl" rotWithShape="0"/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5264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 algn="l" defTabSz="913805" rtl="0" eaLnBrk="1" fontAlgn="base" hangingPunct="1">
        <a:spcBef>
          <a:spcPct val="0"/>
        </a:spcBef>
        <a:spcAft>
          <a:spcPct val="0"/>
        </a:spcAft>
        <a:defRPr lang="en-US" sz="3375" b="0" i="0" kern="1200" spc="-113" dirty="0">
          <a:solidFill>
            <a:srgbClr val="000000"/>
          </a:solidFill>
          <a:latin typeface="Helvetica Light" charset="0"/>
          <a:ea typeface="Helvetica Light" charset="0"/>
          <a:cs typeface="Helvetica Light" charset="0"/>
        </a:defRPr>
      </a:lvl1pPr>
      <a:lvl2pPr algn="ctr" defTabSz="913805" rtl="0" eaLnBrk="1" fontAlgn="base" hangingPunct="1">
        <a:spcBef>
          <a:spcPct val="0"/>
        </a:spcBef>
        <a:spcAft>
          <a:spcPct val="0"/>
        </a:spcAft>
        <a:defRPr sz="3375">
          <a:solidFill>
            <a:srgbClr val="000000"/>
          </a:solidFill>
          <a:latin typeface="Arial" charset="0"/>
          <a:ea typeface="ＭＳ Ｐゴシック" charset="0"/>
          <a:cs typeface="ＭＳ Ｐゴシック" charset="0"/>
        </a:defRPr>
      </a:lvl2pPr>
      <a:lvl3pPr algn="ctr" defTabSz="913805" rtl="0" eaLnBrk="1" fontAlgn="base" hangingPunct="1">
        <a:spcBef>
          <a:spcPct val="0"/>
        </a:spcBef>
        <a:spcAft>
          <a:spcPct val="0"/>
        </a:spcAft>
        <a:defRPr sz="3375">
          <a:solidFill>
            <a:srgbClr val="000000"/>
          </a:solidFill>
          <a:latin typeface="Arial" charset="0"/>
          <a:ea typeface="ＭＳ Ｐゴシック" charset="0"/>
          <a:cs typeface="ＭＳ Ｐゴシック" charset="0"/>
        </a:defRPr>
      </a:lvl3pPr>
      <a:lvl4pPr algn="ctr" defTabSz="913805" rtl="0" eaLnBrk="1" fontAlgn="base" hangingPunct="1">
        <a:spcBef>
          <a:spcPct val="0"/>
        </a:spcBef>
        <a:spcAft>
          <a:spcPct val="0"/>
        </a:spcAft>
        <a:defRPr sz="3375">
          <a:solidFill>
            <a:srgbClr val="000000"/>
          </a:solidFill>
          <a:latin typeface="Arial" charset="0"/>
          <a:ea typeface="ＭＳ Ｐゴシック" charset="0"/>
          <a:cs typeface="ＭＳ Ｐゴシック" charset="0"/>
        </a:defRPr>
      </a:lvl4pPr>
      <a:lvl5pPr algn="ctr" defTabSz="913805" rtl="0" eaLnBrk="1" fontAlgn="base" hangingPunct="1">
        <a:spcBef>
          <a:spcPct val="0"/>
        </a:spcBef>
        <a:spcAft>
          <a:spcPct val="0"/>
        </a:spcAft>
        <a:defRPr sz="3375">
          <a:solidFill>
            <a:srgbClr val="000000"/>
          </a:solidFill>
          <a:latin typeface="Arial" charset="0"/>
          <a:ea typeface="ＭＳ Ｐゴシック" charset="0"/>
          <a:cs typeface="ＭＳ Ｐゴシック" charset="0"/>
        </a:defRPr>
      </a:lvl5pPr>
      <a:lvl6pPr marL="512064" algn="ctr" defTabSz="913892" rtl="0" eaLnBrk="1" fontAlgn="base" hangingPunct="1">
        <a:spcBef>
          <a:spcPct val="0"/>
        </a:spcBef>
        <a:spcAft>
          <a:spcPct val="0"/>
        </a:spcAft>
        <a:defRPr sz="4125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1024128" algn="ctr" defTabSz="913892" rtl="0" eaLnBrk="1" fontAlgn="base" hangingPunct="1">
        <a:spcBef>
          <a:spcPct val="0"/>
        </a:spcBef>
        <a:spcAft>
          <a:spcPct val="0"/>
        </a:spcAft>
        <a:defRPr sz="4125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1536192" algn="ctr" defTabSz="913892" rtl="0" eaLnBrk="1" fontAlgn="base" hangingPunct="1">
        <a:spcBef>
          <a:spcPct val="0"/>
        </a:spcBef>
        <a:spcAft>
          <a:spcPct val="0"/>
        </a:spcAft>
        <a:defRPr sz="4125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2048256" algn="ctr" defTabSz="913892" rtl="0" eaLnBrk="1" fontAlgn="base" hangingPunct="1">
        <a:spcBef>
          <a:spcPct val="0"/>
        </a:spcBef>
        <a:spcAft>
          <a:spcPct val="0"/>
        </a:spcAft>
        <a:defRPr sz="4125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285750" indent="-285750" algn="l" defTabSz="913805" rtl="0" eaLnBrk="1" fontAlgn="base" hangingPunct="1">
        <a:spcBef>
          <a:spcPts val="758"/>
        </a:spcBef>
        <a:spcAft>
          <a:spcPct val="0"/>
        </a:spcAft>
        <a:buSzPct val="80000"/>
        <a:buFont typeface="Arial" charset="0"/>
        <a:buChar char="•"/>
        <a:defRPr sz="2438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07219" indent="-319484" algn="l" defTabSz="913805" rtl="0" eaLnBrk="1" fontAlgn="base" hangingPunct="1">
        <a:spcBef>
          <a:spcPct val="0"/>
        </a:spcBef>
        <a:spcAft>
          <a:spcPct val="0"/>
        </a:spcAft>
        <a:buFont typeface="Calibri" charset="0"/>
        <a:buChar char="–"/>
        <a:defRPr sz="2125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795734" indent="-177602" algn="l" defTabSz="913805" rtl="0" eaLnBrk="1" fontAlgn="base" hangingPunct="1">
        <a:spcBef>
          <a:spcPct val="0"/>
        </a:spcBef>
        <a:spcAft>
          <a:spcPct val="0"/>
        </a:spcAft>
        <a:buClr>
          <a:srgbClr val="7F7F7F"/>
        </a:buClr>
        <a:buSzPct val="100000"/>
        <a:buFont typeface="Wingdings 3" charset="0"/>
        <a:buChar char="ê"/>
        <a:defRPr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035844" indent="-229196" algn="l" defTabSz="913805" rtl="0" eaLnBrk="1" fontAlgn="base" hangingPunct="1">
        <a:spcBef>
          <a:spcPct val="0"/>
        </a:spcBef>
        <a:spcAft>
          <a:spcPct val="0"/>
        </a:spcAft>
        <a:buFont typeface="Arial" charset="0"/>
        <a:buChar char="–"/>
        <a:defRPr sz="1813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799703" indent="-74414" algn="l" defTabSz="913805" rtl="0" eaLnBrk="1" fontAlgn="base" hangingPunct="1">
        <a:spcBef>
          <a:spcPct val="0"/>
        </a:spcBef>
        <a:spcAft>
          <a:spcPct val="0"/>
        </a:spcAft>
        <a:buClr>
          <a:srgbClr val="7F7F7F"/>
        </a:buClr>
        <a:buFont typeface="Wingdings 3" charset="0"/>
        <a:buChar char="ê"/>
        <a:defRPr sz="1813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309" indent="-228574" algn="l" defTabSz="91429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55" indent="-228574" algn="l" defTabSz="91429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03" indent="-228574" algn="l" defTabSz="91429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51" indent="-228574" algn="l" defTabSz="914294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94" rtl="0" eaLnBrk="1" latinLnBrk="0" hangingPunct="1">
        <a:defRPr sz="1813" kern="1200">
          <a:solidFill>
            <a:schemeClr val="tx1"/>
          </a:solidFill>
          <a:latin typeface="+mn-lt"/>
          <a:ea typeface="+mn-ea"/>
          <a:cs typeface="+mn-cs"/>
        </a:defRPr>
      </a:lvl1pPr>
      <a:lvl2pPr marL="457147" algn="l" defTabSz="914294" rtl="0" eaLnBrk="1" latinLnBrk="0" hangingPunct="1">
        <a:defRPr sz="1813" kern="1200">
          <a:solidFill>
            <a:schemeClr val="tx1"/>
          </a:solidFill>
          <a:latin typeface="+mn-lt"/>
          <a:ea typeface="+mn-ea"/>
          <a:cs typeface="+mn-cs"/>
        </a:defRPr>
      </a:lvl2pPr>
      <a:lvl3pPr marL="914294" algn="l" defTabSz="914294" rtl="0" eaLnBrk="1" latinLnBrk="0" hangingPunct="1">
        <a:defRPr sz="1813" kern="1200">
          <a:solidFill>
            <a:schemeClr val="tx1"/>
          </a:solidFill>
          <a:latin typeface="+mn-lt"/>
          <a:ea typeface="+mn-ea"/>
          <a:cs typeface="+mn-cs"/>
        </a:defRPr>
      </a:lvl3pPr>
      <a:lvl4pPr marL="1371441" algn="l" defTabSz="914294" rtl="0" eaLnBrk="1" latinLnBrk="0" hangingPunct="1">
        <a:defRPr sz="1813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8" algn="l" defTabSz="914294" rtl="0" eaLnBrk="1" latinLnBrk="0" hangingPunct="1">
        <a:defRPr sz="1813" kern="1200">
          <a:solidFill>
            <a:schemeClr val="tx1"/>
          </a:solidFill>
          <a:latin typeface="+mn-lt"/>
          <a:ea typeface="+mn-ea"/>
          <a:cs typeface="+mn-cs"/>
        </a:defRPr>
      </a:lvl5pPr>
      <a:lvl6pPr marL="2285735" algn="l" defTabSz="914294" rtl="0" eaLnBrk="1" latinLnBrk="0" hangingPunct="1">
        <a:defRPr sz="1813" kern="1200">
          <a:solidFill>
            <a:schemeClr val="tx1"/>
          </a:solidFill>
          <a:latin typeface="+mn-lt"/>
          <a:ea typeface="+mn-ea"/>
          <a:cs typeface="+mn-cs"/>
        </a:defRPr>
      </a:lvl6pPr>
      <a:lvl7pPr marL="2742883" algn="l" defTabSz="914294" rtl="0" eaLnBrk="1" latinLnBrk="0" hangingPunct="1">
        <a:defRPr sz="1813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9" algn="l" defTabSz="914294" rtl="0" eaLnBrk="1" latinLnBrk="0" hangingPunct="1">
        <a:defRPr sz="1813" kern="1200">
          <a:solidFill>
            <a:schemeClr val="tx1"/>
          </a:solidFill>
          <a:latin typeface="+mn-lt"/>
          <a:ea typeface="+mn-ea"/>
          <a:cs typeface="+mn-cs"/>
        </a:defRPr>
      </a:lvl8pPr>
      <a:lvl9pPr marL="3657176" algn="l" defTabSz="914294" rtl="0" eaLnBrk="1" latinLnBrk="0" hangingPunct="1">
        <a:defRPr sz="18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13" Type="http://schemas.openxmlformats.org/officeDocument/2006/relationships/image" Target="../media/image9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8.png"/><Relationship Id="rId5" Type="http://schemas.openxmlformats.org/officeDocument/2006/relationships/image" Target="../media/image14.png"/><Relationship Id="rId10" Type="http://schemas.openxmlformats.org/officeDocument/2006/relationships/image" Target="../media/image7.png"/><Relationship Id="rId4" Type="http://schemas.openxmlformats.org/officeDocument/2006/relationships/image" Target="../media/image13.png"/><Relationship Id="rId9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8.png"/><Relationship Id="rId3" Type="http://schemas.openxmlformats.org/officeDocument/2006/relationships/image" Target="../media/image9.png"/><Relationship Id="rId7" Type="http://schemas.openxmlformats.org/officeDocument/2006/relationships/image" Target="../media/image6.png"/><Relationship Id="rId12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6.png"/><Relationship Id="rId5" Type="http://schemas.openxmlformats.org/officeDocument/2006/relationships/image" Target="../media/image8.png"/><Relationship Id="rId15" Type="http://schemas.openxmlformats.org/officeDocument/2006/relationships/image" Target="../media/image17.emf"/><Relationship Id="rId10" Type="http://schemas.openxmlformats.org/officeDocument/2006/relationships/image" Target="../media/image13.png"/><Relationship Id="rId4" Type="http://schemas.openxmlformats.org/officeDocument/2006/relationships/image" Target="../media/image4.png"/><Relationship Id="rId9" Type="http://schemas.openxmlformats.org/officeDocument/2006/relationships/image" Target="../media/image12.png"/><Relationship Id="rId1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739966" y="3740178"/>
            <a:ext cx="4123719" cy="239717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Buttercup Games BLANK Topology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81200" y="6221249"/>
            <a:ext cx="843349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Note: the anti-virus log collection is not shown in this diagram. AV logs will continue to be collected from individual workstations and stored on the AD server as before.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739966" y="1029083"/>
            <a:ext cx="4123719" cy="239717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b" anchorCtr="1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303047" y="3740178"/>
            <a:ext cx="4123719" cy="2397178"/>
          </a:xfrm>
          <a:prstGeom prst="roundRect">
            <a:avLst/>
          </a:prstGeom>
          <a:solidFill>
            <a:srgbClr val="FDEADA"/>
          </a:solidFill>
          <a:ln>
            <a:solidFill>
              <a:srgbClr val="FCD5B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48" descr="firewall-red-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5942" y="3791949"/>
            <a:ext cx="346710" cy="2625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58" descr="active-directory-blue-2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1042" y="1486806"/>
            <a:ext cx="302260" cy="302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21" descr="Router,-Physical_81x105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4551" y="2560395"/>
            <a:ext cx="360045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9" descr="System_81x105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641" y="1556067"/>
            <a:ext cx="524637" cy="680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6" name="Group 25"/>
          <p:cNvGrpSpPr/>
          <p:nvPr/>
        </p:nvGrpSpPr>
        <p:grpSpPr>
          <a:xfrm>
            <a:off x="2362567" y="2659900"/>
            <a:ext cx="524637" cy="680085"/>
            <a:chOff x="993185" y="4475020"/>
            <a:chExt cx="524637" cy="680085"/>
          </a:xfrm>
        </p:grpSpPr>
        <p:pic>
          <p:nvPicPr>
            <p:cNvPr id="27" name="Picture 26" descr="System_81x105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3185" y="4475020"/>
              <a:ext cx="524637" cy="6800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" name="Picture 4" descr="log-file-gray-2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8559" y="4520105"/>
              <a:ext cx="362712" cy="4533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2" name="Group 31"/>
          <p:cNvGrpSpPr/>
          <p:nvPr/>
        </p:nvGrpSpPr>
        <p:grpSpPr>
          <a:xfrm>
            <a:off x="2437941" y="3878119"/>
            <a:ext cx="524637" cy="680085"/>
            <a:chOff x="993185" y="4475020"/>
            <a:chExt cx="524637" cy="680085"/>
          </a:xfrm>
        </p:grpSpPr>
        <p:pic>
          <p:nvPicPr>
            <p:cNvPr id="33" name="Picture 32" descr="System_81x105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3185" y="4475020"/>
              <a:ext cx="524637" cy="6800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4" name="Picture 4" descr="log-file-gray-2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8559" y="4520105"/>
              <a:ext cx="362712" cy="4533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5" name="Group 34"/>
          <p:cNvGrpSpPr/>
          <p:nvPr/>
        </p:nvGrpSpPr>
        <p:grpSpPr>
          <a:xfrm>
            <a:off x="7695482" y="3896399"/>
            <a:ext cx="524637" cy="680085"/>
            <a:chOff x="993185" y="4475020"/>
            <a:chExt cx="524637" cy="680085"/>
          </a:xfrm>
        </p:grpSpPr>
        <p:pic>
          <p:nvPicPr>
            <p:cNvPr id="36" name="Picture 35" descr="System_81x105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3185" y="4475020"/>
              <a:ext cx="524637" cy="6800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7" name="Picture 4" descr="log-file-gray-2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8559" y="4520105"/>
              <a:ext cx="362712" cy="4533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38" name="Picture 50" descr="network-switch-lightblue-2x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552" y="1931366"/>
            <a:ext cx="4000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Picture 50" descr="network-switch-lightblue-2x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5514" y="4576618"/>
            <a:ext cx="4000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Picture 50" descr="network-switch-lightblue-2x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6080" y="4376593"/>
            <a:ext cx="4000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" name="Picture 21" descr="Router,-Physical_81x105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5779" y="3873583"/>
            <a:ext cx="360045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21" descr="Router,-Physical_81x105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6153" y="3902912"/>
            <a:ext cx="360045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" name="Picture 48" descr="firewall-red-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4573" y="3027120"/>
            <a:ext cx="346710" cy="2625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" name="Picture 49" descr="rfid-blue-2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6882" y="5426688"/>
            <a:ext cx="370840" cy="474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" name="Picture 49" descr="rfid-blue-2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3733" y="1278647"/>
            <a:ext cx="370840" cy="474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" name="Picture 9" descr="System_81x105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6131" y="5069470"/>
            <a:ext cx="524637" cy="680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" name="Picture 9" descr="System_81x105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567" y="5069470"/>
            <a:ext cx="524637" cy="680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" name="Picture 9" descr="System_81x105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601" y="4636626"/>
            <a:ext cx="524637" cy="680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" name="Rectangle 60"/>
          <p:cNvSpPr/>
          <p:nvPr/>
        </p:nvSpPr>
        <p:spPr>
          <a:xfrm>
            <a:off x="2175622" y="4976668"/>
            <a:ext cx="2172665" cy="102553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975148" y="4506301"/>
            <a:ext cx="993543" cy="116068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965160" y="5325090"/>
            <a:ext cx="10135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Helvetica Light" panose="020B0403020202020204" pitchFamily="34" charset="0"/>
              </a:rPr>
              <a:t>DMZ 2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2835642" y="5714446"/>
            <a:ext cx="8280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Helvetica Light" panose="020B0403020202020204" pitchFamily="34" charset="0"/>
              </a:rPr>
              <a:t>DMZ 1</a:t>
            </a:r>
          </a:p>
        </p:txBody>
      </p:sp>
      <p:pic>
        <p:nvPicPr>
          <p:cNvPr id="55" name="Picture 9" descr="System_81x105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420" y="1093982"/>
            <a:ext cx="493776" cy="64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81366" y="1102519"/>
            <a:ext cx="465836" cy="128016"/>
          </a:xfrm>
          <a:prstGeom prst="rect">
            <a:avLst/>
          </a:prstGeom>
        </p:spPr>
      </p:pic>
      <p:pic>
        <p:nvPicPr>
          <p:cNvPr id="57" name="Picture 9" descr="System_81x105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4197" y="5069470"/>
            <a:ext cx="524637" cy="680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1"/>
          <p:cNvGrpSpPr/>
          <p:nvPr/>
        </p:nvGrpSpPr>
        <p:grpSpPr>
          <a:xfrm>
            <a:off x="5311450" y="1046224"/>
            <a:ext cx="4123719" cy="2397178"/>
            <a:chOff x="4820487" y="825867"/>
            <a:chExt cx="4123719" cy="2397178"/>
          </a:xfrm>
        </p:grpSpPr>
        <p:sp>
          <p:nvSpPr>
            <p:cNvPr id="65" name="Rounded Rectangle 64"/>
            <p:cNvSpPr/>
            <p:nvPr/>
          </p:nvSpPr>
          <p:spPr>
            <a:xfrm>
              <a:off x="4820487" y="825867"/>
              <a:ext cx="4123719" cy="2397178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6" name="Group 65"/>
            <p:cNvGrpSpPr/>
            <p:nvPr/>
          </p:nvGrpSpPr>
          <p:grpSpPr>
            <a:xfrm>
              <a:off x="7137548" y="2385148"/>
              <a:ext cx="524637" cy="680085"/>
              <a:chOff x="993185" y="4475020"/>
              <a:chExt cx="524637" cy="680085"/>
            </a:xfrm>
          </p:grpSpPr>
          <p:pic>
            <p:nvPicPr>
              <p:cNvPr id="67" name="Picture 66" descr="System_81x105.png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93185" y="4475020"/>
                <a:ext cx="524637" cy="6800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8" name="Picture 4" descr="log-file-gray-2.png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68559" y="4520105"/>
                <a:ext cx="362712" cy="4533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69" name="Picture 50" descr="network-switch-lightblue-2x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92980" y="1762252"/>
              <a:ext cx="40005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0" name="Picture 21" descr="Router,-Physical_81x105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34278" y="2368308"/>
              <a:ext cx="360045" cy="466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2" name="Picture 71" descr="rfid-blue-2.png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94323" y="1174520"/>
              <a:ext cx="370840" cy="4749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B7035B3A-6878-5E47-8002-9EEA1579FD25}"/>
              </a:ext>
            </a:extLst>
          </p:cNvPr>
          <p:cNvGrpSpPr/>
          <p:nvPr/>
        </p:nvGrpSpPr>
        <p:grpSpPr>
          <a:xfrm>
            <a:off x="9576957" y="4615114"/>
            <a:ext cx="2447980" cy="1558621"/>
            <a:chOff x="9576957" y="4615114"/>
            <a:chExt cx="2447980" cy="1558621"/>
          </a:xfrm>
        </p:grpSpPr>
        <p:sp>
          <p:nvSpPr>
            <p:cNvPr id="74" name="Rounded Rectangle 73">
              <a:extLst>
                <a:ext uri="{FF2B5EF4-FFF2-40B4-BE49-F238E27FC236}">
                  <a16:creationId xmlns:a16="http://schemas.microsoft.com/office/drawing/2014/main" id="{64A63850-1445-8B42-90DD-F0109DC25F90}"/>
                </a:ext>
              </a:extLst>
            </p:cNvPr>
            <p:cNvSpPr/>
            <p:nvPr/>
          </p:nvSpPr>
          <p:spPr bwMode="auto">
            <a:xfrm>
              <a:off x="9576957" y="4615114"/>
              <a:ext cx="2447980" cy="384245"/>
            </a:xfrm>
            <a:prstGeom prst="roundRect">
              <a:avLst/>
            </a:prstGeom>
            <a:gradFill flip="none" rotWithShape="1">
              <a:gsLst>
                <a:gs pos="0">
                  <a:srgbClr val="DEF3A6"/>
                </a:gs>
                <a:gs pos="100000">
                  <a:srgbClr val="FCFEF7"/>
                </a:gs>
              </a:gsLst>
              <a:lin ang="16200000" scaled="0"/>
              <a:tileRect/>
            </a:gradFill>
            <a:ln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wrap="square" lIns="82286" tIns="41142" rIns="82286" bIns="91440" rtlCol="0" anchor="ctr">
              <a:noAutofit/>
            </a:bodyPr>
            <a:lstStyle/>
            <a:p>
              <a:pPr algn="ctr"/>
              <a:endParaRPr lang="en-US" sz="2400" dirty="0">
                <a:solidFill>
                  <a:srgbClr val="000000"/>
                </a:solidFill>
                <a:latin typeface="Arial"/>
                <a:cs typeface="Arial"/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6C6B9643-8D85-CD49-9755-8656795A8805}"/>
                </a:ext>
              </a:extLst>
            </p:cNvPr>
            <p:cNvSpPr txBox="1"/>
            <p:nvPr/>
          </p:nvSpPr>
          <p:spPr>
            <a:xfrm>
              <a:off x="9624856" y="4674947"/>
              <a:ext cx="482165" cy="267372"/>
            </a:xfrm>
            <a:prstGeom prst="rect">
              <a:avLst/>
            </a:prstGeom>
          </p:spPr>
          <p:txBody>
            <a:bodyPr wrap="none" lIns="51426" tIns="25713" rIns="51426" bIns="25713" rtlCol="0">
              <a:spAutoFit/>
            </a:bodyPr>
            <a:lstStyle/>
            <a:p>
              <a:r>
                <a:rPr lang="en-US" sz="1400" dirty="0">
                  <a:latin typeface="Helvetica Light" charset="0"/>
                  <a:ea typeface="Helvetica Light" charset="0"/>
                  <a:cs typeface="Helvetica Light" charset="0"/>
                </a:rPr>
                <a:t>Note</a:t>
              </a: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B5B587B2-F747-0641-982C-04EC27D9FEAF}"/>
                </a:ext>
              </a:extLst>
            </p:cNvPr>
            <p:cNvSpPr/>
            <p:nvPr/>
          </p:nvSpPr>
          <p:spPr bwMode="auto">
            <a:xfrm>
              <a:off x="9576957" y="4931863"/>
              <a:ext cx="2447980" cy="12418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wrap="square" lIns="82286" tIns="41142" rIns="82286" bIns="91440" rtlCol="0" anchor="t" anchorCtr="0">
              <a:spAutoFit/>
            </a:bodyPr>
            <a:lstStyle/>
            <a:p>
              <a:r>
                <a:rPr lang="en-US" sz="1200" dirty="0">
                  <a:latin typeface="Helvetica Light" panose="020B0403020202020204" pitchFamily="34" charset="0"/>
                </a:rPr>
                <a:t>The anti-virus log collection is not shown in this diagram. AV logs will continue to be collected from individual workstations and stored on the AD server as before.</a:t>
              </a:r>
              <a:endParaRPr lang="en-US" sz="1200" dirty="0">
                <a:solidFill>
                  <a:srgbClr val="000000"/>
                </a:solidFill>
                <a:latin typeface="Helvetica Light" panose="020B0403020202020204" pitchFamily="34" charset="0"/>
                <a:ea typeface="Helvetica Light" charset="0"/>
                <a:cs typeface="Helvetica Light" charset="0"/>
              </a:endParaRPr>
            </a:p>
          </p:txBody>
        </p:sp>
        <p:pic>
          <p:nvPicPr>
            <p:cNvPr id="77" name="Picture 19">
              <a:extLst>
                <a:ext uri="{FF2B5EF4-FFF2-40B4-BE49-F238E27FC236}">
                  <a16:creationId xmlns:a16="http://schemas.microsoft.com/office/drawing/2014/main" id="{2E2DA3CB-75C3-494D-9516-48F5E29BB6F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730262" y="4674947"/>
              <a:ext cx="217141" cy="2171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B234CD41-4727-3A4E-8933-6ED062D8E658}"/>
              </a:ext>
            </a:extLst>
          </p:cNvPr>
          <p:cNvSpPr txBox="1"/>
          <p:nvPr/>
        </p:nvSpPr>
        <p:spPr>
          <a:xfrm>
            <a:off x="814867" y="1071369"/>
            <a:ext cx="13713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 Light" panose="020B0403020202020204" pitchFamily="34" charset="0"/>
              </a:rPr>
              <a:t>San Francisco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305CDB8-0F90-2745-9ECA-19F3A0F22234}"/>
              </a:ext>
            </a:extLst>
          </p:cNvPr>
          <p:cNvSpPr txBox="1"/>
          <p:nvPr/>
        </p:nvSpPr>
        <p:spPr>
          <a:xfrm>
            <a:off x="8082631" y="1071369"/>
            <a:ext cx="12869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latin typeface="Helvetica Light" panose="020B0403020202020204" pitchFamily="34" charset="0"/>
              </a:rPr>
              <a:t>Boston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A2DD9FA-DAA6-874C-9939-45FA3B63AA9A}"/>
              </a:ext>
            </a:extLst>
          </p:cNvPr>
          <p:cNvSpPr txBox="1"/>
          <p:nvPr/>
        </p:nvSpPr>
        <p:spPr>
          <a:xfrm>
            <a:off x="8082631" y="3749708"/>
            <a:ext cx="12869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latin typeface="Helvetica Light" panose="020B0403020202020204" pitchFamily="34" charset="0"/>
              </a:rPr>
              <a:t>London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4C8A200-9631-934C-94D1-C150208B9AF5}"/>
              </a:ext>
            </a:extLst>
          </p:cNvPr>
          <p:cNvSpPr txBox="1"/>
          <p:nvPr/>
        </p:nvSpPr>
        <p:spPr>
          <a:xfrm>
            <a:off x="814867" y="3749708"/>
            <a:ext cx="14862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Helvetica Light" panose="020B0403020202020204" pitchFamily="34" charset="0"/>
              </a:rPr>
              <a:t>Ashburn COLO</a:t>
            </a:r>
          </a:p>
        </p:txBody>
      </p:sp>
    </p:spTree>
    <p:extLst>
      <p:ext uri="{BB962C8B-B14F-4D97-AF65-F5344CB8AC3E}">
        <p14:creationId xmlns:p14="http://schemas.microsoft.com/office/powerpoint/2010/main" val="2658796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2FDA0-ACBF-4590-A058-8E233A131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Splunk deployment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997F7BDA-B5A6-4D97-BF3D-5ECEEE6E9279}"/>
              </a:ext>
            </a:extLst>
          </p:cNvPr>
          <p:cNvGrpSpPr/>
          <p:nvPr/>
        </p:nvGrpSpPr>
        <p:grpSpPr>
          <a:xfrm>
            <a:off x="5547600" y="961193"/>
            <a:ext cx="6034863" cy="2467808"/>
            <a:chOff x="4775200" y="961192"/>
            <a:chExt cx="6807264" cy="3675207"/>
          </a:xfrm>
        </p:grpSpPr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E8AE4EF6-ADDD-46EF-AD31-6770B1100273}"/>
                </a:ext>
              </a:extLst>
            </p:cNvPr>
            <p:cNvSpPr/>
            <p:nvPr/>
          </p:nvSpPr>
          <p:spPr bwMode="auto">
            <a:xfrm>
              <a:off x="8764603" y="1266093"/>
              <a:ext cx="2187096" cy="3370306"/>
            </a:xfrm>
            <a:prstGeom prst="roundRect">
              <a:avLst/>
            </a:prstGeom>
            <a:noFill/>
            <a:ln w="31750" cmpd="sng">
              <a:solidFill>
                <a:schemeClr val="tx1"/>
              </a:solidFill>
              <a:prstDash val="lgDash"/>
            </a:ln>
            <a:effectLst/>
          </p:spPr>
          <p:txBody>
            <a:bodyPr lIns="74038" tIns="37018" rIns="74038" bIns="82274" rtlCol="0" anchor="ctr">
              <a:spAutoFit/>
            </a:bodyPr>
            <a:lstStyle/>
            <a:p>
              <a:pPr algn="ctr" defTabSz="730213" fontAlgn="auto">
                <a:spcBef>
                  <a:spcPts val="0"/>
                </a:spcBef>
                <a:spcAft>
                  <a:spcPts val="0"/>
                </a:spcAft>
              </a:pPr>
              <a:endParaRPr lang="en-US" sz="1600" dirty="0">
                <a:solidFill>
                  <a:srgbClr val="000000"/>
                </a:solidFill>
                <a:latin typeface="Helvetica Light" charset="0"/>
                <a:ea typeface="Helvetica Light" charset="0"/>
                <a:cs typeface="Helvetica Light" charset="0"/>
              </a:endParaRPr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4024199B-AD1B-4052-A7C0-ADDE27889EE7}"/>
                </a:ext>
              </a:extLst>
            </p:cNvPr>
            <p:cNvGrpSpPr/>
            <p:nvPr/>
          </p:nvGrpSpPr>
          <p:grpSpPr>
            <a:xfrm>
              <a:off x="4775200" y="961192"/>
              <a:ext cx="6807264" cy="3352220"/>
              <a:chOff x="3903940" y="961191"/>
              <a:chExt cx="7678524" cy="3629130"/>
            </a:xfrm>
          </p:grpSpPr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7732550B-2B3A-47A4-9E2A-A63C9DDE7073}"/>
                  </a:ext>
                </a:extLst>
              </p:cNvPr>
              <p:cNvGrpSpPr/>
              <p:nvPr/>
            </p:nvGrpSpPr>
            <p:grpSpPr>
              <a:xfrm>
                <a:off x="3903940" y="961191"/>
                <a:ext cx="7678524" cy="3629130"/>
                <a:chOff x="3903940" y="961191"/>
                <a:chExt cx="7678524" cy="3629130"/>
              </a:xfrm>
            </p:grpSpPr>
            <p:grpSp>
              <p:nvGrpSpPr>
                <p:cNvPr id="30" name="Group 29">
                  <a:extLst>
                    <a:ext uri="{FF2B5EF4-FFF2-40B4-BE49-F238E27FC236}">
                      <a16:creationId xmlns:a16="http://schemas.microsoft.com/office/drawing/2014/main" id="{E75C6DD4-627A-44AC-BB30-08B4CB080778}"/>
                    </a:ext>
                  </a:extLst>
                </p:cNvPr>
                <p:cNvGrpSpPr/>
                <p:nvPr/>
              </p:nvGrpSpPr>
              <p:grpSpPr>
                <a:xfrm>
                  <a:off x="3903940" y="961191"/>
                  <a:ext cx="7678524" cy="3629130"/>
                  <a:chOff x="1690118" y="961191"/>
                  <a:chExt cx="9892346" cy="5129844"/>
                </a:xfrm>
              </p:grpSpPr>
              <p:sp>
                <p:nvSpPr>
                  <p:cNvPr id="4" name="Rounded Rectangle 5">
                    <a:extLst>
                      <a:ext uri="{FF2B5EF4-FFF2-40B4-BE49-F238E27FC236}">
                        <a16:creationId xmlns:a16="http://schemas.microsoft.com/office/drawing/2014/main" id="{3B1BF4A5-213A-4B5E-A962-57A6B3B93E8D}"/>
                      </a:ext>
                    </a:extLst>
                  </p:cNvPr>
                  <p:cNvSpPr/>
                  <p:nvPr/>
                </p:nvSpPr>
                <p:spPr>
                  <a:xfrm>
                    <a:off x="1841500" y="961191"/>
                    <a:ext cx="9740964" cy="5129844"/>
                  </a:xfrm>
                  <a:prstGeom prst="roundRect">
                    <a:avLst/>
                  </a:prstGeom>
                  <a:solidFill>
                    <a:schemeClr val="accent3">
                      <a:lumMod val="20000"/>
                      <a:lumOff val="80000"/>
                    </a:schemeClr>
                  </a:solidFill>
                  <a:ln>
                    <a:solidFill>
                      <a:schemeClr val="accent3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b" anchorCtr="1"/>
                  <a:lstStyle/>
                  <a:p>
                    <a:pPr algn="ctr"/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pic>
                <p:nvPicPr>
                  <p:cNvPr id="5" name="Picture 4" descr="Forwarder_81x105.png">
                    <a:extLst>
                      <a:ext uri="{FF2B5EF4-FFF2-40B4-BE49-F238E27FC236}">
                        <a16:creationId xmlns:a16="http://schemas.microsoft.com/office/drawing/2014/main" id="{D9B7925B-11F1-4AA3-BC0A-7F08DBCD6E8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6365632" y="2001746"/>
                    <a:ext cx="577101" cy="74809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6" name="Picture 4" descr="Forwarder_81x105.png">
                    <a:extLst>
                      <a:ext uri="{FF2B5EF4-FFF2-40B4-BE49-F238E27FC236}">
                        <a16:creationId xmlns:a16="http://schemas.microsoft.com/office/drawing/2014/main" id="{98C61DC5-B02D-4062-8901-63221766F31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264249" y="2001746"/>
                    <a:ext cx="577101" cy="74809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2D2C8A2B-DB84-425E-8628-0850C9B24AA3}"/>
                      </a:ext>
                    </a:extLst>
                  </p:cNvPr>
                  <p:cNvSpPr txBox="1"/>
                  <p:nvPr/>
                </p:nvSpPr>
                <p:spPr>
                  <a:xfrm>
                    <a:off x="2169771" y="1413857"/>
                    <a:ext cx="1603716" cy="1380898"/>
                  </a:xfrm>
                  <a:prstGeom prst="rect">
                    <a:avLst/>
                  </a:prstGeom>
                </p:spPr>
                <p:txBody>
                  <a:bodyPr wrap="square" lIns="51426" tIns="25713" rIns="51426" bIns="25713" rtlCol="0">
                    <a:spAutoFit/>
                  </a:bodyPr>
                  <a:lstStyle/>
                  <a:p>
                    <a:r>
                      <a:rPr lang="en-US" sz="1200" dirty="0">
                        <a:latin typeface="Helvetica Neue Thin"/>
                        <a:cs typeface="Helvetica Neue Thin"/>
                      </a:rPr>
                      <a:t>Forwarder on log server</a:t>
                    </a:r>
                  </a:p>
                </p:txBody>
              </p:sp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53A22506-6145-41C9-BDA8-D62AC576D443}"/>
                      </a:ext>
                    </a:extLst>
                  </p:cNvPr>
                  <p:cNvSpPr txBox="1"/>
                  <p:nvPr/>
                </p:nvSpPr>
                <p:spPr>
                  <a:xfrm>
                    <a:off x="4899486" y="1258034"/>
                    <a:ext cx="3165967" cy="644647"/>
                  </a:xfrm>
                  <a:prstGeom prst="rect">
                    <a:avLst/>
                  </a:prstGeom>
                </p:spPr>
                <p:txBody>
                  <a:bodyPr wrap="square" lIns="51426" tIns="25713" rIns="51426" bIns="25713" rtlCol="0">
                    <a:spAutoFit/>
                  </a:bodyPr>
                  <a:lstStyle/>
                  <a:p>
                    <a:r>
                      <a:rPr lang="en-US" sz="1200" dirty="0">
                        <a:latin typeface="Helvetica Neue Thin"/>
                        <a:cs typeface="Helvetica Neue Thin"/>
                      </a:rPr>
                      <a:t>Forwarder on server containing Symantec data</a:t>
                    </a:r>
                  </a:p>
                </p:txBody>
              </p:sp>
              <p:pic>
                <p:nvPicPr>
                  <p:cNvPr id="12" name="Picture 19" descr="Indexer_81x105.png">
                    <a:extLst>
                      <a:ext uri="{FF2B5EF4-FFF2-40B4-BE49-F238E27FC236}">
                        <a16:creationId xmlns:a16="http://schemas.microsoft.com/office/drawing/2014/main" id="{44F32F2C-4910-43F5-B1F4-A488FEE137C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534042" y="3348482"/>
                    <a:ext cx="487402" cy="68008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14" name="Picture 19" descr="Indexer_81x105.png">
                    <a:extLst>
                      <a:ext uri="{FF2B5EF4-FFF2-40B4-BE49-F238E27FC236}">
                        <a16:creationId xmlns:a16="http://schemas.microsoft.com/office/drawing/2014/main" id="{DA3E3627-2FB8-4007-837F-D2721EC5B1F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899487" y="3351268"/>
                    <a:ext cx="487402" cy="68008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15" name="Picture 19" descr="Indexer_81x105.png">
                    <a:extLst>
                      <a:ext uri="{FF2B5EF4-FFF2-40B4-BE49-F238E27FC236}">
                        <a16:creationId xmlns:a16="http://schemas.microsoft.com/office/drawing/2014/main" id="{0346478E-0979-4890-B05E-BF02E33D4FE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6147582" y="3332204"/>
                    <a:ext cx="487402" cy="68008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16" name="Picture 25" descr="Master-Cluster-Node_81x105.png">
                    <a:extLst>
                      <a:ext uri="{FF2B5EF4-FFF2-40B4-BE49-F238E27FC236}">
                        <a16:creationId xmlns:a16="http://schemas.microsoft.com/office/drawing/2014/main" id="{F908274C-785E-4F4D-A60B-67435ED1327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8155485" y="3329835"/>
                    <a:ext cx="524637" cy="68245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17" name="Rectangle: Rounded Corners 16">
                    <a:extLst>
                      <a:ext uri="{FF2B5EF4-FFF2-40B4-BE49-F238E27FC236}">
                        <a16:creationId xmlns:a16="http://schemas.microsoft.com/office/drawing/2014/main" id="{56A21B20-01A4-4196-B632-A7963735CED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419643" y="2924153"/>
                    <a:ext cx="4994031" cy="1521238"/>
                  </a:xfrm>
                  <a:prstGeom prst="roundRect">
                    <a:avLst/>
                  </a:prstGeom>
                  <a:noFill/>
                  <a:ln w="25400">
                    <a:solidFill>
                      <a:schemeClr val="bg1">
                        <a:lumMod val="75000"/>
                      </a:schemeClr>
                    </a:solidFill>
                  </a:ln>
                  <a:effectLst/>
                </p:spPr>
                <p:txBody>
                  <a:bodyPr lIns="74038" tIns="37018" rIns="74038" bIns="82274" rtlCol="0" anchor="ctr">
                    <a:spAutoFit/>
                  </a:bodyPr>
                  <a:lstStyle/>
                  <a:p>
                    <a:pPr algn="ctr" defTabSz="730213" fontAlgn="auto">
                      <a:spcBef>
                        <a:spcPts val="0"/>
                      </a:spcBef>
                      <a:spcAft>
                        <a:spcPts val="0"/>
                      </a:spcAft>
                    </a:pPr>
                    <a:endParaRPr lang="en-US" sz="1600" dirty="0">
                      <a:solidFill>
                        <a:srgbClr val="000000"/>
                      </a:solidFill>
                      <a:latin typeface="Helvetica Light" charset="0"/>
                      <a:ea typeface="Helvetica Light" charset="0"/>
                      <a:cs typeface="Helvetica Light" charset="0"/>
                    </a:endParaRPr>
                  </a:p>
                </p:txBody>
              </p:sp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FCAB71C7-C2C8-48E0-B32A-6459998714EA}"/>
                      </a:ext>
                    </a:extLst>
                  </p:cNvPr>
                  <p:cNvSpPr txBox="1"/>
                  <p:nvPr/>
                </p:nvSpPr>
                <p:spPr>
                  <a:xfrm>
                    <a:off x="1690118" y="3171322"/>
                    <a:ext cx="1983544" cy="644647"/>
                  </a:xfrm>
                  <a:prstGeom prst="rect">
                    <a:avLst/>
                  </a:prstGeom>
                </p:spPr>
                <p:txBody>
                  <a:bodyPr wrap="square" lIns="51426" tIns="25713" rIns="51426" bIns="25713" rtlCol="0">
                    <a:spAutoFit/>
                  </a:bodyPr>
                  <a:lstStyle/>
                  <a:p>
                    <a:r>
                      <a:rPr lang="en-US" sz="1200" dirty="0">
                        <a:latin typeface="Helvetica Neue Thin"/>
                        <a:cs typeface="Helvetica Neue Thin"/>
                      </a:rPr>
                      <a:t>Indexer cluster with 2 RF 2 SF</a:t>
                    </a:r>
                  </a:p>
                </p:txBody>
              </p:sp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209289D9-C0B5-4D92-A64D-5A8384DA27FD}"/>
                      </a:ext>
                    </a:extLst>
                  </p:cNvPr>
                  <p:cNvSpPr txBox="1"/>
                  <p:nvPr/>
                </p:nvSpPr>
                <p:spPr>
                  <a:xfrm>
                    <a:off x="8641446" y="2069347"/>
                    <a:ext cx="1434760" cy="98906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dirty="0"/>
                      <a:t>Deployment </a:t>
                    </a:r>
                    <a:br>
                      <a:rPr lang="en-US" sz="1200" dirty="0"/>
                    </a:br>
                    <a:r>
                      <a:rPr lang="en-US" sz="1200" dirty="0"/>
                      <a:t>Server</a:t>
                    </a:r>
                  </a:p>
                </p:txBody>
              </p:sp>
              <p:pic>
                <p:nvPicPr>
                  <p:cNvPr id="20" name="Picture 19" descr="Deployment-Server_81x105.png">
                    <a:extLst>
                      <a:ext uri="{FF2B5EF4-FFF2-40B4-BE49-F238E27FC236}">
                        <a16:creationId xmlns:a16="http://schemas.microsoft.com/office/drawing/2014/main" id="{4FCC2CA3-09DC-4A6F-8165-EDBB696427F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170459" y="2085347"/>
                    <a:ext cx="524637" cy="832740"/>
                  </a:xfrm>
                  <a:prstGeom prst="rect">
                    <a:avLst/>
                  </a:prstGeom>
                </p:spPr>
              </p:pic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10A851B4-A378-42FE-BEF0-B09F19ABFDA0}"/>
                      </a:ext>
                    </a:extLst>
                  </p:cNvPr>
                  <p:cNvSpPr txBox="1"/>
                  <p:nvPr/>
                </p:nvSpPr>
                <p:spPr>
                  <a:xfrm>
                    <a:off x="8859955" y="3329834"/>
                    <a:ext cx="1275403" cy="70647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dirty="0"/>
                      <a:t>Cluster</a:t>
                    </a:r>
                    <a:br>
                      <a:rPr lang="en-US" sz="1200" dirty="0"/>
                    </a:br>
                    <a:r>
                      <a:rPr lang="en-US" sz="1200" dirty="0"/>
                      <a:t>Master</a:t>
                    </a:r>
                  </a:p>
                </p:txBody>
              </p:sp>
              <p:pic>
                <p:nvPicPr>
                  <p:cNvPr id="22" name="Picture 27" descr="Search-Head_81x105.png">
                    <a:extLst>
                      <a:ext uri="{FF2B5EF4-FFF2-40B4-BE49-F238E27FC236}">
                        <a16:creationId xmlns:a16="http://schemas.microsoft.com/office/drawing/2014/main" id="{123A4DE6-1FE3-43D7-BF47-F1B466DE340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459458" y="5342940"/>
                    <a:ext cx="577101" cy="74809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24" name="Picture 23" descr="License Server.eps">
                    <a:extLst>
                      <a:ext uri="{FF2B5EF4-FFF2-40B4-BE49-F238E27FC236}">
                        <a16:creationId xmlns:a16="http://schemas.microsoft.com/office/drawing/2014/main" id="{A958C63A-4CE8-431B-9D3B-8F724511524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175961" y="4590321"/>
                    <a:ext cx="524637" cy="680085"/>
                  </a:xfrm>
                  <a:prstGeom prst="rect">
                    <a:avLst/>
                  </a:prstGeom>
                </p:spPr>
              </p:pic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47BFD384-D90A-4E0E-9B7A-54A0C2F7D8B0}"/>
                      </a:ext>
                    </a:extLst>
                  </p:cNvPr>
                  <p:cNvSpPr txBox="1"/>
                  <p:nvPr/>
                </p:nvSpPr>
                <p:spPr>
                  <a:xfrm>
                    <a:off x="8700598" y="4607198"/>
                    <a:ext cx="1434760" cy="70647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 dirty="0"/>
                      <a:t>License</a:t>
                    </a:r>
                    <a:br>
                      <a:rPr lang="en-US" sz="1200" dirty="0"/>
                    </a:br>
                    <a:r>
                      <a:rPr lang="en-US" sz="1200" dirty="0"/>
                      <a:t>Master</a:t>
                    </a:r>
                  </a:p>
                </p:txBody>
              </p:sp>
              <p:sp>
                <p:nvSpPr>
                  <p:cNvPr id="26" name="Rectangle: Rounded Corners 25">
                    <a:extLst>
                      <a:ext uri="{FF2B5EF4-FFF2-40B4-BE49-F238E27FC236}">
                        <a16:creationId xmlns:a16="http://schemas.microsoft.com/office/drawing/2014/main" id="{7D321C4A-9B13-4FE9-9333-6BEFD01E162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175961" y="5527049"/>
                    <a:ext cx="2388876" cy="516597"/>
                  </a:xfrm>
                  <a:prstGeom prst="roundRect">
                    <a:avLst/>
                  </a:prstGeom>
                  <a:solidFill>
                    <a:srgbClr val="F7F0BB"/>
                  </a:solidFill>
                  <a:ln>
                    <a:solidFill>
                      <a:schemeClr val="bg1">
                        <a:lumMod val="75000"/>
                      </a:schemeClr>
                    </a:solidFill>
                  </a:ln>
                  <a:effectLst/>
                </p:spPr>
                <p:txBody>
                  <a:bodyPr lIns="74038" tIns="37018" rIns="74038" bIns="82274" rtlCol="0" anchor="ctr">
                    <a:spAutoFit/>
                  </a:bodyPr>
                  <a:lstStyle/>
                  <a:p>
                    <a:pPr algn="ctr" defTabSz="730213" fontAlgn="auto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 dirty="0">
                        <a:solidFill>
                          <a:srgbClr val="000000"/>
                        </a:solidFill>
                        <a:latin typeface="Helvetica Light" charset="0"/>
                        <a:ea typeface="Helvetica Light" charset="0"/>
                        <a:cs typeface="Helvetica Light" charset="0"/>
                      </a:rPr>
                      <a:t>Monitoring console</a:t>
                    </a:r>
                  </a:p>
                </p:txBody>
              </p:sp>
            </p:grpSp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F016AE84-B792-451B-A12F-506D816B5DDC}"/>
                    </a:ext>
                  </a:extLst>
                </p:cNvPr>
                <p:cNvSpPr txBox="1"/>
                <p:nvPr/>
              </p:nvSpPr>
              <p:spPr>
                <a:xfrm>
                  <a:off x="4148873" y="1022753"/>
                  <a:ext cx="2246207" cy="431079"/>
                </a:xfrm>
                <a:prstGeom prst="rect">
                  <a:avLst/>
                </a:prstGeom>
              </p:spPr>
              <p:txBody>
                <a:bodyPr wrap="square" lIns="51426" tIns="25713" rIns="51426" bIns="25713" rtlCol="0">
                  <a:spAutoFit/>
                </a:bodyPr>
                <a:lstStyle/>
                <a:p>
                  <a:r>
                    <a:rPr lang="en-US" sz="1400" dirty="0">
                      <a:latin typeface="Helvetica Neue Thin"/>
                      <a:cs typeface="Helvetica Neue Thin"/>
                    </a:rPr>
                    <a:t>San </a:t>
                  </a:r>
                  <a:r>
                    <a:rPr lang="en-US" sz="1400" dirty="0" err="1">
                      <a:latin typeface="Helvetica Neue Thin"/>
                      <a:cs typeface="Helvetica Neue Thin"/>
                    </a:rPr>
                    <a:t>francisco</a:t>
                  </a:r>
                  <a:endParaRPr lang="en-US" sz="1400" dirty="0">
                    <a:latin typeface="Helvetica Neue Thin"/>
                    <a:cs typeface="Helvetica Neue Thin"/>
                  </a:endParaRPr>
                </a:p>
              </p:txBody>
            </p:sp>
          </p:grp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6F2FBF6-7238-4DD0-9A5E-3CB03D161D5B}"/>
                  </a:ext>
                </a:extLst>
              </p:cNvPr>
              <p:cNvSpPr txBox="1"/>
              <p:nvPr/>
            </p:nvSpPr>
            <p:spPr>
              <a:xfrm>
                <a:off x="4775200" y="4061078"/>
                <a:ext cx="1275404" cy="256138"/>
              </a:xfrm>
              <a:prstGeom prst="rect">
                <a:avLst/>
              </a:prstGeom>
            </p:spPr>
            <p:txBody>
              <a:bodyPr wrap="square" lIns="51426" tIns="25713" rIns="51426" bIns="25713" rtlCol="0">
                <a:spAutoFit/>
              </a:bodyPr>
              <a:lstStyle/>
              <a:p>
                <a:r>
                  <a:rPr lang="en-US" sz="1200" dirty="0">
                    <a:latin typeface="Helvetica Neue Thin"/>
                    <a:cs typeface="Helvetica Neue Thin"/>
                  </a:rPr>
                  <a:t>Search head</a:t>
                </a:r>
              </a:p>
            </p:txBody>
          </p:sp>
        </p:grpSp>
      </p:grpSp>
      <p:sp>
        <p:nvSpPr>
          <p:cNvPr id="35" name="Rounded Rectangle 8">
            <a:extLst>
              <a:ext uri="{FF2B5EF4-FFF2-40B4-BE49-F238E27FC236}">
                <a16:creationId xmlns:a16="http://schemas.microsoft.com/office/drawing/2014/main" id="{86C21604-EDCE-4F53-A86B-F8727506C9A4}"/>
              </a:ext>
            </a:extLst>
          </p:cNvPr>
          <p:cNvSpPr/>
          <p:nvPr/>
        </p:nvSpPr>
        <p:spPr>
          <a:xfrm>
            <a:off x="5303047" y="3740178"/>
            <a:ext cx="4123719" cy="2397178"/>
          </a:xfrm>
          <a:prstGeom prst="roundRect">
            <a:avLst/>
          </a:prstGeom>
          <a:solidFill>
            <a:srgbClr val="FDEADA"/>
          </a:solidFill>
          <a:ln>
            <a:solidFill>
              <a:srgbClr val="FCD5B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DEA7EAF-6BAA-4E69-8557-97C94632A6A7}"/>
              </a:ext>
            </a:extLst>
          </p:cNvPr>
          <p:cNvGrpSpPr/>
          <p:nvPr/>
        </p:nvGrpSpPr>
        <p:grpSpPr>
          <a:xfrm>
            <a:off x="7695482" y="3896399"/>
            <a:ext cx="524637" cy="680085"/>
            <a:chOff x="993185" y="4475020"/>
            <a:chExt cx="524637" cy="680085"/>
          </a:xfrm>
        </p:grpSpPr>
        <p:pic>
          <p:nvPicPr>
            <p:cNvPr id="37" name="Picture 36" descr="System_81x105.png">
              <a:extLst>
                <a:ext uri="{FF2B5EF4-FFF2-40B4-BE49-F238E27FC236}">
                  <a16:creationId xmlns:a16="http://schemas.microsoft.com/office/drawing/2014/main" id="{E1316B7A-0EDC-4B24-A495-27850C5FAD8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3185" y="4475020"/>
              <a:ext cx="524637" cy="6800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" name="Picture 4" descr="log-file-gray-2.png">
              <a:extLst>
                <a:ext uri="{FF2B5EF4-FFF2-40B4-BE49-F238E27FC236}">
                  <a16:creationId xmlns:a16="http://schemas.microsoft.com/office/drawing/2014/main" id="{8F58DE0C-28F1-4B83-BFC9-E5D5163135F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8559" y="4520105"/>
              <a:ext cx="362712" cy="4533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39" name="Picture 50" descr="network-switch-lightblue-2x.png">
            <a:extLst>
              <a:ext uri="{FF2B5EF4-FFF2-40B4-BE49-F238E27FC236}">
                <a16:creationId xmlns:a16="http://schemas.microsoft.com/office/drawing/2014/main" id="{B05B3984-C2F9-46AB-AAE9-97B0570D2B9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5514" y="4576618"/>
            <a:ext cx="4000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Picture 21" descr="Router,-Physical_81x105.png">
            <a:extLst>
              <a:ext uri="{FF2B5EF4-FFF2-40B4-BE49-F238E27FC236}">
                <a16:creationId xmlns:a16="http://schemas.microsoft.com/office/drawing/2014/main" id="{140E6354-684B-44BC-A312-295630DA809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5779" y="3873583"/>
            <a:ext cx="360045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" name="Picture 49" descr="rfid-blue-2.png">
            <a:extLst>
              <a:ext uri="{FF2B5EF4-FFF2-40B4-BE49-F238E27FC236}">
                <a16:creationId xmlns:a16="http://schemas.microsoft.com/office/drawing/2014/main" id="{C0B24F50-D354-42A8-B777-BBA86922728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6882" y="5426688"/>
            <a:ext cx="370840" cy="474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Rounded Rectangle 64">
            <a:extLst>
              <a:ext uri="{FF2B5EF4-FFF2-40B4-BE49-F238E27FC236}">
                <a16:creationId xmlns:a16="http://schemas.microsoft.com/office/drawing/2014/main" id="{1E313F15-6DFA-42A5-B120-D7B51557F0E8}"/>
              </a:ext>
            </a:extLst>
          </p:cNvPr>
          <p:cNvSpPr/>
          <p:nvPr/>
        </p:nvSpPr>
        <p:spPr>
          <a:xfrm>
            <a:off x="726807" y="1266748"/>
            <a:ext cx="4123719" cy="239717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D4EC6020-CB88-43E4-835D-491CF56B934B}"/>
              </a:ext>
            </a:extLst>
          </p:cNvPr>
          <p:cNvGrpSpPr/>
          <p:nvPr/>
        </p:nvGrpSpPr>
        <p:grpSpPr>
          <a:xfrm>
            <a:off x="3043868" y="2826029"/>
            <a:ext cx="524637" cy="680085"/>
            <a:chOff x="993185" y="4475020"/>
            <a:chExt cx="524637" cy="680085"/>
          </a:xfrm>
        </p:grpSpPr>
        <p:pic>
          <p:nvPicPr>
            <p:cNvPr id="48" name="Picture 47" descr="System_81x105.png">
              <a:extLst>
                <a:ext uri="{FF2B5EF4-FFF2-40B4-BE49-F238E27FC236}">
                  <a16:creationId xmlns:a16="http://schemas.microsoft.com/office/drawing/2014/main" id="{2DDE9256-B934-419D-9D2E-EF8602F4596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3185" y="4475020"/>
              <a:ext cx="524637" cy="6800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9" name="Picture 4" descr="log-file-gray-2.png">
              <a:extLst>
                <a:ext uri="{FF2B5EF4-FFF2-40B4-BE49-F238E27FC236}">
                  <a16:creationId xmlns:a16="http://schemas.microsoft.com/office/drawing/2014/main" id="{08E4E2DD-EA97-4D29-A15E-B3CC6DFAC0F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8559" y="4520105"/>
              <a:ext cx="362712" cy="4533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45" name="Picture 50" descr="network-switch-lightblue-2x.png">
            <a:extLst>
              <a:ext uri="{FF2B5EF4-FFF2-40B4-BE49-F238E27FC236}">
                <a16:creationId xmlns:a16="http://schemas.microsoft.com/office/drawing/2014/main" id="{FCE1EEC7-81CC-439A-BCC5-200FCEF9CE4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9300" y="2203133"/>
            <a:ext cx="4000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" name="Picture 21" descr="Router,-Physical_81x105.png">
            <a:extLst>
              <a:ext uri="{FF2B5EF4-FFF2-40B4-BE49-F238E27FC236}">
                <a16:creationId xmlns:a16="http://schemas.microsoft.com/office/drawing/2014/main" id="{F743206F-5534-4F84-88F3-1EE5F03602D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598" y="2809189"/>
            <a:ext cx="360045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" name="Picture 46" descr="rfid-blue-2.png">
            <a:extLst>
              <a:ext uri="{FF2B5EF4-FFF2-40B4-BE49-F238E27FC236}">
                <a16:creationId xmlns:a16="http://schemas.microsoft.com/office/drawing/2014/main" id="{F997B81F-4ECE-4B77-8FB1-9BBABFB3B59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0643" y="1615401"/>
            <a:ext cx="370840" cy="474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" name="Picture 4" descr="Forwarder_81x105.png">
            <a:extLst>
              <a:ext uri="{FF2B5EF4-FFF2-40B4-BE49-F238E27FC236}">
                <a16:creationId xmlns:a16="http://schemas.microsoft.com/office/drawing/2014/main" id="{57D2F3D0-6D7C-46AE-9C7D-CACAAF13E3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7164" y="3889561"/>
            <a:ext cx="577101" cy="748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7919C09A-395E-4C62-B51A-D430E4F94171}"/>
              </a:ext>
            </a:extLst>
          </p:cNvPr>
          <p:cNvSpPr txBox="1"/>
          <p:nvPr/>
        </p:nvSpPr>
        <p:spPr>
          <a:xfrm>
            <a:off x="8978032" y="3940443"/>
            <a:ext cx="12754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Universal</a:t>
            </a:r>
            <a:br>
              <a:rPr lang="en-US" dirty="0"/>
            </a:br>
            <a:r>
              <a:rPr lang="en-US" dirty="0"/>
              <a:t>Forwarder</a:t>
            </a:r>
          </a:p>
        </p:txBody>
      </p:sp>
      <p:pic>
        <p:nvPicPr>
          <p:cNvPr id="52" name="Picture 4" descr="Forwarder_81x105.png">
            <a:extLst>
              <a:ext uri="{FF2B5EF4-FFF2-40B4-BE49-F238E27FC236}">
                <a16:creationId xmlns:a16="http://schemas.microsoft.com/office/drawing/2014/main" id="{1998619B-5E8F-4047-80A6-7ED8165CEE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5752" y="2838076"/>
            <a:ext cx="577101" cy="748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0E7630E5-13D0-4E4F-9574-E65B6EA1BD76}"/>
              </a:ext>
            </a:extLst>
          </p:cNvPr>
          <p:cNvSpPr txBox="1"/>
          <p:nvPr/>
        </p:nvSpPr>
        <p:spPr>
          <a:xfrm>
            <a:off x="4507559" y="2860464"/>
            <a:ext cx="12754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Universal</a:t>
            </a:r>
            <a:br>
              <a:rPr lang="en-US" dirty="0"/>
            </a:br>
            <a:r>
              <a:rPr lang="en-US" dirty="0"/>
              <a:t>Forwarder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B3D1B40-B693-44AA-AAF6-640A5E1BFEC5}"/>
              </a:ext>
            </a:extLst>
          </p:cNvPr>
          <p:cNvSpPr txBox="1"/>
          <p:nvPr/>
        </p:nvSpPr>
        <p:spPr>
          <a:xfrm>
            <a:off x="3234632" y="2157922"/>
            <a:ext cx="1436164" cy="605926"/>
          </a:xfrm>
          <a:prstGeom prst="rect">
            <a:avLst/>
          </a:prstGeom>
        </p:spPr>
        <p:txBody>
          <a:bodyPr wrap="square" lIns="51426" tIns="25713" rIns="51426" bIns="25713" rtlCol="0">
            <a:spAutoFit/>
          </a:bodyPr>
          <a:lstStyle/>
          <a:p>
            <a:r>
              <a:rPr lang="en-US" sz="1800" dirty="0">
                <a:latin typeface="Helvetica Neue Thin"/>
                <a:cs typeface="Helvetica Neue Thin"/>
              </a:rPr>
              <a:t>Install add on </a:t>
            </a:r>
            <a:r>
              <a:rPr lang="en-US" sz="1800" dirty="0" err="1">
                <a:latin typeface="Helvetica Neue Thin"/>
                <a:cs typeface="Helvetica Neue Thin"/>
              </a:rPr>
              <a:t>on</a:t>
            </a:r>
            <a:r>
              <a:rPr lang="en-US" sz="1800" dirty="0">
                <a:latin typeface="Helvetica Neue Thin"/>
                <a:cs typeface="Helvetica Neue Thin"/>
              </a:rPr>
              <a:t> UF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04D1558-12EF-4ACB-BA13-8A2B9A4A62F7}"/>
              </a:ext>
            </a:extLst>
          </p:cNvPr>
          <p:cNvSpPr txBox="1"/>
          <p:nvPr/>
        </p:nvSpPr>
        <p:spPr>
          <a:xfrm>
            <a:off x="7589109" y="5157473"/>
            <a:ext cx="2199175" cy="328927"/>
          </a:xfrm>
          <a:prstGeom prst="rect">
            <a:avLst/>
          </a:prstGeom>
        </p:spPr>
        <p:txBody>
          <a:bodyPr wrap="square" lIns="51426" tIns="25713" rIns="51426" bIns="25713" rtlCol="0">
            <a:spAutoFit/>
          </a:bodyPr>
          <a:lstStyle/>
          <a:p>
            <a:r>
              <a:rPr lang="en-US" sz="1800" dirty="0">
                <a:latin typeface="Helvetica Neue Thin"/>
                <a:cs typeface="Helvetica Neue Thin"/>
              </a:rPr>
              <a:t>Install add on </a:t>
            </a:r>
            <a:r>
              <a:rPr lang="en-US" sz="1800" dirty="0" err="1">
                <a:latin typeface="Helvetica Neue Thin"/>
                <a:cs typeface="Helvetica Neue Thin"/>
              </a:rPr>
              <a:t>on</a:t>
            </a:r>
            <a:r>
              <a:rPr lang="en-US" sz="1800" dirty="0">
                <a:latin typeface="Helvetica Neue Thin"/>
                <a:cs typeface="Helvetica Neue Thin"/>
              </a:rPr>
              <a:t> UF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BB35A9B-F66E-40A2-A499-9D5D9C9065C0}"/>
              </a:ext>
            </a:extLst>
          </p:cNvPr>
          <p:cNvSpPr txBox="1"/>
          <p:nvPr/>
        </p:nvSpPr>
        <p:spPr>
          <a:xfrm>
            <a:off x="7801798" y="2779755"/>
            <a:ext cx="1346334" cy="882925"/>
          </a:xfrm>
          <a:prstGeom prst="rect">
            <a:avLst/>
          </a:prstGeom>
        </p:spPr>
        <p:txBody>
          <a:bodyPr wrap="square" lIns="51426" tIns="25713" rIns="51426" bIns="25713" rtlCol="0">
            <a:spAutoFit/>
          </a:bodyPr>
          <a:lstStyle/>
          <a:p>
            <a:r>
              <a:rPr lang="en-US" sz="1800" dirty="0">
                <a:latin typeface="Helvetica Neue Thin"/>
                <a:cs typeface="Helvetica Neue Thin"/>
              </a:rPr>
              <a:t>Install app on search head</a:t>
            </a:r>
          </a:p>
        </p:txBody>
      </p:sp>
    </p:spTree>
    <p:extLst>
      <p:ext uri="{BB962C8B-B14F-4D97-AF65-F5344CB8AC3E}">
        <p14:creationId xmlns:p14="http://schemas.microsoft.com/office/powerpoint/2010/main" val="2209067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Icons</a:t>
            </a:r>
          </a:p>
        </p:txBody>
      </p:sp>
      <p:pic>
        <p:nvPicPr>
          <p:cNvPr id="3" name="Picture 48" descr="firewall-red-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9090" y="4412913"/>
            <a:ext cx="426720" cy="32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49" descr="rfid-blue-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4800" y="3058265"/>
            <a:ext cx="495300" cy="63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8" descr="active-directory-blue-2x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8439" y="1596648"/>
            <a:ext cx="708025" cy="70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0" descr="network-switch-lightblue-2x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5414" y="4242998"/>
            <a:ext cx="5810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1" descr="Router,-Physical_81x105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9324" y="3327755"/>
            <a:ext cx="473202" cy="613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9" descr="System_81x105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608" y="1430814"/>
            <a:ext cx="524637" cy="680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" name="Group 8"/>
          <p:cNvGrpSpPr/>
          <p:nvPr/>
        </p:nvGrpSpPr>
        <p:grpSpPr>
          <a:xfrm>
            <a:off x="2743608" y="2373337"/>
            <a:ext cx="524637" cy="680085"/>
            <a:chOff x="993185" y="4475020"/>
            <a:chExt cx="524637" cy="680085"/>
          </a:xfrm>
        </p:grpSpPr>
        <p:pic>
          <p:nvPicPr>
            <p:cNvPr id="10" name="Picture 9" descr="System_81x105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3185" y="4475020"/>
              <a:ext cx="524637" cy="6800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Picture 4" descr="log-file-gray-2.png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8559" y="4520105"/>
              <a:ext cx="362712" cy="4533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2" name="Picture 4" descr="Forwarder_81x105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9834" y="1388549"/>
            <a:ext cx="577101" cy="748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9" descr="Indexer_81x105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6066" y="2333635"/>
            <a:ext cx="524637" cy="680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7" descr="Search-Head_81x105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9834" y="3210711"/>
            <a:ext cx="577101" cy="748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25" descr="Master-Cluster-Node_81x105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6066" y="4142580"/>
            <a:ext cx="524637" cy="680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3296438" y="1447691"/>
            <a:ext cx="101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Generic</a:t>
            </a:r>
            <a:br>
              <a:rPr lang="en-US" dirty="0"/>
            </a:br>
            <a:r>
              <a:rPr lang="en-US" dirty="0"/>
              <a:t>Server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296438" y="2390214"/>
            <a:ext cx="101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SMB</a:t>
            </a:r>
            <a:br>
              <a:rPr lang="en-US" dirty="0"/>
            </a:br>
            <a:r>
              <a:rPr lang="en-US" dirty="0"/>
              <a:t>Server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268244" y="3449794"/>
            <a:ext cx="101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Router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283404" y="4209551"/>
            <a:ext cx="1138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Network</a:t>
            </a:r>
            <a:br>
              <a:rPr lang="en-US" dirty="0"/>
            </a:br>
            <a:r>
              <a:rPr lang="en-US" dirty="0"/>
              <a:t>Switch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475810" y="4389791"/>
            <a:ext cx="101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Firewall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070702" y="2489011"/>
            <a:ext cx="101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Indexer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616463" y="1626702"/>
            <a:ext cx="12754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Active</a:t>
            </a:r>
            <a:br>
              <a:rPr lang="en-US" dirty="0"/>
            </a:br>
            <a:r>
              <a:rPr lang="en-US" dirty="0"/>
              <a:t>Directory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475810" y="3051806"/>
            <a:ext cx="12754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RFID</a:t>
            </a:r>
            <a:br>
              <a:rPr lang="en-US" dirty="0"/>
            </a:br>
            <a:r>
              <a:rPr lang="en-US" dirty="0"/>
              <a:t>Reader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070702" y="3261593"/>
            <a:ext cx="12754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Search</a:t>
            </a:r>
            <a:br>
              <a:rPr lang="en-US" dirty="0"/>
            </a:br>
            <a:r>
              <a:rPr lang="en-US" dirty="0"/>
              <a:t>Head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070702" y="4159457"/>
            <a:ext cx="12754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Cluster</a:t>
            </a:r>
            <a:br>
              <a:rPr lang="en-US" dirty="0"/>
            </a:br>
            <a:r>
              <a:rPr lang="en-US" dirty="0"/>
              <a:t>Master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070702" y="1439431"/>
            <a:ext cx="12754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Universal</a:t>
            </a:r>
            <a:br>
              <a:rPr lang="en-US" dirty="0"/>
            </a:br>
            <a:r>
              <a:rPr lang="en-US" dirty="0"/>
              <a:t>Forwarder</a:t>
            </a:r>
          </a:p>
        </p:txBody>
      </p:sp>
      <p:pic>
        <p:nvPicPr>
          <p:cNvPr id="27" name="Picture 5" descr="Heavy-Forwarder_81x105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6066" y="5109164"/>
            <a:ext cx="524637" cy="680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8070702" y="5126041"/>
            <a:ext cx="12754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Heavy</a:t>
            </a:r>
            <a:br>
              <a:rPr lang="en-US" dirty="0"/>
            </a:br>
            <a:r>
              <a:rPr lang="en-US" dirty="0"/>
              <a:t>Forwarder</a:t>
            </a:r>
          </a:p>
        </p:txBody>
      </p:sp>
      <p:pic>
        <p:nvPicPr>
          <p:cNvPr id="29" name="Picture 28" descr="Deployment-Server_81x105.pn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4801" y="5106415"/>
            <a:ext cx="524637" cy="680085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5548496" y="5123292"/>
            <a:ext cx="14347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Deployment </a:t>
            </a:r>
            <a:br>
              <a:rPr lang="en-US" dirty="0"/>
            </a:br>
            <a:r>
              <a:rPr lang="en-US" dirty="0"/>
              <a:t>Server</a:t>
            </a:r>
          </a:p>
        </p:txBody>
      </p:sp>
      <p:pic>
        <p:nvPicPr>
          <p:cNvPr id="31" name="Picture 30" descr="License Server.eps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2" y="5075410"/>
            <a:ext cx="524637" cy="680085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3296439" y="5092287"/>
            <a:ext cx="14347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License</a:t>
            </a:r>
            <a:br>
              <a:rPr lang="en-US" dirty="0"/>
            </a:br>
            <a:r>
              <a:rPr lang="en-US" dirty="0"/>
              <a:t>Master</a:t>
            </a:r>
          </a:p>
        </p:txBody>
      </p:sp>
    </p:spTree>
    <p:extLst>
      <p:ext uri="{BB962C8B-B14F-4D97-AF65-F5344CB8AC3E}">
        <p14:creationId xmlns:p14="http://schemas.microsoft.com/office/powerpoint/2010/main" val="219448805"/>
      </p:ext>
    </p:extLst>
  </p:cSld>
  <p:clrMapOvr>
    <a:masterClrMapping/>
  </p:clrMapOvr>
</p:sld>
</file>

<file path=ppt/theme/theme1.xml><?xml version="1.0" encoding="utf-8"?>
<a:theme xmlns:a="http://schemas.openxmlformats.org/drawingml/2006/main" name="Splunk_Corporate_PPT_Template_2012 (1)">
  <a:themeElements>
    <a:clrScheme name="SplunkCustom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000000"/>
      </a:accent1>
      <a:accent2>
        <a:srgbClr val="D9AD66"/>
      </a:accent2>
      <a:accent3>
        <a:srgbClr val="C2DE8E"/>
      </a:accent3>
      <a:accent4>
        <a:srgbClr val="8FB568"/>
      </a:accent4>
      <a:accent5>
        <a:srgbClr val="EBD954"/>
      </a:accent5>
      <a:accent6>
        <a:srgbClr val="A3D4FF"/>
      </a:accent6>
      <a:hlink>
        <a:srgbClr val="2F6E8A"/>
      </a:hlink>
      <a:folHlink>
        <a:srgbClr val="FFFFF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7F0BB"/>
        </a:solidFill>
        <a:ln>
          <a:solidFill>
            <a:schemeClr val="bg1">
              <a:lumMod val="75000"/>
            </a:schemeClr>
          </a:solidFill>
        </a:ln>
        <a:effectLst/>
      </a:spPr>
      <a:bodyPr lIns="74038" tIns="37018" rIns="74038" bIns="82274">
        <a:spAutoFit/>
      </a:bodyPr>
      <a:lstStyle>
        <a:defPPr algn="ctr" defTabSz="730213" fontAlgn="auto">
          <a:spcBef>
            <a:spcPts val="0"/>
          </a:spcBef>
          <a:spcAft>
            <a:spcPts val="0"/>
          </a:spcAft>
          <a:defRPr sz="1600" dirty="0">
            <a:solidFill>
              <a:srgbClr val="000000"/>
            </a:solidFill>
            <a:latin typeface="Helvetica Light" charset="0"/>
            <a:ea typeface="Helvetica Light" charset="0"/>
            <a:cs typeface="Helvetica Light" charset="0"/>
          </a:defRPr>
        </a:defPPr>
      </a:lstStyle>
    </a:spDef>
    <a:lnDef>
      <a:spPr>
        <a:ln w="38100" cmpd="sng">
          <a:solidFill>
            <a:schemeClr val="accent4">
              <a:lumMod val="75000"/>
            </a:schemeClr>
          </a:solidFill>
          <a:tailEnd type="stealth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wrap="none" lIns="51426" tIns="25713" rIns="51426" bIns="25713" rtlCol="0">
        <a:spAutoFit/>
      </a:bodyPr>
      <a:lstStyle>
        <a:defPPr>
          <a:defRPr sz="1800" dirty="0">
            <a:latin typeface="Helvetica Neue Thin"/>
            <a:cs typeface="Helvetica Neue Thin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EDU_ILT_TEMPLATE2016_with_styles-NEW" id="{ACD88155-F602-2B4D-9D97-244B0C39BFC2}" vid="{7F628ABD-1D12-C842-AEAB-193B10486D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EDU_ILT_TEMPLATE2016_with_styles-NEW</Template>
  <TotalTime>224</TotalTime>
  <Words>138</Words>
  <Application>Microsoft Office PowerPoint</Application>
  <PresentationFormat>Widescreen</PresentationFormat>
  <Paragraphs>41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Calibri</vt:lpstr>
      <vt:lpstr>Helvetica Light</vt:lpstr>
      <vt:lpstr>Helvetica Neue Light</vt:lpstr>
      <vt:lpstr>Helvetica Neue Thin</vt:lpstr>
      <vt:lpstr>Wingdings 3</vt:lpstr>
      <vt:lpstr>Splunk_Corporate_PPT_Template_2012 (1)</vt:lpstr>
      <vt:lpstr>Buttercup Games BLANK Topology</vt:lpstr>
      <vt:lpstr>Splunk deployment</vt:lpstr>
      <vt:lpstr>Icons</vt:lpstr>
    </vt:vector>
  </TitlesOfParts>
  <Company>Splunk Inc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Buttercup Games Phase 1 Topology</dc:title>
  <dc:creator>Lisa Guinn</dc:creator>
  <cp:lastModifiedBy>Girish Chhabra</cp:lastModifiedBy>
  <cp:revision>21</cp:revision>
  <dcterms:created xsi:type="dcterms:W3CDTF">2015-11-30T23:19:04Z</dcterms:created>
  <dcterms:modified xsi:type="dcterms:W3CDTF">2019-11-08T03:47:53Z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a476b99e-d42d-43c0-8797-7c5a22a18b8e</vt:lpwstr>
  </property>
  <property fmtid="{D5CDD505-2E9C-101B-9397-08002B2CF9AE}" pid="3" name="HCLClassification">
    <vt:lpwstr>HCL_Cla5s_P3rs0nalUs3</vt:lpwstr>
  </property>
  <property fmtid="{D5CDD505-2E9C-101B-9397-08002B2CF9AE}" pid="4" name="HCL_Cla5s_D6">
    <vt:lpwstr>False</vt:lpwstr>
  </property>
</Properties>
</file>