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1"/>
  </p:sldMasterIdLst>
  <p:notesMasterIdLst>
    <p:notesMasterId r:id="rId14"/>
  </p:notesMasterIdLst>
  <p:sldIdLst>
    <p:sldId id="309" r:id="rId2"/>
    <p:sldId id="310" r:id="rId3"/>
    <p:sldId id="256" r:id="rId4"/>
    <p:sldId id="545" r:id="rId5"/>
    <p:sldId id="537" r:id="rId6"/>
    <p:sldId id="546" r:id="rId7"/>
    <p:sldId id="547" r:id="rId8"/>
    <p:sldId id="548" r:id="rId9"/>
    <p:sldId id="549" r:id="rId10"/>
    <p:sldId id="550" r:id="rId11"/>
    <p:sldId id="1239" r:id="rId12"/>
    <p:sldId id="1240" r:id="rId13"/>
  </p:sldIdLst>
  <p:sldSz cx="14630400" cy="8229600"/>
  <p:notesSz cx="6858000" cy="9144000"/>
  <p:defaultTextStyle>
    <a:defPPr>
      <a:defRPr lang="en-US"/>
    </a:defPPr>
    <a:lvl1pPr marL="0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53031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306062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59094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612124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65156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918186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71218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224249" algn="l" defTabSz="65303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D7C2C72-CCA7-C94F-96CE-872229F10D2E}">
          <p14:sldIdLst>
            <p14:sldId id="309"/>
            <p14:sldId id="310"/>
            <p14:sldId id="256"/>
            <p14:sldId id="545"/>
            <p14:sldId id="537"/>
            <p14:sldId id="546"/>
            <p14:sldId id="547"/>
            <p14:sldId id="548"/>
            <p14:sldId id="549"/>
            <p14:sldId id="550"/>
            <p14:sldId id="1239"/>
            <p14:sldId id="12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52">
          <p15:clr>
            <a:srgbClr val="A4A3A4"/>
          </p15:clr>
        </p15:guide>
        <p15:guide id="2" pos="46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99" clrIdx="0"/>
  <p:cmAuthor id="1" name="Edward Kostowski" initials="" lastIdx="3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FF180F"/>
    <a:srgbClr val="1298D9"/>
    <a:srgbClr val="0A5596"/>
    <a:srgbClr val="1591DE"/>
    <a:srgbClr val="DE7C14"/>
    <a:srgbClr val="B62627"/>
    <a:srgbClr val="9D9FA3"/>
    <a:srgbClr val="5DA92F"/>
    <a:srgbClr val="09539B"/>
    <a:srgbClr val="66A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3" autoAdjust="0"/>
    <p:restoredTop sz="83071" autoAdjust="0"/>
  </p:normalViewPr>
  <p:slideViewPr>
    <p:cSldViewPr snapToGrid="0" snapToObjects="1">
      <p:cViewPr>
        <p:scale>
          <a:sx n="80" d="100"/>
          <a:sy n="80" d="100"/>
        </p:scale>
        <p:origin x="504" y="696"/>
      </p:cViewPr>
      <p:guideLst>
        <p:guide orient="horz" pos="1552"/>
        <p:guide pos="4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-340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1193C-0686-A34D-A7D3-1BBC8E384370}" type="datetimeFigureOut">
              <a:rPr lang="en-US" smtClean="0"/>
              <a:t>9/20/17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8C9F2-37F9-5548-B539-6774EA47901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72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89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34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79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24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68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12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57" algn="l" defTabSz="45714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4412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7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n-lt"/>
                <a:ea typeface="Lucida Grande" charset="0"/>
                <a:cs typeface="Calibri"/>
                <a:sym typeface="Lucida Grande" charset="0"/>
              </a:rPr>
              <a:t>Relate these use cases to the</a:t>
            </a:r>
            <a:r>
              <a:rPr lang="en-US" baseline="0" dirty="0" smtClean="0">
                <a:latin typeface="+mn-lt"/>
                <a:ea typeface="Lucida Grande" charset="0"/>
                <a:cs typeface="Calibri"/>
                <a:sym typeface="Lucida Grande" charset="0"/>
              </a:rPr>
              <a:t> apps available on </a:t>
            </a:r>
            <a:r>
              <a:rPr lang="en-US" baseline="0" dirty="0" err="1" smtClean="0">
                <a:latin typeface="+mn-lt"/>
                <a:ea typeface="Lucida Grande" charset="0"/>
                <a:cs typeface="Calibri"/>
                <a:sym typeface="Lucida Grande" charset="0"/>
              </a:rPr>
              <a:t>apps.splunk.com</a:t>
            </a:r>
            <a:endParaRPr lang="en-US" dirty="0" smtClean="0">
              <a:latin typeface="+mn-lt"/>
              <a:ea typeface="Lucida Grande" charset="0"/>
              <a:cs typeface="Calibri"/>
              <a:sym typeface="Lucida Grande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3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n-lt"/>
                <a:ea typeface="Lucida Grande" charset="0"/>
                <a:cs typeface="Calibri"/>
                <a:sym typeface="Lucida Grande" charset="0"/>
              </a:rPr>
              <a:t>Relate these use cases to the</a:t>
            </a:r>
            <a:r>
              <a:rPr lang="en-US" baseline="0" dirty="0" smtClean="0">
                <a:latin typeface="+mn-lt"/>
                <a:ea typeface="Lucida Grande" charset="0"/>
                <a:cs typeface="Calibri"/>
                <a:sym typeface="Lucida Grande" charset="0"/>
              </a:rPr>
              <a:t> apps available on </a:t>
            </a:r>
            <a:r>
              <a:rPr lang="en-US" baseline="0" dirty="0" err="1" smtClean="0">
                <a:latin typeface="+mn-lt"/>
                <a:ea typeface="Lucida Grande" charset="0"/>
                <a:cs typeface="Calibri"/>
                <a:sym typeface="Lucida Grande" charset="0"/>
              </a:rPr>
              <a:t>apps.splunk.com</a:t>
            </a:r>
            <a:endParaRPr lang="en-US" dirty="0" smtClean="0">
              <a:latin typeface="+mn-lt"/>
              <a:ea typeface="Lucida Grande" charset="0"/>
              <a:cs typeface="Calibri"/>
              <a:sym typeface="Lucida Grande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83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8241E1-FE95-7D41-B486-9EA8BA7F7E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78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0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baseline="0" dirty="0" smtClean="0"/>
              <a:t> lot of you might think this is common sense, and yes it is.  But this can also serve as a checklist of sorts.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What are the goals?  Companies have many reasons for Splunk…  Compliance?  Reporting and Metrics?  Forensics, Just one department or many departments?</a:t>
            </a:r>
          </a:p>
          <a:p>
            <a:r>
              <a:rPr lang="en-US" baseline="0" dirty="0" smtClean="0"/>
              <a:t>How are you currently doing what you want Splunk to do?  This can give you an idea of what they need – alerts, reports, etc.</a:t>
            </a:r>
          </a:p>
          <a:p>
            <a:r>
              <a:rPr lang="en-US" baseline="0" dirty="0" smtClean="0"/>
              <a:t>Who will the Splunk users be?  IT people?  Marketing? Operations?  What are there use cases?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58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sponsor is the one who championed</a:t>
            </a:r>
            <a:r>
              <a:rPr lang="en-US" baseline="0" dirty="0" smtClean="0"/>
              <a:t> Splunk within the organization.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69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02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Calibri"/>
                <a:ea typeface="Lucida Grande" charset="0"/>
                <a:cs typeface="Calibri"/>
                <a:sym typeface="Lucida Grande" charset="0"/>
              </a:rPr>
              <a:t>system administrators - many kinds of these - server, network, application, groupware</a:t>
            </a:r>
          </a:p>
          <a:p>
            <a:pPr eaLnBrk="1" hangingPunct="1"/>
            <a:r>
              <a:rPr lang="en-US" dirty="0" smtClean="0">
                <a:latin typeface="Calibri"/>
                <a:ea typeface="Lucida Grande" charset="0"/>
                <a:cs typeface="Calibri"/>
                <a:sym typeface="Lucida Grande" charset="0"/>
              </a:rPr>
              <a:t>when </a:t>
            </a:r>
            <a:r>
              <a:rPr lang="en-US" dirty="0">
                <a:latin typeface="Calibri"/>
                <a:ea typeface="Lucida Grande" charset="0"/>
                <a:cs typeface="Calibri"/>
                <a:sym typeface="Lucida Grande" charset="0"/>
              </a:rPr>
              <a:t>an incident becomes a problem </a:t>
            </a:r>
            <a:r>
              <a:rPr lang="en-US" dirty="0" smtClean="0">
                <a:latin typeface="Calibri"/>
                <a:ea typeface="Lucida Grande" charset="0"/>
                <a:cs typeface="Calibri"/>
                <a:sym typeface="Lucida Grande" charset="0"/>
              </a:rPr>
              <a:t>– alert</a:t>
            </a:r>
          </a:p>
          <a:p>
            <a:pPr eaLnBrk="1" hangingPunct="1"/>
            <a:endParaRPr lang="en-US" dirty="0" smtClean="0">
              <a:latin typeface="Calibri"/>
              <a:ea typeface="Lucida Grande" charset="0"/>
              <a:cs typeface="Calibri"/>
              <a:sym typeface="Lucida Grande" charset="0"/>
            </a:endParaRPr>
          </a:p>
          <a:p>
            <a:pPr eaLnBrk="1" hangingPunct="1"/>
            <a:r>
              <a:rPr lang="en-US" dirty="0" smtClean="0">
                <a:latin typeface="Calibri"/>
                <a:ea typeface="Lucida Grande" charset="0"/>
                <a:cs typeface="Calibri"/>
                <a:sym typeface="Lucida Grande" charset="0"/>
              </a:rPr>
              <a:t>Relate these use cases to the</a:t>
            </a:r>
            <a:r>
              <a:rPr lang="en-US" baseline="0" dirty="0" smtClean="0">
                <a:latin typeface="Calibri"/>
                <a:ea typeface="Lucida Grande" charset="0"/>
                <a:cs typeface="Calibri"/>
                <a:sym typeface="Lucida Grande" charset="0"/>
              </a:rPr>
              <a:t> apps available on </a:t>
            </a:r>
            <a:r>
              <a:rPr lang="en-US" baseline="0" dirty="0" err="1" smtClean="0">
                <a:latin typeface="Calibri"/>
                <a:ea typeface="Lucida Grande" charset="0"/>
                <a:cs typeface="Calibri"/>
                <a:sym typeface="Lucida Grande" charset="0"/>
              </a:rPr>
              <a:t>apps.splunk.com</a:t>
            </a:r>
            <a:endParaRPr lang="en-US" dirty="0">
              <a:latin typeface="Calibri"/>
              <a:ea typeface="Lucida Grande" charset="0"/>
              <a:cs typeface="Calibri"/>
              <a:sym typeface="Lucida Grande" charset="0"/>
            </a:endParaRPr>
          </a:p>
          <a:p>
            <a:pPr eaLnBrk="1" hangingPunct="1"/>
            <a:endParaRPr lang="en-US" dirty="0">
              <a:latin typeface="Calibri"/>
              <a:ea typeface="Lucida Grande" charset="0"/>
              <a:cs typeface="Calibri"/>
              <a:sym typeface="Lucida Grande" charset="0"/>
            </a:endParaRPr>
          </a:p>
          <a:p>
            <a:pPr eaLnBrk="1" hangingPunct="1"/>
            <a:endParaRPr lang="en-US" dirty="0">
              <a:latin typeface="Calibri"/>
              <a:ea typeface="Lucida Grande" charset="0"/>
              <a:cs typeface="Calibri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652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>
                <a:latin typeface="Calibri"/>
                <a:ea typeface="Lucida Grande" charset="0"/>
                <a:cs typeface="Calibri"/>
                <a:sym typeface="Lucida Grande" charset="0"/>
              </a:rPr>
              <a:t>network - usually external intrusion</a:t>
            </a:r>
          </a:p>
          <a:p>
            <a:pPr eaLnBrk="1" hangingPunct="1"/>
            <a:r>
              <a:rPr lang="en-US" dirty="0">
                <a:latin typeface="Calibri"/>
                <a:ea typeface="Lucida Grande" charset="0"/>
                <a:cs typeface="Calibri"/>
                <a:sym typeface="Lucida Grande" charset="0"/>
              </a:rPr>
              <a:t>information security - internal</a:t>
            </a:r>
          </a:p>
          <a:p>
            <a:pPr marL="0" marR="0" indent="0" algn="l" defTabSz="457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n-lt"/>
                <a:ea typeface="Lucida Grande" charset="0"/>
                <a:cs typeface="Calibri"/>
                <a:sym typeface="Lucida Grande" charset="0"/>
              </a:rPr>
              <a:t>Relate these use cases to the</a:t>
            </a:r>
            <a:r>
              <a:rPr lang="en-US" baseline="0" dirty="0" smtClean="0">
                <a:latin typeface="+mn-lt"/>
                <a:ea typeface="Lucida Grande" charset="0"/>
                <a:cs typeface="Calibri"/>
                <a:sym typeface="Lucida Grande" charset="0"/>
              </a:rPr>
              <a:t> apps available on </a:t>
            </a:r>
            <a:r>
              <a:rPr lang="en-US" baseline="0" dirty="0" err="1" smtClean="0">
                <a:latin typeface="+mn-lt"/>
                <a:ea typeface="Lucida Grande" charset="0"/>
                <a:cs typeface="Calibri"/>
                <a:sym typeface="Lucida Grande" charset="0"/>
              </a:rPr>
              <a:t>apps.splunk.com</a:t>
            </a:r>
            <a:endParaRPr lang="en-US" dirty="0" smtClean="0">
              <a:latin typeface="+mn-lt"/>
              <a:ea typeface="Lucida Grande" charset="0"/>
              <a:cs typeface="Calibri"/>
              <a:sym typeface="Lucida Grande" charset="0"/>
            </a:endParaRPr>
          </a:p>
          <a:p>
            <a:pPr eaLnBrk="1" hangingPunct="1"/>
            <a:endParaRPr lang="en-US" dirty="0">
              <a:latin typeface="Calibri"/>
              <a:ea typeface="Lucida Grande" charset="0"/>
              <a:cs typeface="Calibri"/>
              <a:sym typeface="Lucida Grand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25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4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+mn-lt"/>
                <a:ea typeface="Lucida Grande" charset="0"/>
                <a:cs typeface="Calibri"/>
                <a:sym typeface="Lucida Grande" charset="0"/>
              </a:rPr>
              <a:t>Relate these use cases to the</a:t>
            </a:r>
            <a:r>
              <a:rPr lang="en-US" baseline="0" dirty="0" smtClean="0">
                <a:latin typeface="+mn-lt"/>
                <a:ea typeface="Lucida Grande" charset="0"/>
                <a:cs typeface="Calibri"/>
                <a:sym typeface="Lucida Grande" charset="0"/>
              </a:rPr>
              <a:t> apps available on </a:t>
            </a:r>
            <a:r>
              <a:rPr lang="en-US" baseline="0" dirty="0" err="1" smtClean="0">
                <a:latin typeface="+mn-lt"/>
                <a:ea typeface="Lucida Grande" charset="0"/>
                <a:cs typeface="Calibri"/>
                <a:sym typeface="Lucida Grande" charset="0"/>
              </a:rPr>
              <a:t>apps.splunk.com</a:t>
            </a:r>
            <a:endParaRPr lang="en-US" dirty="0" smtClean="0">
              <a:latin typeface="+mn-lt"/>
              <a:ea typeface="Lucida Grande" charset="0"/>
              <a:cs typeface="Calibri"/>
              <a:sym typeface="Lucida Grande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8C9F2-37F9-5548-B539-6774EA47901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1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493000"/>
            <a:ext cx="14630400" cy="73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2155" tIns="46078" rIns="92155" bIns="46078" anchor="ctr"/>
          <a:lstStyle/>
          <a:p>
            <a:pPr algn="ctr" defTabSz="146287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Picture 11" descr="splunk-logo-on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275" y="1725613"/>
            <a:ext cx="8764588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835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-11112" y="23261"/>
            <a:ext cx="14641512" cy="10203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073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4" name="Title Placeholder 6"/>
          <p:cNvSpPr>
            <a:spLocks noGrp="1"/>
          </p:cNvSpPr>
          <p:nvPr>
            <p:ph type="title"/>
          </p:nvPr>
        </p:nvSpPr>
        <p:spPr>
          <a:xfrm>
            <a:off x="731454" y="-36720"/>
            <a:ext cx="13167502" cy="1134856"/>
          </a:xfrm>
          <a:prstGeom prst="rect">
            <a:avLst/>
          </a:prstGeom>
        </p:spPr>
        <p:txBody>
          <a:bodyPr/>
          <a:lstStyle>
            <a:lvl1pPr algn="l">
              <a:defRPr sz="5400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1113" y="1057275"/>
            <a:ext cx="14593887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26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11112" y="23261"/>
            <a:ext cx="14641512" cy="10203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073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731454" y="-36720"/>
            <a:ext cx="13167502" cy="1134856"/>
          </a:xfrm>
          <a:prstGeom prst="rect">
            <a:avLst/>
          </a:prstGeom>
          <a:noFill/>
          <a:ln>
            <a:noFill/>
          </a:ln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b="0" i="0" kern="0" spc="0" baseline="0" dirty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 algn="l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31451" y="1269874"/>
            <a:ext cx="13211789" cy="615714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230188" indent="-230188">
              <a:spcBef>
                <a:spcPts val="1289"/>
              </a:spcBef>
              <a:buClrTx/>
              <a:buSzPct val="100000"/>
              <a:buFont typeface="Arial"/>
              <a:buChar char="•"/>
              <a:defRPr sz="34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8975" indent="-228600">
              <a:spcBef>
                <a:spcPts val="750"/>
              </a:spcBef>
              <a:buSzPct val="80000"/>
              <a:defRPr sz="31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38238" indent="-219075">
              <a:spcBef>
                <a:spcPts val="750"/>
              </a:spcBef>
              <a:buClr>
                <a:srgbClr val="7F7F7F"/>
              </a:buClr>
              <a:defRPr sz="29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2600" spc="-18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2400" spc="-18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113" y="1057275"/>
            <a:ext cx="14593887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2555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11112" y="23261"/>
            <a:ext cx="14641512" cy="10203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730739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731454" y="-36720"/>
            <a:ext cx="13167502" cy="1134856"/>
          </a:xfrm>
          <a:prstGeom prst="rect">
            <a:avLst/>
          </a:prstGeom>
        </p:spPr>
        <p:txBody>
          <a:bodyPr/>
          <a:lstStyle>
            <a:lvl1pPr>
              <a:defRPr sz="5400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31451" y="1269874"/>
            <a:ext cx="6266249" cy="615714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230188" indent="-230188">
              <a:spcBef>
                <a:spcPts val="1289"/>
              </a:spcBef>
              <a:buClrTx/>
              <a:buSzPct val="100000"/>
              <a:buFont typeface="Arial"/>
              <a:buChar char="•"/>
              <a:defRPr sz="34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8975" indent="-228600">
              <a:spcBef>
                <a:spcPts val="750"/>
              </a:spcBef>
              <a:buSzPct val="80000"/>
              <a:defRPr sz="31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38238" indent="-219075">
              <a:spcBef>
                <a:spcPts val="750"/>
              </a:spcBef>
              <a:buClr>
                <a:srgbClr val="7F7F7F"/>
              </a:buClr>
              <a:defRPr sz="29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2600" spc="-18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2400" spc="-18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556501" y="1269874"/>
            <a:ext cx="6342456" cy="615714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230188" indent="-230188">
              <a:spcBef>
                <a:spcPts val="1289"/>
              </a:spcBef>
              <a:buClrTx/>
              <a:buSzPct val="100000"/>
              <a:buFont typeface="Arial"/>
              <a:buChar char="•"/>
              <a:defRPr sz="34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688975" indent="-228600">
              <a:spcBef>
                <a:spcPts val="750"/>
              </a:spcBef>
              <a:buSzPct val="80000"/>
              <a:defRPr sz="31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1138238" indent="-219075">
              <a:spcBef>
                <a:spcPts val="750"/>
              </a:spcBef>
              <a:buClr>
                <a:srgbClr val="7F7F7F"/>
              </a:buClr>
              <a:defRPr sz="2900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2600" spc="-180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2400" spc="-180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1113" y="1057275"/>
            <a:ext cx="14593887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62401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011363" y="2489200"/>
            <a:ext cx="10690225" cy="333692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5311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29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377634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ltGray">
          <a:xfrm>
            <a:off x="1588" y="7570788"/>
            <a:ext cx="14641512" cy="65881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730739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gray">
          <a:xfrm>
            <a:off x="0" y="15875"/>
            <a:ext cx="14630400" cy="1041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8" name="TextBox 16"/>
          <p:cNvSpPr txBox="1">
            <a:spLocks noChangeArrowheads="1"/>
          </p:cNvSpPr>
          <p:nvPr/>
        </p:nvSpPr>
        <p:spPr bwMode="auto">
          <a:xfrm>
            <a:off x="-244475" y="7366000"/>
            <a:ext cx="1047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6" tIns="25713" rIns="51426" bIns="25713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mtClean="0"/>
          </a:p>
        </p:txBody>
      </p:sp>
      <p:pic>
        <p:nvPicPr>
          <p:cNvPr id="1029" name="Picture 14" descr="splunk-logo-on-white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7581900"/>
            <a:ext cx="16129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18"/>
          <p:cNvSpPr txBox="1">
            <a:spLocks noChangeArrowheads="1"/>
          </p:cNvSpPr>
          <p:nvPr/>
        </p:nvSpPr>
        <p:spPr bwMode="auto">
          <a:xfrm>
            <a:off x="1625600" y="7743825"/>
            <a:ext cx="18494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26" tIns="25713" rIns="51426" bIns="25713">
            <a:spAutoFit/>
          </a:bodyPr>
          <a:lstStyle>
            <a:lvl1pPr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 smtClean="0">
                <a:solidFill>
                  <a:srgbClr val="191919"/>
                </a:solidFill>
              </a:rPr>
              <a:t>Listen to your data.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10045701" y="7513638"/>
            <a:ext cx="4559300" cy="438150"/>
          </a:xfrm>
          <a:prstGeom prst="rect">
            <a:avLst/>
          </a:prstGeom>
        </p:spPr>
        <p:txBody>
          <a:bodyPr lIns="130622" tIns="65311" rIns="130622" bIns="65311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0" i="0" dirty="0" smtClean="0">
                <a:latin typeface="Helvetica Neue Thin"/>
                <a:cs typeface="Helvetica Neue Thin"/>
              </a:rPr>
              <a:t>Architecting Splunk</a:t>
            </a:r>
            <a:r>
              <a:rPr lang="en-US" b="0" i="0" baseline="0" dirty="0" smtClean="0">
                <a:latin typeface="Helvetica Neue Thin"/>
                <a:cs typeface="Helvetica Neue Thin"/>
              </a:rPr>
              <a:t> </a:t>
            </a:r>
            <a:r>
              <a:rPr lang="en-US" b="0" i="0" baseline="0" smtClean="0">
                <a:latin typeface="Helvetica Neue Thin"/>
                <a:cs typeface="Helvetica Neue Thin"/>
              </a:rPr>
              <a:t>Enterprise Deployments</a:t>
            </a:r>
            <a:endParaRPr lang="en-US" b="0" i="0" dirty="0">
              <a:latin typeface="Helvetica Neue Thin"/>
              <a:cs typeface="Helvetica Neue Thin"/>
            </a:endParaRPr>
          </a:p>
        </p:txBody>
      </p:sp>
      <p:sp>
        <p:nvSpPr>
          <p:cNvPr id="13" name="Slide Number Placeholder 18"/>
          <p:cNvSpPr txBox="1">
            <a:spLocks/>
          </p:cNvSpPr>
          <p:nvPr/>
        </p:nvSpPr>
        <p:spPr bwMode="gray">
          <a:xfrm>
            <a:off x="6950742" y="7721600"/>
            <a:ext cx="685800" cy="365125"/>
          </a:xfrm>
          <a:prstGeom prst="rect">
            <a:avLst/>
          </a:prstGeom>
        </p:spPr>
        <p:txBody>
          <a:bodyPr lIns="91307" tIns="45653" rIns="91307" bIns="45653" anchor="ctr"/>
          <a:lstStyle>
            <a:defPPr>
              <a:defRPr lang="en-US"/>
            </a:defPPr>
            <a:lvl1pPr marL="0" algn="ctr" defTabSz="811627" rtl="0" eaLnBrk="1" fontAlgn="auto" latinLnBrk="0" hangingPunct="1">
              <a:spcBef>
                <a:spcPts val="0"/>
              </a:spcBef>
              <a:spcAft>
                <a:spcPts val="0"/>
              </a:spcAft>
              <a:defRPr sz="1800" kern="1200">
                <a:solidFill>
                  <a:srgbClr val="4C4C4C"/>
                </a:solidFill>
                <a:latin typeface="Arial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D6BCB3E-C8DD-D744-BBE2-89229D97523B}" type="slidenum">
              <a:rPr lang="en-US" sz="1400" smtClean="0"/>
              <a:pPr>
                <a:defRPr/>
              </a:pPr>
              <a:t>‹#›</a:t>
            </a:fld>
            <a:endParaRPr lang="en-US" sz="1400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8802688" y="7791450"/>
            <a:ext cx="5767387" cy="438150"/>
          </a:xfrm>
          <a:prstGeom prst="rect">
            <a:avLst/>
          </a:prstGeom>
        </p:spPr>
        <p:txBody>
          <a:bodyPr lIns="130606" tIns="65303" rIns="130606" bIns="65303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 i="0" dirty="0" smtClean="0">
                <a:latin typeface="Helvetica Neue Light"/>
                <a:cs typeface="Helvetica Neue Light"/>
              </a:rPr>
              <a:t>Copyright © 2017</a:t>
            </a:r>
            <a:r>
              <a:rPr lang="en-US" sz="1000" b="0" i="0" baseline="0" dirty="0" smtClean="0">
                <a:latin typeface="Helvetica Neue Light"/>
                <a:cs typeface="Helvetica Neue Light"/>
              </a:rPr>
              <a:t> </a:t>
            </a:r>
            <a:r>
              <a:rPr lang="en-US" sz="1000" b="0" i="0" dirty="0" smtClean="0">
                <a:latin typeface="Helvetica Neue Light"/>
                <a:cs typeface="Helvetica Neue Light"/>
              </a:rPr>
              <a:t>Splunk, Inc. All rights reserved      |       </a:t>
            </a:r>
            <a:fld id="{0F25502B-9290-324E-AC1A-A4EAC475B8EB}" type="datetime3">
              <a:rPr lang="en-US" sz="1000" b="0" i="0" smtClean="0">
                <a:latin typeface="Helvetica Neue Light"/>
                <a:cs typeface="Helvetica Neue Ligh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20 September 2017</a:t>
            </a:fld>
            <a:endParaRPr lang="en-US" sz="1000" b="0" i="0" dirty="0">
              <a:latin typeface="Helvetica Neue Light"/>
              <a:cs typeface="Helvetica Neue Ligh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6513" y="7555509"/>
            <a:ext cx="14593887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15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693" r:id="rId6"/>
    <p:sldLayoutId id="2147483695" r:id="rId7"/>
  </p:sldLayoutIdLst>
  <p:timing>
    <p:tnLst>
      <p:par>
        <p:cTn id="1" dur="indefinite" restart="never" nodeType="tmRoot"/>
      </p:par>
    </p:tnLst>
  </p:timing>
  <p:txStyles>
    <p:titleStyle>
      <a:lvl1pPr algn="l" defTabSz="1462088" rtl="0" eaLnBrk="1" fontAlgn="base" hangingPunct="1">
        <a:spcBef>
          <a:spcPct val="0"/>
        </a:spcBef>
        <a:spcAft>
          <a:spcPct val="0"/>
        </a:spcAft>
        <a:defRPr lang="en-US" sz="5400" b="0" i="0" kern="1200" spc="-180" dirty="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1pPr>
      <a:lvl2pPr algn="ctr" defTabSz="1462088" rtl="0" eaLnBrk="1" fontAlgn="base" hangingPunct="1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462088" rtl="0" eaLnBrk="1" fontAlgn="base" hangingPunct="1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462088" rtl="0" eaLnBrk="1" fontAlgn="base" hangingPunct="1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462088" rtl="0" eaLnBrk="1" fontAlgn="base" hangingPunct="1">
        <a:spcBef>
          <a:spcPct val="0"/>
        </a:spcBef>
        <a:spcAft>
          <a:spcPct val="0"/>
        </a:spcAft>
        <a:defRPr sz="5400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819302" algn="ctr" defTabSz="1462227" rtl="0" eaLnBrk="1" fontAlgn="base" hangingPunct="1">
        <a:spcBef>
          <a:spcPct val="0"/>
        </a:spcBef>
        <a:spcAft>
          <a:spcPct val="0"/>
        </a:spcAft>
        <a:defRPr sz="6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1638605" algn="ctr" defTabSz="1462227" rtl="0" eaLnBrk="1" fontAlgn="base" hangingPunct="1">
        <a:spcBef>
          <a:spcPct val="0"/>
        </a:spcBef>
        <a:spcAft>
          <a:spcPct val="0"/>
        </a:spcAft>
        <a:defRPr sz="6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2457907" algn="ctr" defTabSz="1462227" rtl="0" eaLnBrk="1" fontAlgn="base" hangingPunct="1">
        <a:spcBef>
          <a:spcPct val="0"/>
        </a:spcBef>
        <a:spcAft>
          <a:spcPct val="0"/>
        </a:spcAft>
        <a:defRPr sz="6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277210" algn="ctr" defTabSz="1462227" rtl="0" eaLnBrk="1" fontAlgn="base" hangingPunct="1">
        <a:spcBef>
          <a:spcPct val="0"/>
        </a:spcBef>
        <a:spcAft>
          <a:spcPct val="0"/>
        </a:spcAft>
        <a:defRPr sz="6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457200" indent="-457200" algn="l" defTabSz="1462088" rtl="0" eaLnBrk="1" fontAlgn="base" hangingPunct="1">
        <a:spcBef>
          <a:spcPts val="1213"/>
        </a:spcBef>
        <a:spcAft>
          <a:spcPct val="0"/>
        </a:spcAft>
        <a:buSzPct val="80000"/>
        <a:buFont typeface="Arial" charset="0"/>
        <a:buChar char="•"/>
        <a:defRPr sz="39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71550" indent="-511175" algn="l" defTabSz="1462088" rtl="0" eaLnBrk="1" fontAlgn="base" hangingPunct="1">
        <a:spcBef>
          <a:spcPct val="0"/>
        </a:spcBef>
        <a:spcAft>
          <a:spcPct val="0"/>
        </a:spcAft>
        <a:buFont typeface="Calibri" charset="0"/>
        <a:buChar char="–"/>
        <a:defRPr sz="3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273175" indent="-284163" algn="l" defTabSz="1462088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SzPct val="100000"/>
        <a:buFont typeface="Wingdings 3" charset="0"/>
        <a:buChar char="ê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57350" indent="-366713" algn="l" defTabSz="1462088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79525" indent="-119063" algn="l" defTabSz="1462088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Font typeface="Wingdings 3" charset="0"/>
        <a:buChar char="ê"/>
        <a:defRPr sz="29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4022895" indent="-365719" algn="l" defTabSz="14628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54328" indent="-365719" algn="l" defTabSz="14628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485765" indent="-365719" algn="l" defTabSz="14628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17201" indent="-365719" algn="l" defTabSz="1462871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1435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62871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194306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25741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57176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388612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20047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51482" algn="l" defTabSz="1462871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splunk.com/en_us/resources/use-case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User-centered_design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238750"/>
            <a:ext cx="14630400" cy="1930400"/>
          </a:xfrm>
        </p:spPr>
        <p:txBody>
          <a:bodyPr/>
          <a:lstStyle/>
          <a:p>
            <a:pPr algn="ctr"/>
            <a:r>
              <a:rPr lang="en-US" dirty="0" smtClean="0"/>
              <a:t>Architecting Splunk Enterprise Deployments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8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1"/>
          <p:cNvSpPr>
            <a:spLocks noGrp="1" noChangeArrowheads="1"/>
          </p:cNvSpPr>
          <p:nvPr>
            <p:ph type="title"/>
          </p:nvPr>
        </p:nvSpPr>
        <p:spPr>
          <a:xfrm>
            <a:off x="731520" y="-36576"/>
            <a:ext cx="14070299" cy="1134856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ym typeface="Myriad Pro" pitchFamily="-105" charset="0"/>
              </a:rPr>
              <a:t>Users &amp; Use </a:t>
            </a:r>
            <a:r>
              <a:rPr lang="en-US" dirty="0">
                <a:sym typeface="Myriad Pro" pitchFamily="-105" charset="0"/>
              </a:rPr>
              <a:t>Cases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 smtClean="0">
                <a:sym typeface="Myriad Pro" pitchFamily="-105" charset="0"/>
              </a:rPr>
              <a:t> </a:t>
            </a:r>
            <a:r>
              <a:rPr lang="en-US" dirty="0">
                <a:sym typeface="Myriad Pro" pitchFamily="-105" charset="0"/>
              </a:rPr>
              <a:t>Application </a:t>
            </a:r>
            <a:r>
              <a:rPr lang="en-US" dirty="0" smtClean="0">
                <a:sym typeface="Myriad Pro" pitchFamily="-105" charset="0"/>
              </a:rPr>
              <a:t>Development</a:t>
            </a:r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ym typeface="Myriad Pro" pitchFamily="-105" charset="0"/>
              </a:rPr>
              <a:t>Common users include:</a:t>
            </a:r>
          </a:p>
          <a:p>
            <a:r>
              <a:rPr lang="en-US" dirty="0" smtClean="0">
                <a:sym typeface="Myriad Pro" pitchFamily="-105" charset="0"/>
              </a:rPr>
              <a:t>Application developers</a:t>
            </a:r>
          </a:p>
          <a:p>
            <a:r>
              <a:rPr lang="en-US" dirty="0" smtClean="0">
                <a:sym typeface="Myriad Pro" pitchFamily="-105" charset="0"/>
              </a:rPr>
              <a:t>Customer Support</a:t>
            </a:r>
          </a:p>
          <a:p>
            <a:r>
              <a:rPr lang="en-US" dirty="0" smtClean="0">
                <a:sym typeface="Myriad Pro" pitchFamily="-105" charset="0"/>
              </a:rPr>
              <a:t>Operations</a:t>
            </a:r>
          </a:p>
          <a:p>
            <a:r>
              <a:rPr lang="en-US" dirty="0" smtClean="0">
                <a:sym typeface="Myriad Pro" pitchFamily="-105" charset="0"/>
              </a:rPr>
              <a:t>Business owners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vert="horz" lIns="82193" tIns="41096" rIns="82193" bIns="41096"/>
          <a:lstStyle/>
          <a:p>
            <a:pPr marL="0" indent="0">
              <a:spcBef>
                <a:spcPts val="1289"/>
              </a:spcBef>
              <a:buSzPct val="110000"/>
              <a:buNone/>
            </a:pPr>
            <a:r>
              <a:rPr lang="en-US" sz="3400" b="1" spc="-180" dirty="0">
                <a:latin typeface="Arial"/>
                <a:cs typeface="Arial"/>
                <a:sym typeface="Myriad Pro" pitchFamily="-105" charset="0"/>
              </a:rPr>
              <a:t>Common use cases include: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Custom Application Management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Packaged Application Management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Application Development 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Eliminate direct access to production systems for troubleshooting 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Overcome knowledge silos</a:t>
            </a:r>
          </a:p>
          <a:p>
            <a:pPr marL="0" indent="0">
              <a:spcBef>
                <a:spcPts val="1289"/>
              </a:spcBef>
              <a:buSzPct val="110000"/>
              <a:buNone/>
            </a:pPr>
            <a:endParaRPr lang="en-US" sz="3400" spc="-180" dirty="0">
              <a:latin typeface="Arial"/>
              <a:cs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31451" y="6367648"/>
            <a:ext cx="3081579" cy="914400"/>
            <a:chOff x="9617737" y="5966953"/>
            <a:chExt cx="3625855" cy="1486270"/>
          </a:xfrm>
        </p:grpSpPr>
        <p:sp>
          <p:nvSpPr>
            <p:cNvPr id="8" name="Rounded Rectangle 7"/>
            <p:cNvSpPr/>
            <p:nvPr/>
          </p:nvSpPr>
          <p:spPr>
            <a:xfrm>
              <a:off x="9617737" y="5966953"/>
              <a:ext cx="3625855" cy="1486270"/>
            </a:xfrm>
            <a:prstGeom prst="roundRect">
              <a:avLst/>
            </a:prstGeom>
            <a:solidFill>
              <a:srgbClr val="DE7C14"/>
            </a:solidFill>
            <a:ln w="25400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 smtClean="0"/>
            </a:p>
            <a:p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250277" y="6238220"/>
              <a:ext cx="2322606" cy="618757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pPr algn="ctr"/>
              <a:r>
                <a:rPr lang="en-US" sz="3200" kern="0" dirty="0" smtClean="0">
                  <a:solidFill>
                    <a:srgbClr val="FFFFFF"/>
                  </a:solidFill>
                </a:rPr>
                <a:t>App Mgmt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2444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Myriad Pro" pitchFamily="-105" charset="0"/>
              </a:rPr>
              <a:t>Users and Use </a:t>
            </a:r>
            <a:r>
              <a:rPr lang="en-US" dirty="0">
                <a:sym typeface="Myriad Pro" pitchFamily="-105" charset="0"/>
              </a:rPr>
              <a:t>Cases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 smtClean="0">
                <a:sym typeface="Myriad Pro" pitchFamily="-105" charset="0"/>
              </a:rPr>
              <a:t> Analytics</a:t>
            </a:r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ym typeface="Myriad Pro" pitchFamily="-105" charset="0"/>
              </a:rPr>
              <a:t>Common users include:</a:t>
            </a:r>
          </a:p>
          <a:p>
            <a:r>
              <a:rPr lang="en-US" dirty="0" smtClean="0">
                <a:sym typeface="Myriad Pro" pitchFamily="-105" charset="0"/>
              </a:rPr>
              <a:t>Marketing</a:t>
            </a:r>
          </a:p>
          <a:p>
            <a:r>
              <a:rPr lang="en-US" dirty="0" smtClean="0">
                <a:sym typeface="Myriad Pro" pitchFamily="-105" charset="0"/>
              </a:rPr>
              <a:t>Operations</a:t>
            </a:r>
          </a:p>
          <a:p>
            <a:r>
              <a:rPr lang="en-US" dirty="0" smtClean="0">
                <a:sym typeface="Myriad Pro" pitchFamily="-105" charset="0"/>
              </a:rPr>
              <a:t>Business owners</a:t>
            </a:r>
          </a:p>
          <a:p>
            <a:r>
              <a:rPr lang="en-US" dirty="0" smtClean="0">
                <a:sym typeface="Myriad Pro" pitchFamily="-105" charset="0"/>
              </a:rPr>
              <a:t>Business/market analysts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vert="horz" lIns="82193" tIns="41096" rIns="82193" bIns="41096"/>
          <a:lstStyle/>
          <a:p>
            <a:pPr marL="0" indent="0">
              <a:spcBef>
                <a:spcPts val="1289"/>
              </a:spcBef>
              <a:buSzPct val="110000"/>
              <a:buNone/>
            </a:pPr>
            <a:r>
              <a:rPr lang="en-US" sz="3400" b="1" spc="-180" dirty="0">
                <a:latin typeface="Arial"/>
                <a:cs typeface="Arial"/>
                <a:sym typeface="Myriad Pro" pitchFamily="-105" charset="0"/>
              </a:rPr>
              <a:t>Common use cases include: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Business Intelligence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Supply chain management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Procurement planning</a:t>
            </a:r>
          </a:p>
          <a:p>
            <a:pPr>
              <a:spcBef>
                <a:spcPts val="1289"/>
              </a:spcBef>
              <a:buSzPct val="110000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Real-time business insights</a:t>
            </a:r>
            <a:endParaRPr lang="en-US" sz="3400" spc="-180" dirty="0">
              <a:latin typeface="Arial"/>
              <a:cs typeface="Arial"/>
              <a:sym typeface="Myriad Pro" pitchFamily="-105" charset="0"/>
            </a:endParaRPr>
          </a:p>
          <a:p>
            <a:pPr>
              <a:spcBef>
                <a:spcPts val="1289"/>
              </a:spcBef>
              <a:buSzPct val="110000"/>
            </a:pPr>
            <a:endParaRPr lang="en-US" sz="3400" spc="-180" dirty="0" smtClean="0">
              <a:latin typeface="Arial"/>
              <a:cs typeface="Arial"/>
              <a:sym typeface="Myriad Pro" pitchFamily="-105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0861662" y="6512615"/>
            <a:ext cx="3081578" cy="914400"/>
            <a:chOff x="9617736" y="2686004"/>
            <a:chExt cx="3625855" cy="1486270"/>
          </a:xfrm>
        </p:grpSpPr>
        <p:sp>
          <p:nvSpPr>
            <p:cNvPr id="12" name="Rounded Rectangle 11"/>
            <p:cNvSpPr/>
            <p:nvPr/>
          </p:nvSpPr>
          <p:spPr>
            <a:xfrm>
              <a:off x="9617736" y="2686004"/>
              <a:ext cx="3625855" cy="1486270"/>
            </a:xfrm>
            <a:prstGeom prst="roundRect">
              <a:avLst/>
            </a:prstGeom>
            <a:solidFill>
              <a:srgbClr val="FF180F"/>
            </a:solidFill>
            <a:ln w="25400">
              <a:noFill/>
              <a:round/>
              <a:headEnd/>
              <a:tailEnd/>
            </a:ln>
            <a:effectLst/>
          </p:spPr>
        </p:sp>
        <p:sp>
          <p:nvSpPr>
            <p:cNvPr id="13" name="TextBox 12"/>
            <p:cNvSpPr txBox="1"/>
            <p:nvPr/>
          </p:nvSpPr>
          <p:spPr>
            <a:xfrm>
              <a:off x="10269246" y="2899915"/>
              <a:ext cx="2310906" cy="984875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3600" kern="0" dirty="0" smtClean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Analytics</a:t>
              </a:r>
              <a:endParaRPr lang="en-US" sz="3600" kern="0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622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Use Cases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Splunk publishes customer and industry case studies and success stories at </a:t>
            </a:r>
            <a:r>
              <a:rPr lang="en-US" dirty="0" err="1" smtClean="0"/>
              <a:t>splunk.com</a:t>
            </a:r>
            <a:endParaRPr lang="en-US" dirty="0"/>
          </a:p>
          <a:p>
            <a:pPr marL="458787" lvl="1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www.splunk.com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en_us</a:t>
            </a:r>
            <a:r>
              <a:rPr lang="en-US" dirty="0">
                <a:hlinkClick r:id="rId2"/>
              </a:rPr>
              <a:t>/resources/use-</a:t>
            </a:r>
            <a:r>
              <a:rPr lang="en-US" dirty="0" err="1">
                <a:hlinkClick r:id="rId2"/>
              </a:rPr>
              <a:t>cases.html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9847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 </a:t>
            </a:r>
            <a:r>
              <a:rPr lang="en-US" dirty="0"/>
              <a:t>U</a:t>
            </a:r>
            <a:r>
              <a:rPr lang="en-US" dirty="0" smtClean="0"/>
              <a:t>sage Guidelines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Should be used only for enrolled students</a:t>
            </a:r>
          </a:p>
          <a:p>
            <a:r>
              <a:rPr lang="en-US" dirty="0" smtClean="0"/>
              <a:t>Not meant to be a self-paced document, an instructor is required</a:t>
            </a:r>
          </a:p>
          <a:p>
            <a:r>
              <a:rPr lang="en-US" dirty="0" smtClean="0"/>
              <a:t>Please do not distribute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308912" y="7245312"/>
            <a:ext cx="2241493" cy="304577"/>
          </a:xfrm>
          <a:prstGeom prst="rect">
            <a:avLst/>
          </a:prstGeom>
          <a:noFill/>
        </p:spPr>
        <p:txBody>
          <a:bodyPr wrap="square" lIns="82164" tIns="41083" rIns="82164" bIns="41083" rtlCol="0">
            <a:spAutoFit/>
          </a:bodyPr>
          <a:lstStyle/>
          <a:p>
            <a:pPr algn="r"/>
            <a:fld id="{1DD9373E-14FE-5444-8B02-63DE01BD2573}" type="datetime3">
              <a:rPr lang="en-US" sz="1400">
                <a:solidFill>
                  <a:srgbClr val="FFFFFF"/>
                </a:solidFill>
                <a:latin typeface="Arial"/>
                <a:cs typeface="Arial"/>
              </a:rPr>
              <a:pPr algn="r"/>
              <a:t>20 September 2017</a:t>
            </a:fld>
            <a:endParaRPr lang="en-US" sz="140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851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57400" y="2774950"/>
            <a:ext cx="10515600" cy="2743200"/>
          </a:xfrm>
        </p:spPr>
        <p:txBody>
          <a:bodyPr/>
          <a:lstStyle/>
          <a:p>
            <a:pPr algn="ctr"/>
            <a:r>
              <a:rPr lang="en-US" sz="7200" dirty="0" smtClean="0"/>
              <a:t>Use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Planning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 smtClean="0"/>
              <a:t> Discovery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As the first step, </a:t>
            </a:r>
            <a:r>
              <a:rPr lang="en-US" dirty="0"/>
              <a:t>you </a:t>
            </a:r>
            <a:r>
              <a:rPr lang="en-US" dirty="0" smtClean="0"/>
              <a:t>need to gather the following basic information</a:t>
            </a:r>
            <a:endParaRPr lang="en-US" dirty="0"/>
          </a:p>
          <a:p>
            <a:pPr lvl="1"/>
            <a:r>
              <a:rPr lang="en-US" dirty="0"/>
              <a:t>Who will be the Splunk users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are their roles?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What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are the goals for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your Splunk deployment?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dirty="0"/>
              <a:t>What are the use cases?</a:t>
            </a:r>
          </a:p>
          <a:p>
            <a:pPr lvl="1"/>
            <a:r>
              <a:rPr lang="en-US" dirty="0" smtClean="0">
                <a:solidFill>
                  <a:srgbClr val="7F7F7F"/>
                </a:solidFill>
              </a:rPr>
              <a:t>What </a:t>
            </a:r>
            <a:r>
              <a:rPr lang="en-US" dirty="0">
                <a:solidFill>
                  <a:srgbClr val="7F7F7F"/>
                </a:solidFill>
              </a:rPr>
              <a:t>is the current </a:t>
            </a:r>
            <a:r>
              <a:rPr lang="en-US" dirty="0" smtClean="0">
                <a:solidFill>
                  <a:srgbClr val="7F7F7F"/>
                </a:solidFill>
              </a:rPr>
              <a:t>IT physical </a:t>
            </a:r>
            <a:r>
              <a:rPr lang="en-US" dirty="0">
                <a:solidFill>
                  <a:srgbClr val="7F7F7F"/>
                </a:solidFill>
              </a:rPr>
              <a:t>environment?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What is the current monitoring </a:t>
            </a:r>
            <a:r>
              <a:rPr lang="en-US" dirty="0" smtClean="0">
                <a:solidFill>
                  <a:srgbClr val="7F7F7F"/>
                </a:solidFill>
              </a:rPr>
              <a:t>and / or </a:t>
            </a:r>
            <a:r>
              <a:rPr lang="en-US" dirty="0">
                <a:solidFill>
                  <a:srgbClr val="7F7F7F"/>
                </a:solidFill>
              </a:rPr>
              <a:t>logging environment</a:t>
            </a:r>
            <a:r>
              <a:rPr lang="en-US" dirty="0" smtClean="0">
                <a:solidFill>
                  <a:srgbClr val="7F7F7F"/>
                </a:solidFill>
              </a:rPr>
              <a:t>?</a:t>
            </a:r>
            <a:endParaRPr 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6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Planning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 smtClean="0"/>
              <a:t> Identify Users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Centered Design is a </a:t>
            </a:r>
            <a:r>
              <a:rPr lang="en-US" dirty="0" smtClean="0"/>
              <a:t>technique that </a:t>
            </a:r>
            <a:r>
              <a:rPr lang="en-US" dirty="0"/>
              <a:t>can help to:</a:t>
            </a:r>
          </a:p>
          <a:p>
            <a:pPr lvl="1"/>
            <a:r>
              <a:rPr lang="en-US" dirty="0"/>
              <a:t>Identify the target </a:t>
            </a:r>
            <a:r>
              <a:rPr lang="en-US" dirty="0" smtClean="0"/>
              <a:t>users and their experience levels</a:t>
            </a:r>
            <a:endParaRPr lang="en-US" dirty="0"/>
          </a:p>
          <a:p>
            <a:pPr lvl="1"/>
            <a:r>
              <a:rPr lang="en-US" dirty="0"/>
              <a:t>Define their </a:t>
            </a:r>
            <a:r>
              <a:rPr lang="en-US" dirty="0" smtClean="0"/>
              <a:t>tasks </a:t>
            </a:r>
            <a:r>
              <a:rPr lang="en-US" dirty="0"/>
              <a:t>and goals </a:t>
            </a:r>
          </a:p>
          <a:p>
            <a:pPr lvl="1"/>
            <a:r>
              <a:rPr lang="en-US" dirty="0" smtClean="0"/>
              <a:t>Document functions </a:t>
            </a:r>
            <a:r>
              <a:rPr lang="en-US" dirty="0"/>
              <a:t>they </a:t>
            </a:r>
            <a:r>
              <a:rPr lang="en-US" dirty="0" smtClean="0"/>
              <a:t>desire </a:t>
            </a:r>
            <a:r>
              <a:rPr lang="en-US" dirty="0"/>
              <a:t>and </a:t>
            </a:r>
            <a:r>
              <a:rPr lang="en-US" dirty="0" smtClean="0"/>
              <a:t>require </a:t>
            </a:r>
            <a:r>
              <a:rPr lang="en-US" dirty="0"/>
              <a:t>from a system </a:t>
            </a:r>
          </a:p>
          <a:p>
            <a:pPr lvl="1"/>
            <a:r>
              <a:rPr lang="en-US" dirty="0" smtClean="0"/>
              <a:t>Determine the </a:t>
            </a:r>
            <a:r>
              <a:rPr lang="en-US" dirty="0"/>
              <a:t>information they </a:t>
            </a:r>
            <a:r>
              <a:rPr lang="en-US" dirty="0" smtClean="0"/>
              <a:t>desire and require</a:t>
            </a:r>
          </a:p>
          <a:p>
            <a:r>
              <a:rPr lang="en-US" dirty="0" smtClean="0"/>
              <a:t>Additional info: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en.wikipedia.org</a:t>
            </a:r>
            <a:r>
              <a:rPr lang="en-US" dirty="0">
                <a:hlinkClick r:id="rId3"/>
              </a:rPr>
              <a:t>/wiki/User-</a:t>
            </a:r>
            <a:r>
              <a:rPr lang="en-US" dirty="0" err="1">
                <a:hlinkClick r:id="rId3"/>
              </a:rPr>
              <a:t>centered_design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7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and Usage Categories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662120" y="1284229"/>
            <a:ext cx="13090429" cy="6175224"/>
            <a:chOff x="1409486" y="1393178"/>
            <a:chExt cx="11834105" cy="5396373"/>
          </a:xfrm>
        </p:grpSpPr>
        <p:sp>
          <p:nvSpPr>
            <p:cNvPr id="4" name="Rounded Rectangle 3"/>
            <p:cNvSpPr/>
            <p:nvPr/>
          </p:nvSpPr>
          <p:spPr>
            <a:xfrm>
              <a:off x="1409486" y="1393178"/>
              <a:ext cx="11834105" cy="980388"/>
            </a:xfrm>
            <a:prstGeom prst="roundRect">
              <a:avLst/>
            </a:prstGeom>
            <a:noFill/>
            <a:ln w="12700" cmpd="sng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62994" y="1393178"/>
              <a:ext cx="6182444" cy="980388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pPr marL="228572" lvl="1" indent="-228572" defTabSz="888892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>
                  <a:cs typeface="Arial"/>
                </a:rPr>
                <a:t>Troubleshoot systems</a:t>
              </a:r>
            </a:p>
            <a:p>
              <a:pPr marL="228572" lvl="1" indent="-228572" defTabSz="888892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>
                  <a:cs typeface="Arial"/>
                </a:rPr>
                <a:t>Proactively discover problems</a:t>
              </a:r>
            </a:p>
            <a:p>
              <a:pPr marL="228572" lvl="1" indent="-228572" defTabSz="888892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dirty="0" smtClean="0">
                  <a:cs typeface="Arial"/>
                </a:rPr>
                <a:t>Reduce </a:t>
              </a:r>
              <a:r>
                <a:rPr lang="en-US" sz="2000" dirty="0">
                  <a:cs typeface="Arial"/>
                </a:rPr>
                <a:t>or eliminate escalations and group </a:t>
              </a:r>
              <a:r>
                <a:rPr lang="en-US" sz="2000" dirty="0" smtClean="0">
                  <a:cs typeface="Arial"/>
                </a:rPr>
                <a:t>analysis</a:t>
              </a:r>
              <a:endParaRPr lang="en-US" sz="2000" dirty="0">
                <a:cs typeface="Arial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09486" y="2449551"/>
              <a:ext cx="11834105" cy="980389"/>
              <a:chOff x="1409486" y="2924294"/>
              <a:chExt cx="11834105" cy="980389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1409486" y="2924294"/>
                <a:ext cx="11834105" cy="980389"/>
              </a:xfrm>
              <a:prstGeom prst="roundRect">
                <a:avLst/>
              </a:prstGeom>
              <a:no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562994" y="2924295"/>
                <a:ext cx="4335784" cy="980388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Identify security incidents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Investigate security incidents faster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Report on security </a:t>
                </a:r>
                <a:r>
                  <a:rPr lang="en-US" sz="2000" dirty="0" smtClean="0">
                    <a:cs typeface="Arial"/>
                  </a:rPr>
                  <a:t>issues</a:t>
                </a:r>
                <a:endParaRPr lang="en-US" sz="2000" dirty="0">
                  <a:cs typeface="Arial"/>
                </a:endParaRP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409486" y="3513906"/>
              <a:ext cx="11834105" cy="980388"/>
              <a:chOff x="1409486" y="4425747"/>
              <a:chExt cx="11834105" cy="980388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409486" y="4425747"/>
                <a:ext cx="11834105" cy="980388"/>
              </a:xfrm>
              <a:prstGeom prst="roundRect">
                <a:avLst/>
              </a:prstGeom>
              <a:no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562994" y="4425747"/>
                <a:ext cx="6079851" cy="980388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Meet log review and retention requirements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Generate reports on controls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Enable remote </a:t>
                </a:r>
                <a:r>
                  <a:rPr lang="en-US" sz="2000" dirty="0" smtClean="0">
                    <a:cs typeface="Arial"/>
                  </a:rPr>
                  <a:t>log access </a:t>
                </a:r>
                <a:r>
                  <a:rPr lang="en-US" sz="2000" dirty="0">
                    <a:cs typeface="Arial"/>
                  </a:rPr>
                  <a:t>to locked-down </a:t>
                </a:r>
                <a:r>
                  <a:rPr lang="en-US" sz="2000" dirty="0" smtClean="0">
                    <a:cs typeface="Arial"/>
                  </a:rPr>
                  <a:t>systems</a:t>
                </a:r>
                <a:endParaRPr lang="en-US" sz="2000" dirty="0">
                  <a:cs typeface="Arial"/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409486" y="4581867"/>
              <a:ext cx="11834105" cy="1067457"/>
              <a:chOff x="1409486" y="6112455"/>
              <a:chExt cx="11834105" cy="1067457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1409486" y="6112455"/>
                <a:ext cx="11834105" cy="1036814"/>
              </a:xfrm>
              <a:prstGeom prst="roundRect">
                <a:avLst/>
              </a:prstGeom>
              <a:no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562994" y="6199524"/>
                <a:ext cx="6836469" cy="980388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Dramatically reduce application downtime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Free developers from time-consuming production support</a:t>
                </a: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>
                    <a:cs typeface="Arial"/>
                  </a:rPr>
                  <a:t>Find problems before </a:t>
                </a:r>
                <a:r>
                  <a:rPr lang="en-US" sz="2000" dirty="0" smtClean="0">
                    <a:cs typeface="Arial"/>
                  </a:rPr>
                  <a:t>the customer</a:t>
                </a:r>
                <a:endParaRPr lang="en-US" sz="2000" dirty="0">
                  <a:cs typeface="Arial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10299020" y="1658210"/>
              <a:ext cx="2362137" cy="605926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Operations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10118597" y="1422023"/>
              <a:ext cx="3081578" cy="914400"/>
              <a:chOff x="9617736" y="1045529"/>
              <a:chExt cx="3625855" cy="1486270"/>
            </a:xfrm>
          </p:grpSpPr>
          <p:sp>
            <p:nvSpPr>
              <p:cNvPr id="25" name="Rounded Rectangle 24"/>
              <p:cNvSpPr/>
              <p:nvPr/>
            </p:nvSpPr>
            <p:spPr>
              <a:xfrm>
                <a:off x="9617736" y="1045529"/>
                <a:ext cx="3625855" cy="1486270"/>
              </a:xfrm>
              <a:prstGeom prst="roundRect">
                <a:avLst/>
              </a:prstGeom>
              <a:solidFill>
                <a:srgbClr val="09539B"/>
              </a:solidFill>
              <a:ln w="25400">
                <a:noFill/>
                <a:round/>
                <a:headEnd/>
                <a:tailEnd/>
              </a:ln>
              <a:effectLst/>
            </p:spPr>
          </p:sp>
          <p:sp>
            <p:nvSpPr>
              <p:cNvPr id="26" name="TextBox 25"/>
              <p:cNvSpPr txBox="1"/>
              <p:nvPr/>
            </p:nvSpPr>
            <p:spPr>
              <a:xfrm>
                <a:off x="10056369" y="1231794"/>
                <a:ext cx="2362137" cy="605926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r>
                  <a:rPr lang="en-US" sz="3600" dirty="0" smtClean="0">
                    <a:solidFill>
                      <a:schemeClr val="bg1"/>
                    </a:solidFill>
                  </a:rPr>
                  <a:t>Operations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10118597" y="2473864"/>
              <a:ext cx="3081578" cy="914400"/>
              <a:chOff x="9617736" y="2686004"/>
              <a:chExt cx="3625855" cy="1486270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9617736" y="2686004"/>
                <a:ext cx="3625855" cy="1486270"/>
              </a:xfrm>
              <a:prstGeom prst="roundRect">
                <a:avLst/>
              </a:prstGeom>
              <a:solidFill>
                <a:srgbClr val="5DA92F"/>
              </a:solidFill>
              <a:ln w="25400">
                <a:noFill/>
                <a:round/>
                <a:headEnd/>
                <a:tailEnd/>
              </a:ln>
              <a:effectLst/>
            </p:spPr>
          </p:sp>
          <p:sp>
            <p:nvSpPr>
              <p:cNvPr id="29" name="TextBox 28"/>
              <p:cNvSpPr txBox="1"/>
              <p:nvPr/>
            </p:nvSpPr>
            <p:spPr>
              <a:xfrm>
                <a:off x="10384186" y="2899915"/>
                <a:ext cx="1771532" cy="605926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r>
                  <a:rPr lang="en-US" sz="3600" kern="0" dirty="0" smtClean="0">
                    <a:solidFill>
                      <a:srgbClr val="FFFFFF"/>
                    </a:solidFill>
                    <a:ea typeface="ＭＳ Ｐゴシック" charset="0"/>
                    <a:cs typeface="ＭＳ Ｐゴシック" charset="0"/>
                  </a:rPr>
                  <a:t>Security</a:t>
                </a:r>
                <a:endParaRPr lang="en-US" sz="3600" kern="0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10118597" y="3544919"/>
              <a:ext cx="3081578" cy="914400"/>
              <a:chOff x="9617736" y="4326479"/>
              <a:chExt cx="3625855" cy="1486270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9617736" y="4326479"/>
                <a:ext cx="3625855" cy="1486270"/>
              </a:xfrm>
              <a:prstGeom prst="roundRect">
                <a:avLst/>
              </a:prstGeom>
              <a:solidFill>
                <a:srgbClr val="1591DE"/>
              </a:solidFill>
              <a:ln w="25400">
                <a:noFill/>
                <a:round/>
                <a:headEnd/>
                <a:tailEnd/>
              </a:ln>
              <a:effectLst/>
            </p:spPr>
          </p:sp>
          <p:sp>
            <p:nvSpPr>
              <p:cNvPr id="32" name="TextBox 31"/>
              <p:cNvSpPr txBox="1"/>
              <p:nvPr/>
            </p:nvSpPr>
            <p:spPr>
              <a:xfrm>
                <a:off x="9966332" y="4498242"/>
                <a:ext cx="2541574" cy="605926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r>
                  <a:rPr lang="en-US" sz="3600" kern="0" dirty="0" smtClean="0">
                    <a:solidFill>
                      <a:srgbClr val="FFFFFF"/>
                    </a:solidFill>
                  </a:rPr>
                  <a:t>Compliance</a:t>
                </a:r>
                <a:endParaRPr lang="en-US" sz="3600" kern="0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0118596" y="4654887"/>
              <a:ext cx="3081579" cy="914400"/>
              <a:chOff x="9617737" y="5944117"/>
              <a:chExt cx="3625855" cy="1486270"/>
            </a:xfrm>
          </p:grpSpPr>
          <p:sp>
            <p:nvSpPr>
              <p:cNvPr id="34" name="Rounded Rectangle 33"/>
              <p:cNvSpPr/>
              <p:nvPr/>
            </p:nvSpPr>
            <p:spPr>
              <a:xfrm>
                <a:off x="9617737" y="5944117"/>
                <a:ext cx="3625855" cy="1486270"/>
              </a:xfrm>
              <a:prstGeom prst="roundRect">
                <a:avLst/>
              </a:prstGeom>
              <a:solidFill>
                <a:srgbClr val="DE7C14"/>
              </a:solidFill>
              <a:ln w="25400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0250277" y="6238220"/>
                <a:ext cx="2322606" cy="618757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pPr algn="ctr"/>
                <a:r>
                  <a:rPr lang="en-US" sz="3200" kern="0" dirty="0" smtClean="0">
                    <a:solidFill>
                      <a:srgbClr val="FFFFFF"/>
                    </a:solidFill>
                  </a:rPr>
                  <a:t>App Mgmt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409486" y="5722094"/>
              <a:ext cx="11834105" cy="1067457"/>
              <a:chOff x="1409486" y="6112455"/>
              <a:chExt cx="11834105" cy="1067457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1409486" y="6112455"/>
                <a:ext cx="11834105" cy="1036814"/>
              </a:xfrm>
              <a:prstGeom prst="roundRect">
                <a:avLst/>
              </a:prstGeom>
              <a:noFill/>
              <a:ln w="12700" cmpd="sng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1562994" y="6199524"/>
                <a:ext cx="5977259" cy="980388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 smtClean="0">
                    <a:cs typeface="Arial"/>
                  </a:rPr>
                  <a:t>Gain valuable business insight from machine data</a:t>
                </a:r>
                <a:endParaRPr lang="en-US" sz="2000" dirty="0">
                  <a:cs typeface="Arial"/>
                </a:endParaRP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 smtClean="0">
                    <a:cs typeface="Arial"/>
                  </a:rPr>
                  <a:t>Use predictive analytics to scope growth</a:t>
                </a:r>
                <a:endParaRPr lang="en-US" sz="2000" dirty="0">
                  <a:cs typeface="Arial"/>
                </a:endParaRPr>
              </a:p>
              <a:p>
                <a:pPr marL="228572" lvl="1" indent="-228572" defTabSz="888892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Char char="••"/>
                </a:pPr>
                <a:r>
                  <a:rPr lang="en-US" sz="2000" dirty="0" smtClean="0">
                    <a:cs typeface="Arial"/>
                  </a:rPr>
                  <a:t>Identify sales/marketing trends in your data</a:t>
                </a:r>
                <a:endParaRPr lang="en-US" sz="2000" dirty="0">
                  <a:cs typeface="Arial"/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10118596" y="5781065"/>
              <a:ext cx="3081578" cy="914400"/>
              <a:chOff x="9617736" y="2640332"/>
              <a:chExt cx="3625855" cy="1486270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9617736" y="2640332"/>
                <a:ext cx="3625855" cy="1486270"/>
              </a:xfrm>
              <a:prstGeom prst="roundRect">
                <a:avLst/>
              </a:prstGeom>
              <a:solidFill>
                <a:srgbClr val="FF180F"/>
              </a:solidFill>
              <a:ln w="25400">
                <a:noFill/>
                <a:round/>
                <a:headEnd/>
                <a:tailEnd/>
              </a:ln>
              <a:effectLst/>
            </p:spPr>
          </p:sp>
          <p:sp>
            <p:nvSpPr>
              <p:cNvPr id="41" name="TextBox 40"/>
              <p:cNvSpPr txBox="1"/>
              <p:nvPr/>
            </p:nvSpPr>
            <p:spPr>
              <a:xfrm>
                <a:off x="10269246" y="2899915"/>
                <a:ext cx="2310906" cy="984875"/>
              </a:xfrm>
              <a:prstGeom prst="rect">
                <a:avLst/>
              </a:prstGeom>
            </p:spPr>
            <p:txBody>
              <a:bodyPr wrap="none" lIns="51426" tIns="25713" rIns="51426" bIns="25713" rtlCol="0">
                <a:spAutoFit/>
              </a:bodyPr>
              <a:lstStyle/>
              <a:p>
                <a:r>
                  <a:rPr lang="en-US" sz="3600" kern="0" dirty="0" smtClean="0">
                    <a:solidFill>
                      <a:srgbClr val="FFFFFF"/>
                    </a:solidFill>
                    <a:ea typeface="ＭＳ Ｐゴシック" charset="0"/>
                    <a:cs typeface="ＭＳ Ｐゴシック" charset="0"/>
                  </a:rPr>
                  <a:t>Analytics</a:t>
                </a:r>
                <a:endParaRPr lang="en-US" sz="3600" kern="0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323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Myriad Pro" pitchFamily="-105" charset="0"/>
              </a:rPr>
              <a:t>Users and Use </a:t>
            </a:r>
            <a:r>
              <a:rPr lang="en-US" dirty="0">
                <a:sym typeface="Myriad Pro" pitchFamily="-105" charset="0"/>
              </a:rPr>
              <a:t>Cases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 smtClean="0">
                <a:sym typeface="Myriad Pro" pitchFamily="-105" charset="0"/>
              </a:rPr>
              <a:t> </a:t>
            </a:r>
            <a:r>
              <a:rPr lang="en-US" dirty="0">
                <a:sym typeface="Myriad Pro" pitchFamily="-105" charset="0"/>
              </a:rPr>
              <a:t>Operations </a:t>
            </a:r>
          </a:p>
        </p:txBody>
      </p:sp>
      <p:sp>
        <p:nvSpPr>
          <p:cNvPr id="111620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ym typeface="Myriad Pro" pitchFamily="-105" charset="0"/>
              </a:rPr>
              <a:t>Common users include:</a:t>
            </a:r>
          </a:p>
          <a:p>
            <a:pPr marL="228600" indent="-228600"/>
            <a:r>
              <a:rPr lang="en-US" dirty="0" smtClean="0">
                <a:sym typeface="Myriad Pro" pitchFamily="-105" charset="0"/>
              </a:rPr>
              <a:t>Customer Support</a:t>
            </a:r>
          </a:p>
          <a:p>
            <a:pPr marL="228600" indent="-228600"/>
            <a:r>
              <a:rPr lang="en-US" dirty="0" smtClean="0">
                <a:sym typeface="Myriad Pro" pitchFamily="-105" charset="0"/>
              </a:rPr>
              <a:t>Systems Administrators</a:t>
            </a:r>
          </a:p>
          <a:p>
            <a:pPr marL="228600" indent="-228600"/>
            <a:r>
              <a:rPr lang="en-US" dirty="0" smtClean="0">
                <a:sym typeface="Myriad Pro" pitchFamily="-105" charset="0"/>
              </a:rPr>
              <a:t>IT Operations</a:t>
            </a:r>
          </a:p>
          <a:p>
            <a:pPr marL="228600" indent="-228600"/>
            <a:r>
              <a:rPr lang="en-US" dirty="0" smtClean="0">
                <a:sym typeface="Myriad Pro" pitchFamily="-105" charset="0"/>
              </a:rPr>
              <a:t>Development and QA</a:t>
            </a:r>
          </a:p>
          <a:p>
            <a:pPr marL="228600" indent="-228600"/>
            <a:r>
              <a:rPr lang="en-US" dirty="0" smtClean="0">
                <a:sym typeface="Myriad Pro" pitchFamily="-105" charset="0"/>
              </a:rPr>
              <a:t>Business and Finance</a:t>
            </a:r>
          </a:p>
          <a:p>
            <a:pPr marL="228600" indent="-228600"/>
            <a:r>
              <a:rPr lang="en-US" dirty="0" smtClean="0">
                <a:sym typeface="Myriad Pro" pitchFamily="-105" charset="0"/>
              </a:rPr>
              <a:t>Network Administrators</a:t>
            </a:r>
          </a:p>
          <a:p>
            <a:endParaRPr lang="en-US" dirty="0" smtClean="0">
              <a:sym typeface="Myriad Pro" pitchFamily="-105" charset="0"/>
            </a:endParaRPr>
          </a:p>
          <a:p>
            <a:endParaRPr lang="en-US" dirty="0" smtClean="0">
              <a:sym typeface="Myriad Pro" pitchFamily="-105" charset="0"/>
            </a:endParaRPr>
          </a:p>
          <a:p>
            <a:endParaRPr lang="en-US" dirty="0" smtClean="0">
              <a:sym typeface="Myriad Pro" pitchFamily="-105" charset="0"/>
            </a:endParaRPr>
          </a:p>
          <a:p>
            <a:endParaRPr lang="en-US" dirty="0" smtClean="0">
              <a:sym typeface="Myriad Pro" pitchFamily="-105" charset="0"/>
            </a:endParaRPr>
          </a:p>
          <a:p>
            <a:endParaRPr lang="en-US" dirty="0" smtClean="0">
              <a:sym typeface="Myriad Pro" pitchFamily="-105" charset="0"/>
            </a:endParaRPr>
          </a:p>
          <a:p>
            <a:endParaRPr lang="en-US" dirty="0" smtClean="0">
              <a:sym typeface="Myriad Pro" pitchFamily="-105" charset="0"/>
            </a:endParaRPr>
          </a:p>
          <a:p>
            <a:endParaRPr lang="en-US" dirty="0">
              <a:sym typeface="Myriad Pro" pitchFamily="-105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ym typeface="Myriad Pro" pitchFamily="-105" charset="0"/>
              </a:rPr>
              <a:t>Common use cases include:</a:t>
            </a:r>
          </a:p>
          <a:p>
            <a:pPr marL="230160" indent="-230160"/>
            <a:r>
              <a:rPr lang="en-US" dirty="0" smtClean="0">
                <a:sym typeface="Myriad Pro" pitchFamily="-105" charset="0"/>
              </a:rPr>
              <a:t>Infrastructure Monitoring</a:t>
            </a:r>
          </a:p>
          <a:p>
            <a:pPr marL="230160" indent="-230160"/>
            <a:r>
              <a:rPr lang="en-US" dirty="0" smtClean="0">
                <a:sym typeface="Myriad Pro" pitchFamily="-105" charset="0"/>
              </a:rPr>
              <a:t>Server </a:t>
            </a:r>
            <a:r>
              <a:rPr lang="en-US" dirty="0">
                <a:sym typeface="Myriad Pro" pitchFamily="-105" charset="0"/>
              </a:rPr>
              <a:t>Virtualization Management</a:t>
            </a:r>
          </a:p>
          <a:p>
            <a:pPr marL="230160" indent="-230160"/>
            <a:r>
              <a:rPr lang="en-US" dirty="0">
                <a:sym typeface="Myriad Pro" pitchFamily="-105" charset="0"/>
              </a:rPr>
              <a:t>Desktop Virtualization Management</a:t>
            </a:r>
          </a:p>
          <a:p>
            <a:pPr marL="230160" indent="-230160"/>
            <a:r>
              <a:rPr lang="en-US" dirty="0">
                <a:sym typeface="Myriad Pro" pitchFamily="-105" charset="0"/>
              </a:rPr>
              <a:t>Service Desk</a:t>
            </a:r>
          </a:p>
          <a:p>
            <a:pPr marL="0" indent="0">
              <a:buNone/>
            </a:pPr>
            <a:endParaRPr lang="en-US" dirty="0">
              <a:sym typeface="Myriad Pro" pitchFamily="-105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543620" y="6358037"/>
            <a:ext cx="2362137" cy="605926"/>
          </a:xfrm>
          <a:prstGeom prst="rect">
            <a:avLst/>
          </a:prstGeom>
        </p:spPr>
        <p:txBody>
          <a:bodyPr wrap="none" lIns="51426" tIns="25713" rIns="51426" bIns="25713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Operations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1016498" y="6506763"/>
            <a:ext cx="3081578" cy="914400"/>
            <a:chOff x="9617736" y="1045529"/>
            <a:chExt cx="3625855" cy="1486270"/>
          </a:xfrm>
        </p:grpSpPr>
        <p:sp>
          <p:nvSpPr>
            <p:cNvPr id="8" name="Rounded Rectangle 7"/>
            <p:cNvSpPr/>
            <p:nvPr/>
          </p:nvSpPr>
          <p:spPr>
            <a:xfrm>
              <a:off x="9617736" y="1045529"/>
              <a:ext cx="3625855" cy="1486270"/>
            </a:xfrm>
            <a:prstGeom prst="roundRect">
              <a:avLst/>
            </a:prstGeom>
            <a:solidFill>
              <a:srgbClr val="09539B"/>
            </a:solidFill>
            <a:ln w="25400">
              <a:noFill/>
              <a:round/>
              <a:headEnd/>
              <a:tailEnd/>
            </a:ln>
            <a:effectLst/>
          </p:spPr>
        </p:sp>
        <p:sp>
          <p:nvSpPr>
            <p:cNvPr id="9" name="TextBox 8"/>
            <p:cNvSpPr txBox="1"/>
            <p:nvPr/>
          </p:nvSpPr>
          <p:spPr>
            <a:xfrm>
              <a:off x="10056369" y="1231794"/>
              <a:ext cx="2362137" cy="605926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3600" dirty="0" smtClean="0">
                  <a:solidFill>
                    <a:schemeClr val="bg1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4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Myriad Pro" pitchFamily="-105" charset="0"/>
              </a:rPr>
              <a:t>Users and Use </a:t>
            </a:r>
            <a:r>
              <a:rPr lang="en-US" dirty="0">
                <a:sym typeface="Myriad Pro" pitchFamily="-105" charset="0"/>
              </a:rPr>
              <a:t>Cases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 smtClean="0">
                <a:sym typeface="Myriad Pro" pitchFamily="-105" charset="0"/>
              </a:rPr>
              <a:t> Security</a:t>
            </a:r>
            <a:endParaRPr lang="en-US" dirty="0">
              <a:sym typeface="Myriad Pro" pitchFamily="-105" charset="0"/>
            </a:endParaRPr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ym typeface="Myriad Pro" pitchFamily="-105" charset="0"/>
              </a:rPr>
              <a:t>Common users include:</a:t>
            </a:r>
            <a:endParaRPr lang="en-US" b="1" dirty="0">
              <a:sym typeface="Myriad Pro" pitchFamily="-105" charset="0"/>
            </a:endParaRPr>
          </a:p>
          <a:p>
            <a:r>
              <a:rPr lang="en-US" dirty="0" smtClean="0">
                <a:sym typeface="Myriad Pro" pitchFamily="-105" charset="0"/>
              </a:rPr>
              <a:t>Network Security Administrators</a:t>
            </a:r>
          </a:p>
          <a:p>
            <a:r>
              <a:rPr lang="en-US" dirty="0" smtClean="0">
                <a:sym typeface="Myriad Pro" pitchFamily="-105" charset="0"/>
              </a:rPr>
              <a:t>Information Security Analysts</a:t>
            </a:r>
          </a:p>
          <a:p>
            <a:r>
              <a:rPr lang="en-US" dirty="0">
                <a:sym typeface="Myriad Pro" pitchFamily="-105" charset="0"/>
              </a:rPr>
              <a:t>Chief Security Officers </a:t>
            </a:r>
          </a:p>
          <a:p>
            <a:r>
              <a:rPr lang="en-US" dirty="0" smtClean="0">
                <a:sym typeface="Myriad Pro" pitchFamily="-105" charset="0"/>
              </a:rPr>
              <a:t>Security Managers</a:t>
            </a:r>
          </a:p>
          <a:p>
            <a:r>
              <a:rPr lang="en-US" dirty="0" smtClean="0"/>
              <a:t>Application Security Analyst</a:t>
            </a:r>
          </a:p>
          <a:p>
            <a:r>
              <a:rPr lang="en-US" dirty="0" smtClean="0"/>
              <a:t>System Security Analyst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vert="horz" lIns="82193" tIns="41096" rIns="82193" bIns="41096"/>
          <a:lstStyle/>
          <a:p>
            <a:pPr marL="0" indent="0">
              <a:spcBef>
                <a:spcPts val="1289"/>
              </a:spcBef>
              <a:buSzPct val="110000"/>
              <a:buNone/>
            </a:pPr>
            <a:r>
              <a:rPr lang="en-US" sz="3400" b="1" spc="-180" dirty="0">
                <a:latin typeface="Arial"/>
                <a:cs typeface="Arial"/>
                <a:sym typeface="Myriad Pro" pitchFamily="-105" charset="0"/>
              </a:rPr>
              <a:t>Common use cases include: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latin typeface="Arial"/>
                <a:cs typeface="Arial"/>
                <a:sym typeface="Myriad Pro" pitchFamily="-105" charset="0"/>
              </a:rPr>
              <a:t>Network </a:t>
            </a: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/ Data Security</a:t>
            </a:r>
            <a:endParaRPr lang="en-US" sz="3400" spc="-180" dirty="0">
              <a:latin typeface="Arial"/>
              <a:cs typeface="Arial"/>
              <a:sym typeface="Myriad Pro" pitchFamily="-105" charset="0"/>
            </a:endParaRP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Insider Threat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Patch Management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Malware / Virus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>
                <a:cs typeface="Arial"/>
                <a:sym typeface="Myriad Pro" pitchFamily="-105" charset="0"/>
              </a:rPr>
              <a:t>Fraud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Spam</a:t>
            </a:r>
            <a:endParaRPr lang="en-US" sz="3400" spc="-180" dirty="0">
              <a:latin typeface="Arial"/>
              <a:cs typeface="Arial"/>
              <a:sym typeface="Myriad Pro" pitchFamily="-105" charset="0"/>
            </a:endParaRPr>
          </a:p>
          <a:p>
            <a:pPr marL="0" indent="0">
              <a:spcBef>
                <a:spcPts val="1289"/>
              </a:spcBef>
              <a:buSzPct val="110000"/>
              <a:buNone/>
            </a:pPr>
            <a:endParaRPr lang="en-US" sz="3400" spc="-180" dirty="0">
              <a:latin typeface="Arial"/>
              <a:cs typeface="Arial"/>
              <a:sym typeface="Myriad Pro" pitchFamily="-10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782117" y="6268756"/>
            <a:ext cx="1771531" cy="605926"/>
          </a:xfrm>
          <a:prstGeom prst="rect">
            <a:avLst/>
          </a:prstGeom>
        </p:spPr>
        <p:txBody>
          <a:bodyPr wrap="none" lIns="51426" tIns="25713" rIns="51426" bIns="25713" rtlCol="0">
            <a:spAutoFit/>
          </a:bodyPr>
          <a:lstStyle/>
          <a:p>
            <a:r>
              <a:rPr lang="en-US" sz="3600" kern="0" dirty="0" smtClean="0">
                <a:solidFill>
                  <a:srgbClr val="FFFFFF"/>
                </a:solidFill>
                <a:ea typeface="ＭＳ Ｐゴシック" charset="0"/>
                <a:cs typeface="ＭＳ Ｐゴシック" charset="0"/>
              </a:rPr>
              <a:t>Security</a:t>
            </a:r>
            <a:endParaRPr lang="en-US" sz="3600" kern="0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817378" y="6512616"/>
            <a:ext cx="3081578" cy="914400"/>
            <a:chOff x="9617736" y="2686004"/>
            <a:chExt cx="3625855" cy="1486270"/>
          </a:xfrm>
        </p:grpSpPr>
        <p:sp>
          <p:nvSpPr>
            <p:cNvPr id="8" name="Rounded Rectangle 7"/>
            <p:cNvSpPr/>
            <p:nvPr/>
          </p:nvSpPr>
          <p:spPr>
            <a:xfrm>
              <a:off x="9617736" y="2686004"/>
              <a:ext cx="3625855" cy="1486270"/>
            </a:xfrm>
            <a:prstGeom prst="roundRect">
              <a:avLst/>
            </a:prstGeom>
            <a:solidFill>
              <a:srgbClr val="5DA92F"/>
            </a:solidFill>
            <a:ln w="25400">
              <a:noFill/>
              <a:round/>
              <a:headEnd/>
              <a:tailEnd/>
            </a:ln>
            <a:effectLst/>
          </p:spPr>
        </p:sp>
        <p:sp>
          <p:nvSpPr>
            <p:cNvPr id="11" name="TextBox 10"/>
            <p:cNvSpPr txBox="1"/>
            <p:nvPr/>
          </p:nvSpPr>
          <p:spPr>
            <a:xfrm>
              <a:off x="10384186" y="2899915"/>
              <a:ext cx="1771532" cy="605926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3600" kern="0" dirty="0" smtClean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rPr>
                <a:t>Security</a:t>
              </a:r>
              <a:endParaRPr lang="en-US" sz="3600" kern="0" dirty="0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45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Myriad Pro" pitchFamily="-105" charset="0"/>
              </a:rPr>
              <a:t>Users and Use </a:t>
            </a:r>
            <a:r>
              <a:rPr lang="en-US" dirty="0">
                <a:sym typeface="Myriad Pro" pitchFamily="-105" charset="0"/>
              </a:rPr>
              <a:t>Cases </a:t>
            </a:r>
            <a:r>
              <a:rPr lang="en-US" dirty="0">
                <a:solidFill>
                  <a:srgbClr val="262626"/>
                </a:solidFill>
                <a:ea typeface="ヒラギノ角ゴ ProN W3" charset="0"/>
              </a:rPr>
              <a:t>–</a:t>
            </a:r>
            <a:r>
              <a:rPr lang="en-US" dirty="0" smtClean="0">
                <a:sym typeface="Myriad Pro" pitchFamily="-105" charset="0"/>
              </a:rPr>
              <a:t> Compliance</a:t>
            </a:r>
            <a:endParaRPr lang="en-US" dirty="0">
              <a:sym typeface="Myriad Pro" pitchFamily="-105" charset="0"/>
            </a:endParaRP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ym typeface="Myriad Pro" pitchFamily="-105" charset="0"/>
              </a:rPr>
              <a:t>Common users include:</a:t>
            </a:r>
          </a:p>
          <a:p>
            <a:r>
              <a:rPr lang="en-US" dirty="0" smtClean="0">
                <a:sym typeface="Myriad Pro" pitchFamily="-105" charset="0"/>
              </a:rPr>
              <a:t>Security Analysts</a:t>
            </a:r>
          </a:p>
          <a:p>
            <a:r>
              <a:rPr lang="en-US" dirty="0" smtClean="0">
                <a:sym typeface="Myriad Pro" pitchFamily="-105" charset="0"/>
              </a:rPr>
              <a:t>IT Operations</a:t>
            </a:r>
          </a:p>
          <a:p>
            <a:r>
              <a:rPr lang="en-US" dirty="0" smtClean="0">
                <a:sym typeface="Myriad Pro" pitchFamily="-105" charset="0"/>
              </a:rPr>
              <a:t>Systems Administrators</a:t>
            </a:r>
          </a:p>
          <a:p>
            <a:r>
              <a:rPr lang="en-US" dirty="0">
                <a:sym typeface="Myriad Pro" pitchFamily="-105" charset="0"/>
              </a:rPr>
              <a:t>Human Resources</a:t>
            </a:r>
          </a:p>
          <a:p>
            <a:r>
              <a:rPr lang="en-US" dirty="0" smtClean="0">
                <a:sym typeface="Myriad Pro" pitchFamily="-105" charset="0"/>
              </a:rPr>
              <a:t>Compliance </a:t>
            </a:r>
            <a:r>
              <a:rPr lang="en-US" dirty="0">
                <a:sym typeface="Myriad Pro" pitchFamily="-105" charset="0"/>
              </a:rPr>
              <a:t>staff and auditors</a:t>
            </a:r>
          </a:p>
          <a:p>
            <a:r>
              <a:rPr lang="en-US" dirty="0" smtClean="0">
                <a:sym typeface="Myriad Pro" pitchFamily="-105" charset="0"/>
              </a:rPr>
              <a:t>CSO / CRO / CFO</a:t>
            </a:r>
            <a:endParaRPr lang="en-US" dirty="0">
              <a:sym typeface="Myriad Pro" pitchFamily="-105" charset="0"/>
            </a:endParaRPr>
          </a:p>
          <a:p>
            <a:endParaRPr lang="en-US" dirty="0" smtClean="0">
              <a:sym typeface="Myriad Pro" pitchFamily="-105" charset="0"/>
            </a:endParaRPr>
          </a:p>
          <a:p>
            <a:endParaRPr lang="en-US" dirty="0" smtClean="0">
              <a:sym typeface="Myriad Pro" pitchFamily="-105" charset="0"/>
            </a:endParaRPr>
          </a:p>
          <a:p>
            <a:pPr lvl="1"/>
            <a:endParaRPr lang="en-US" dirty="0">
              <a:sym typeface="Myriad Pro" pitchFamily="-105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 lIns="91429" tIns="45714" rIns="91429" bIns="45714">
            <a:noAutofit/>
          </a:bodyPr>
          <a:lstStyle/>
          <a:p>
            <a:pPr marL="0" indent="0">
              <a:buNone/>
            </a:pPr>
            <a:r>
              <a:rPr lang="en-US" sz="3400" b="1" spc="-180" dirty="0" smtClean="0">
                <a:latin typeface="Arial"/>
                <a:cs typeface="Arial"/>
                <a:sym typeface="Myriad Pro" pitchFamily="-105" charset="0"/>
              </a:rPr>
              <a:t>Common use cases include: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PCI Compliance </a:t>
            </a: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 smtClean="0">
                <a:cs typeface="Arial"/>
                <a:sym typeface="Myriad Pro" pitchFamily="-105" charset="0"/>
              </a:rPr>
              <a:t>HIPAA Compliance</a:t>
            </a:r>
            <a:endParaRPr lang="en-US" sz="3400" spc="-180" dirty="0" smtClean="0">
              <a:latin typeface="Arial"/>
              <a:cs typeface="Arial"/>
              <a:sym typeface="Myriad Pro" pitchFamily="-105" charset="0"/>
            </a:endParaRP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 smtClean="0">
                <a:cs typeface="Arial"/>
                <a:sym typeface="Myriad Pro" pitchFamily="-105" charset="0"/>
              </a:rPr>
              <a:t>FISMA Compliance</a:t>
            </a:r>
            <a:endParaRPr lang="en-US" sz="3400" spc="-180" dirty="0" smtClean="0">
              <a:latin typeface="Arial"/>
              <a:cs typeface="Arial"/>
              <a:sym typeface="Myriad Pro" pitchFamily="-105" charset="0"/>
            </a:endParaRP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 smtClean="0">
                <a:cs typeface="Arial"/>
                <a:sym typeface="Myriad Pro" pitchFamily="-105" charset="0"/>
              </a:rPr>
              <a:t>SOX Compliance</a:t>
            </a:r>
            <a:endParaRPr lang="en-US" sz="3400" spc="-180" dirty="0" smtClean="0">
              <a:latin typeface="Arial"/>
              <a:cs typeface="Arial"/>
              <a:sym typeface="Myriad Pro" pitchFamily="-105" charset="0"/>
            </a:endParaRP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 smtClean="0">
                <a:cs typeface="Arial"/>
                <a:sym typeface="Myriad Pro" pitchFamily="-105" charset="0"/>
              </a:rPr>
              <a:t>SEC Compliance</a:t>
            </a:r>
            <a:endParaRPr lang="en-US" sz="3400" spc="-180" dirty="0" smtClean="0">
              <a:latin typeface="Arial"/>
              <a:cs typeface="Arial"/>
              <a:sym typeface="Myriad Pro" pitchFamily="-105" charset="0"/>
            </a:endParaRPr>
          </a:p>
          <a:p>
            <a:pPr marL="230160" indent="-230160">
              <a:spcBef>
                <a:spcPts val="1289"/>
              </a:spcBef>
              <a:buSzPct val="110000"/>
              <a:buFont typeface="Arial"/>
              <a:buChar char="•"/>
            </a:pPr>
            <a:r>
              <a:rPr lang="en-US" sz="3400" spc="-180" dirty="0" smtClean="0">
                <a:latin typeface="Arial"/>
                <a:cs typeface="Arial"/>
                <a:sym typeface="Myriad Pro" pitchFamily="-105" charset="0"/>
              </a:rPr>
              <a:t>Others …</a:t>
            </a:r>
            <a:endParaRPr lang="en-US" sz="3400" spc="-180" dirty="0">
              <a:latin typeface="Arial"/>
              <a:cs typeface="Arial"/>
              <a:sym typeface="Myriad Pro" pitchFamily="-105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434935" y="6397503"/>
            <a:ext cx="2541573" cy="605926"/>
          </a:xfrm>
          <a:prstGeom prst="rect">
            <a:avLst/>
          </a:prstGeom>
        </p:spPr>
        <p:txBody>
          <a:bodyPr wrap="none" lIns="51426" tIns="25713" rIns="51426" bIns="25713" rtlCol="0">
            <a:spAutoFit/>
          </a:bodyPr>
          <a:lstStyle/>
          <a:p>
            <a:r>
              <a:rPr lang="en-US" sz="3600" kern="0" dirty="0" smtClean="0">
                <a:solidFill>
                  <a:srgbClr val="FFFFFF"/>
                </a:solidFill>
              </a:rPr>
              <a:t>Compliance</a:t>
            </a:r>
            <a:endParaRPr lang="en-US" sz="3600" kern="0" dirty="0">
              <a:solidFill>
                <a:srgbClr val="FFFF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0817378" y="6512616"/>
            <a:ext cx="3081578" cy="914400"/>
            <a:chOff x="9617736" y="4326479"/>
            <a:chExt cx="3625855" cy="1486270"/>
          </a:xfrm>
        </p:grpSpPr>
        <p:sp>
          <p:nvSpPr>
            <p:cNvPr id="8" name="Rounded Rectangle 7"/>
            <p:cNvSpPr/>
            <p:nvPr/>
          </p:nvSpPr>
          <p:spPr>
            <a:xfrm>
              <a:off x="9617736" y="4326479"/>
              <a:ext cx="3625855" cy="1486270"/>
            </a:xfrm>
            <a:prstGeom prst="roundRect">
              <a:avLst/>
            </a:prstGeom>
            <a:solidFill>
              <a:srgbClr val="1591DE"/>
            </a:solidFill>
            <a:ln w="25400">
              <a:noFill/>
              <a:round/>
              <a:headEnd/>
              <a:tailEnd/>
            </a:ln>
            <a:effectLst/>
          </p:spPr>
        </p:sp>
        <p:sp>
          <p:nvSpPr>
            <p:cNvPr id="11" name="TextBox 10"/>
            <p:cNvSpPr txBox="1"/>
            <p:nvPr/>
          </p:nvSpPr>
          <p:spPr>
            <a:xfrm>
              <a:off x="9966332" y="4498242"/>
              <a:ext cx="2541574" cy="605926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3600" kern="0" dirty="0" smtClean="0">
                  <a:solidFill>
                    <a:srgbClr val="FFFFFF"/>
                  </a:solidFill>
                </a:rPr>
                <a:t>Compliance</a:t>
              </a:r>
              <a:endParaRPr lang="en-US" sz="3600" kern="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74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lunk_Corporate_PPT_Template_2012 (1)">
  <a:themeElements>
    <a:clrScheme name="SplunkCustom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D9AD66"/>
      </a:accent2>
      <a:accent3>
        <a:srgbClr val="C2DE8E"/>
      </a:accent3>
      <a:accent4>
        <a:srgbClr val="8FB568"/>
      </a:accent4>
      <a:accent5>
        <a:srgbClr val="EBD954"/>
      </a:accent5>
      <a:accent6>
        <a:srgbClr val="A3D4FF"/>
      </a:accent6>
      <a:hlink>
        <a:srgbClr val="2F6E8A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7F0BB"/>
        </a:solidFill>
        <a:ln>
          <a:solidFill>
            <a:schemeClr val="bg1">
              <a:lumMod val="75000"/>
            </a:schemeClr>
          </a:solidFill>
        </a:ln>
        <a:effectLst/>
      </a:spPr>
      <a:bodyPr lIns="74038" tIns="37018" rIns="74038" bIns="82274">
        <a:spAutoFit/>
      </a:bodyPr>
      <a:lstStyle>
        <a:defPPr algn="ctr" defTabSz="730213" fontAlgn="auto">
          <a:spcBef>
            <a:spcPts val="0"/>
          </a:spcBef>
          <a:spcAft>
            <a:spcPts val="0"/>
          </a:spcAft>
          <a:defRPr sz="1600" dirty="0">
            <a:solidFill>
              <a:srgbClr val="000000"/>
            </a:solidFill>
            <a:latin typeface="Helvetica Light" charset="0"/>
            <a:ea typeface="Helvetica Light" charset="0"/>
            <a:cs typeface="Helvetica Light" charset="0"/>
          </a:defRPr>
        </a:defPPr>
      </a:lstStyle>
    </a:spDef>
    <a:lnDef>
      <a:spPr>
        <a:ln w="38100" cmpd="sng">
          <a:solidFill>
            <a:schemeClr val="accent4">
              <a:lumMod val="75000"/>
            </a:schemeClr>
          </a:solidFill>
          <a:tailEnd type="stealt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51426" tIns="25713" rIns="51426" bIns="25713" rtlCol="0">
        <a:spAutoFit/>
      </a:bodyPr>
      <a:lstStyle>
        <a:defPPr>
          <a:defRPr sz="1800" dirty="0">
            <a:latin typeface="Helvetica Neue Thin"/>
            <a:cs typeface="Helvetica Neue Thin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DU_ILT_TEMPLATE2016_with_styles-NEW" id="{ACD88155-F602-2B4D-9D97-244B0C39BFC2}" vid="{7F628ABD-1D12-C842-AEAB-193B10486D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EDU_ILT_TEMPLATE2016_with_styles-NEW</Template>
  <TotalTime>162762</TotalTime>
  <Words>662</Words>
  <Application>Microsoft Macintosh PowerPoint</Application>
  <PresentationFormat>Custom</PresentationFormat>
  <Paragraphs>151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Calibri</vt:lpstr>
      <vt:lpstr>Helvetica Light</vt:lpstr>
      <vt:lpstr>Helvetica Neue Light</vt:lpstr>
      <vt:lpstr>Helvetica Neue Thin</vt:lpstr>
      <vt:lpstr>Lucida Grande</vt:lpstr>
      <vt:lpstr>ＭＳ Ｐゴシック</vt:lpstr>
      <vt:lpstr>Myriad Pro</vt:lpstr>
      <vt:lpstr>Wingdings 3</vt:lpstr>
      <vt:lpstr>ヒラギノ角ゴ ProN W3</vt:lpstr>
      <vt:lpstr>Arial</vt:lpstr>
      <vt:lpstr>Splunk_Corporate_PPT_Template_2012 (1)</vt:lpstr>
      <vt:lpstr>Architecting Splunk Enterprise Deployments</vt:lpstr>
      <vt:lpstr>Document Usage Guidelines</vt:lpstr>
      <vt:lpstr>Use Cases</vt:lpstr>
      <vt:lpstr>Deployment Planning – Discovery</vt:lpstr>
      <vt:lpstr>Deployment Planning – Identify Users</vt:lpstr>
      <vt:lpstr>Goals and Usage Categories</vt:lpstr>
      <vt:lpstr>Users and Use Cases – Operations </vt:lpstr>
      <vt:lpstr>Users and Use Cases – Security</vt:lpstr>
      <vt:lpstr>Users and Use Cases – Compliance</vt:lpstr>
      <vt:lpstr>Users &amp; Use Cases – Application Development</vt:lpstr>
      <vt:lpstr>Users and Use Cases – Analytics</vt:lpstr>
      <vt:lpstr>More Use Cases</vt:lpstr>
    </vt:vector>
  </TitlesOfParts>
  <Company>Splunk Inc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sfleming</dc:creator>
  <cp:lastModifiedBy>Fely Marquez-Miles</cp:lastModifiedBy>
  <cp:revision>1615</cp:revision>
  <cp:lastPrinted>2017-03-10T01:23:44Z</cp:lastPrinted>
  <dcterms:created xsi:type="dcterms:W3CDTF">2012-07-31T16:12:10Z</dcterms:created>
  <dcterms:modified xsi:type="dcterms:W3CDTF">2017-09-20T22:08:44Z</dcterms:modified>
</cp:coreProperties>
</file>