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6"/>
    <p:restoredTop sz="94610"/>
  </p:normalViewPr>
  <p:slideViewPr>
    <p:cSldViewPr snapToGrid="0" snapToObjects="1">
      <p:cViewPr varScale="1">
        <p:scale>
          <a:sx n="76" d="100"/>
          <a:sy n="76" d="100"/>
        </p:scale>
        <p:origin x="240"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24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2077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5562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54308524/python-distributed-task-queue-for-different-specific-worker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59"/>
            <a:ext cx="14630400" cy="8229600"/>
          </a:xfrm>
          <a:prstGeom prst="rect">
            <a:avLst/>
          </a:prstGeom>
          <a:solidFill>
            <a:srgbClr val="D6F5EE"/>
          </a:solidFill>
          <a:ln/>
        </p:spPr>
        <p:txBody>
          <a:bodyPr/>
          <a:lstStyle/>
          <a:p>
            <a:endParaRPr lang="en-US" dirty="0"/>
          </a:p>
        </p:txBody>
      </p:sp>
      <p:sp>
        <p:nvSpPr>
          <p:cNvPr id="3" name="Shape 1"/>
          <p:cNvSpPr/>
          <p:nvPr/>
        </p:nvSpPr>
        <p:spPr>
          <a:xfrm>
            <a:off x="1204674" y="279321"/>
            <a:ext cx="12220932" cy="7670840"/>
          </a:xfrm>
          <a:prstGeom prst="roundRect">
            <a:avLst>
              <a:gd name="adj" fmla="val 2607"/>
            </a:avLst>
          </a:prstGeom>
          <a:solidFill>
            <a:srgbClr val="FFFFFF"/>
          </a:solidFill>
          <a:ln w="7620">
            <a:solidFill>
              <a:srgbClr val="E5E0DF"/>
            </a:solidFill>
            <a:prstDash val="solid"/>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1204674" y="279321"/>
            <a:ext cx="12220932" cy="2777490"/>
          </a:xfrm>
          <a:prstGeom prst="rect">
            <a:avLst/>
          </a:prstGeom>
        </p:spPr>
      </p:pic>
      <p:sp>
        <p:nvSpPr>
          <p:cNvPr id="5" name="Text 2"/>
          <p:cNvSpPr/>
          <p:nvPr/>
        </p:nvSpPr>
        <p:spPr>
          <a:xfrm>
            <a:off x="2126774" y="2707204"/>
            <a:ext cx="10554414" cy="1421606"/>
          </a:xfrm>
          <a:prstGeom prst="rect">
            <a:avLst/>
          </a:prstGeom>
          <a:noFill/>
          <a:ln/>
        </p:spPr>
        <p:txBody>
          <a:bodyPr wrap="square" rtlCol="0" anchor="t"/>
          <a:lstStyle/>
          <a:p>
            <a:pPr marL="0" indent="0" algn="ctr">
              <a:lnSpc>
                <a:spcPts val="7545"/>
              </a:lnSpc>
              <a:buNone/>
            </a:pPr>
            <a:r>
              <a:rPr lang="en-US" sz="6036" b="1" dirty="0">
                <a:solidFill>
                  <a:srgbClr val="333F70"/>
                </a:solidFill>
                <a:latin typeface="Unbounded" pitchFamily="34" charset="0"/>
                <a:ea typeface="Unbounded" pitchFamily="34" charset="-122"/>
                <a:cs typeface="Unbounded" pitchFamily="34" charset="-120"/>
              </a:rPr>
              <a:t>Distributed Task Assigning Management System</a:t>
            </a:r>
            <a:endParaRPr lang="en-US" sz="6036" dirty="0"/>
          </a:p>
        </p:txBody>
      </p:sp>
      <p:sp>
        <p:nvSpPr>
          <p:cNvPr id="6" name="Text 3"/>
          <p:cNvSpPr/>
          <p:nvPr/>
        </p:nvSpPr>
        <p:spPr>
          <a:xfrm>
            <a:off x="2037874" y="5917525"/>
            <a:ext cx="10554414" cy="1421606"/>
          </a:xfrm>
          <a:prstGeom prst="rect">
            <a:avLst/>
          </a:prstGeom>
          <a:noFill/>
          <a:ln/>
        </p:spPr>
        <p:txBody>
          <a:bodyPr wrap="square" rtlCol="0" anchor="t"/>
          <a:lstStyle/>
          <a:p>
            <a:pPr marL="0" indent="0">
              <a:lnSpc>
                <a:spcPts val="2799"/>
              </a:lnSpc>
              <a:buNone/>
            </a:pPr>
            <a:endParaRPr lang="en-US" sz="1700" dirty="0"/>
          </a:p>
        </p:txBody>
      </p:sp>
      <p:sp>
        <p:nvSpPr>
          <p:cNvPr id="7" name="TextBox 6">
            <a:extLst>
              <a:ext uri="{FF2B5EF4-FFF2-40B4-BE49-F238E27FC236}">
                <a16:creationId xmlns:a16="http://schemas.microsoft.com/office/drawing/2014/main" id="{90909556-C137-C2BC-5E73-4DBF3004EA6D}"/>
              </a:ext>
            </a:extLst>
          </p:cNvPr>
          <p:cNvSpPr txBox="1"/>
          <p:nvPr/>
        </p:nvSpPr>
        <p:spPr>
          <a:xfrm>
            <a:off x="3410188" y="4653835"/>
            <a:ext cx="9182100" cy="369332"/>
          </a:xfrm>
          <a:prstGeom prst="rect">
            <a:avLst/>
          </a:prstGeom>
          <a:noFill/>
        </p:spPr>
        <p:txBody>
          <a:bodyPr wrap="square" rtlCol="0">
            <a:spAutoFit/>
          </a:bodyPr>
          <a:lstStyle/>
          <a:p>
            <a:r>
              <a:rPr lang="en-US" sz="1800" dirty="0">
                <a:solidFill>
                  <a:srgbClr val="5B5F71"/>
                </a:solidFill>
                <a:latin typeface="Instrument Sans" pitchFamily="34" charset="0"/>
                <a:ea typeface="Instrument Sans" pitchFamily="34" charset="-122"/>
                <a:cs typeface="Instrument Sans" pitchFamily="34" charset="-120"/>
              </a:rPr>
              <a:t>by Sai </a:t>
            </a:r>
            <a:r>
              <a:rPr lang="en-US" sz="1800" dirty="0" err="1">
                <a:solidFill>
                  <a:srgbClr val="5B5F71"/>
                </a:solidFill>
                <a:latin typeface="Instrument Sans" pitchFamily="34" charset="0"/>
                <a:ea typeface="Instrument Sans" pitchFamily="34" charset="-122"/>
                <a:cs typeface="Instrument Sans" pitchFamily="34" charset="-120"/>
              </a:rPr>
              <a:t>Datha</a:t>
            </a:r>
            <a:r>
              <a:rPr lang="en-US" sz="1800" dirty="0">
                <a:solidFill>
                  <a:srgbClr val="5B5F71"/>
                </a:solidFill>
                <a:latin typeface="Instrument Sans" pitchFamily="34" charset="0"/>
                <a:ea typeface="Instrument Sans" pitchFamily="34" charset="-122"/>
                <a:cs typeface="Instrument Sans" pitchFamily="34" charset="-120"/>
              </a:rPr>
              <a:t> </a:t>
            </a:r>
            <a:r>
              <a:rPr lang="en-US" sz="1800" dirty="0" err="1">
                <a:solidFill>
                  <a:srgbClr val="5B5F71"/>
                </a:solidFill>
                <a:latin typeface="Instrument Sans" pitchFamily="34" charset="0"/>
                <a:ea typeface="Instrument Sans" pitchFamily="34" charset="-122"/>
                <a:cs typeface="Instrument Sans" pitchFamily="34" charset="-120"/>
              </a:rPr>
              <a:t>Nagamoni</a:t>
            </a:r>
            <a:r>
              <a:rPr lang="en-US" sz="1800" dirty="0">
                <a:solidFill>
                  <a:srgbClr val="5B5F71"/>
                </a:solidFill>
                <a:latin typeface="Instrument Sans" pitchFamily="34" charset="0"/>
                <a:ea typeface="Instrument Sans" pitchFamily="34" charset="-122"/>
                <a:cs typeface="Instrument Sans" pitchFamily="34" charset="-120"/>
              </a:rPr>
              <a:t>, </a:t>
            </a:r>
            <a:r>
              <a:rPr lang="en-US" sz="1800" dirty="0" err="1">
                <a:solidFill>
                  <a:srgbClr val="5B5F71"/>
                </a:solidFill>
                <a:latin typeface="Instrument Sans" pitchFamily="34" charset="0"/>
                <a:ea typeface="Instrument Sans" pitchFamily="34" charset="-122"/>
                <a:cs typeface="Instrument Sans" pitchFamily="34" charset="-120"/>
              </a:rPr>
              <a:t>Patchikoru</a:t>
            </a:r>
            <a:r>
              <a:rPr lang="en-US" sz="1800" dirty="0">
                <a:solidFill>
                  <a:srgbClr val="5B5F71"/>
                </a:solidFill>
                <a:latin typeface="Instrument Sans" pitchFamily="34" charset="0"/>
                <a:ea typeface="Instrument Sans" pitchFamily="34" charset="-122"/>
                <a:cs typeface="Instrument Sans" pitchFamily="34" charset="-120"/>
              </a:rPr>
              <a:t> </a:t>
            </a:r>
            <a:r>
              <a:rPr lang="en-US" sz="1800" dirty="0" err="1">
                <a:solidFill>
                  <a:srgbClr val="5B5F71"/>
                </a:solidFill>
                <a:latin typeface="Instrument Sans" pitchFamily="34" charset="0"/>
                <a:ea typeface="Instrument Sans" pitchFamily="34" charset="-122"/>
                <a:cs typeface="Instrument Sans" pitchFamily="34" charset="-120"/>
              </a:rPr>
              <a:t>Girishkumar</a:t>
            </a:r>
            <a:r>
              <a:rPr lang="en-US" sz="1800" dirty="0">
                <a:solidFill>
                  <a:srgbClr val="5B5F71"/>
                </a:solidFill>
                <a:latin typeface="Instrument Sans" pitchFamily="34" charset="0"/>
                <a:ea typeface="Instrument Sans" pitchFamily="34" charset="-122"/>
                <a:cs typeface="Instrument Sans" pitchFamily="34" charset="-120"/>
              </a:rPr>
              <a:t>, </a:t>
            </a:r>
            <a:r>
              <a:rPr lang="en-US" sz="1800" dirty="0" err="1">
                <a:solidFill>
                  <a:srgbClr val="5B5F71"/>
                </a:solidFill>
                <a:latin typeface="Instrument Sans" pitchFamily="34" charset="0"/>
                <a:ea typeface="Instrument Sans" pitchFamily="34" charset="-122"/>
                <a:cs typeface="Instrument Sans" pitchFamily="34" charset="-120"/>
              </a:rPr>
              <a:t>Vineela</a:t>
            </a:r>
            <a:r>
              <a:rPr lang="en-US" sz="1800" dirty="0">
                <a:solidFill>
                  <a:srgbClr val="5B5F71"/>
                </a:solidFill>
                <a:latin typeface="Instrument Sans" pitchFamily="34" charset="0"/>
                <a:ea typeface="Instrument Sans" pitchFamily="34" charset="-122"/>
                <a:cs typeface="Instrument Sans" pitchFamily="34" charset="-120"/>
              </a:rPr>
              <a:t> </a:t>
            </a:r>
            <a:r>
              <a:rPr lang="en-US" sz="1800" dirty="0" err="1">
                <a:solidFill>
                  <a:srgbClr val="5B5F71"/>
                </a:solidFill>
                <a:latin typeface="Instrument Sans" pitchFamily="34" charset="0"/>
                <a:ea typeface="Instrument Sans" pitchFamily="34" charset="-122"/>
                <a:cs typeface="Instrument Sans" pitchFamily="34" charset="-120"/>
              </a:rPr>
              <a:t>Madduri</a:t>
            </a:r>
            <a:r>
              <a:rPr lang="en-US" sz="1800" dirty="0">
                <a:solidFill>
                  <a:srgbClr val="5B5F71"/>
                </a:solidFill>
                <a:latin typeface="Instrument Sans" pitchFamily="34" charset="0"/>
                <a:ea typeface="Instrument Sans" pitchFamily="34" charset="-122"/>
                <a:cs typeface="Instrument Sans" pitchFamily="34" charset="-120"/>
              </a:rPr>
              <a:t>, and Tiffany Ly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204674" y="1765935"/>
            <a:ext cx="12220932" cy="4697730"/>
          </a:xfrm>
          <a:prstGeom prst="roundRect">
            <a:avLst>
              <a:gd name="adj" fmla="val 4257"/>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037933" y="3678854"/>
            <a:ext cx="10554414" cy="760987"/>
          </a:xfrm>
          <a:prstGeom prst="rect">
            <a:avLst/>
          </a:prstGeom>
          <a:noFill/>
          <a:ln/>
        </p:spPr>
        <p:txBody>
          <a:bodyPr wrap="square" rtlCol="0" anchor="t"/>
          <a:lstStyle/>
          <a:p>
            <a:pPr marL="0" indent="0" algn="ctr">
              <a:lnSpc>
                <a:spcPts val="5468"/>
              </a:lnSpc>
              <a:buNone/>
            </a:pPr>
            <a:r>
              <a:rPr lang="en-US" sz="4374" b="1" dirty="0">
                <a:solidFill>
                  <a:srgbClr val="333F70"/>
                </a:solidFill>
                <a:latin typeface="Unbounded" pitchFamily="34" charset="0"/>
                <a:ea typeface="Unbounded" pitchFamily="34" charset="-122"/>
                <a:cs typeface="Unbounded" pitchFamily="34" charset="-120"/>
              </a:rPr>
              <a:t>Questions?</a:t>
            </a:r>
          </a:p>
          <a:p>
            <a:pPr marL="0" indent="0">
              <a:lnSpc>
                <a:spcPts val="5468"/>
              </a:lnSpc>
              <a:buNone/>
            </a:pPr>
            <a:endParaRPr lang="en-US" sz="4374" dirty="0"/>
          </a:p>
        </p:txBody>
      </p:sp>
      <p:sp>
        <p:nvSpPr>
          <p:cNvPr id="6" name="Text 4"/>
          <p:cNvSpPr/>
          <p:nvPr/>
        </p:nvSpPr>
        <p:spPr>
          <a:xfrm>
            <a:off x="2267664"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8" name="Text 6"/>
          <p:cNvSpPr/>
          <p:nvPr/>
        </p:nvSpPr>
        <p:spPr>
          <a:xfrm>
            <a:off x="5859899"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9" name="Text 7"/>
          <p:cNvSpPr/>
          <p:nvPr/>
        </p:nvSpPr>
        <p:spPr>
          <a:xfrm>
            <a:off x="5859899" y="5267444"/>
            <a:ext cx="2910483"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9452134"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12" name="Text 10"/>
          <p:cNvSpPr/>
          <p:nvPr/>
        </p:nvSpPr>
        <p:spPr>
          <a:xfrm>
            <a:off x="9452134" y="5267444"/>
            <a:ext cx="2910483" cy="355402"/>
          </a:xfrm>
          <a:prstGeom prst="rect">
            <a:avLst/>
          </a:prstGeom>
          <a:noFill/>
          <a:ln/>
        </p:spPr>
        <p:txBody>
          <a:bodyPr wrap="none" rtlCol="0" anchor="t"/>
          <a:lstStyle/>
          <a:p>
            <a:pPr marL="0" indent="0">
              <a:lnSpc>
                <a:spcPts val="2799"/>
              </a:lnSpc>
              <a:buNone/>
            </a:pPr>
            <a:endParaRPr lang="en-US" sz="1750" dirty="0"/>
          </a:p>
        </p:txBody>
      </p:sp>
    </p:spTree>
    <p:extLst>
      <p:ext uri="{BB962C8B-B14F-4D97-AF65-F5344CB8AC3E}">
        <p14:creationId xmlns:p14="http://schemas.microsoft.com/office/powerpoint/2010/main" val="31512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60" y="0"/>
            <a:ext cx="14630400" cy="8229600"/>
          </a:xfrm>
          <a:prstGeom prst="rect">
            <a:avLst/>
          </a:prstGeom>
          <a:solidFill>
            <a:srgbClr val="D6F5EE"/>
          </a:solidFill>
          <a:ln/>
        </p:spPr>
        <p:txBody>
          <a:bodyPr/>
          <a:lstStyle/>
          <a:p>
            <a:endParaRPr lang="en-US"/>
          </a:p>
        </p:txBody>
      </p:sp>
      <p:sp>
        <p:nvSpPr>
          <p:cNvPr id="3" name="Shape 1"/>
          <p:cNvSpPr/>
          <p:nvPr/>
        </p:nvSpPr>
        <p:spPr>
          <a:xfrm>
            <a:off x="1852136" y="243840"/>
            <a:ext cx="10926008" cy="7792164"/>
          </a:xfrm>
          <a:prstGeom prst="roundRect">
            <a:avLst>
              <a:gd name="adj" fmla="val 2294"/>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597110" y="790099"/>
            <a:ext cx="9436060" cy="1241346"/>
          </a:xfrm>
          <a:prstGeom prst="rect">
            <a:avLst/>
          </a:prstGeom>
          <a:noFill/>
          <a:ln/>
        </p:spPr>
        <p:txBody>
          <a:bodyPr wrap="square" rtlCol="0" anchor="t"/>
          <a:lstStyle/>
          <a:p>
            <a:pPr marL="0" indent="0">
              <a:lnSpc>
                <a:spcPts val="4888"/>
              </a:lnSpc>
              <a:buNone/>
            </a:pPr>
            <a:r>
              <a:rPr lang="en-US" sz="3911" b="1" dirty="0">
                <a:solidFill>
                  <a:srgbClr val="333F70"/>
                </a:solidFill>
                <a:latin typeface="Unbounded" pitchFamily="34" charset="0"/>
                <a:ea typeface="Unbounded" pitchFamily="34" charset="-122"/>
                <a:cs typeface="Unbounded" pitchFamily="34" charset="-120"/>
              </a:rPr>
              <a:t>Basic Functions of Distributed </a:t>
            </a:r>
            <a:r>
              <a:rPr lang="en-US" sz="4000" b="1" dirty="0">
                <a:solidFill>
                  <a:srgbClr val="333F70"/>
                </a:solidFill>
                <a:latin typeface="Unbounded" pitchFamily="34" charset="0"/>
                <a:ea typeface="Unbounded" pitchFamily="34" charset="-122"/>
                <a:cs typeface="Unbounded" pitchFamily="34" charset="-120"/>
              </a:rPr>
              <a:t>Assigning Management</a:t>
            </a:r>
            <a:r>
              <a:rPr lang="en-US" sz="3911" b="1" dirty="0">
                <a:solidFill>
                  <a:srgbClr val="333F70"/>
                </a:solidFill>
                <a:latin typeface="Unbounded" pitchFamily="34" charset="0"/>
                <a:ea typeface="Unbounded" pitchFamily="34" charset="-122"/>
                <a:cs typeface="Unbounded" pitchFamily="34" charset="-120"/>
              </a:rPr>
              <a:t> System</a:t>
            </a:r>
            <a:endParaRPr lang="en-US" sz="3911" dirty="0"/>
          </a:p>
        </p:txBody>
      </p:sp>
      <p:sp>
        <p:nvSpPr>
          <p:cNvPr id="5" name="Text 3"/>
          <p:cNvSpPr/>
          <p:nvPr/>
        </p:nvSpPr>
        <p:spPr>
          <a:xfrm>
            <a:off x="2597110" y="2372737"/>
            <a:ext cx="2483168" cy="310396"/>
          </a:xfrm>
          <a:prstGeom prst="rect">
            <a:avLst/>
          </a:prstGeom>
          <a:noFill/>
          <a:ln/>
        </p:spPr>
        <p:txBody>
          <a:bodyPr wrap="none" rtlCol="0" anchor="t"/>
          <a:lstStyle/>
          <a:p>
            <a:pPr marL="0" indent="0">
              <a:lnSpc>
                <a:spcPts val="2444"/>
              </a:lnSpc>
              <a:buNone/>
            </a:pPr>
            <a:r>
              <a:rPr lang="en-US" sz="1900" b="1" dirty="0">
                <a:solidFill>
                  <a:srgbClr val="333F70"/>
                </a:solidFill>
                <a:latin typeface="Open Sans" panose="020B0606030504020204" pitchFamily="34" charset="0"/>
                <a:ea typeface="Open Sans" panose="020B0606030504020204" pitchFamily="34" charset="0"/>
                <a:cs typeface="Open Sans" panose="020B0606030504020204" pitchFamily="34" charset="0"/>
              </a:rPr>
              <a:t>Distributed Task Assigning Management</a:t>
            </a:r>
            <a:r>
              <a:rPr lang="en-US" sz="1900" b="1" dirty="0">
                <a:solidFill>
                  <a:srgbClr val="333F70"/>
                </a:solidFill>
                <a:latin typeface="Unbounded" pitchFamily="34" charset="0"/>
                <a:ea typeface="Unbounded" pitchFamily="34" charset="-122"/>
                <a:cs typeface="Unbounded" pitchFamily="34" charset="-120"/>
              </a:rPr>
              <a:t> </a:t>
            </a:r>
            <a:r>
              <a:rPr lang="en-US" sz="1955" b="1" dirty="0">
                <a:solidFill>
                  <a:srgbClr val="333F70"/>
                </a:solidFill>
                <a:latin typeface="Unbounded" pitchFamily="34" charset="0"/>
                <a:ea typeface="Unbounded" pitchFamily="34" charset="-122"/>
                <a:cs typeface="Unbounded" pitchFamily="34" charset="-120"/>
              </a:rPr>
              <a:t>Manager</a:t>
            </a:r>
            <a:endParaRPr lang="en-US" sz="1955" dirty="0"/>
          </a:p>
        </p:txBody>
      </p:sp>
      <p:sp>
        <p:nvSpPr>
          <p:cNvPr id="6" name="Text 4"/>
          <p:cNvSpPr/>
          <p:nvPr/>
        </p:nvSpPr>
        <p:spPr>
          <a:xfrm>
            <a:off x="2597110" y="2752279"/>
            <a:ext cx="5567005" cy="952976"/>
          </a:xfrm>
          <a:prstGeom prst="rect">
            <a:avLst/>
          </a:prstGeom>
          <a:noFill/>
          <a:ln/>
        </p:spPr>
        <p:txBody>
          <a:bodyPr wrap="square" rtlCol="0" anchor="t"/>
          <a:lstStyle/>
          <a:p>
            <a:pPr marL="0" indent="0">
              <a:lnSpc>
                <a:spcPts val="2503"/>
              </a:lnSpc>
              <a:buNone/>
            </a:pPr>
            <a:r>
              <a:rPr lang="en-US" sz="1564" dirty="0">
                <a:solidFill>
                  <a:srgbClr val="333F70"/>
                </a:solidFill>
                <a:latin typeface="Open Sans" pitchFamily="34" charset="0"/>
                <a:ea typeface="Open Sans" pitchFamily="34" charset="-122"/>
                <a:cs typeface="Open Sans" pitchFamily="34" charset="-120"/>
              </a:rPr>
              <a:t>The Queue Manager oversees the task queue stored in  the server, Redis, monitors worker node status, and assigns tasks to available nodes based on their status.</a:t>
            </a:r>
            <a:endParaRPr lang="en-US" sz="1564" dirty="0"/>
          </a:p>
        </p:txBody>
      </p:sp>
      <p:sp>
        <p:nvSpPr>
          <p:cNvPr id="7" name="Text 5"/>
          <p:cNvSpPr/>
          <p:nvPr/>
        </p:nvSpPr>
        <p:spPr>
          <a:xfrm>
            <a:off x="2597110" y="4174649"/>
            <a:ext cx="2483168" cy="310396"/>
          </a:xfrm>
          <a:prstGeom prst="rect">
            <a:avLst/>
          </a:prstGeom>
          <a:noFill/>
          <a:ln/>
        </p:spPr>
        <p:txBody>
          <a:bodyPr wrap="none" rtlCol="0" anchor="t"/>
          <a:lstStyle/>
          <a:p>
            <a:pPr marL="0" indent="0">
              <a:lnSpc>
                <a:spcPts val="2444"/>
              </a:lnSpc>
              <a:buNone/>
            </a:pPr>
            <a:r>
              <a:rPr lang="en-US" sz="1955" b="1" dirty="0">
                <a:solidFill>
                  <a:srgbClr val="333F70"/>
                </a:solidFill>
                <a:latin typeface="Unbounded" pitchFamily="34" charset="0"/>
                <a:ea typeface="Unbounded" pitchFamily="34" charset="-122"/>
                <a:cs typeface="Unbounded" pitchFamily="34" charset="-120"/>
              </a:rPr>
              <a:t>Dynamic Allocation of Worker Nodes</a:t>
            </a:r>
            <a:endParaRPr lang="en-US" sz="1955" dirty="0"/>
          </a:p>
        </p:txBody>
      </p:sp>
      <p:sp>
        <p:nvSpPr>
          <p:cNvPr id="8" name="Text 6"/>
          <p:cNvSpPr/>
          <p:nvPr/>
        </p:nvSpPr>
        <p:spPr>
          <a:xfrm>
            <a:off x="2589728" y="4574898"/>
            <a:ext cx="5567005" cy="1347708"/>
          </a:xfrm>
          <a:prstGeom prst="rect">
            <a:avLst/>
          </a:prstGeom>
          <a:noFill/>
          <a:ln/>
        </p:spPr>
        <p:txBody>
          <a:bodyPr wrap="square" rtlCol="0" anchor="t"/>
          <a:lstStyle/>
          <a:p>
            <a:pPr marL="0" indent="0">
              <a:lnSpc>
                <a:spcPts val="2503"/>
              </a:lnSpc>
              <a:buNone/>
            </a:pPr>
            <a:r>
              <a:rPr lang="en-US" sz="1564" dirty="0">
                <a:solidFill>
                  <a:srgbClr val="333F70"/>
                </a:solidFill>
                <a:latin typeface="Open Sans" pitchFamily="34" charset="0"/>
                <a:ea typeface="Open Sans" pitchFamily="34" charset="-122"/>
                <a:cs typeface="Open Sans" pitchFamily="34" charset="-120"/>
              </a:rPr>
              <a:t>Worker nodes fetch tasks from their own task files, process the tasks, update their completion status, and report their status to the centralized worker node.</a:t>
            </a:r>
            <a:endParaRPr lang="en-US" sz="1564" dirty="0"/>
          </a:p>
        </p:txBody>
      </p:sp>
      <p:sp>
        <p:nvSpPr>
          <p:cNvPr id="9" name="Text 7"/>
          <p:cNvSpPr/>
          <p:nvPr/>
        </p:nvSpPr>
        <p:spPr>
          <a:xfrm>
            <a:off x="2597110" y="5985133"/>
            <a:ext cx="3821311" cy="310396"/>
          </a:xfrm>
          <a:prstGeom prst="rect">
            <a:avLst/>
          </a:prstGeom>
          <a:noFill/>
          <a:ln/>
        </p:spPr>
        <p:txBody>
          <a:bodyPr wrap="none" rtlCol="0" anchor="t"/>
          <a:lstStyle/>
          <a:p>
            <a:pPr marL="0" indent="0">
              <a:lnSpc>
                <a:spcPts val="2444"/>
              </a:lnSpc>
              <a:buNone/>
            </a:pPr>
            <a:r>
              <a:rPr lang="en-US" sz="1955" b="1" dirty="0">
                <a:solidFill>
                  <a:srgbClr val="333F70"/>
                </a:solidFill>
                <a:latin typeface="Unbounded" pitchFamily="34" charset="0"/>
                <a:ea typeface="Unbounded" pitchFamily="34" charset="-122"/>
                <a:cs typeface="Unbounded" pitchFamily="34" charset="-120"/>
              </a:rPr>
              <a:t>Graphical User Interface</a:t>
            </a:r>
            <a:endParaRPr lang="en-US" sz="1955" dirty="0"/>
          </a:p>
        </p:txBody>
      </p:sp>
      <p:sp>
        <p:nvSpPr>
          <p:cNvPr id="10" name="Text 8"/>
          <p:cNvSpPr/>
          <p:nvPr/>
        </p:nvSpPr>
        <p:spPr>
          <a:xfrm>
            <a:off x="2597110" y="6358057"/>
            <a:ext cx="5567005" cy="952976"/>
          </a:xfrm>
          <a:prstGeom prst="rect">
            <a:avLst/>
          </a:prstGeom>
          <a:noFill/>
          <a:ln/>
        </p:spPr>
        <p:txBody>
          <a:bodyPr wrap="square" rtlCol="0" anchor="t"/>
          <a:lstStyle/>
          <a:p>
            <a:pPr marL="0" indent="0">
              <a:lnSpc>
                <a:spcPts val="2503"/>
              </a:lnSpc>
              <a:buNone/>
            </a:pPr>
            <a:r>
              <a:rPr lang="en-US" sz="1564" dirty="0">
                <a:solidFill>
                  <a:srgbClr val="333F70"/>
                </a:solidFill>
                <a:latin typeface="Open Sans" pitchFamily="34" charset="0"/>
                <a:ea typeface="Open Sans" pitchFamily="34" charset="-122"/>
                <a:cs typeface="Open Sans" pitchFamily="34" charset="-120"/>
              </a:rPr>
              <a:t>The GUI provides a user-friendly interface for managing and monitoring tasks, allowing users to view worker node status, add new tasks, and show system logs.</a:t>
            </a:r>
            <a:endParaRPr lang="en-US" sz="1564" dirty="0"/>
          </a:p>
        </p:txBody>
      </p:sp>
      <p:sp>
        <p:nvSpPr>
          <p:cNvPr id="11" name="Text 9"/>
          <p:cNvSpPr/>
          <p:nvPr/>
        </p:nvSpPr>
        <p:spPr>
          <a:xfrm>
            <a:off x="8656320" y="2508052"/>
            <a:ext cx="3384352" cy="317659"/>
          </a:xfrm>
          <a:prstGeom prst="rect">
            <a:avLst/>
          </a:prstGeom>
          <a:noFill/>
          <a:ln/>
        </p:spPr>
        <p:txBody>
          <a:bodyPr wrap="none" rtlCol="0" anchor="t"/>
          <a:lstStyle/>
          <a:p>
            <a:pPr marL="0" indent="0">
              <a:lnSpc>
                <a:spcPts val="2503"/>
              </a:lnSpc>
              <a:buNone/>
            </a:pPr>
            <a:endParaRPr lang="en-US" sz="1564" dirty="0"/>
          </a:p>
        </p:txBody>
      </p:sp>
      <p:sp>
        <p:nvSpPr>
          <p:cNvPr id="12" name="Text 10"/>
          <p:cNvSpPr/>
          <p:nvPr/>
        </p:nvSpPr>
        <p:spPr>
          <a:xfrm>
            <a:off x="8656320" y="3004423"/>
            <a:ext cx="3384352" cy="317659"/>
          </a:xfrm>
          <a:prstGeom prst="rect">
            <a:avLst/>
          </a:prstGeom>
          <a:noFill/>
          <a:ln/>
        </p:spPr>
        <p:txBody>
          <a:bodyPr wrap="none" rtlCol="0" anchor="t"/>
          <a:lstStyle/>
          <a:p>
            <a:pPr marL="0" indent="0">
              <a:lnSpc>
                <a:spcPts val="2503"/>
              </a:lnSpc>
              <a:buNone/>
            </a:pPr>
            <a:endParaRPr lang="en-US" sz="1564" dirty="0"/>
          </a:p>
        </p:txBody>
      </p:sp>
      <p:sp>
        <p:nvSpPr>
          <p:cNvPr id="13" name="Text 11"/>
          <p:cNvSpPr/>
          <p:nvPr/>
        </p:nvSpPr>
        <p:spPr>
          <a:xfrm>
            <a:off x="8656320" y="3500795"/>
            <a:ext cx="3384352" cy="317659"/>
          </a:xfrm>
          <a:prstGeom prst="rect">
            <a:avLst/>
          </a:prstGeom>
          <a:noFill/>
          <a:ln/>
        </p:spPr>
        <p:txBody>
          <a:bodyPr wrap="none" rtlCol="0" anchor="t"/>
          <a:lstStyle/>
          <a:p>
            <a:pPr marL="0" indent="0">
              <a:lnSpc>
                <a:spcPts val="2503"/>
              </a:lnSpc>
              <a:buNone/>
            </a:pPr>
            <a:endParaRPr lang="en-US" sz="1564" dirty="0"/>
          </a:p>
        </p:txBody>
      </p:sp>
      <p:sp>
        <p:nvSpPr>
          <p:cNvPr id="14" name="Text 12"/>
          <p:cNvSpPr/>
          <p:nvPr/>
        </p:nvSpPr>
        <p:spPr>
          <a:xfrm>
            <a:off x="8517560" y="5794555"/>
            <a:ext cx="3523112" cy="515992"/>
          </a:xfrm>
          <a:prstGeom prst="rect">
            <a:avLst/>
          </a:prstGeom>
          <a:noFill/>
          <a:ln/>
        </p:spPr>
        <p:txBody>
          <a:bodyPr wrap="none" rtlCol="0" anchor="t"/>
          <a:lstStyle/>
          <a:p>
            <a:pPr marL="0" indent="0">
              <a:lnSpc>
                <a:spcPts val="2002"/>
              </a:lnSpc>
              <a:buNone/>
            </a:pPr>
            <a:r>
              <a:rPr lang="en-US" sz="1251" dirty="0">
                <a:solidFill>
                  <a:srgbClr val="333F70"/>
                </a:solidFill>
                <a:latin typeface="Open Sans" pitchFamily="34" charset="0"/>
                <a:ea typeface="Open Sans" pitchFamily="34" charset="-122"/>
                <a:cs typeface="Open Sans" pitchFamily="34" charset="-120"/>
              </a:rPr>
              <a:t>     Fig.1. UI Of Distributed Task Queue System</a:t>
            </a:r>
            <a:endParaRPr lang="en-US" sz="1251" dirty="0"/>
          </a:p>
        </p:txBody>
      </p:sp>
      <p:pic>
        <p:nvPicPr>
          <p:cNvPr id="24" name="Picture 23">
            <a:extLst>
              <a:ext uri="{FF2B5EF4-FFF2-40B4-BE49-F238E27FC236}">
                <a16:creationId xmlns:a16="http://schemas.microsoft.com/office/drawing/2014/main" id="{1C24748B-E765-8D60-270C-4410CB775C31}"/>
              </a:ext>
            </a:extLst>
          </p:cNvPr>
          <p:cNvPicPr>
            <a:picLocks noChangeAspect="1"/>
          </p:cNvPicPr>
          <p:nvPr/>
        </p:nvPicPr>
        <p:blipFill>
          <a:blip r:embed="rId3"/>
          <a:stretch>
            <a:fillRect/>
          </a:stretch>
        </p:blipFill>
        <p:spPr>
          <a:xfrm>
            <a:off x="8164115" y="2789027"/>
            <a:ext cx="4434285" cy="2967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710267" y="524933"/>
            <a:ext cx="10887027" cy="6952886"/>
          </a:xfrm>
          <a:prstGeom prst="roundRect">
            <a:avLst>
              <a:gd name="adj" fmla="val 2246"/>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333427" y="751781"/>
            <a:ext cx="9252228" cy="1217295"/>
          </a:xfrm>
          <a:prstGeom prst="rect">
            <a:avLst/>
          </a:prstGeom>
          <a:noFill/>
          <a:ln/>
        </p:spPr>
        <p:txBody>
          <a:bodyPr wrap="square" rtlCol="0" anchor="t"/>
          <a:lstStyle/>
          <a:p>
            <a:pPr marL="0" indent="0">
              <a:lnSpc>
                <a:spcPts val="4793"/>
              </a:lnSpc>
              <a:buNone/>
            </a:pPr>
            <a:r>
              <a:rPr lang="en-US" sz="3834" b="1" dirty="0">
                <a:solidFill>
                  <a:srgbClr val="333F70"/>
                </a:solidFill>
                <a:latin typeface="Unbounded" pitchFamily="34" charset="0"/>
                <a:ea typeface="Unbounded" pitchFamily="34" charset="-122"/>
                <a:cs typeface="Unbounded" pitchFamily="34" charset="-120"/>
              </a:rPr>
              <a:t>Distributed Features in Our System</a:t>
            </a:r>
            <a:endParaRPr lang="en-US" sz="3834" dirty="0"/>
          </a:p>
        </p:txBody>
      </p:sp>
      <p:sp>
        <p:nvSpPr>
          <p:cNvPr id="5" name="Text 3"/>
          <p:cNvSpPr/>
          <p:nvPr/>
        </p:nvSpPr>
        <p:spPr>
          <a:xfrm>
            <a:off x="2428300" y="2182673"/>
            <a:ext cx="1956673" cy="548164"/>
          </a:xfrm>
          <a:prstGeom prst="rect">
            <a:avLst/>
          </a:prstGeom>
          <a:noFill/>
          <a:ln/>
        </p:spPr>
        <p:txBody>
          <a:bodyPr wrap="non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Scalability</a:t>
            </a:r>
            <a:endParaRPr lang="en-US" sz="1917" dirty="0"/>
          </a:p>
        </p:txBody>
      </p:sp>
      <p:sp>
        <p:nvSpPr>
          <p:cNvPr id="6" name="Text 4"/>
          <p:cNvSpPr/>
          <p:nvPr/>
        </p:nvSpPr>
        <p:spPr>
          <a:xfrm>
            <a:off x="2033106" y="2791321"/>
            <a:ext cx="2674252" cy="3115866"/>
          </a:xfrm>
          <a:prstGeom prst="rect">
            <a:avLst/>
          </a:prstGeom>
          <a:noFill/>
          <a:ln/>
        </p:spPr>
        <p:txBody>
          <a:bodyPr wrap="square" rtlCol="0" anchor="t"/>
          <a:lstStyle/>
          <a:p>
            <a:pPr algn="just"/>
            <a:r>
              <a:rPr lang="en-US" sz="1400" dirty="0">
                <a:effectLst/>
                <a:latin typeface="Aptos" panose="020B0004020202020204" pitchFamily="34" charset="0"/>
              </a:rPr>
              <a:t>The system is designed for horizontal scalability, leveraging Docker containers to deploy multiple instances of the server and Redis database across diverse machines or cloud platforms. This scalability is crucial for handling peak loads, allowing the system to dynamically allocate resources and maintain optimal performance. Additionally, the Node.js cluster module enhances workload distribution across multiple CPU cores, increasing the system's efficiency in managing more concurrent users and tasks.</a:t>
            </a:r>
          </a:p>
          <a:p>
            <a:pPr algn="just"/>
            <a:br>
              <a:rPr lang="en-US" sz="1400" b="0" i="0" dirty="0">
                <a:solidFill>
                  <a:srgbClr val="000000"/>
                </a:solidFill>
                <a:effectLst/>
                <a:highlight>
                  <a:srgbClr val="FFFFFF"/>
                </a:highlight>
                <a:latin typeface="Aptos" panose="020B0004020202020204" pitchFamily="34" charset="0"/>
              </a:rPr>
            </a:br>
            <a:endParaRPr lang="en-US" sz="1400" b="0" i="0" dirty="0">
              <a:solidFill>
                <a:srgbClr val="000000"/>
              </a:solidFill>
              <a:effectLst/>
              <a:highlight>
                <a:srgbClr val="FFFFFF"/>
              </a:highlight>
              <a:latin typeface="Aptos" panose="020B0004020202020204" pitchFamily="34" charset="0"/>
            </a:endParaRPr>
          </a:p>
        </p:txBody>
      </p:sp>
      <p:sp>
        <p:nvSpPr>
          <p:cNvPr id="7" name="Text 5"/>
          <p:cNvSpPr/>
          <p:nvPr/>
        </p:nvSpPr>
        <p:spPr>
          <a:xfrm>
            <a:off x="5128378" y="2182673"/>
            <a:ext cx="1956673" cy="608648"/>
          </a:xfrm>
          <a:prstGeom prst="rect">
            <a:avLst/>
          </a:prstGeom>
          <a:noFill/>
          <a:ln/>
        </p:spPr>
        <p:txBody>
          <a:bodyPr wrap="squar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Fault Tolerance</a:t>
            </a:r>
            <a:endParaRPr lang="en-US" sz="1917" dirty="0"/>
          </a:p>
        </p:txBody>
      </p:sp>
      <p:sp>
        <p:nvSpPr>
          <p:cNvPr id="8" name="Text 6"/>
          <p:cNvSpPr/>
          <p:nvPr/>
        </p:nvSpPr>
        <p:spPr>
          <a:xfrm>
            <a:off x="4833435" y="2730837"/>
            <a:ext cx="2612079" cy="5825253"/>
          </a:xfrm>
          <a:prstGeom prst="rect">
            <a:avLst/>
          </a:prstGeom>
          <a:noFill/>
          <a:ln/>
        </p:spPr>
        <p:txBody>
          <a:bodyPr wrap="square" rtlCol="0" anchor="t"/>
          <a:lstStyle/>
          <a:p>
            <a:pPr marL="0" indent="0" algn="just">
              <a:buNone/>
            </a:pPr>
            <a:r>
              <a:rPr lang="en-US" sz="1400" b="0" i="0" dirty="0">
                <a:solidFill>
                  <a:srgbClr val="0D0D0D"/>
                </a:solidFill>
                <a:effectLst/>
                <a:highlight>
                  <a:srgbClr val="FFFFFF"/>
                </a:highlight>
                <a:latin typeface="Aptos" panose="020B0004020202020204" pitchFamily="34" charset="0"/>
              </a:rPr>
              <a:t>The system's architecture </a:t>
            </a:r>
            <a:r>
              <a:rPr lang="en-US" sz="1400" b="0" i="0" dirty="0" err="1">
                <a:solidFill>
                  <a:srgbClr val="0D0D0D"/>
                </a:solidFill>
                <a:effectLst/>
                <a:highlight>
                  <a:srgbClr val="FFFFFF"/>
                </a:highlight>
                <a:latin typeface="Aptos" panose="020B0004020202020204" pitchFamily="34" charset="0"/>
              </a:rPr>
              <a:t>isbuilt</a:t>
            </a:r>
            <a:r>
              <a:rPr lang="en-US" sz="1400" b="0" i="0" dirty="0">
                <a:solidFill>
                  <a:srgbClr val="0D0D0D"/>
                </a:solidFill>
                <a:effectLst/>
                <a:highlight>
                  <a:srgbClr val="FFFFFF"/>
                </a:highlight>
                <a:latin typeface="Aptos" panose="020B0004020202020204" pitchFamily="34" charset="0"/>
              </a:rPr>
              <a:t> for resilience, featuring robust mechanisms for error management. Redis, employed for data storage, provides persistence capabilities that allow it to restore its state after disruptions. The Bull queue, integrated with Redis, ensures that tasks remain secure despite failures in processing workers, with capabilities for reassigning tasks to alternative workers. Furthermore, the system design supports the automatic recovery of failed components, such as Docker containers, maintaining continuous system availability without disruption.</a:t>
            </a:r>
            <a:endParaRPr lang="en-US" sz="1400" dirty="0">
              <a:latin typeface="Aptos" panose="020B0004020202020204" pitchFamily="34" charset="0"/>
            </a:endParaRPr>
          </a:p>
        </p:txBody>
      </p:sp>
      <p:sp>
        <p:nvSpPr>
          <p:cNvPr id="9" name="Text 7"/>
          <p:cNvSpPr/>
          <p:nvPr/>
        </p:nvSpPr>
        <p:spPr>
          <a:xfrm>
            <a:off x="7619758" y="2182673"/>
            <a:ext cx="1956673" cy="608648"/>
          </a:xfrm>
          <a:prstGeom prst="rect">
            <a:avLst/>
          </a:prstGeom>
          <a:noFill/>
          <a:ln/>
        </p:spPr>
        <p:txBody>
          <a:bodyPr wrap="squar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Load Balancing</a:t>
            </a:r>
            <a:endParaRPr lang="en-US" sz="1917" dirty="0"/>
          </a:p>
        </p:txBody>
      </p:sp>
      <p:sp>
        <p:nvSpPr>
          <p:cNvPr id="10" name="Text 8"/>
          <p:cNvSpPr/>
          <p:nvPr/>
        </p:nvSpPr>
        <p:spPr>
          <a:xfrm>
            <a:off x="7593557" y="2791321"/>
            <a:ext cx="2213912" cy="3427452"/>
          </a:xfrm>
          <a:prstGeom prst="rect">
            <a:avLst/>
          </a:prstGeom>
          <a:noFill/>
          <a:ln/>
        </p:spPr>
        <p:txBody>
          <a:bodyPr wrap="square" rtlCol="0" anchor="t"/>
          <a:lstStyle/>
          <a:p>
            <a:pPr marL="0" indent="0" algn="just">
              <a:buNone/>
            </a:pPr>
            <a:r>
              <a:rPr lang="en-US" sz="1400" dirty="0">
                <a:latin typeface="Aptos" panose="020B0004020202020204" pitchFamily="34" charset="0"/>
                <a:ea typeface="Open Sans" pitchFamily="34" charset="-122"/>
                <a:cs typeface="Open Sans" pitchFamily="34" charset="-120"/>
              </a:rPr>
              <a:t>The system employs a sophisticated message queuing system (Bull) to handle real-time updates effectively, ensuring that task updates are quickly relayed to the front end. This is essential for keeping a uniform and synchronous display of tasks across all user interfaces. The real-time functionality is enhanced by using efficient operations in Redis, which can swiftly update and distribute changes in task status with minimal delay.</a:t>
            </a:r>
            <a:endParaRPr lang="en-US" sz="1400" dirty="0">
              <a:latin typeface="Aptos" panose="020B0004020202020204" pitchFamily="34" charset="0"/>
            </a:endParaRPr>
          </a:p>
        </p:txBody>
      </p:sp>
      <p:sp>
        <p:nvSpPr>
          <p:cNvPr id="11" name="Text 9"/>
          <p:cNvSpPr/>
          <p:nvPr/>
        </p:nvSpPr>
        <p:spPr>
          <a:xfrm>
            <a:off x="10007085" y="2122189"/>
            <a:ext cx="1956673" cy="608648"/>
          </a:xfrm>
          <a:prstGeom prst="rect">
            <a:avLst/>
          </a:prstGeom>
          <a:noFill/>
          <a:ln/>
        </p:spPr>
        <p:txBody>
          <a:bodyPr wrap="squar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Data Consistency</a:t>
            </a:r>
            <a:endParaRPr lang="en-US" sz="1917" dirty="0"/>
          </a:p>
        </p:txBody>
      </p:sp>
      <p:sp>
        <p:nvSpPr>
          <p:cNvPr id="12" name="Text 10"/>
          <p:cNvSpPr/>
          <p:nvPr/>
        </p:nvSpPr>
        <p:spPr>
          <a:xfrm>
            <a:off x="10007085" y="2798684"/>
            <a:ext cx="2474636" cy="4050625"/>
          </a:xfrm>
          <a:prstGeom prst="rect">
            <a:avLst/>
          </a:prstGeom>
          <a:noFill/>
          <a:ln/>
        </p:spPr>
        <p:txBody>
          <a:bodyPr wrap="square" rtlCol="0" anchor="t"/>
          <a:lstStyle/>
          <a:p>
            <a:pPr marL="0" indent="0" algn="just">
              <a:buNone/>
            </a:pPr>
            <a:r>
              <a:rPr lang="en-US" sz="1400" dirty="0">
                <a:latin typeface="Aptos" panose="020B0004020202020204" pitchFamily="34" charset="0"/>
                <a:ea typeface="Open Sans" pitchFamily="34" charset="-122"/>
                <a:cs typeface="Open Sans" pitchFamily="34" charset="-120"/>
              </a:rPr>
              <a:t>Data integrity and consistency in a distributed setting are maintained by employing transactional support in Redis. Transactions guarantee that all operations involved in updating a specific task are executed atomically, which prevents data corruption and assures system-wide consistency.</a:t>
            </a:r>
            <a:endParaRPr lang="en-US" sz="1400" dirty="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204674" y="718423"/>
            <a:ext cx="12220932" cy="6792754"/>
          </a:xfrm>
          <a:prstGeom prst="roundRect">
            <a:avLst>
              <a:gd name="adj" fmla="val 2944"/>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037874" y="1329452"/>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Addressing Comments from Proposal Presentation</a:t>
            </a:r>
            <a:endParaRPr lang="en-US" sz="4374" dirty="0"/>
          </a:p>
        </p:txBody>
      </p:sp>
      <p:pic>
        <p:nvPicPr>
          <p:cNvPr id="5" name="Image 0" descr="preencoded.png"/>
          <p:cNvPicPr>
            <a:picLocks noChangeAspect="1"/>
          </p:cNvPicPr>
          <p:nvPr/>
        </p:nvPicPr>
        <p:blipFill>
          <a:blip r:embed="rId3"/>
          <a:stretch>
            <a:fillRect/>
          </a:stretch>
        </p:blipFill>
        <p:spPr>
          <a:xfrm>
            <a:off x="2037874" y="3162538"/>
            <a:ext cx="555427" cy="555427"/>
          </a:xfrm>
          <a:prstGeom prst="rect">
            <a:avLst/>
          </a:prstGeom>
        </p:spPr>
      </p:pic>
      <p:sp>
        <p:nvSpPr>
          <p:cNvPr id="6" name="Text 3"/>
          <p:cNvSpPr/>
          <p:nvPr/>
        </p:nvSpPr>
        <p:spPr>
          <a:xfrm>
            <a:off x="2037874" y="3940135"/>
            <a:ext cx="3295888"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Middleware Replacement</a:t>
            </a:r>
            <a:endParaRPr lang="en-US" sz="2187" dirty="0"/>
          </a:p>
        </p:txBody>
      </p:sp>
      <p:sp>
        <p:nvSpPr>
          <p:cNvPr id="7" name="Text 4"/>
          <p:cNvSpPr/>
          <p:nvPr/>
        </p:nvSpPr>
        <p:spPr>
          <a:xfrm>
            <a:off x="2037874" y="4420552"/>
            <a:ext cx="3295888" cy="2132409"/>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Originally proposed to use the Bull library with NodeJS for task queue management but developed a custom solution to better meet project requirements.</a:t>
            </a:r>
            <a:endParaRPr lang="en-US" sz="1750" dirty="0"/>
          </a:p>
        </p:txBody>
      </p:sp>
      <p:pic>
        <p:nvPicPr>
          <p:cNvPr id="8" name="Image 1" descr="preencoded.png"/>
          <p:cNvPicPr>
            <a:picLocks noChangeAspect="1"/>
          </p:cNvPicPr>
          <p:nvPr/>
        </p:nvPicPr>
        <p:blipFill>
          <a:blip r:embed="rId4"/>
          <a:stretch>
            <a:fillRect/>
          </a:stretch>
        </p:blipFill>
        <p:spPr>
          <a:xfrm>
            <a:off x="5722383" y="3162538"/>
            <a:ext cx="555427" cy="555427"/>
          </a:xfrm>
          <a:prstGeom prst="rect">
            <a:avLst/>
          </a:prstGeom>
        </p:spPr>
      </p:pic>
      <p:sp>
        <p:nvSpPr>
          <p:cNvPr id="9" name="Text 5"/>
          <p:cNvSpPr/>
          <p:nvPr/>
        </p:nvSpPr>
        <p:spPr>
          <a:xfrm>
            <a:off x="5667018" y="3940135"/>
            <a:ext cx="2915364"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Custom Solution</a:t>
            </a:r>
            <a:endParaRPr lang="en-US" sz="2187" dirty="0"/>
          </a:p>
        </p:txBody>
      </p:sp>
      <p:sp>
        <p:nvSpPr>
          <p:cNvPr id="10" name="Text 6"/>
          <p:cNvSpPr/>
          <p:nvPr/>
        </p:nvSpPr>
        <p:spPr>
          <a:xfrm>
            <a:off x="5667018" y="4420553"/>
            <a:ext cx="3296007" cy="2132409"/>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custom </a:t>
            </a:r>
            <a:r>
              <a:rPr lang="en-US" sz="1800" dirty="0">
                <a:solidFill>
                  <a:srgbClr val="333F70"/>
                </a:solidFill>
                <a:latin typeface="Open Sans" panose="020B0606030504020204" pitchFamily="34" charset="0"/>
                <a:ea typeface="Open Sans" panose="020B0606030504020204" pitchFamily="34" charset="0"/>
                <a:cs typeface="Open Sans" panose="020B0606030504020204" pitchFamily="34" charset="0"/>
              </a:rPr>
              <a:t>Distributed Task Assigning Management</a:t>
            </a:r>
            <a:r>
              <a:rPr lang="en-US" sz="1750" dirty="0">
                <a:solidFill>
                  <a:srgbClr val="333F70"/>
                </a:solidFill>
                <a:latin typeface="Open Sans" pitchFamily="34" charset="0"/>
                <a:ea typeface="Open Sans" pitchFamily="34" charset="-122"/>
                <a:cs typeface="Open Sans" pitchFamily="34" charset="-120"/>
              </a:rPr>
              <a:t> system offers improved fault tolerance, scalability, and data consistency, with a robust architecture for efficient distributed task management.</a:t>
            </a:r>
            <a:endParaRPr lang="en-US" sz="1750" dirty="0"/>
          </a:p>
        </p:txBody>
      </p:sp>
      <p:pic>
        <p:nvPicPr>
          <p:cNvPr id="11" name="Image 2" descr="preencoded.png"/>
          <p:cNvPicPr>
            <a:picLocks noChangeAspect="1"/>
          </p:cNvPicPr>
          <p:nvPr/>
        </p:nvPicPr>
        <p:blipFill>
          <a:blip r:embed="rId5"/>
          <a:stretch>
            <a:fillRect/>
          </a:stretch>
        </p:blipFill>
        <p:spPr>
          <a:xfrm>
            <a:off x="9296281" y="3162538"/>
            <a:ext cx="555427" cy="555427"/>
          </a:xfrm>
          <a:prstGeom prst="rect">
            <a:avLst/>
          </a:prstGeom>
        </p:spPr>
      </p:pic>
      <p:sp>
        <p:nvSpPr>
          <p:cNvPr id="12" name="Text 7"/>
          <p:cNvSpPr/>
          <p:nvPr/>
        </p:nvSpPr>
        <p:spPr>
          <a:xfrm>
            <a:off x="9296281" y="3940135"/>
            <a:ext cx="2777490"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Advantages</a:t>
            </a:r>
            <a:endParaRPr lang="en-US" sz="2187" dirty="0"/>
          </a:p>
        </p:txBody>
      </p:sp>
      <p:sp>
        <p:nvSpPr>
          <p:cNvPr id="13" name="Text 8"/>
          <p:cNvSpPr/>
          <p:nvPr/>
        </p:nvSpPr>
        <p:spPr>
          <a:xfrm>
            <a:off x="9296281" y="4420553"/>
            <a:ext cx="3296007" cy="2132409"/>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custom middleware solution provides greater flexibility and control to address the specific needs of the </a:t>
            </a:r>
            <a:r>
              <a:rPr lang="en-US" sz="1800" dirty="0">
                <a:solidFill>
                  <a:srgbClr val="333F70"/>
                </a:solidFill>
                <a:latin typeface="Open Sans" panose="020B0606030504020204" pitchFamily="34" charset="0"/>
                <a:ea typeface="Open Sans" panose="020B0606030504020204" pitchFamily="34" charset="0"/>
                <a:cs typeface="Open Sans" panose="020B0606030504020204" pitchFamily="34" charset="0"/>
              </a:rPr>
              <a:t>Distributed Task Assigning Management</a:t>
            </a:r>
            <a:r>
              <a:rPr lang="en-US" sz="1750" dirty="0">
                <a:solidFill>
                  <a:srgbClr val="333F70"/>
                </a:solidFill>
                <a:latin typeface="Open Sans" pitchFamily="34" charset="0"/>
                <a:ea typeface="Open Sans" pitchFamily="34" charset="-122"/>
                <a:cs typeface="Open Sans" pitchFamily="34" charset="-120"/>
              </a:rPr>
              <a:t> System.</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11555"/>
            <a:ext cx="14630400" cy="8229600"/>
          </a:xfrm>
          <a:prstGeom prst="rect">
            <a:avLst/>
          </a:prstGeom>
          <a:solidFill>
            <a:srgbClr val="D6F5EE"/>
          </a:solidFill>
          <a:ln/>
        </p:spPr>
        <p:txBody>
          <a:bodyPr/>
          <a:lstStyle/>
          <a:p>
            <a:endParaRPr lang="en-US"/>
          </a:p>
        </p:txBody>
      </p:sp>
      <p:sp>
        <p:nvSpPr>
          <p:cNvPr id="3" name="Shape 1"/>
          <p:cNvSpPr/>
          <p:nvPr/>
        </p:nvSpPr>
        <p:spPr>
          <a:xfrm>
            <a:off x="982013" y="676097"/>
            <a:ext cx="12830749" cy="7130170"/>
          </a:xfrm>
          <a:prstGeom prst="roundRect">
            <a:avLst>
              <a:gd name="adj" fmla="val 1636"/>
            </a:avLst>
          </a:prstGeom>
          <a:solidFill>
            <a:srgbClr val="FFFFFF"/>
          </a:solidFill>
          <a:ln w="7620">
            <a:solidFill>
              <a:srgbClr val="E5E0DF"/>
            </a:solidFill>
            <a:prstDash val="solid"/>
          </a:ln>
        </p:spPr>
        <p:txBody>
          <a:bodyPr/>
          <a:lstStyle/>
          <a:p>
            <a:endParaRPr lang="en-US" dirty="0"/>
          </a:p>
        </p:txBody>
      </p:sp>
      <p:sp>
        <p:nvSpPr>
          <p:cNvPr id="4" name="Text 2"/>
          <p:cNvSpPr/>
          <p:nvPr/>
        </p:nvSpPr>
        <p:spPr>
          <a:xfrm>
            <a:off x="2742843" y="765255"/>
            <a:ext cx="8230076" cy="579239"/>
          </a:xfrm>
          <a:prstGeom prst="rect">
            <a:avLst/>
          </a:prstGeom>
          <a:noFill/>
          <a:ln/>
        </p:spPr>
        <p:txBody>
          <a:bodyPr wrap="square" rtlCol="0" anchor="t"/>
          <a:lstStyle/>
          <a:p>
            <a:pPr marL="0" indent="0">
              <a:lnSpc>
                <a:spcPts val="4263"/>
              </a:lnSpc>
              <a:buNone/>
            </a:pPr>
            <a:r>
              <a:rPr lang="en-US" sz="3411" b="1" dirty="0">
                <a:solidFill>
                  <a:srgbClr val="333F70"/>
                </a:solidFill>
                <a:latin typeface="Unbounded" pitchFamily="34" charset="0"/>
                <a:ea typeface="Unbounded" pitchFamily="34" charset="-122"/>
                <a:cs typeface="Unbounded" pitchFamily="34" charset="-120"/>
              </a:rPr>
              <a:t>Architecture</a:t>
            </a:r>
            <a:endParaRPr lang="en-US" sz="3411" dirty="0"/>
          </a:p>
        </p:txBody>
      </p:sp>
      <p:pic>
        <p:nvPicPr>
          <p:cNvPr id="5" name="Image 0" descr="preencoded.png"/>
          <p:cNvPicPr>
            <a:picLocks noChangeAspect="1"/>
          </p:cNvPicPr>
          <p:nvPr/>
        </p:nvPicPr>
        <p:blipFill>
          <a:blip r:embed="rId3"/>
          <a:stretch>
            <a:fillRect/>
          </a:stretch>
        </p:blipFill>
        <p:spPr>
          <a:xfrm>
            <a:off x="3369733" y="1243575"/>
            <a:ext cx="7721083" cy="2753209"/>
          </a:xfrm>
          <a:prstGeom prst="rect">
            <a:avLst/>
          </a:prstGeom>
        </p:spPr>
      </p:pic>
      <p:sp>
        <p:nvSpPr>
          <p:cNvPr id="6" name="Text 3"/>
          <p:cNvSpPr/>
          <p:nvPr/>
        </p:nvSpPr>
        <p:spPr>
          <a:xfrm>
            <a:off x="3200043" y="5568910"/>
            <a:ext cx="8230076" cy="277178"/>
          </a:xfrm>
          <a:prstGeom prst="rect">
            <a:avLst/>
          </a:prstGeom>
          <a:noFill/>
          <a:ln/>
        </p:spPr>
        <p:txBody>
          <a:bodyPr wrap="none" rtlCol="0" anchor="t"/>
          <a:lstStyle/>
          <a:p>
            <a:pPr marL="0" indent="0">
              <a:lnSpc>
                <a:spcPts val="2183"/>
              </a:lnSpc>
              <a:buNone/>
            </a:pPr>
            <a:endParaRPr lang="en-US" sz="1364" dirty="0"/>
          </a:p>
        </p:txBody>
      </p:sp>
      <p:sp>
        <p:nvSpPr>
          <p:cNvPr id="7" name="Text 4"/>
          <p:cNvSpPr/>
          <p:nvPr/>
        </p:nvSpPr>
        <p:spPr>
          <a:xfrm>
            <a:off x="1148314" y="4138863"/>
            <a:ext cx="1965386" cy="541258"/>
          </a:xfrm>
          <a:prstGeom prst="rect">
            <a:avLst/>
          </a:prstGeom>
          <a:noFill/>
          <a:ln/>
        </p:spPr>
        <p:txBody>
          <a:bodyPr wrap="square" rtlCol="0" anchor="t"/>
          <a:lstStyle/>
          <a:p>
            <a:r>
              <a:rPr lang="en-US" sz="1600" b="1" dirty="0">
                <a:effectLst/>
                <a:latin typeface="Aptos" panose="020B0004020202020204" pitchFamily="34" charset="0"/>
              </a:rPr>
              <a:t>Frontend Design </a:t>
            </a:r>
            <a:endParaRPr lang="en-US" sz="1600" dirty="0">
              <a:latin typeface="Aptos" panose="020B0004020202020204" pitchFamily="34" charset="0"/>
            </a:endParaRPr>
          </a:p>
        </p:txBody>
      </p:sp>
      <p:sp>
        <p:nvSpPr>
          <p:cNvPr id="8" name="Text 5"/>
          <p:cNvSpPr/>
          <p:nvPr/>
        </p:nvSpPr>
        <p:spPr>
          <a:xfrm>
            <a:off x="1062291" y="4635545"/>
            <a:ext cx="2284354" cy="2762381"/>
          </a:xfrm>
          <a:prstGeom prst="rect">
            <a:avLst/>
          </a:prstGeom>
          <a:noFill/>
          <a:ln/>
        </p:spPr>
        <p:txBody>
          <a:bodyPr wrap="square" rtlCol="0" anchor="t"/>
          <a:lstStyle/>
          <a:p>
            <a:pPr algn="just"/>
            <a:r>
              <a:rPr lang="en-US" sz="1400" dirty="0">
                <a:effectLst/>
              </a:rPr>
              <a:t>The application's frontend is built with HTML and JavaScript, using AJAX for backend communication, enabling dynamic content updates without reloading pages. This method provides a smooth user experience by instantly reflecting task updates and statuses on the interface.</a:t>
            </a:r>
            <a:endParaRPr lang="en-US" sz="1400" b="0" i="0" dirty="0">
              <a:solidFill>
                <a:srgbClr val="000000"/>
              </a:solidFill>
              <a:effectLst/>
              <a:highlight>
                <a:srgbClr val="FFFFFF"/>
              </a:highlight>
              <a:latin typeface="Söhne"/>
            </a:endParaRPr>
          </a:p>
        </p:txBody>
      </p:sp>
      <p:sp>
        <p:nvSpPr>
          <p:cNvPr id="9" name="Text 6"/>
          <p:cNvSpPr/>
          <p:nvPr/>
        </p:nvSpPr>
        <p:spPr>
          <a:xfrm>
            <a:off x="3604039" y="4138863"/>
            <a:ext cx="2420497" cy="541258"/>
          </a:xfrm>
          <a:prstGeom prst="rect">
            <a:avLst/>
          </a:prstGeom>
          <a:noFill/>
          <a:ln/>
        </p:spPr>
        <p:txBody>
          <a:bodyPr wrap="square" rtlCol="0" anchor="t"/>
          <a:lstStyle/>
          <a:p>
            <a:pPr marL="0" indent="0">
              <a:lnSpc>
                <a:spcPts val="2132"/>
              </a:lnSpc>
              <a:buNone/>
            </a:pPr>
            <a:r>
              <a:rPr lang="en-US" sz="1600" b="1" dirty="0">
                <a:latin typeface="Aptos" panose="020B0004020202020204" pitchFamily="34" charset="0"/>
                <a:ea typeface="Unbounded" pitchFamily="34" charset="-122"/>
                <a:cs typeface="Unbounded" pitchFamily="34" charset="-120"/>
              </a:rPr>
              <a:t>Backend Architecture </a:t>
            </a:r>
            <a:endParaRPr lang="en-US" sz="1600" dirty="0">
              <a:latin typeface="Aptos" panose="020B0004020202020204" pitchFamily="34" charset="0"/>
            </a:endParaRPr>
          </a:p>
        </p:txBody>
      </p:sp>
      <p:sp>
        <p:nvSpPr>
          <p:cNvPr id="10" name="Text 7"/>
          <p:cNvSpPr/>
          <p:nvPr/>
        </p:nvSpPr>
        <p:spPr>
          <a:xfrm>
            <a:off x="3450364" y="4535301"/>
            <a:ext cx="2673383" cy="3481680"/>
          </a:xfrm>
          <a:prstGeom prst="rect">
            <a:avLst/>
          </a:prstGeom>
          <a:noFill/>
          <a:ln/>
        </p:spPr>
        <p:txBody>
          <a:bodyPr wrap="square" rtlCol="0" anchor="t"/>
          <a:lstStyle/>
          <a:p>
            <a:pPr algn="just"/>
            <a:r>
              <a:rPr lang="en-US" sz="1400" dirty="0">
                <a:effectLst/>
              </a:rPr>
              <a:t>The application's backend, built on Node.js, leverages the Express framework to efficiently handle API requests. Express facilitates easy routing and middleware setup, enhancing the management of data flow and operations like adding, updating, and retrieving. This central component of the application coordinates interactions between the frontend, Redis database, and task processing queues.</a:t>
            </a:r>
          </a:p>
          <a:p>
            <a:pPr algn="just"/>
            <a:br>
              <a:rPr lang="en-US" sz="1400" b="0" i="0" dirty="0">
                <a:solidFill>
                  <a:srgbClr val="000000"/>
                </a:solidFill>
                <a:effectLst/>
                <a:highlight>
                  <a:srgbClr val="FFFFFF"/>
                </a:highlight>
                <a:latin typeface="Söhne"/>
              </a:rPr>
            </a:br>
            <a:endParaRPr lang="en-US" sz="1400" b="0" i="0" dirty="0">
              <a:solidFill>
                <a:srgbClr val="000000"/>
              </a:solidFill>
              <a:effectLst/>
              <a:highlight>
                <a:srgbClr val="FFFFFF"/>
              </a:highlight>
              <a:latin typeface="Söhne"/>
            </a:endParaRPr>
          </a:p>
        </p:txBody>
      </p:sp>
      <p:sp>
        <p:nvSpPr>
          <p:cNvPr id="11" name="Text 8"/>
          <p:cNvSpPr/>
          <p:nvPr/>
        </p:nvSpPr>
        <p:spPr>
          <a:xfrm>
            <a:off x="6355213" y="4184294"/>
            <a:ext cx="2420497" cy="541258"/>
          </a:xfrm>
          <a:prstGeom prst="rect">
            <a:avLst/>
          </a:prstGeom>
          <a:noFill/>
          <a:ln/>
        </p:spPr>
        <p:txBody>
          <a:bodyPr wrap="square" rtlCol="0" anchor="t"/>
          <a:lstStyle/>
          <a:p>
            <a:pPr marL="0" indent="0">
              <a:lnSpc>
                <a:spcPts val="2132"/>
              </a:lnSpc>
              <a:buNone/>
            </a:pPr>
            <a:r>
              <a:rPr lang="en-US" sz="1600" b="1" kern="0" dirty="0">
                <a:effectLst/>
                <a:latin typeface="Aptos" panose="020B0004020202020204" pitchFamily="34" charset="0"/>
                <a:ea typeface="Aptos" panose="020B0004020202020204" pitchFamily="34" charset="0"/>
                <a:cs typeface="AppleSystemUIFontBold"/>
              </a:rPr>
              <a:t>Redis Data Storage</a:t>
            </a:r>
            <a:r>
              <a:rPr lang="en-US" sz="1600" dirty="0">
                <a:effectLst/>
                <a:latin typeface="Aptos" panose="020B0004020202020204" pitchFamily="34" charset="0"/>
              </a:rPr>
              <a:t> </a:t>
            </a:r>
            <a:endParaRPr lang="en-US" sz="1600" dirty="0">
              <a:latin typeface="Aptos" panose="020B0004020202020204" pitchFamily="34" charset="0"/>
            </a:endParaRPr>
          </a:p>
        </p:txBody>
      </p:sp>
      <p:sp>
        <p:nvSpPr>
          <p:cNvPr id="12" name="Text 9"/>
          <p:cNvSpPr/>
          <p:nvPr/>
        </p:nvSpPr>
        <p:spPr>
          <a:xfrm>
            <a:off x="6272681" y="4581982"/>
            <a:ext cx="2525637" cy="2181417"/>
          </a:xfrm>
          <a:prstGeom prst="rect">
            <a:avLst/>
          </a:prstGeom>
          <a:noFill/>
          <a:ln/>
        </p:spPr>
        <p:txBody>
          <a:bodyPr wrap="square" rtlCol="0" anchor="t"/>
          <a:lstStyle/>
          <a:p>
            <a:pPr algn="just"/>
            <a:r>
              <a:rPr lang="en-US" sz="1400" b="0" i="0" dirty="0">
                <a:effectLst/>
                <a:highlight>
                  <a:srgbClr val="FFFFFF"/>
                </a:highlight>
                <a:latin typeface="Aptos" panose="020B0004020202020204" pitchFamily="34" charset="0"/>
              </a:rPr>
              <a:t>Redis is used as the primary data storage solution, valued for its rapid processing of key-value pairs. It holds all task-related details such as identifiers, descriptions, and statuses. Using Redis is a strategic decision to ensure quick data access and updates, essential for real-time system performance.</a:t>
            </a:r>
            <a:endParaRPr lang="en-US" sz="1364" dirty="0">
              <a:latin typeface="Aptos" panose="020B0004020202020204" pitchFamily="34" charset="0"/>
            </a:endParaRPr>
          </a:p>
        </p:txBody>
      </p:sp>
      <p:sp>
        <p:nvSpPr>
          <p:cNvPr id="13" name="Text 10"/>
          <p:cNvSpPr/>
          <p:nvPr/>
        </p:nvSpPr>
        <p:spPr>
          <a:xfrm>
            <a:off x="7541537" y="8124511"/>
            <a:ext cx="1740456" cy="1633097"/>
          </a:xfrm>
          <a:prstGeom prst="rect">
            <a:avLst/>
          </a:prstGeom>
          <a:noFill/>
          <a:ln/>
        </p:spPr>
        <p:txBody>
          <a:bodyPr wrap="square" rtlCol="0" anchor="t"/>
          <a:lstStyle/>
          <a:p>
            <a:pPr marL="0" indent="0">
              <a:lnSpc>
                <a:spcPts val="2183"/>
              </a:lnSpc>
              <a:buNone/>
            </a:pPr>
            <a:endParaRPr lang="en-US" sz="1364" dirty="0"/>
          </a:p>
        </p:txBody>
      </p:sp>
      <p:sp>
        <p:nvSpPr>
          <p:cNvPr id="14" name="Text 11"/>
          <p:cNvSpPr/>
          <p:nvPr/>
        </p:nvSpPr>
        <p:spPr>
          <a:xfrm>
            <a:off x="8900512" y="4138863"/>
            <a:ext cx="2149945" cy="541258"/>
          </a:xfrm>
          <a:prstGeom prst="rect">
            <a:avLst/>
          </a:prstGeom>
          <a:noFill/>
          <a:ln/>
        </p:spPr>
        <p:txBody>
          <a:bodyPr wrap="square" rtlCol="0" anchor="t"/>
          <a:lstStyle/>
          <a:p>
            <a:pPr marL="0" indent="0">
              <a:lnSpc>
                <a:spcPts val="2132"/>
              </a:lnSpc>
              <a:buNone/>
            </a:pPr>
            <a:r>
              <a:rPr lang="en-US" sz="1600" b="1" kern="0" dirty="0">
                <a:effectLst/>
                <a:latin typeface="Aptos" panose="020B0004020202020204" pitchFamily="34" charset="0"/>
                <a:ea typeface="Aptos" panose="020B0004020202020204" pitchFamily="34" charset="0"/>
                <a:cs typeface="AppleSystemUIFontBold"/>
              </a:rPr>
              <a:t>Task Scheduling with Bull Queue</a:t>
            </a:r>
            <a:endParaRPr lang="en-US" sz="1600" dirty="0"/>
          </a:p>
        </p:txBody>
      </p:sp>
      <p:sp>
        <p:nvSpPr>
          <p:cNvPr id="15" name="Text 12"/>
          <p:cNvSpPr/>
          <p:nvPr/>
        </p:nvSpPr>
        <p:spPr>
          <a:xfrm>
            <a:off x="8860154" y="4728895"/>
            <a:ext cx="2230662" cy="2935678"/>
          </a:xfrm>
          <a:prstGeom prst="rect">
            <a:avLst/>
          </a:prstGeom>
          <a:noFill/>
          <a:ln/>
        </p:spPr>
        <p:txBody>
          <a:bodyPr wrap="square" rtlCol="0" anchor="t"/>
          <a:lstStyle/>
          <a:p>
            <a:pPr marL="0" indent="0" algn="just">
              <a:buNone/>
            </a:pPr>
            <a:r>
              <a:rPr lang="en-US" sz="1400" dirty="0">
                <a:latin typeface="Aptos" panose="020B0004020202020204" pitchFamily="34" charset="0"/>
                <a:ea typeface="Open Sans" pitchFamily="34" charset="-122"/>
                <a:cs typeface="Open Sans" pitchFamily="34" charset="-120"/>
              </a:rPr>
              <a:t>Bull, built on Redis, orchestrates task queues by overseeing the entire lifecycle of each task, from start to finish, ensuring orderly and dependable processing. This queuing mechanism is vital for managing system workflows, prioritizing tasks, and maintaining consistent and reliable execution.</a:t>
            </a:r>
            <a:endParaRPr lang="en-US" sz="1400" dirty="0">
              <a:latin typeface="Aptos" panose="020B0004020202020204" pitchFamily="34" charset="0"/>
            </a:endParaRPr>
          </a:p>
        </p:txBody>
      </p:sp>
      <p:sp>
        <p:nvSpPr>
          <p:cNvPr id="16" name="Text 11">
            <a:extLst>
              <a:ext uri="{FF2B5EF4-FFF2-40B4-BE49-F238E27FC236}">
                <a16:creationId xmlns:a16="http://schemas.microsoft.com/office/drawing/2014/main" id="{DA4B7705-EB0F-FDDE-0810-508445F07907}"/>
              </a:ext>
            </a:extLst>
          </p:cNvPr>
          <p:cNvSpPr/>
          <p:nvPr/>
        </p:nvSpPr>
        <p:spPr>
          <a:xfrm>
            <a:off x="11175259" y="4138863"/>
            <a:ext cx="2637504" cy="541258"/>
          </a:xfrm>
          <a:prstGeom prst="rect">
            <a:avLst/>
          </a:prstGeom>
          <a:noFill/>
          <a:ln/>
        </p:spPr>
        <p:txBody>
          <a:bodyPr wrap="square" rtlCol="0" anchor="t"/>
          <a:lstStyle/>
          <a:p>
            <a:pPr marL="0" indent="0">
              <a:lnSpc>
                <a:spcPts val="2132"/>
              </a:lnSpc>
              <a:buNone/>
            </a:pPr>
            <a:r>
              <a:rPr lang="en-US" sz="1600" b="1" kern="0" dirty="0">
                <a:effectLst/>
                <a:latin typeface="Aptos" panose="020B0004020202020204" pitchFamily="34" charset="0"/>
                <a:ea typeface="Aptos" panose="020B0004020202020204" pitchFamily="34" charset="0"/>
                <a:cs typeface="AppleSystemUIFontBold"/>
              </a:rPr>
              <a:t>Clustering for Enhanced Performance</a:t>
            </a:r>
            <a:r>
              <a:rPr lang="en-US" sz="1600" dirty="0">
                <a:effectLst/>
                <a:latin typeface="Aptos" panose="020B0004020202020204" pitchFamily="34" charset="0"/>
              </a:rPr>
              <a:t> </a:t>
            </a:r>
            <a:endParaRPr lang="en-US" sz="1600" dirty="0">
              <a:latin typeface="Aptos" panose="020B0004020202020204" pitchFamily="34" charset="0"/>
            </a:endParaRPr>
          </a:p>
        </p:txBody>
      </p:sp>
      <p:sp>
        <p:nvSpPr>
          <p:cNvPr id="17" name="Text 12">
            <a:extLst>
              <a:ext uri="{FF2B5EF4-FFF2-40B4-BE49-F238E27FC236}">
                <a16:creationId xmlns:a16="http://schemas.microsoft.com/office/drawing/2014/main" id="{C9156EE7-A6D5-3D49-11A5-442A5CD2F6F9}"/>
              </a:ext>
            </a:extLst>
          </p:cNvPr>
          <p:cNvSpPr/>
          <p:nvPr/>
        </p:nvSpPr>
        <p:spPr>
          <a:xfrm>
            <a:off x="11152652" y="4735534"/>
            <a:ext cx="2230662" cy="2935678"/>
          </a:xfrm>
          <a:prstGeom prst="rect">
            <a:avLst/>
          </a:prstGeom>
          <a:noFill/>
          <a:ln/>
        </p:spPr>
        <p:txBody>
          <a:bodyPr wrap="square" rtlCol="0" anchor="t"/>
          <a:lstStyle/>
          <a:p>
            <a:pPr marL="0" indent="0" algn="just">
              <a:buNone/>
            </a:pPr>
            <a:r>
              <a:rPr lang="en-US" sz="1400" b="0" i="0" dirty="0">
                <a:solidFill>
                  <a:srgbClr val="0D0D0D"/>
                </a:solidFill>
                <a:effectLst/>
                <a:highlight>
                  <a:srgbClr val="FFFFFF"/>
                </a:highlight>
                <a:latin typeface="Aptos" panose="020B0004020202020204" pitchFamily="34" charset="0"/>
              </a:rPr>
              <a:t>The application leverages the Node.js cluster module to distribute workload across various CPU cores, boosting its ability to manage concurrent requests and increasing system resilience and efficiency.</a:t>
            </a:r>
            <a:endParaRPr lang="en-US" sz="1400"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516142" y="243840"/>
            <a:ext cx="11597997" cy="7769304"/>
          </a:xfrm>
          <a:prstGeom prst="roundRect">
            <a:avLst>
              <a:gd name="adj" fmla="val 2443"/>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306836" y="823674"/>
            <a:ext cx="10016490" cy="1318022"/>
          </a:xfrm>
          <a:prstGeom prst="rect">
            <a:avLst/>
          </a:prstGeom>
          <a:noFill/>
          <a:ln/>
        </p:spPr>
        <p:txBody>
          <a:bodyPr wrap="square" rtlCol="0" anchor="t"/>
          <a:lstStyle/>
          <a:p>
            <a:pPr marL="0" indent="0">
              <a:lnSpc>
                <a:spcPts val="5189"/>
              </a:lnSpc>
              <a:buNone/>
            </a:pPr>
            <a:r>
              <a:rPr lang="en-US" sz="4151" b="1" dirty="0">
                <a:solidFill>
                  <a:srgbClr val="333F70"/>
                </a:solidFill>
                <a:latin typeface="Unbounded" pitchFamily="34" charset="0"/>
                <a:ea typeface="Unbounded" pitchFamily="34" charset="-122"/>
                <a:cs typeface="Unbounded" pitchFamily="34" charset="-120"/>
              </a:rPr>
              <a:t>Workflow Distributed </a:t>
            </a:r>
            <a:r>
              <a:rPr lang="en-US" sz="4400" b="1" dirty="0">
                <a:solidFill>
                  <a:srgbClr val="333F70"/>
                </a:solidFill>
                <a:latin typeface="Unbounded" pitchFamily="34" charset="0"/>
                <a:ea typeface="Unbounded" pitchFamily="34" charset="-122"/>
                <a:cs typeface="Unbounded" pitchFamily="34" charset="-120"/>
              </a:rPr>
              <a:t>Assigning Management</a:t>
            </a:r>
            <a:r>
              <a:rPr lang="en-US" sz="4151" b="1" dirty="0">
                <a:solidFill>
                  <a:srgbClr val="333F70"/>
                </a:solidFill>
                <a:latin typeface="Unbounded" pitchFamily="34" charset="0"/>
                <a:ea typeface="Unbounded" pitchFamily="34" charset="-122"/>
                <a:cs typeface="Unbounded" pitchFamily="34" charset="-120"/>
              </a:rPr>
              <a:t> System</a:t>
            </a:r>
            <a:endParaRPr lang="en-US" sz="4151" dirty="0"/>
          </a:p>
        </p:txBody>
      </p:sp>
      <p:sp>
        <p:nvSpPr>
          <p:cNvPr id="5" name="Shape 3"/>
          <p:cNvSpPr/>
          <p:nvPr/>
        </p:nvSpPr>
        <p:spPr>
          <a:xfrm>
            <a:off x="2306836" y="2728079"/>
            <a:ext cx="474464" cy="474464"/>
          </a:xfrm>
          <a:prstGeom prst="roundRect">
            <a:avLst>
              <a:gd name="adj" fmla="val 20000"/>
            </a:avLst>
          </a:prstGeom>
          <a:solidFill>
            <a:srgbClr val="D6F5EE"/>
          </a:solidFill>
          <a:ln w="7620">
            <a:solidFill>
              <a:srgbClr val="BCDBD4"/>
            </a:solidFill>
            <a:prstDash val="solid"/>
          </a:ln>
        </p:spPr>
        <p:txBody>
          <a:bodyPr/>
          <a:lstStyle/>
          <a:p>
            <a:endParaRPr lang="en-US"/>
          </a:p>
        </p:txBody>
      </p:sp>
      <p:sp>
        <p:nvSpPr>
          <p:cNvPr id="6" name="Text 4"/>
          <p:cNvSpPr/>
          <p:nvPr/>
        </p:nvSpPr>
        <p:spPr>
          <a:xfrm>
            <a:off x="2461736" y="2767608"/>
            <a:ext cx="164544" cy="395407"/>
          </a:xfrm>
          <a:prstGeom prst="rect">
            <a:avLst/>
          </a:prstGeom>
          <a:noFill/>
          <a:ln/>
        </p:spPr>
        <p:txBody>
          <a:bodyPr wrap="none" rtlCol="0" anchor="t"/>
          <a:lstStyle/>
          <a:p>
            <a:pPr marL="0" indent="0" algn="ctr">
              <a:lnSpc>
                <a:spcPts val="3113"/>
              </a:lnSpc>
              <a:buNone/>
            </a:pPr>
            <a:r>
              <a:rPr lang="en-US" sz="2491" b="1" dirty="0">
                <a:solidFill>
                  <a:srgbClr val="333F70"/>
                </a:solidFill>
                <a:latin typeface="Unbounded" pitchFamily="34" charset="0"/>
                <a:ea typeface="Unbounded" pitchFamily="34" charset="-122"/>
                <a:cs typeface="Unbounded" pitchFamily="34" charset="-120"/>
              </a:rPr>
              <a:t>1</a:t>
            </a:r>
            <a:endParaRPr lang="en-US" sz="2491" dirty="0"/>
          </a:p>
        </p:txBody>
      </p:sp>
      <p:sp>
        <p:nvSpPr>
          <p:cNvPr id="7" name="Text 5"/>
          <p:cNvSpPr/>
          <p:nvPr/>
        </p:nvSpPr>
        <p:spPr>
          <a:xfrm>
            <a:off x="2992160" y="2800588"/>
            <a:ext cx="2794873" cy="329446"/>
          </a:xfrm>
          <a:prstGeom prst="rect">
            <a:avLst/>
          </a:prstGeom>
          <a:noFill/>
          <a:ln/>
        </p:spPr>
        <p:txBody>
          <a:bodyPr wrap="none" rtlCol="0" anchor="t"/>
          <a:lstStyle/>
          <a:p>
            <a:pPr marL="0" indent="0">
              <a:lnSpc>
                <a:spcPts val="2594"/>
              </a:lnSpc>
              <a:buNone/>
            </a:pPr>
            <a:r>
              <a:rPr lang="en-US" sz="2076" b="1" dirty="0">
                <a:solidFill>
                  <a:srgbClr val="333F70"/>
                </a:solidFill>
                <a:latin typeface="Unbounded" pitchFamily="34" charset="0"/>
                <a:ea typeface="Unbounded" pitchFamily="34" charset="-122"/>
                <a:cs typeface="Unbounded" pitchFamily="34" charset="-120"/>
              </a:rPr>
              <a:t>Task Submission</a:t>
            </a:r>
            <a:endParaRPr lang="en-US" sz="2076" dirty="0"/>
          </a:p>
        </p:txBody>
      </p:sp>
      <p:sp>
        <p:nvSpPr>
          <p:cNvPr id="8" name="Text 6"/>
          <p:cNvSpPr/>
          <p:nvPr/>
        </p:nvSpPr>
        <p:spPr>
          <a:xfrm>
            <a:off x="2992160" y="3256478"/>
            <a:ext cx="4217551" cy="1349216"/>
          </a:xfrm>
          <a:prstGeom prst="rect">
            <a:avLst/>
          </a:prstGeom>
          <a:noFill/>
          <a:ln/>
        </p:spPr>
        <p:txBody>
          <a:bodyPr wrap="square" rtlCol="0" anchor="t"/>
          <a:lstStyle/>
          <a:p>
            <a:pPr marL="0" indent="0">
              <a:lnSpc>
                <a:spcPts val="2657"/>
              </a:lnSpc>
              <a:buNone/>
            </a:pPr>
            <a:r>
              <a:rPr lang="en-US" sz="1660" dirty="0">
                <a:solidFill>
                  <a:srgbClr val="333F70"/>
                </a:solidFill>
                <a:latin typeface="Open Sans" pitchFamily="34" charset="0"/>
                <a:ea typeface="Open Sans" pitchFamily="34" charset="-122"/>
                <a:cs typeface="Open Sans" pitchFamily="34" charset="-120"/>
              </a:rPr>
              <a:t>Users can submit tasks through the GUI interface, which are then added to the centralized task queue managed by the </a:t>
            </a:r>
            <a:r>
              <a:rPr lang="en-US" sz="1600" dirty="0">
                <a:solidFill>
                  <a:srgbClr val="333F70"/>
                </a:solidFill>
                <a:latin typeface="Open Sans" panose="020B0606030504020204" pitchFamily="34" charset="0"/>
                <a:ea typeface="Open Sans" panose="020B0606030504020204" pitchFamily="34" charset="0"/>
                <a:cs typeface="Open Sans" panose="020B0606030504020204" pitchFamily="34" charset="0"/>
              </a:rPr>
              <a:t>distributed task assigning </a:t>
            </a:r>
            <a:r>
              <a:rPr lang="en-US" sz="1660" dirty="0">
                <a:solidFill>
                  <a:srgbClr val="333F70"/>
                </a:solidFill>
                <a:latin typeface="Open Sans" pitchFamily="34" charset="0"/>
                <a:ea typeface="Open Sans" pitchFamily="34" charset="-122"/>
                <a:cs typeface="Open Sans" pitchFamily="34" charset="-120"/>
              </a:rPr>
              <a:t>manager.</a:t>
            </a:r>
            <a:endParaRPr lang="en-US" sz="1660" dirty="0"/>
          </a:p>
        </p:txBody>
      </p:sp>
      <p:sp>
        <p:nvSpPr>
          <p:cNvPr id="9" name="Shape 7"/>
          <p:cNvSpPr/>
          <p:nvPr/>
        </p:nvSpPr>
        <p:spPr>
          <a:xfrm>
            <a:off x="7420570" y="2728079"/>
            <a:ext cx="474464" cy="474464"/>
          </a:xfrm>
          <a:prstGeom prst="roundRect">
            <a:avLst>
              <a:gd name="adj" fmla="val 20000"/>
            </a:avLst>
          </a:prstGeom>
          <a:solidFill>
            <a:srgbClr val="D6F5EE"/>
          </a:solidFill>
          <a:ln w="7620">
            <a:solidFill>
              <a:srgbClr val="BCDBD4"/>
            </a:solidFill>
            <a:prstDash val="solid"/>
          </a:ln>
        </p:spPr>
        <p:txBody>
          <a:bodyPr/>
          <a:lstStyle/>
          <a:p>
            <a:endParaRPr lang="en-US"/>
          </a:p>
        </p:txBody>
      </p:sp>
      <p:sp>
        <p:nvSpPr>
          <p:cNvPr id="10" name="Text 8"/>
          <p:cNvSpPr/>
          <p:nvPr/>
        </p:nvSpPr>
        <p:spPr>
          <a:xfrm>
            <a:off x="7525703" y="2767608"/>
            <a:ext cx="264081" cy="395407"/>
          </a:xfrm>
          <a:prstGeom prst="rect">
            <a:avLst/>
          </a:prstGeom>
          <a:noFill/>
          <a:ln/>
        </p:spPr>
        <p:txBody>
          <a:bodyPr wrap="none" rtlCol="0" anchor="t"/>
          <a:lstStyle/>
          <a:p>
            <a:pPr marL="0" indent="0" algn="ctr">
              <a:lnSpc>
                <a:spcPts val="3113"/>
              </a:lnSpc>
              <a:buNone/>
            </a:pPr>
            <a:r>
              <a:rPr lang="en-US" sz="2491" b="1" dirty="0">
                <a:solidFill>
                  <a:srgbClr val="333F70"/>
                </a:solidFill>
                <a:latin typeface="Unbounded" pitchFamily="34" charset="0"/>
                <a:ea typeface="Unbounded" pitchFamily="34" charset="-122"/>
                <a:cs typeface="Unbounded" pitchFamily="34" charset="-120"/>
              </a:rPr>
              <a:t>2</a:t>
            </a:r>
            <a:endParaRPr lang="en-US" sz="2491" dirty="0"/>
          </a:p>
        </p:txBody>
      </p:sp>
      <p:sp>
        <p:nvSpPr>
          <p:cNvPr id="11" name="Text 9"/>
          <p:cNvSpPr/>
          <p:nvPr/>
        </p:nvSpPr>
        <p:spPr>
          <a:xfrm>
            <a:off x="8105894" y="2800588"/>
            <a:ext cx="2845951" cy="329446"/>
          </a:xfrm>
          <a:prstGeom prst="rect">
            <a:avLst/>
          </a:prstGeom>
          <a:noFill/>
          <a:ln/>
        </p:spPr>
        <p:txBody>
          <a:bodyPr wrap="none" rtlCol="0" anchor="t"/>
          <a:lstStyle/>
          <a:p>
            <a:pPr marL="0" indent="0">
              <a:lnSpc>
                <a:spcPts val="2594"/>
              </a:lnSpc>
              <a:buNone/>
            </a:pPr>
            <a:r>
              <a:rPr lang="en-US" sz="2076" b="1" dirty="0">
                <a:solidFill>
                  <a:srgbClr val="333F70"/>
                </a:solidFill>
                <a:latin typeface="Unbounded" pitchFamily="34" charset="0"/>
                <a:ea typeface="Unbounded" pitchFamily="34" charset="-122"/>
                <a:cs typeface="Unbounded" pitchFamily="34" charset="-120"/>
              </a:rPr>
              <a:t>Task Distribution</a:t>
            </a:r>
            <a:endParaRPr lang="en-US" sz="2076" dirty="0"/>
          </a:p>
        </p:txBody>
      </p:sp>
      <p:sp>
        <p:nvSpPr>
          <p:cNvPr id="12" name="Text 10"/>
          <p:cNvSpPr/>
          <p:nvPr/>
        </p:nvSpPr>
        <p:spPr>
          <a:xfrm>
            <a:off x="8105894" y="3256478"/>
            <a:ext cx="4217551" cy="1349216"/>
          </a:xfrm>
          <a:prstGeom prst="rect">
            <a:avLst/>
          </a:prstGeom>
          <a:noFill/>
          <a:ln/>
        </p:spPr>
        <p:txBody>
          <a:bodyPr wrap="square" rtlCol="0" anchor="t"/>
          <a:lstStyle/>
          <a:p>
            <a:pPr marL="0" indent="0">
              <a:lnSpc>
                <a:spcPts val="2657"/>
              </a:lnSpc>
              <a:buNone/>
            </a:pPr>
            <a:r>
              <a:rPr lang="en-US" sz="1660" dirty="0">
                <a:solidFill>
                  <a:srgbClr val="333F70"/>
                </a:solidFill>
                <a:latin typeface="Open Sans" pitchFamily="34" charset="0"/>
                <a:ea typeface="Open Sans" pitchFamily="34" charset="-122"/>
                <a:cs typeface="Open Sans" pitchFamily="34" charset="-120"/>
              </a:rPr>
              <a:t>The </a:t>
            </a:r>
            <a:r>
              <a:rPr lang="en-US" sz="1600" dirty="0">
                <a:solidFill>
                  <a:srgbClr val="333F70"/>
                </a:solidFill>
                <a:latin typeface="Open Sans" panose="020B0606030504020204" pitchFamily="34" charset="0"/>
                <a:ea typeface="Open Sans" panose="020B0606030504020204" pitchFamily="34" charset="0"/>
                <a:cs typeface="Open Sans" panose="020B0606030504020204" pitchFamily="34" charset="0"/>
              </a:rPr>
              <a:t>distributed task assigning </a:t>
            </a:r>
            <a:r>
              <a:rPr lang="en-US" sz="1660" dirty="0">
                <a:solidFill>
                  <a:srgbClr val="333F70"/>
                </a:solidFill>
                <a:latin typeface="Open Sans" pitchFamily="34" charset="0"/>
                <a:ea typeface="Open Sans" pitchFamily="34" charset="-122"/>
                <a:cs typeface="Open Sans" pitchFamily="34" charset="-120"/>
              </a:rPr>
              <a:t>manager monitors the task queue and worker node status, then assigns new tasks to available worker nodes to optimize throughput.</a:t>
            </a:r>
            <a:endParaRPr lang="en-US" sz="1660" dirty="0"/>
          </a:p>
        </p:txBody>
      </p:sp>
      <p:sp>
        <p:nvSpPr>
          <p:cNvPr id="13" name="Shape 11"/>
          <p:cNvSpPr/>
          <p:nvPr/>
        </p:nvSpPr>
        <p:spPr>
          <a:xfrm>
            <a:off x="2306836" y="4981218"/>
            <a:ext cx="474464" cy="474464"/>
          </a:xfrm>
          <a:prstGeom prst="roundRect">
            <a:avLst>
              <a:gd name="adj" fmla="val 20000"/>
            </a:avLst>
          </a:prstGeom>
          <a:solidFill>
            <a:srgbClr val="D6F5EE"/>
          </a:solidFill>
          <a:ln w="7620">
            <a:solidFill>
              <a:srgbClr val="BCDBD4"/>
            </a:solidFill>
            <a:prstDash val="solid"/>
          </a:ln>
        </p:spPr>
        <p:txBody>
          <a:bodyPr/>
          <a:lstStyle/>
          <a:p>
            <a:endParaRPr lang="en-US"/>
          </a:p>
        </p:txBody>
      </p:sp>
      <p:sp>
        <p:nvSpPr>
          <p:cNvPr id="14" name="Text 12"/>
          <p:cNvSpPr/>
          <p:nvPr/>
        </p:nvSpPr>
        <p:spPr>
          <a:xfrm>
            <a:off x="2411373" y="5020747"/>
            <a:ext cx="265390" cy="395407"/>
          </a:xfrm>
          <a:prstGeom prst="rect">
            <a:avLst/>
          </a:prstGeom>
          <a:noFill/>
          <a:ln/>
        </p:spPr>
        <p:txBody>
          <a:bodyPr wrap="none" rtlCol="0" anchor="t"/>
          <a:lstStyle/>
          <a:p>
            <a:pPr marL="0" indent="0" algn="ctr">
              <a:lnSpc>
                <a:spcPts val="3113"/>
              </a:lnSpc>
              <a:buNone/>
            </a:pPr>
            <a:r>
              <a:rPr lang="en-US" sz="2491" b="1" dirty="0">
                <a:solidFill>
                  <a:srgbClr val="333F70"/>
                </a:solidFill>
                <a:latin typeface="Unbounded" pitchFamily="34" charset="0"/>
                <a:ea typeface="Unbounded" pitchFamily="34" charset="-122"/>
                <a:cs typeface="Unbounded" pitchFamily="34" charset="-120"/>
              </a:rPr>
              <a:t>3</a:t>
            </a:r>
            <a:endParaRPr lang="en-US" sz="2491" dirty="0"/>
          </a:p>
        </p:txBody>
      </p:sp>
      <p:sp>
        <p:nvSpPr>
          <p:cNvPr id="15" name="Text 13"/>
          <p:cNvSpPr/>
          <p:nvPr/>
        </p:nvSpPr>
        <p:spPr>
          <a:xfrm>
            <a:off x="2992160" y="5053727"/>
            <a:ext cx="2718911" cy="329446"/>
          </a:xfrm>
          <a:prstGeom prst="rect">
            <a:avLst/>
          </a:prstGeom>
          <a:noFill/>
          <a:ln/>
        </p:spPr>
        <p:txBody>
          <a:bodyPr wrap="none" rtlCol="0" anchor="t"/>
          <a:lstStyle/>
          <a:p>
            <a:pPr marL="0" indent="0">
              <a:lnSpc>
                <a:spcPts val="2594"/>
              </a:lnSpc>
              <a:buNone/>
            </a:pPr>
            <a:r>
              <a:rPr lang="en-US" sz="2076" b="1" dirty="0">
                <a:solidFill>
                  <a:srgbClr val="333F70"/>
                </a:solidFill>
                <a:latin typeface="Unbounded" pitchFamily="34" charset="0"/>
                <a:ea typeface="Unbounded" pitchFamily="34" charset="-122"/>
                <a:cs typeface="Unbounded" pitchFamily="34" charset="-120"/>
              </a:rPr>
              <a:t>Task Processing</a:t>
            </a:r>
            <a:endParaRPr lang="en-US" sz="2076" dirty="0"/>
          </a:p>
        </p:txBody>
      </p:sp>
      <p:sp>
        <p:nvSpPr>
          <p:cNvPr id="16" name="Text 14"/>
          <p:cNvSpPr/>
          <p:nvPr/>
        </p:nvSpPr>
        <p:spPr>
          <a:xfrm>
            <a:off x="2992160" y="5509617"/>
            <a:ext cx="4217551" cy="1349216"/>
          </a:xfrm>
          <a:prstGeom prst="rect">
            <a:avLst/>
          </a:prstGeom>
          <a:noFill/>
          <a:ln/>
        </p:spPr>
        <p:txBody>
          <a:bodyPr wrap="square" rtlCol="0" anchor="t"/>
          <a:lstStyle/>
          <a:p>
            <a:pPr marL="0" indent="0">
              <a:lnSpc>
                <a:spcPts val="2657"/>
              </a:lnSpc>
              <a:buNone/>
            </a:pPr>
            <a:r>
              <a:rPr lang="en-US" sz="1660" dirty="0">
                <a:solidFill>
                  <a:srgbClr val="333F70"/>
                </a:solidFill>
                <a:latin typeface="Open Sans" pitchFamily="34" charset="0"/>
                <a:ea typeface="Open Sans" pitchFamily="34" charset="-122"/>
                <a:cs typeface="Open Sans" pitchFamily="34" charset="-120"/>
              </a:rPr>
              <a:t>Worker nodes fetch tasks from the queue and process them concurrently, maximizing efficiency and minimizing overall completion time.</a:t>
            </a:r>
            <a:endParaRPr lang="en-US" sz="1660" dirty="0"/>
          </a:p>
        </p:txBody>
      </p:sp>
      <p:sp>
        <p:nvSpPr>
          <p:cNvPr id="17" name="Shape 15"/>
          <p:cNvSpPr/>
          <p:nvPr/>
        </p:nvSpPr>
        <p:spPr>
          <a:xfrm>
            <a:off x="7420570" y="4981218"/>
            <a:ext cx="474464" cy="474464"/>
          </a:xfrm>
          <a:prstGeom prst="roundRect">
            <a:avLst>
              <a:gd name="adj" fmla="val 20000"/>
            </a:avLst>
          </a:prstGeom>
          <a:solidFill>
            <a:srgbClr val="D6F5EE"/>
          </a:solidFill>
          <a:ln w="7620">
            <a:solidFill>
              <a:srgbClr val="BCDBD4"/>
            </a:solidFill>
            <a:prstDash val="solid"/>
          </a:ln>
        </p:spPr>
        <p:txBody>
          <a:bodyPr/>
          <a:lstStyle/>
          <a:p>
            <a:endParaRPr lang="en-US"/>
          </a:p>
        </p:txBody>
      </p:sp>
      <p:sp>
        <p:nvSpPr>
          <p:cNvPr id="18" name="Text 16"/>
          <p:cNvSpPr/>
          <p:nvPr/>
        </p:nvSpPr>
        <p:spPr>
          <a:xfrm>
            <a:off x="7521654" y="5020747"/>
            <a:ext cx="272296" cy="395407"/>
          </a:xfrm>
          <a:prstGeom prst="rect">
            <a:avLst/>
          </a:prstGeom>
          <a:noFill/>
          <a:ln/>
        </p:spPr>
        <p:txBody>
          <a:bodyPr wrap="none" rtlCol="0" anchor="t"/>
          <a:lstStyle/>
          <a:p>
            <a:pPr marL="0" indent="0" algn="ctr">
              <a:lnSpc>
                <a:spcPts val="3113"/>
              </a:lnSpc>
              <a:buNone/>
            </a:pPr>
            <a:r>
              <a:rPr lang="en-US" sz="2491" b="1" dirty="0">
                <a:solidFill>
                  <a:srgbClr val="333F70"/>
                </a:solidFill>
                <a:latin typeface="Unbounded" pitchFamily="34" charset="0"/>
                <a:ea typeface="Unbounded" pitchFamily="34" charset="-122"/>
                <a:cs typeface="Unbounded" pitchFamily="34" charset="-120"/>
              </a:rPr>
              <a:t>4</a:t>
            </a:r>
            <a:endParaRPr lang="en-US" sz="2491" dirty="0"/>
          </a:p>
        </p:txBody>
      </p:sp>
      <p:sp>
        <p:nvSpPr>
          <p:cNvPr id="19" name="Text 17"/>
          <p:cNvSpPr/>
          <p:nvPr/>
        </p:nvSpPr>
        <p:spPr>
          <a:xfrm>
            <a:off x="8105894" y="5053727"/>
            <a:ext cx="2862858" cy="329446"/>
          </a:xfrm>
          <a:prstGeom prst="rect">
            <a:avLst/>
          </a:prstGeom>
          <a:noFill/>
          <a:ln/>
        </p:spPr>
        <p:txBody>
          <a:bodyPr wrap="none" rtlCol="0" anchor="t"/>
          <a:lstStyle/>
          <a:p>
            <a:pPr marL="0" indent="0">
              <a:lnSpc>
                <a:spcPts val="2594"/>
              </a:lnSpc>
              <a:buNone/>
            </a:pPr>
            <a:r>
              <a:rPr lang="en-US" sz="2076" b="1" dirty="0">
                <a:solidFill>
                  <a:srgbClr val="333F70"/>
                </a:solidFill>
                <a:latin typeface="Unbounded" pitchFamily="34" charset="0"/>
                <a:ea typeface="Unbounded" pitchFamily="34" charset="-122"/>
                <a:cs typeface="Unbounded" pitchFamily="34" charset="-120"/>
              </a:rPr>
              <a:t>Status Reporting</a:t>
            </a:r>
            <a:endParaRPr lang="en-US" sz="2076" dirty="0"/>
          </a:p>
        </p:txBody>
      </p:sp>
      <p:sp>
        <p:nvSpPr>
          <p:cNvPr id="20" name="Text 18"/>
          <p:cNvSpPr/>
          <p:nvPr/>
        </p:nvSpPr>
        <p:spPr>
          <a:xfrm>
            <a:off x="8105894" y="5509617"/>
            <a:ext cx="4217551" cy="1349216"/>
          </a:xfrm>
          <a:prstGeom prst="rect">
            <a:avLst/>
          </a:prstGeom>
          <a:noFill/>
          <a:ln/>
        </p:spPr>
        <p:txBody>
          <a:bodyPr wrap="square" rtlCol="0" anchor="t"/>
          <a:lstStyle/>
          <a:p>
            <a:pPr marL="0" indent="0">
              <a:lnSpc>
                <a:spcPts val="2657"/>
              </a:lnSpc>
              <a:buNone/>
            </a:pPr>
            <a:r>
              <a:rPr lang="en-US" sz="1660" dirty="0">
                <a:solidFill>
                  <a:srgbClr val="333F70"/>
                </a:solidFill>
                <a:latin typeface="Open Sans" pitchFamily="34" charset="0"/>
                <a:ea typeface="Open Sans" pitchFamily="34" charset="-122"/>
                <a:cs typeface="Open Sans" pitchFamily="34" charset="-120"/>
              </a:rPr>
              <a:t>Worker nodes update the task completion status and report back to the Queue Manager, which then updates the task queue and user-facing status.</a:t>
            </a:r>
            <a:endParaRPr lang="en-US" sz="1660" dirty="0"/>
          </a:p>
        </p:txBody>
      </p:sp>
      <p:sp>
        <p:nvSpPr>
          <p:cNvPr id="21" name="Text 19"/>
          <p:cNvSpPr/>
          <p:nvPr/>
        </p:nvSpPr>
        <p:spPr>
          <a:xfrm>
            <a:off x="2306836" y="7096006"/>
            <a:ext cx="10016490" cy="337304"/>
          </a:xfrm>
          <a:prstGeom prst="rect">
            <a:avLst/>
          </a:prstGeom>
          <a:noFill/>
          <a:ln/>
        </p:spPr>
        <p:txBody>
          <a:bodyPr wrap="none" rtlCol="0" anchor="t"/>
          <a:lstStyle/>
          <a:p>
            <a:pPr marL="0" indent="0">
              <a:lnSpc>
                <a:spcPts val="2657"/>
              </a:lnSpc>
              <a:buNone/>
            </a:pPr>
            <a:endParaRPr lang="en-US" sz="16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255276" y="243840"/>
            <a:ext cx="12119848" cy="7744539"/>
          </a:xfrm>
          <a:prstGeom prst="roundRect">
            <a:avLst>
              <a:gd name="adj" fmla="val 2561"/>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081570" y="849749"/>
            <a:ext cx="7494032" cy="688538"/>
          </a:xfrm>
          <a:prstGeom prst="rect">
            <a:avLst/>
          </a:prstGeom>
          <a:noFill/>
          <a:ln/>
        </p:spPr>
        <p:txBody>
          <a:bodyPr wrap="none" rtlCol="0" anchor="t"/>
          <a:lstStyle/>
          <a:p>
            <a:pPr marL="0" indent="0">
              <a:lnSpc>
                <a:spcPts val="5422"/>
              </a:lnSpc>
              <a:buNone/>
            </a:pPr>
            <a:r>
              <a:rPr lang="en-US" sz="4338" b="1" dirty="0">
                <a:solidFill>
                  <a:srgbClr val="333F70"/>
                </a:solidFill>
                <a:latin typeface="Unbounded" pitchFamily="34" charset="0"/>
                <a:ea typeface="Unbounded" pitchFamily="34" charset="-122"/>
                <a:cs typeface="Unbounded" pitchFamily="34" charset="-120"/>
              </a:rPr>
              <a:t>Project Contributions</a:t>
            </a:r>
            <a:endParaRPr lang="en-US" sz="4338" dirty="0"/>
          </a:p>
        </p:txBody>
      </p:sp>
      <p:sp>
        <p:nvSpPr>
          <p:cNvPr id="5" name="Shape 3"/>
          <p:cNvSpPr/>
          <p:nvPr/>
        </p:nvSpPr>
        <p:spPr>
          <a:xfrm>
            <a:off x="7293054" y="1978938"/>
            <a:ext cx="44053" cy="5403533"/>
          </a:xfrm>
          <a:prstGeom prst="roundRect">
            <a:avLst>
              <a:gd name="adj" fmla="val 225099"/>
            </a:avLst>
          </a:prstGeom>
          <a:solidFill>
            <a:srgbClr val="BCDBD4"/>
          </a:solidFill>
          <a:ln/>
        </p:spPr>
        <p:txBody>
          <a:bodyPr/>
          <a:lstStyle/>
          <a:p>
            <a:endParaRPr lang="en-US"/>
          </a:p>
        </p:txBody>
      </p:sp>
      <p:sp>
        <p:nvSpPr>
          <p:cNvPr id="6" name="Shape 4"/>
          <p:cNvSpPr/>
          <p:nvPr/>
        </p:nvSpPr>
        <p:spPr>
          <a:xfrm>
            <a:off x="6296025" y="2376845"/>
            <a:ext cx="771168" cy="44053"/>
          </a:xfrm>
          <a:prstGeom prst="roundRect">
            <a:avLst>
              <a:gd name="adj" fmla="val 225099"/>
            </a:avLst>
          </a:prstGeom>
          <a:solidFill>
            <a:srgbClr val="BCDBD4"/>
          </a:solidFill>
          <a:ln/>
        </p:spPr>
        <p:txBody>
          <a:bodyPr/>
          <a:lstStyle/>
          <a:p>
            <a:endParaRPr lang="en-US"/>
          </a:p>
        </p:txBody>
      </p:sp>
      <p:sp>
        <p:nvSpPr>
          <p:cNvPr id="7" name="Shape 5"/>
          <p:cNvSpPr/>
          <p:nvPr/>
        </p:nvSpPr>
        <p:spPr>
          <a:xfrm>
            <a:off x="7067193" y="2151102"/>
            <a:ext cx="495776" cy="495776"/>
          </a:xfrm>
          <a:prstGeom prst="roundRect">
            <a:avLst>
              <a:gd name="adj" fmla="val 20002"/>
            </a:avLst>
          </a:prstGeom>
          <a:solidFill>
            <a:srgbClr val="D6F5EE"/>
          </a:solidFill>
          <a:ln w="7620">
            <a:solidFill>
              <a:srgbClr val="BCDBD4"/>
            </a:solidFill>
            <a:prstDash val="solid"/>
          </a:ln>
        </p:spPr>
        <p:txBody>
          <a:bodyPr/>
          <a:lstStyle/>
          <a:p>
            <a:endParaRPr lang="en-US"/>
          </a:p>
        </p:txBody>
      </p:sp>
      <p:sp>
        <p:nvSpPr>
          <p:cNvPr id="8" name="Text 6"/>
          <p:cNvSpPr/>
          <p:nvPr/>
        </p:nvSpPr>
        <p:spPr>
          <a:xfrm>
            <a:off x="7229118" y="2192417"/>
            <a:ext cx="171807" cy="413147"/>
          </a:xfrm>
          <a:prstGeom prst="rect">
            <a:avLst/>
          </a:prstGeom>
          <a:noFill/>
          <a:ln/>
        </p:spPr>
        <p:txBody>
          <a:bodyPr wrap="none" rtlCol="0" anchor="t"/>
          <a:lstStyle/>
          <a:p>
            <a:pPr marL="0" indent="0" algn="ctr">
              <a:lnSpc>
                <a:spcPts val="3253"/>
              </a:lnSpc>
              <a:buNone/>
            </a:pPr>
            <a:r>
              <a:rPr lang="en-US" sz="2603" b="1" dirty="0">
                <a:solidFill>
                  <a:srgbClr val="333F70"/>
                </a:solidFill>
                <a:latin typeface="Unbounded" pitchFamily="34" charset="0"/>
                <a:ea typeface="Unbounded" pitchFamily="34" charset="-122"/>
                <a:cs typeface="Unbounded" pitchFamily="34" charset="-120"/>
              </a:rPr>
              <a:t>1</a:t>
            </a:r>
            <a:endParaRPr lang="en-US" sz="2603" dirty="0"/>
          </a:p>
        </p:txBody>
      </p:sp>
      <p:sp>
        <p:nvSpPr>
          <p:cNvPr id="9" name="Text 7"/>
          <p:cNvSpPr/>
          <p:nvPr/>
        </p:nvSpPr>
        <p:spPr>
          <a:xfrm>
            <a:off x="2222897" y="2199203"/>
            <a:ext cx="3880247" cy="344329"/>
          </a:xfrm>
          <a:prstGeom prst="rect">
            <a:avLst/>
          </a:prstGeom>
          <a:noFill/>
          <a:ln/>
        </p:spPr>
        <p:txBody>
          <a:bodyPr wrap="none" rtlCol="0" anchor="t"/>
          <a:lstStyle/>
          <a:p>
            <a:pPr marL="0" indent="0" algn="r">
              <a:lnSpc>
                <a:spcPts val="2711"/>
              </a:lnSpc>
              <a:buNone/>
            </a:pPr>
            <a:r>
              <a:rPr lang="en-US" sz="2169" b="1" dirty="0">
                <a:solidFill>
                  <a:srgbClr val="333F70"/>
                </a:solidFill>
                <a:latin typeface="Unbounded" pitchFamily="34" charset="0"/>
                <a:ea typeface="Unbounded" pitchFamily="34" charset="-122"/>
                <a:cs typeface="Unbounded" pitchFamily="34" charset="-120"/>
              </a:rPr>
              <a:t>Backend Development</a:t>
            </a:r>
            <a:endParaRPr lang="en-US" sz="2169" dirty="0"/>
          </a:p>
        </p:txBody>
      </p:sp>
      <p:sp>
        <p:nvSpPr>
          <p:cNvPr id="10" name="Text 8"/>
          <p:cNvSpPr/>
          <p:nvPr/>
        </p:nvSpPr>
        <p:spPr>
          <a:xfrm>
            <a:off x="2081570" y="2675692"/>
            <a:ext cx="4021574" cy="1762720"/>
          </a:xfrm>
          <a:prstGeom prst="rect">
            <a:avLst/>
          </a:prstGeom>
          <a:noFill/>
          <a:ln/>
        </p:spPr>
        <p:txBody>
          <a:bodyPr wrap="square" rtlCol="0" anchor="t"/>
          <a:lstStyle/>
          <a:p>
            <a:pPr marL="0" indent="0" algn="r">
              <a:lnSpc>
                <a:spcPts val="2776"/>
              </a:lnSpc>
              <a:buNone/>
            </a:pPr>
            <a:r>
              <a:rPr lang="en-US" sz="1735" dirty="0" err="1">
                <a:solidFill>
                  <a:srgbClr val="333F70"/>
                </a:solidFill>
                <a:latin typeface="Open Sans" pitchFamily="34" charset="0"/>
                <a:ea typeface="Open Sans" pitchFamily="34" charset="-122"/>
                <a:cs typeface="Open Sans" pitchFamily="34" charset="-120"/>
              </a:rPr>
              <a:t>Girishkumar</a:t>
            </a:r>
            <a:r>
              <a:rPr lang="en-US" sz="1735" dirty="0">
                <a:solidFill>
                  <a:srgbClr val="333F70"/>
                </a:solidFill>
                <a:latin typeface="Open Sans" pitchFamily="34" charset="0"/>
                <a:ea typeface="Open Sans" pitchFamily="34" charset="-122"/>
                <a:cs typeface="Open Sans" pitchFamily="34" charset="-120"/>
              </a:rPr>
              <a:t> </a:t>
            </a:r>
            <a:r>
              <a:rPr lang="en-US" sz="1735" dirty="0" err="1">
                <a:solidFill>
                  <a:srgbClr val="333F70"/>
                </a:solidFill>
                <a:latin typeface="Open Sans" pitchFamily="34" charset="0"/>
                <a:ea typeface="Open Sans" pitchFamily="34" charset="-122"/>
                <a:cs typeface="Open Sans" pitchFamily="34" charset="-120"/>
              </a:rPr>
              <a:t>Patchikoru</a:t>
            </a:r>
            <a:r>
              <a:rPr lang="en-US" sz="1735" dirty="0">
                <a:solidFill>
                  <a:srgbClr val="333F70"/>
                </a:solidFill>
                <a:latin typeface="Open Sans" pitchFamily="34" charset="0"/>
                <a:ea typeface="Open Sans" pitchFamily="34" charset="-122"/>
                <a:cs typeface="Open Sans" pitchFamily="34" charset="-120"/>
              </a:rPr>
              <a:t> &amp; Sai </a:t>
            </a:r>
            <a:r>
              <a:rPr lang="en-US" sz="1735" dirty="0" err="1">
                <a:solidFill>
                  <a:srgbClr val="333F70"/>
                </a:solidFill>
                <a:latin typeface="Open Sans" pitchFamily="34" charset="0"/>
                <a:ea typeface="Open Sans" pitchFamily="34" charset="-122"/>
                <a:cs typeface="Open Sans" pitchFamily="34" charset="-120"/>
              </a:rPr>
              <a:t>Datha</a:t>
            </a:r>
            <a:r>
              <a:rPr lang="en-US" sz="1735" dirty="0">
                <a:solidFill>
                  <a:srgbClr val="333F70"/>
                </a:solidFill>
                <a:latin typeface="Open Sans" pitchFamily="34" charset="0"/>
                <a:ea typeface="Open Sans" pitchFamily="34" charset="-122"/>
                <a:cs typeface="Open Sans" pitchFamily="34" charset="-120"/>
              </a:rPr>
              <a:t> </a:t>
            </a:r>
            <a:r>
              <a:rPr lang="en-US" sz="1735" dirty="0" err="1">
                <a:solidFill>
                  <a:srgbClr val="333F70"/>
                </a:solidFill>
                <a:latin typeface="Open Sans" pitchFamily="34" charset="0"/>
                <a:ea typeface="Open Sans" pitchFamily="34" charset="-122"/>
                <a:cs typeface="Open Sans" pitchFamily="34" charset="-120"/>
              </a:rPr>
              <a:t>Nagamoni</a:t>
            </a:r>
            <a:r>
              <a:rPr lang="en-US" sz="1735" dirty="0">
                <a:solidFill>
                  <a:srgbClr val="333F70"/>
                </a:solidFill>
                <a:latin typeface="Open Sans" pitchFamily="34" charset="0"/>
                <a:ea typeface="Open Sans" pitchFamily="34" charset="-122"/>
                <a:cs typeface="Open Sans" pitchFamily="34" charset="-120"/>
              </a:rPr>
              <a:t> led the backend development, focusing on task queue management and worker node logic, contributing 25% each to the project.</a:t>
            </a:r>
            <a:endParaRPr lang="en-US" sz="1735" dirty="0"/>
          </a:p>
        </p:txBody>
      </p:sp>
      <p:sp>
        <p:nvSpPr>
          <p:cNvPr id="11" name="Shape 9"/>
          <p:cNvSpPr/>
          <p:nvPr/>
        </p:nvSpPr>
        <p:spPr>
          <a:xfrm>
            <a:off x="7562969" y="3478530"/>
            <a:ext cx="771168" cy="44053"/>
          </a:xfrm>
          <a:prstGeom prst="roundRect">
            <a:avLst>
              <a:gd name="adj" fmla="val 225099"/>
            </a:avLst>
          </a:prstGeom>
          <a:solidFill>
            <a:srgbClr val="BCDBD4"/>
          </a:solidFill>
          <a:ln/>
        </p:spPr>
        <p:txBody>
          <a:bodyPr/>
          <a:lstStyle/>
          <a:p>
            <a:endParaRPr lang="en-US"/>
          </a:p>
        </p:txBody>
      </p:sp>
      <p:sp>
        <p:nvSpPr>
          <p:cNvPr id="12" name="Shape 10"/>
          <p:cNvSpPr/>
          <p:nvPr/>
        </p:nvSpPr>
        <p:spPr>
          <a:xfrm>
            <a:off x="7067193" y="3252787"/>
            <a:ext cx="495776" cy="495776"/>
          </a:xfrm>
          <a:prstGeom prst="roundRect">
            <a:avLst>
              <a:gd name="adj" fmla="val 20002"/>
            </a:avLst>
          </a:prstGeom>
          <a:solidFill>
            <a:srgbClr val="D6F5EE"/>
          </a:solidFill>
          <a:ln w="7620">
            <a:solidFill>
              <a:srgbClr val="BCDBD4"/>
            </a:solidFill>
            <a:prstDash val="solid"/>
          </a:ln>
        </p:spPr>
        <p:txBody>
          <a:bodyPr/>
          <a:lstStyle/>
          <a:p>
            <a:endParaRPr lang="en-US"/>
          </a:p>
        </p:txBody>
      </p:sp>
      <p:sp>
        <p:nvSpPr>
          <p:cNvPr id="13" name="Text 11"/>
          <p:cNvSpPr/>
          <p:nvPr/>
        </p:nvSpPr>
        <p:spPr>
          <a:xfrm>
            <a:off x="7177088" y="3294102"/>
            <a:ext cx="275987" cy="413147"/>
          </a:xfrm>
          <a:prstGeom prst="rect">
            <a:avLst/>
          </a:prstGeom>
          <a:noFill/>
          <a:ln/>
        </p:spPr>
        <p:txBody>
          <a:bodyPr wrap="none" rtlCol="0" anchor="t"/>
          <a:lstStyle/>
          <a:p>
            <a:pPr marL="0" indent="0" algn="ctr">
              <a:lnSpc>
                <a:spcPts val="3253"/>
              </a:lnSpc>
              <a:buNone/>
            </a:pPr>
            <a:r>
              <a:rPr lang="en-US" sz="2603" b="1" dirty="0">
                <a:solidFill>
                  <a:srgbClr val="333F70"/>
                </a:solidFill>
                <a:latin typeface="Unbounded" pitchFamily="34" charset="0"/>
                <a:ea typeface="Unbounded" pitchFamily="34" charset="-122"/>
                <a:cs typeface="Unbounded" pitchFamily="34" charset="-120"/>
              </a:rPr>
              <a:t>2</a:t>
            </a:r>
            <a:endParaRPr lang="en-US" sz="2603" dirty="0"/>
          </a:p>
        </p:txBody>
      </p:sp>
      <p:sp>
        <p:nvSpPr>
          <p:cNvPr id="14" name="Text 12"/>
          <p:cNvSpPr/>
          <p:nvPr/>
        </p:nvSpPr>
        <p:spPr>
          <a:xfrm>
            <a:off x="8527018" y="3300889"/>
            <a:ext cx="2855476" cy="344329"/>
          </a:xfrm>
          <a:prstGeom prst="rect">
            <a:avLst/>
          </a:prstGeom>
          <a:noFill/>
          <a:ln/>
        </p:spPr>
        <p:txBody>
          <a:bodyPr wrap="none" rtlCol="0" anchor="t"/>
          <a:lstStyle/>
          <a:p>
            <a:pPr marL="0" indent="0" algn="l">
              <a:lnSpc>
                <a:spcPts val="2711"/>
              </a:lnSpc>
              <a:buNone/>
            </a:pPr>
            <a:r>
              <a:rPr lang="en-US" sz="2169" b="1" dirty="0">
                <a:solidFill>
                  <a:srgbClr val="333F70"/>
                </a:solidFill>
                <a:latin typeface="Unbounded" pitchFamily="34" charset="0"/>
                <a:ea typeface="Unbounded" pitchFamily="34" charset="-122"/>
                <a:cs typeface="Unbounded" pitchFamily="34" charset="-120"/>
              </a:rPr>
              <a:t>Frontend Design</a:t>
            </a:r>
            <a:endParaRPr lang="en-US" sz="2169" dirty="0"/>
          </a:p>
        </p:txBody>
      </p:sp>
      <p:sp>
        <p:nvSpPr>
          <p:cNvPr id="15" name="Text 13"/>
          <p:cNvSpPr/>
          <p:nvPr/>
        </p:nvSpPr>
        <p:spPr>
          <a:xfrm>
            <a:off x="8527018" y="3777377"/>
            <a:ext cx="4021693" cy="1762720"/>
          </a:xfrm>
          <a:prstGeom prst="rect">
            <a:avLst/>
          </a:prstGeom>
          <a:noFill/>
          <a:ln/>
        </p:spPr>
        <p:txBody>
          <a:bodyPr wrap="square" rtlCol="0" anchor="t"/>
          <a:lstStyle/>
          <a:p>
            <a:pPr marL="0" indent="0" algn="l">
              <a:lnSpc>
                <a:spcPts val="2776"/>
              </a:lnSpc>
              <a:buNone/>
            </a:pPr>
            <a:r>
              <a:rPr lang="en-US" sz="1735" dirty="0" err="1">
                <a:solidFill>
                  <a:srgbClr val="333F70"/>
                </a:solidFill>
                <a:latin typeface="Open Sans" pitchFamily="34" charset="0"/>
                <a:ea typeface="Open Sans" pitchFamily="34" charset="-122"/>
                <a:cs typeface="Open Sans" pitchFamily="34" charset="-120"/>
              </a:rPr>
              <a:t>Vineela</a:t>
            </a:r>
            <a:r>
              <a:rPr lang="en-US" sz="1735" dirty="0">
                <a:solidFill>
                  <a:srgbClr val="333F70"/>
                </a:solidFill>
                <a:latin typeface="Open Sans" pitchFamily="34" charset="0"/>
                <a:ea typeface="Open Sans" pitchFamily="34" charset="-122"/>
                <a:cs typeface="Open Sans" pitchFamily="34" charset="-120"/>
              </a:rPr>
              <a:t> </a:t>
            </a:r>
            <a:r>
              <a:rPr lang="en-US" sz="1735" dirty="0" err="1">
                <a:solidFill>
                  <a:srgbClr val="333F70"/>
                </a:solidFill>
                <a:latin typeface="Open Sans" pitchFamily="34" charset="0"/>
                <a:ea typeface="Open Sans" pitchFamily="34" charset="-122"/>
                <a:cs typeface="Open Sans" pitchFamily="34" charset="-120"/>
              </a:rPr>
              <a:t>Madduri</a:t>
            </a:r>
            <a:r>
              <a:rPr lang="en-US" sz="1735" dirty="0">
                <a:solidFill>
                  <a:srgbClr val="333F70"/>
                </a:solidFill>
                <a:latin typeface="Open Sans" pitchFamily="34" charset="0"/>
                <a:ea typeface="Open Sans" pitchFamily="34" charset="-122"/>
                <a:cs typeface="Open Sans" pitchFamily="34" charset="-120"/>
              </a:rPr>
              <a:t> collaborated on the frontend development, designing and implementing the GUI, each contributing 25%.</a:t>
            </a:r>
            <a:endParaRPr lang="en-US" sz="1735" dirty="0"/>
          </a:p>
        </p:txBody>
      </p:sp>
      <p:sp>
        <p:nvSpPr>
          <p:cNvPr id="16" name="Shape 14"/>
          <p:cNvSpPr/>
          <p:nvPr/>
        </p:nvSpPr>
        <p:spPr>
          <a:xfrm>
            <a:off x="6296025" y="5276850"/>
            <a:ext cx="771168" cy="44053"/>
          </a:xfrm>
          <a:prstGeom prst="roundRect">
            <a:avLst>
              <a:gd name="adj" fmla="val 225099"/>
            </a:avLst>
          </a:prstGeom>
          <a:solidFill>
            <a:srgbClr val="BCDBD4"/>
          </a:solidFill>
          <a:ln/>
        </p:spPr>
        <p:txBody>
          <a:bodyPr/>
          <a:lstStyle/>
          <a:p>
            <a:endParaRPr lang="en-US"/>
          </a:p>
        </p:txBody>
      </p:sp>
      <p:sp>
        <p:nvSpPr>
          <p:cNvPr id="17" name="Shape 15"/>
          <p:cNvSpPr/>
          <p:nvPr/>
        </p:nvSpPr>
        <p:spPr>
          <a:xfrm>
            <a:off x="7067193" y="5051108"/>
            <a:ext cx="495776" cy="495776"/>
          </a:xfrm>
          <a:prstGeom prst="roundRect">
            <a:avLst>
              <a:gd name="adj" fmla="val 20002"/>
            </a:avLst>
          </a:prstGeom>
          <a:solidFill>
            <a:srgbClr val="D6F5EE"/>
          </a:solidFill>
          <a:ln w="7620">
            <a:solidFill>
              <a:srgbClr val="BCDBD4"/>
            </a:solidFill>
            <a:prstDash val="solid"/>
          </a:ln>
        </p:spPr>
        <p:txBody>
          <a:bodyPr/>
          <a:lstStyle/>
          <a:p>
            <a:endParaRPr lang="en-US"/>
          </a:p>
        </p:txBody>
      </p:sp>
      <p:sp>
        <p:nvSpPr>
          <p:cNvPr id="18" name="Text 16"/>
          <p:cNvSpPr/>
          <p:nvPr/>
        </p:nvSpPr>
        <p:spPr>
          <a:xfrm>
            <a:off x="7176373" y="5092422"/>
            <a:ext cx="277297" cy="413147"/>
          </a:xfrm>
          <a:prstGeom prst="rect">
            <a:avLst/>
          </a:prstGeom>
          <a:noFill/>
          <a:ln/>
        </p:spPr>
        <p:txBody>
          <a:bodyPr wrap="none" rtlCol="0" anchor="t"/>
          <a:lstStyle/>
          <a:p>
            <a:pPr marL="0" indent="0" algn="ctr">
              <a:lnSpc>
                <a:spcPts val="3253"/>
              </a:lnSpc>
              <a:buNone/>
            </a:pPr>
            <a:r>
              <a:rPr lang="en-US" sz="2603" b="1" dirty="0">
                <a:solidFill>
                  <a:srgbClr val="333F70"/>
                </a:solidFill>
                <a:latin typeface="Unbounded" pitchFamily="34" charset="0"/>
                <a:ea typeface="Unbounded" pitchFamily="34" charset="-122"/>
                <a:cs typeface="Unbounded" pitchFamily="34" charset="-120"/>
              </a:rPr>
              <a:t>3</a:t>
            </a:r>
            <a:endParaRPr lang="en-US" sz="2603" dirty="0"/>
          </a:p>
        </p:txBody>
      </p:sp>
      <p:sp>
        <p:nvSpPr>
          <p:cNvPr id="19" name="Text 17"/>
          <p:cNvSpPr/>
          <p:nvPr/>
        </p:nvSpPr>
        <p:spPr>
          <a:xfrm>
            <a:off x="2746177" y="5099209"/>
            <a:ext cx="3356967" cy="344329"/>
          </a:xfrm>
          <a:prstGeom prst="rect">
            <a:avLst/>
          </a:prstGeom>
          <a:noFill/>
          <a:ln/>
        </p:spPr>
        <p:txBody>
          <a:bodyPr wrap="none" rtlCol="0" anchor="t"/>
          <a:lstStyle/>
          <a:p>
            <a:pPr marL="0" indent="0" algn="r">
              <a:lnSpc>
                <a:spcPts val="2711"/>
              </a:lnSpc>
              <a:buNone/>
            </a:pPr>
            <a:r>
              <a:rPr lang="en-US" sz="2169" b="1" dirty="0">
                <a:solidFill>
                  <a:srgbClr val="333F70"/>
                </a:solidFill>
                <a:latin typeface="Unbounded" pitchFamily="34" charset="0"/>
                <a:ea typeface="Unbounded" pitchFamily="34" charset="-122"/>
                <a:cs typeface="Unbounded" pitchFamily="34" charset="-120"/>
              </a:rPr>
              <a:t>System Integration</a:t>
            </a:r>
            <a:endParaRPr lang="en-US" sz="2169" dirty="0"/>
          </a:p>
        </p:txBody>
      </p:sp>
      <p:sp>
        <p:nvSpPr>
          <p:cNvPr id="20" name="Text 18"/>
          <p:cNvSpPr/>
          <p:nvPr/>
        </p:nvSpPr>
        <p:spPr>
          <a:xfrm>
            <a:off x="2081570" y="5575697"/>
            <a:ext cx="4021574" cy="1410176"/>
          </a:xfrm>
          <a:prstGeom prst="rect">
            <a:avLst/>
          </a:prstGeom>
          <a:noFill/>
          <a:ln/>
        </p:spPr>
        <p:txBody>
          <a:bodyPr wrap="square" rtlCol="0" anchor="t"/>
          <a:lstStyle/>
          <a:p>
            <a:pPr marL="0" indent="0" algn="r">
              <a:lnSpc>
                <a:spcPts val="2776"/>
              </a:lnSpc>
              <a:buNone/>
            </a:pPr>
            <a:r>
              <a:rPr lang="en-US" sz="1735" dirty="0">
                <a:solidFill>
                  <a:srgbClr val="333F70"/>
                </a:solidFill>
                <a:latin typeface="Open Sans" pitchFamily="34" charset="0"/>
                <a:ea typeface="Open Sans" pitchFamily="34" charset="-122"/>
                <a:cs typeface="Open Sans" pitchFamily="34" charset="-120"/>
              </a:rPr>
              <a:t>Tiffany Ly coordinated the communication between components and oversaw the testing process, contributing 25% to the overall project.</a:t>
            </a:r>
            <a:endParaRPr lang="en-US" sz="17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728132" y="338668"/>
            <a:ext cx="13495867" cy="7687732"/>
          </a:xfrm>
          <a:prstGeom prst="roundRect">
            <a:avLst>
              <a:gd name="adj" fmla="val 4257"/>
            </a:avLst>
          </a:prstGeom>
          <a:solidFill>
            <a:srgbClr val="FFFFFF"/>
          </a:solidFill>
          <a:ln w="7620">
            <a:solidFill>
              <a:srgbClr val="E5E0DF"/>
            </a:solidFill>
            <a:prstDash val="solid"/>
          </a:ln>
        </p:spPr>
        <p:txBody>
          <a:bodyPr/>
          <a:lstStyle/>
          <a:p>
            <a:endParaRPr lang="en-US"/>
          </a:p>
        </p:txBody>
      </p:sp>
      <p:sp>
        <p:nvSpPr>
          <p:cNvPr id="4" name="Text 2"/>
          <p:cNvSpPr/>
          <p:nvPr/>
        </p:nvSpPr>
        <p:spPr>
          <a:xfrm>
            <a:off x="2037874" y="1128402"/>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Live Demo: Distributed Task </a:t>
            </a:r>
            <a:r>
              <a:rPr lang="en-US" sz="4400" b="1" dirty="0">
                <a:solidFill>
                  <a:srgbClr val="333F70"/>
                </a:solidFill>
                <a:latin typeface="Unbounded" pitchFamily="34" charset="0"/>
                <a:ea typeface="Unbounded" pitchFamily="34" charset="-122"/>
                <a:cs typeface="Unbounded" pitchFamily="34" charset="-120"/>
              </a:rPr>
              <a:t>Assigning Management</a:t>
            </a:r>
            <a:r>
              <a:rPr lang="en-US" sz="4374" b="1" dirty="0">
                <a:solidFill>
                  <a:srgbClr val="333F70"/>
                </a:solidFill>
                <a:latin typeface="Unbounded" pitchFamily="34" charset="0"/>
                <a:ea typeface="Unbounded" pitchFamily="34" charset="-122"/>
                <a:cs typeface="Unbounded" pitchFamily="34" charset="-120"/>
              </a:rPr>
              <a:t> System</a:t>
            </a:r>
            <a:endParaRPr lang="en-US" sz="4374" dirty="0"/>
          </a:p>
        </p:txBody>
      </p:sp>
      <p:sp>
        <p:nvSpPr>
          <p:cNvPr id="9" name="Text 7"/>
          <p:cNvSpPr/>
          <p:nvPr/>
        </p:nvSpPr>
        <p:spPr>
          <a:xfrm>
            <a:off x="5859899" y="5267444"/>
            <a:ext cx="2910483"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9452134" y="5267444"/>
            <a:ext cx="2910483" cy="355402"/>
          </a:xfrm>
          <a:prstGeom prst="rect">
            <a:avLst/>
          </a:prstGeom>
          <a:noFill/>
          <a:ln/>
        </p:spPr>
        <p:txBody>
          <a:bodyPr wrap="none" rtlCol="0" anchor="t"/>
          <a:lstStyle/>
          <a:p>
            <a:pPr marL="0" indent="0">
              <a:lnSpc>
                <a:spcPts val="2799"/>
              </a:lnSpc>
              <a:buNone/>
            </a:pPr>
            <a:endParaRPr lang="en-US" sz="1750" dirty="0"/>
          </a:p>
        </p:txBody>
      </p:sp>
      <p:pic>
        <p:nvPicPr>
          <p:cNvPr id="13" name="Picture 12" descr="A screenshot of a task operations dashboard&#10;&#10;Description automatically generated">
            <a:extLst>
              <a:ext uri="{FF2B5EF4-FFF2-40B4-BE49-F238E27FC236}">
                <a16:creationId xmlns:a16="http://schemas.microsoft.com/office/drawing/2014/main" id="{DE79BDD5-26A6-6400-AC15-A9D0653BA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2132" y="2855815"/>
            <a:ext cx="7515067" cy="4778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txBody>
          <a:bodyPr/>
          <a:lstStyle/>
          <a:p>
            <a:endParaRPr lang="en-US"/>
          </a:p>
        </p:txBody>
      </p:sp>
      <p:sp>
        <p:nvSpPr>
          <p:cNvPr id="3" name="Shape 1"/>
          <p:cNvSpPr/>
          <p:nvPr/>
        </p:nvSpPr>
        <p:spPr>
          <a:xfrm>
            <a:off x="1204674" y="546100"/>
            <a:ext cx="12220932" cy="7023100"/>
          </a:xfrm>
          <a:prstGeom prst="roundRect">
            <a:avLst>
              <a:gd name="adj" fmla="val 4257"/>
            </a:avLst>
          </a:prstGeom>
          <a:solidFill>
            <a:srgbClr val="FFFFFF"/>
          </a:solidFill>
          <a:ln w="7620">
            <a:solidFill>
              <a:srgbClr val="E5E0DF"/>
            </a:solidFill>
            <a:prstDash val="solid"/>
          </a:ln>
        </p:spPr>
        <p:txBody>
          <a:bodyPr/>
          <a:lstStyle/>
          <a:p>
            <a:endParaRPr lang="en-US"/>
          </a:p>
        </p:txBody>
      </p:sp>
      <p:sp>
        <p:nvSpPr>
          <p:cNvPr id="4" name="Text 2"/>
          <p:cNvSpPr/>
          <p:nvPr/>
        </p:nvSpPr>
        <p:spPr>
          <a:xfrm>
            <a:off x="1618774" y="852964"/>
            <a:ext cx="10554414" cy="101393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References</a:t>
            </a:r>
          </a:p>
          <a:p>
            <a:pPr marL="0" indent="0">
              <a:lnSpc>
                <a:spcPts val="5468"/>
              </a:lnSpc>
              <a:buNone/>
            </a:pPr>
            <a:endParaRPr lang="en-US" sz="4374" b="1" dirty="0">
              <a:solidFill>
                <a:srgbClr val="333F70"/>
              </a:solidFill>
              <a:latin typeface="Unbounded" pitchFamily="34" charset="0"/>
              <a:ea typeface="Unbounded" pitchFamily="34" charset="-122"/>
              <a:cs typeface="Unbounded" pitchFamily="34" charset="-120"/>
            </a:endParaRPr>
          </a:p>
          <a:p>
            <a:pPr marL="571500" indent="-571500">
              <a:buFont typeface="Arial" panose="020B0604020202020204" pitchFamily="34" charset="0"/>
              <a:buChar char="•"/>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Stack Overflow. (2019, Jan 22). Python distributed task queue for different specific workers. Stack Overflow. </a:t>
            </a: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hlinkClick r:id="rId3"/>
              </a:rPr>
              <a:t>https://stackoverflow.com/questions/54308524/python-distributed-task-queue-for-different-specific-workers</a:t>
            </a:r>
            <a:endPar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endParaRPr>
          </a:p>
          <a:p>
            <a:pPr marL="571500" indent="-571500">
              <a:buFont typeface="Arial" panose="020B0604020202020204" pitchFamily="34" charset="0"/>
              <a:buChar char="•"/>
            </a:pPr>
            <a:endPar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endParaRPr>
          </a:p>
          <a:p>
            <a:pPr marL="342900" indent="-342900" algn="l">
              <a:lnSpc>
                <a:spcPts val="2799"/>
              </a:lnSpc>
              <a:buSzPct val="100000"/>
              <a:buChar char="•"/>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Brendan, B. (2018). Distributed System Fundamentals. In Designing </a:t>
            </a:r>
          </a:p>
          <a:p>
            <a:pPr algn="l">
              <a:lnSpc>
                <a:spcPts val="2799"/>
              </a:lnSpc>
              <a:buSzPct val="100000"/>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       Distributed Systems (Chapter 10). O'Reilly. https://</a:t>
            </a:r>
            <a:r>
              <a:rPr lang="en-US" sz="2000" dirty="0" err="1">
                <a:solidFill>
                  <a:srgbClr val="5B5F72"/>
                </a:solidFill>
                <a:latin typeface="Times New Roman" panose="02020603050405020304" pitchFamily="18" charset="0"/>
                <a:ea typeface="Instrument Sans" pitchFamily="34" charset="-122"/>
                <a:cs typeface="Times New Roman" panose="02020603050405020304" pitchFamily="18" charset="0"/>
              </a:rPr>
              <a:t>www.oreilly.com</a:t>
            </a: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/library/</a:t>
            </a:r>
          </a:p>
          <a:p>
            <a:pPr algn="l">
              <a:lnSpc>
                <a:spcPts val="2799"/>
              </a:lnSpc>
              <a:buSzPct val="100000"/>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       view/designing-distributed-systems/9781491983638/ch10.html</a:t>
            </a:r>
          </a:p>
          <a:p>
            <a:pPr algn="l">
              <a:lnSpc>
                <a:spcPts val="2799"/>
              </a:lnSpc>
              <a:buSzPct val="100000"/>
            </a:pPr>
            <a:endParaRPr lang="en-US" sz="2000" dirty="0">
              <a:latin typeface="Times New Roman" panose="02020603050405020304" pitchFamily="18" charset="0"/>
              <a:cs typeface="Times New Roman" panose="02020603050405020304" pitchFamily="18" charset="0"/>
            </a:endParaRPr>
          </a:p>
          <a:p>
            <a:pPr marL="342900" indent="-342900" algn="l">
              <a:lnSpc>
                <a:spcPts val="2799"/>
              </a:lnSpc>
              <a:buSzPct val="100000"/>
              <a:buChar char="•"/>
            </a:pPr>
            <a:r>
              <a:rPr lang="en-US" sz="2000" dirty="0" err="1">
                <a:solidFill>
                  <a:srgbClr val="5B5F72"/>
                </a:solidFill>
                <a:latin typeface="Times New Roman" panose="02020603050405020304" pitchFamily="18" charset="0"/>
                <a:ea typeface="Instrument Sans" pitchFamily="34" charset="-122"/>
                <a:cs typeface="Times New Roman" panose="02020603050405020304" pitchFamily="18" charset="0"/>
              </a:rPr>
              <a:t>Yeshwanth</a:t>
            </a: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 N. (2023, November 21). Celery - A Distributed Task Queue. </a:t>
            </a:r>
          </a:p>
          <a:p>
            <a:pPr algn="l">
              <a:lnSpc>
                <a:spcPts val="2799"/>
              </a:lnSpc>
              <a:buSzPct val="100000"/>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       LinkedIn. https://</a:t>
            </a:r>
            <a:r>
              <a:rPr lang="en-US" sz="2000" dirty="0" err="1">
                <a:solidFill>
                  <a:srgbClr val="5B5F72"/>
                </a:solidFill>
                <a:latin typeface="Times New Roman" panose="02020603050405020304" pitchFamily="18" charset="0"/>
                <a:ea typeface="Instrument Sans" pitchFamily="34" charset="-122"/>
                <a:cs typeface="Times New Roman" panose="02020603050405020304" pitchFamily="18" charset="0"/>
              </a:rPr>
              <a:t>www.linkedin.com</a:t>
            </a: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/pulse/celery-distributed-task-queue- </a:t>
            </a:r>
          </a:p>
          <a:p>
            <a:pPr algn="l">
              <a:lnSpc>
                <a:spcPts val="2799"/>
              </a:lnSpc>
              <a:buSzPct val="100000"/>
            </a:pP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       </a:t>
            </a:r>
            <a:r>
              <a:rPr lang="en-US" sz="2000" dirty="0" err="1">
                <a:solidFill>
                  <a:srgbClr val="5B5F72"/>
                </a:solidFill>
                <a:latin typeface="Times New Roman" panose="02020603050405020304" pitchFamily="18" charset="0"/>
                <a:ea typeface="Instrument Sans" pitchFamily="34" charset="-122"/>
                <a:cs typeface="Times New Roman" panose="02020603050405020304" pitchFamily="18" charset="0"/>
              </a:rPr>
              <a:t>yeshwanth</a:t>
            </a:r>
            <a:r>
              <a:rPr lang="en-US" sz="2000" dirty="0">
                <a:solidFill>
                  <a:srgbClr val="5B5F72"/>
                </a:solidFill>
                <a:latin typeface="Times New Roman" panose="02020603050405020304" pitchFamily="18" charset="0"/>
                <a:ea typeface="Instrument Sans" pitchFamily="34" charset="-122"/>
                <a:cs typeface="Times New Roman" panose="02020603050405020304" pitchFamily="18" charset="0"/>
              </a:rPr>
              <a:t>-n-</a:t>
            </a:r>
            <a:r>
              <a:rPr lang="en-US" sz="2000" dirty="0" err="1">
                <a:solidFill>
                  <a:srgbClr val="5B5F72"/>
                </a:solidFill>
                <a:latin typeface="Times New Roman" panose="02020603050405020304" pitchFamily="18" charset="0"/>
                <a:ea typeface="Instrument Sans" pitchFamily="34" charset="-122"/>
                <a:cs typeface="Times New Roman" panose="02020603050405020304" pitchFamily="18" charset="0"/>
              </a:rPr>
              <a:t>gdofc</a:t>
            </a: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p>
        </p:txBody>
      </p:sp>
      <p:sp>
        <p:nvSpPr>
          <p:cNvPr id="6" name="Text 4"/>
          <p:cNvSpPr/>
          <p:nvPr/>
        </p:nvSpPr>
        <p:spPr>
          <a:xfrm>
            <a:off x="2267664"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8" name="Text 6"/>
          <p:cNvSpPr/>
          <p:nvPr/>
        </p:nvSpPr>
        <p:spPr>
          <a:xfrm>
            <a:off x="5859899"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9" name="Text 7"/>
          <p:cNvSpPr/>
          <p:nvPr/>
        </p:nvSpPr>
        <p:spPr>
          <a:xfrm>
            <a:off x="5859899" y="5267444"/>
            <a:ext cx="2910483"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9452134" y="4439841"/>
            <a:ext cx="2910483" cy="694373"/>
          </a:xfrm>
          <a:prstGeom prst="rect">
            <a:avLst/>
          </a:prstGeom>
          <a:noFill/>
          <a:ln/>
        </p:spPr>
        <p:txBody>
          <a:bodyPr wrap="square" rtlCol="0" anchor="t"/>
          <a:lstStyle/>
          <a:p>
            <a:pPr marL="0" indent="0">
              <a:lnSpc>
                <a:spcPts val="2734"/>
              </a:lnSpc>
              <a:buNone/>
            </a:pPr>
            <a:endParaRPr lang="en-US" sz="2187" dirty="0"/>
          </a:p>
        </p:txBody>
      </p:sp>
      <p:sp>
        <p:nvSpPr>
          <p:cNvPr id="12" name="Text 10"/>
          <p:cNvSpPr/>
          <p:nvPr/>
        </p:nvSpPr>
        <p:spPr>
          <a:xfrm>
            <a:off x="9452134" y="5267444"/>
            <a:ext cx="2910483" cy="355402"/>
          </a:xfrm>
          <a:prstGeom prst="rect">
            <a:avLst/>
          </a:prstGeom>
          <a:noFill/>
          <a:ln/>
        </p:spPr>
        <p:txBody>
          <a:bodyPr wrap="none" rtlCol="0" anchor="t"/>
          <a:lstStyle/>
          <a:p>
            <a:pPr marL="0" indent="0">
              <a:lnSpc>
                <a:spcPts val="2799"/>
              </a:lnSpc>
              <a:buNone/>
            </a:pPr>
            <a:endParaRPr lang="en-US" sz="1750" dirty="0"/>
          </a:p>
        </p:txBody>
      </p:sp>
    </p:spTree>
    <p:extLst>
      <p:ext uri="{BB962C8B-B14F-4D97-AF65-F5344CB8AC3E}">
        <p14:creationId xmlns:p14="http://schemas.microsoft.com/office/powerpoint/2010/main" val="52750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1090</Words>
  <Application>Microsoft Macintosh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Instrument Sans</vt:lpstr>
      <vt:lpstr>Open Sans</vt:lpstr>
      <vt:lpstr>Söhne</vt:lpstr>
      <vt:lpstr>Times New Roman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Patchikoru, Girish Kumar</cp:lastModifiedBy>
  <cp:revision>41</cp:revision>
  <dcterms:created xsi:type="dcterms:W3CDTF">2024-04-29T17:12:21Z</dcterms:created>
  <dcterms:modified xsi:type="dcterms:W3CDTF">2024-05-04T21:19:57Z</dcterms:modified>
</cp:coreProperties>
</file>