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8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7/6/2016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Functional </a:t>
            </a:r>
            <a:r>
              <a:rPr lang="en-US" dirty="0" smtClean="0"/>
              <a:t>Programming</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8231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87270"/>
            <a:ext cx="8534400" cy="1507067"/>
          </a:xfrm>
        </p:spPr>
        <p:txBody>
          <a:bodyPr/>
          <a:lstStyle/>
          <a:p>
            <a:r>
              <a:rPr lang="en-US" dirty="0" smtClean="0"/>
              <a:t>COMPOSE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7293006"/>
              </p:ext>
            </p:extLst>
          </p:nvPr>
        </p:nvGraphicFramePr>
        <p:xfrm>
          <a:off x="684212" y="2313355"/>
          <a:ext cx="8534400" cy="3560299"/>
        </p:xfrm>
        <a:graphic>
          <a:graphicData uri="http://schemas.openxmlformats.org/drawingml/2006/table">
            <a:tbl>
              <a:tblPr firstRow="1" bandRow="1">
                <a:tableStyleId>{5C22544A-7EE6-4342-B048-85BDC9FD1C3A}</a:tableStyleId>
              </a:tblPr>
              <a:tblGrid>
                <a:gridCol w="8534400"/>
              </a:tblGrid>
              <a:tr h="3560299">
                <a:tc>
                  <a:txBody>
                    <a:bodyPr/>
                    <a:lstStyle/>
                    <a:p>
                      <a:r>
                        <a:rPr lang="en-US" dirty="0" smtClean="0">
                          <a:latin typeface="Arial" panose="020B0604020202020204" pitchFamily="34" charset="0"/>
                          <a:cs typeface="Arial" panose="020B0604020202020204" pitchFamily="34" charset="0"/>
                        </a:rPr>
                        <a:t>var add1 = function(x) {return x + 1;};</a:t>
                      </a:r>
                    </a:p>
                    <a:p>
                      <a:r>
                        <a:rPr lang="en-US" dirty="0" smtClean="0">
                          <a:latin typeface="Arial" panose="020B0604020202020204" pitchFamily="34" charset="0"/>
                          <a:cs typeface="Arial" panose="020B0604020202020204" pitchFamily="34" charset="0"/>
                        </a:rPr>
                        <a:t>var mult2 = function(x) {return x * 2;};</a:t>
                      </a:r>
                    </a:p>
                    <a:p>
                      <a:r>
                        <a:rPr lang="en-US" dirty="0" smtClean="0">
                          <a:latin typeface="Arial" panose="020B0604020202020204" pitchFamily="34" charset="0"/>
                          <a:cs typeface="Arial" panose="020B0604020202020204" pitchFamily="34" charset="0"/>
                        </a:rPr>
                        <a:t>var square = function(x) {return x * x;};</a:t>
                      </a:r>
                    </a:p>
                    <a:p>
                      <a:r>
                        <a:rPr lang="en-US" dirty="0" smtClean="0">
                          <a:latin typeface="Arial" panose="020B0604020202020204" pitchFamily="34" charset="0"/>
                          <a:cs typeface="Arial" panose="020B0604020202020204" pitchFamily="34" charset="0"/>
                        </a:rPr>
                        <a:t>var negate = function(x) {return -x;};</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console.log(add1(42));</a:t>
                      </a:r>
                    </a:p>
                    <a:p>
                      <a:r>
                        <a:rPr lang="en-US" dirty="0" smtClean="0">
                          <a:latin typeface="Arial" panose="020B0604020202020204" pitchFamily="34" charset="0"/>
                          <a:cs typeface="Arial" panose="020B0604020202020204" pitchFamily="34" charset="0"/>
                        </a:rPr>
                        <a:t>console.log(square(7));</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var f = compose(add1, square);</a:t>
                      </a:r>
                    </a:p>
                    <a:p>
                      <a:r>
                        <a:rPr lang="it-IT" dirty="0" smtClean="0">
                          <a:latin typeface="Arial" panose="020B0604020202020204" pitchFamily="34" charset="0"/>
                          <a:cs typeface="Arial" panose="020B0604020202020204" pitchFamily="34" charset="0"/>
                        </a:rPr>
                        <a:t>console.log(f(7));</a:t>
                      </a:r>
                      <a:endParaRPr lang="en-US" dirty="0">
                        <a:latin typeface="Arial" panose="020B0604020202020204" pitchFamily="34" charset="0"/>
                        <a:cs typeface="Arial" panose="020B0604020202020204" pitchFamily="34" charset="0"/>
                      </a:endParaRPr>
                    </a:p>
                  </a:txBody>
                  <a:tcPr/>
                </a:tc>
              </a:tr>
            </a:tbl>
          </a:graphicData>
        </a:graphic>
      </p:graphicFrame>
      <p:sp>
        <p:nvSpPr>
          <p:cNvPr id="6" name="Rectangle 5"/>
          <p:cNvSpPr/>
          <p:nvPr/>
        </p:nvSpPr>
        <p:spPr>
          <a:xfrm>
            <a:off x="684212" y="1166336"/>
            <a:ext cx="8639542" cy="923330"/>
          </a:xfrm>
          <a:prstGeom prst="rect">
            <a:avLst/>
          </a:prstGeom>
        </p:spPr>
        <p:txBody>
          <a:bodyPr wrap="square">
            <a:spAutoFit/>
          </a:bodyPr>
          <a:lstStyle/>
          <a:p>
            <a:r>
              <a:rPr lang="en-US" dirty="0"/>
              <a:t>Composing multiple functions to create more complex ones is a common utility in any programming language. And the ability to construct functions in a way that is easily </a:t>
            </a:r>
            <a:r>
              <a:rPr lang="en-US" dirty="0" err="1"/>
              <a:t>composable</a:t>
            </a:r>
            <a:r>
              <a:rPr lang="en-US" dirty="0"/>
              <a:t> is a true talent</a:t>
            </a:r>
          </a:p>
        </p:txBody>
      </p:sp>
    </p:spTree>
    <p:extLst>
      <p:ext uri="{BB962C8B-B14F-4D97-AF65-F5344CB8AC3E}">
        <p14:creationId xmlns:p14="http://schemas.microsoft.com/office/powerpoint/2010/main" val="1044105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lstStyle/>
          <a:p>
            <a:r>
              <a:rPr lang="en-US" dirty="0" smtClean="0"/>
              <a:t>CHAINING</a:t>
            </a:r>
            <a:endParaRPr lang="en-US" dirty="0"/>
          </a:p>
        </p:txBody>
      </p:sp>
      <p:sp>
        <p:nvSpPr>
          <p:cNvPr id="3" name="Content Placeholder 2"/>
          <p:cNvSpPr>
            <a:spLocks noGrp="1"/>
          </p:cNvSpPr>
          <p:nvPr>
            <p:ph idx="1"/>
          </p:nvPr>
        </p:nvSpPr>
        <p:spPr>
          <a:xfrm>
            <a:off x="684211" y="513863"/>
            <a:ext cx="11163911" cy="2885830"/>
          </a:xfrm>
        </p:spPr>
        <p:txBody>
          <a:bodyPr/>
          <a:lstStyle/>
          <a:p>
            <a:r>
              <a:rPr lang="en-US" dirty="0"/>
              <a:t>Currying is an incredibly useful technique from functional JavaScript. It allows you to generate a library of small, easily configured functions that behave consistently, are quick to use, and that can be understood when reading your code. Adding currying to your coding practice will encourage the use of partially applied functions throughout your code, avoiding a lot of potential repetition, and may help get you into better habits about naming and dealing with function arguments.</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81451672"/>
              </p:ext>
            </p:extLst>
          </p:nvPr>
        </p:nvGraphicFramePr>
        <p:xfrm>
          <a:off x="990781" y="2926080"/>
          <a:ext cx="10660186" cy="3931920"/>
        </p:xfrm>
        <a:graphic>
          <a:graphicData uri="http://schemas.openxmlformats.org/drawingml/2006/table">
            <a:tbl>
              <a:tblPr firstRow="1" bandRow="1">
                <a:tableStyleId>{5C22544A-7EE6-4342-B048-85BDC9FD1C3A}</a:tableStyleId>
              </a:tblPr>
              <a:tblGrid>
                <a:gridCol w="5330093"/>
                <a:gridCol w="5330093"/>
              </a:tblGrid>
              <a:tr h="3727286">
                <a:tc>
                  <a:txBody>
                    <a:bodyPr/>
                    <a:lstStyle/>
                    <a:p>
                      <a:r>
                        <a:rPr lang="en-US" dirty="0" smtClean="0">
                          <a:latin typeface="Arial" panose="020B0604020202020204" pitchFamily="34" charset="0"/>
                          <a:cs typeface="Arial" panose="020B0604020202020204" pitchFamily="34" charset="0"/>
                        </a:rPr>
                        <a:t>function sum(a, b, c){</a:t>
                      </a:r>
                    </a:p>
                    <a:p>
                      <a:r>
                        <a:rPr lang="en-US" dirty="0" smtClean="0">
                          <a:latin typeface="Arial" panose="020B0604020202020204" pitchFamily="34" charset="0"/>
                          <a:cs typeface="Arial" panose="020B0604020202020204" pitchFamily="34" charset="0"/>
                        </a:rPr>
                        <a:t>  return </a:t>
                      </a:r>
                      <a:r>
                        <a:rPr lang="en-US" dirty="0" err="1" smtClean="0">
                          <a:latin typeface="Arial" panose="020B0604020202020204" pitchFamily="34" charset="0"/>
                          <a:cs typeface="Arial" panose="020B0604020202020204" pitchFamily="34" charset="0"/>
                        </a:rPr>
                        <a:t>a+b+c</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console.log( </a:t>
                      </a:r>
                      <a:r>
                        <a:rPr lang="en-US" dirty="0" err="1" smtClean="0">
                          <a:latin typeface="Arial" panose="020B0604020202020204" pitchFamily="34" charset="0"/>
                          <a:cs typeface="Arial" panose="020B0604020202020204" pitchFamily="34" charset="0"/>
                        </a:rPr>
                        <a:t>myCurry</a:t>
                      </a:r>
                      <a:r>
                        <a:rPr lang="en-US" dirty="0" smtClean="0">
                          <a:latin typeface="Arial" panose="020B0604020202020204" pitchFamily="34" charset="0"/>
                          <a:cs typeface="Arial" panose="020B0604020202020204" pitchFamily="34" charset="0"/>
                        </a:rPr>
                        <a:t>(sum)(1,2,3) ); // 6</a:t>
                      </a:r>
                    </a:p>
                    <a:p>
                      <a:r>
                        <a:rPr lang="en-US" dirty="0" smtClean="0">
                          <a:latin typeface="Arial" panose="020B0604020202020204" pitchFamily="34" charset="0"/>
                          <a:cs typeface="Arial" panose="020B0604020202020204" pitchFamily="34" charset="0"/>
                        </a:rPr>
                        <a:t>console.log( </a:t>
                      </a:r>
                      <a:r>
                        <a:rPr lang="en-US" dirty="0" err="1" smtClean="0">
                          <a:latin typeface="Arial" panose="020B0604020202020204" pitchFamily="34" charset="0"/>
                          <a:cs typeface="Arial" panose="020B0604020202020204" pitchFamily="34" charset="0"/>
                        </a:rPr>
                        <a:t>myCurry</a:t>
                      </a:r>
                      <a:r>
                        <a:rPr lang="en-US" dirty="0" smtClean="0">
                          <a:latin typeface="Arial" panose="020B0604020202020204" pitchFamily="34" charset="0"/>
                          <a:cs typeface="Arial" panose="020B0604020202020204" pitchFamily="34" charset="0"/>
                        </a:rPr>
                        <a:t>(sum)(1,2)(3) ); //6</a:t>
                      </a:r>
                    </a:p>
                    <a:p>
                      <a:r>
                        <a:rPr lang="en-US" dirty="0" smtClean="0">
                          <a:latin typeface="Arial" panose="020B0604020202020204" pitchFamily="34" charset="0"/>
                          <a:cs typeface="Arial" panose="020B0604020202020204" pitchFamily="34" charset="0"/>
                        </a:rPr>
                        <a:t>console.log( </a:t>
                      </a:r>
                      <a:r>
                        <a:rPr lang="en-US" dirty="0" err="1" smtClean="0">
                          <a:latin typeface="Arial" panose="020B0604020202020204" pitchFamily="34" charset="0"/>
                          <a:cs typeface="Arial" panose="020B0604020202020204" pitchFamily="34" charset="0"/>
                        </a:rPr>
                        <a:t>myCurry</a:t>
                      </a:r>
                      <a:r>
                        <a:rPr lang="en-US" dirty="0" smtClean="0">
                          <a:latin typeface="Arial" panose="020B0604020202020204" pitchFamily="34" charset="0"/>
                          <a:cs typeface="Arial" panose="020B0604020202020204" pitchFamily="34" charset="0"/>
                        </a:rPr>
                        <a:t>(sum)(1)(2)(3) ); //6</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function </a:t>
                      </a:r>
                      <a:r>
                        <a:rPr lang="en-US" dirty="0" err="1" smtClean="0">
                          <a:latin typeface="Arial" panose="020B0604020202020204" pitchFamily="34" charset="0"/>
                          <a:cs typeface="Arial" panose="020B0604020202020204" pitchFamily="34" charset="0"/>
                        </a:rPr>
                        <a:t>myCurry</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fn</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var </a:t>
                      </a:r>
                      <a:r>
                        <a:rPr lang="en-US" dirty="0" err="1" smtClean="0">
                          <a:latin typeface="Arial" panose="020B0604020202020204" pitchFamily="34" charset="0"/>
                          <a:cs typeface="Arial" panose="020B0604020202020204" pitchFamily="34" charset="0"/>
                        </a:rPr>
                        <a:t>arrArgs</a:t>
                      </a:r>
                      <a:r>
                        <a:rPr lang="en-US" dirty="0" smtClean="0">
                          <a:latin typeface="Arial" panose="020B0604020202020204" pitchFamily="34" charset="0"/>
                          <a:cs typeface="Arial" panose="020B0604020202020204" pitchFamily="34" charset="0"/>
                        </a:rPr>
                        <a:t> = [];</a:t>
                      </a:r>
                    </a:p>
                    <a:p>
                      <a:r>
                        <a:rPr lang="en-US" dirty="0" smtClean="0">
                          <a:latin typeface="Arial" panose="020B0604020202020204" pitchFamily="34" charset="0"/>
                          <a:cs typeface="Arial" panose="020B0604020202020204" pitchFamily="34" charset="0"/>
                        </a:rPr>
                        <a:t>    return function x(){</a:t>
                      </a:r>
                    </a:p>
                    <a:p>
                      <a:r>
                        <a:rPr lang="en-US" dirty="0" smtClean="0">
                          <a:latin typeface="Arial" panose="020B0604020202020204" pitchFamily="34" charset="0"/>
                          <a:cs typeface="Arial" panose="020B0604020202020204" pitchFamily="34" charset="0"/>
                        </a:rPr>
                        <a:t>     for(</a:t>
                      </a:r>
                      <a:r>
                        <a:rPr lang="en-US" dirty="0" err="1" smtClean="0">
                          <a:latin typeface="Arial" panose="020B0604020202020204" pitchFamily="34" charset="0"/>
                          <a:cs typeface="Arial" panose="020B0604020202020204" pitchFamily="34" charset="0"/>
                        </a:rPr>
                        <a:t>var</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 0;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arguments.length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 ){</a:t>
                      </a:r>
                    </a:p>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arrArgs.push</a:t>
                      </a:r>
                      <a:r>
                        <a:rPr lang="en-US" dirty="0" smtClean="0">
                          <a:latin typeface="Arial" panose="020B0604020202020204" pitchFamily="34" charset="0"/>
                          <a:cs typeface="Arial" panose="020B0604020202020204" pitchFamily="34" charset="0"/>
                        </a:rPr>
                        <a:t>(arguments[</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if(</a:t>
                      </a:r>
                      <a:r>
                        <a:rPr lang="en-US" dirty="0" err="1" smtClean="0">
                          <a:latin typeface="Arial" panose="020B0604020202020204" pitchFamily="34" charset="0"/>
                          <a:cs typeface="Arial" panose="020B0604020202020204" pitchFamily="34" charset="0"/>
                        </a:rPr>
                        <a:t>arrArgs.length</a:t>
                      </a:r>
                      <a:r>
                        <a:rPr lang="en-US" dirty="0" smtClean="0">
                          <a:latin typeface="Arial" panose="020B0604020202020204" pitchFamily="34" charset="0"/>
                          <a:cs typeface="Arial" panose="020B0604020202020204" pitchFamily="34" charset="0"/>
                        </a:rPr>
                        <a:t> === 3){</a:t>
                      </a:r>
                    </a:p>
                    <a:p>
                      <a:r>
                        <a:rPr lang="en-US" dirty="0" smtClean="0">
                          <a:latin typeface="Arial" panose="020B0604020202020204" pitchFamily="34" charset="0"/>
                          <a:cs typeface="Arial" panose="020B0604020202020204" pitchFamily="34" charset="0"/>
                        </a:rPr>
                        <a:t>        return </a:t>
                      </a:r>
                      <a:r>
                        <a:rPr lang="en-US" dirty="0" err="1" smtClean="0">
                          <a:latin typeface="Arial" panose="020B0604020202020204" pitchFamily="34" charset="0"/>
                          <a:cs typeface="Arial" panose="020B0604020202020204" pitchFamily="34" charset="0"/>
                        </a:rPr>
                        <a:t>fn</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arrArgs</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}else{</a:t>
                      </a:r>
                    </a:p>
                    <a:p>
                      <a:r>
                        <a:rPr lang="en-US" dirty="0" smtClean="0">
                          <a:latin typeface="Arial" panose="020B0604020202020204" pitchFamily="34" charset="0"/>
                          <a:cs typeface="Arial" panose="020B0604020202020204" pitchFamily="34" charset="0"/>
                        </a:rPr>
                        <a:t>        return x;</a:t>
                      </a:r>
                    </a:p>
                    <a:p>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251365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61108"/>
            <a:ext cx="10976342" cy="1507067"/>
          </a:xfrm>
        </p:spPr>
        <p:txBody>
          <a:bodyPr/>
          <a:lstStyle/>
          <a:p>
            <a:r>
              <a:rPr lang="en-IN" dirty="0"/>
              <a:t>Prefer composition over inheritance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3959211"/>
              </p:ext>
            </p:extLst>
          </p:nvPr>
        </p:nvGraphicFramePr>
        <p:xfrm>
          <a:off x="684211" y="685800"/>
          <a:ext cx="11328035" cy="5212080"/>
        </p:xfrm>
        <a:graphic>
          <a:graphicData uri="http://schemas.openxmlformats.org/drawingml/2006/table">
            <a:tbl>
              <a:tblPr firstRow="1" bandRow="1">
                <a:tableStyleId>{5C22544A-7EE6-4342-B048-85BDC9FD1C3A}</a:tableStyleId>
              </a:tblPr>
              <a:tblGrid>
                <a:gridCol w="5460817"/>
                <a:gridCol w="5867218"/>
              </a:tblGrid>
              <a:tr h="370840">
                <a:tc>
                  <a:txBody>
                    <a:bodyPr/>
                    <a:lstStyle/>
                    <a:p>
                      <a:pPr marL="0" indent="0">
                        <a:buNone/>
                      </a:pPr>
                      <a:r>
                        <a:rPr lang="en-US" sz="1400" dirty="0" smtClean="0">
                          <a:latin typeface="Arial" panose="020B0604020202020204" pitchFamily="34" charset="0"/>
                          <a:cs typeface="Arial" panose="020B0604020202020204" pitchFamily="34" charset="0"/>
                        </a:rPr>
                        <a:t>class Person{</a:t>
                      </a:r>
                    </a:p>
                    <a:p>
                      <a:pPr marL="0" indent="0">
                        <a:buNone/>
                      </a:pPr>
                      <a:r>
                        <a:rPr lang="en-US" sz="1400" dirty="0" smtClean="0">
                          <a:latin typeface="Arial" panose="020B0604020202020204" pitchFamily="34" charset="0"/>
                          <a:cs typeface="Arial" panose="020B0604020202020204" pitchFamily="34" charset="0"/>
                        </a:rPr>
                        <a:t>  constructor(</a:t>
                      </a:r>
                      <a:r>
                        <a:rPr lang="en-US" sz="1400" dirty="0" err="1" smtClean="0">
                          <a:latin typeface="Arial" panose="020B0604020202020204" pitchFamily="34" charset="0"/>
                          <a:cs typeface="Arial" panose="020B0604020202020204" pitchFamily="34" charset="0"/>
                        </a:rPr>
                        <a:t>fn</a:t>
                      </a:r>
                      <a:r>
                        <a:rPr lang="en-US" sz="1400" dirty="0" smtClean="0">
                          <a:latin typeface="Arial" panose="020B0604020202020204" pitchFamily="34" charset="0"/>
                          <a:cs typeface="Arial" panose="020B0604020202020204" pitchFamily="34" charset="0"/>
                        </a:rPr>
                        <a:t>, ln){</a:t>
                      </a:r>
                    </a:p>
                    <a:p>
                      <a:pPr marL="0" indent="0">
                        <a:buNone/>
                      </a:pP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this.firstName</a:t>
                      </a:r>
                      <a:r>
                        <a:rPr lang="en-US" sz="1400" dirty="0" smtClean="0">
                          <a:latin typeface="Arial" panose="020B0604020202020204" pitchFamily="34" charset="0"/>
                          <a:cs typeface="Arial" panose="020B0604020202020204" pitchFamily="34" charset="0"/>
                        </a:rPr>
                        <a:t> = </a:t>
                      </a:r>
                      <a:r>
                        <a:rPr lang="en-US" sz="1400" dirty="0" err="1" smtClean="0">
                          <a:latin typeface="Arial" panose="020B0604020202020204" pitchFamily="34" charset="0"/>
                          <a:cs typeface="Arial" panose="020B0604020202020204" pitchFamily="34" charset="0"/>
                        </a:rPr>
                        <a:t>fn</a:t>
                      </a:r>
                      <a:r>
                        <a:rPr lang="en-US" sz="1400" dirty="0" smtClean="0">
                          <a:latin typeface="Arial" panose="020B0604020202020204" pitchFamily="34" charset="0"/>
                          <a:cs typeface="Arial" panose="020B0604020202020204" pitchFamily="34" charset="0"/>
                        </a:rPr>
                        <a:t>;</a:t>
                      </a:r>
                    </a:p>
                    <a:p>
                      <a:pPr marL="0" indent="0">
                        <a:buNone/>
                      </a:pP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this.lastName</a:t>
                      </a:r>
                      <a:r>
                        <a:rPr lang="en-US" sz="1400" dirty="0" smtClean="0">
                          <a:latin typeface="Arial" panose="020B0604020202020204" pitchFamily="34" charset="0"/>
                          <a:cs typeface="Arial" panose="020B0604020202020204" pitchFamily="34" charset="0"/>
                        </a:rPr>
                        <a:t> = ln;</a:t>
                      </a:r>
                    </a:p>
                    <a:p>
                      <a:pPr marL="0" indent="0">
                        <a:buNone/>
                      </a:pPr>
                      <a:r>
                        <a:rPr lang="en-US" sz="1400" dirty="0" smtClean="0">
                          <a:latin typeface="Arial" panose="020B0604020202020204" pitchFamily="34" charset="0"/>
                          <a:cs typeface="Arial" panose="020B0604020202020204" pitchFamily="34" charset="0"/>
                        </a:rPr>
                        <a:t>  }</a:t>
                      </a:r>
                    </a:p>
                    <a:p>
                      <a:pPr marL="0" indent="0">
                        <a:buNone/>
                      </a:pPr>
                      <a:r>
                        <a:rPr lang="en-US" sz="1400" dirty="0" err="1" smtClean="0">
                          <a:latin typeface="Arial" panose="020B0604020202020204" pitchFamily="34" charset="0"/>
                          <a:cs typeface="Arial" panose="020B0604020202020204" pitchFamily="34" charset="0"/>
                        </a:rPr>
                        <a:t>getInfo</a:t>
                      </a:r>
                      <a:r>
                        <a:rPr lang="en-US" sz="1400" dirty="0" smtClean="0">
                          <a:latin typeface="Arial" panose="020B0604020202020204" pitchFamily="34" charset="0"/>
                          <a:cs typeface="Arial" panose="020B0604020202020204" pitchFamily="34" charset="0"/>
                        </a:rPr>
                        <a:t>(){</a:t>
                      </a:r>
                    </a:p>
                    <a:p>
                      <a:pPr marL="0" indent="0">
                        <a:buNone/>
                      </a:pPr>
                      <a:r>
                        <a:rPr lang="en-US" sz="1400" dirty="0" smtClean="0">
                          <a:latin typeface="Arial" panose="020B0604020202020204" pitchFamily="34" charset="0"/>
                          <a:cs typeface="Arial" panose="020B0604020202020204" pitchFamily="34" charset="0"/>
                        </a:rPr>
                        <a:t>    //In real life this method/function will be bigger</a:t>
                      </a:r>
                    </a:p>
                    <a:p>
                      <a:pPr marL="0" indent="0">
                        <a:buNone/>
                      </a:pPr>
                      <a:r>
                        <a:rPr lang="en-US" sz="1400" dirty="0" smtClean="0">
                          <a:latin typeface="Arial" panose="020B0604020202020204" pitchFamily="34" charset="0"/>
                          <a:cs typeface="Arial" panose="020B0604020202020204" pitchFamily="34" charset="0"/>
                        </a:rPr>
                        <a:t>     return ‘Hi </a:t>
                      </a:r>
                      <a:r>
                        <a:rPr lang="en-US" sz="1400" dirty="0" err="1" smtClean="0">
                          <a:latin typeface="Arial" panose="020B0604020202020204" pitchFamily="34" charset="0"/>
                          <a:cs typeface="Arial" panose="020B0604020202020204" pitchFamily="34" charset="0"/>
                        </a:rPr>
                        <a:t>i</a:t>
                      </a:r>
                      <a:r>
                        <a:rPr lang="en-US" sz="1400" dirty="0" smtClean="0">
                          <a:latin typeface="Arial" panose="020B0604020202020204" pitchFamily="34" charset="0"/>
                          <a:cs typeface="Arial" panose="020B0604020202020204" pitchFamily="34" charset="0"/>
                        </a:rPr>
                        <a:t> am ‘ + </a:t>
                      </a:r>
                      <a:r>
                        <a:rPr lang="en-US" sz="1400" dirty="0" err="1" smtClean="0">
                          <a:latin typeface="Arial" panose="020B0604020202020204" pitchFamily="34" charset="0"/>
                          <a:cs typeface="Arial" panose="020B0604020202020204" pitchFamily="34" charset="0"/>
                        </a:rPr>
                        <a:t>this.firstName</a:t>
                      </a:r>
                      <a:r>
                        <a:rPr lang="en-US" sz="1400" dirty="0" smtClean="0">
                          <a:latin typeface="Arial" panose="020B0604020202020204" pitchFamily="34" charset="0"/>
                          <a:cs typeface="Arial" panose="020B0604020202020204" pitchFamily="34" charset="0"/>
                        </a:rPr>
                        <a:t> + “ “ + </a:t>
                      </a:r>
                      <a:r>
                        <a:rPr lang="en-US" sz="1400" dirty="0" err="1" smtClean="0">
                          <a:latin typeface="Arial" panose="020B0604020202020204" pitchFamily="34" charset="0"/>
                          <a:cs typeface="Arial" panose="020B0604020202020204" pitchFamily="34" charset="0"/>
                        </a:rPr>
                        <a:t>this.lastName</a:t>
                      </a:r>
                      <a:r>
                        <a:rPr lang="en-US" sz="1400" dirty="0" smtClean="0">
                          <a:latin typeface="Arial" panose="020B0604020202020204" pitchFamily="34" charset="0"/>
                          <a:cs typeface="Arial" panose="020B0604020202020204" pitchFamily="34" charset="0"/>
                        </a:rPr>
                        <a:t>;</a:t>
                      </a:r>
                    </a:p>
                    <a:p>
                      <a:pPr marL="0" indent="0">
                        <a:buNone/>
                      </a:pPr>
                      <a:r>
                        <a:rPr lang="en-US" sz="1400" dirty="0" smtClean="0">
                          <a:latin typeface="Arial" panose="020B0604020202020204" pitchFamily="34" charset="0"/>
                          <a:cs typeface="Arial" panose="020B0604020202020204" pitchFamily="34" charset="0"/>
                        </a:rPr>
                        <a:t>   }</a:t>
                      </a:r>
                    </a:p>
                    <a:p>
                      <a:pPr marL="0" indent="0">
                        <a:buNone/>
                      </a:pPr>
                      <a:r>
                        <a:rPr lang="en-US" sz="1400" dirty="0" smtClean="0">
                          <a:latin typeface="Arial" panose="020B0604020202020204" pitchFamily="34" charset="0"/>
                          <a:cs typeface="Arial" panose="020B0604020202020204" pitchFamily="34" charset="0"/>
                        </a:rPr>
                        <a:t>}</a:t>
                      </a:r>
                    </a:p>
                    <a:p>
                      <a:pPr marL="0" indent="0">
                        <a:buNone/>
                      </a:pPr>
                      <a:r>
                        <a:rPr lang="en-US" sz="1400" dirty="0" smtClean="0">
                          <a:latin typeface="Arial" panose="020B0604020202020204" pitchFamily="34" charset="0"/>
                          <a:cs typeface="Arial" panose="020B0604020202020204" pitchFamily="34" charset="0"/>
                        </a:rPr>
                        <a:t>class Employee extends Person {</a:t>
                      </a:r>
                    </a:p>
                    <a:p>
                      <a:pPr marL="0" indent="0">
                        <a:buNone/>
                      </a:pPr>
                      <a:r>
                        <a:rPr lang="en-US" sz="1400" dirty="0" smtClean="0">
                          <a:latin typeface="Arial" panose="020B0604020202020204" pitchFamily="34" charset="0"/>
                          <a:cs typeface="Arial" panose="020B0604020202020204" pitchFamily="34" charset="0"/>
                        </a:rPr>
                        <a:t>  constructor(</a:t>
                      </a:r>
                      <a:r>
                        <a:rPr lang="en-US" sz="1400" dirty="0" err="1" smtClean="0">
                          <a:latin typeface="Arial" panose="020B0604020202020204" pitchFamily="34" charset="0"/>
                          <a:cs typeface="Arial" panose="020B0604020202020204" pitchFamily="34" charset="0"/>
                        </a:rPr>
                        <a:t>fn</a:t>
                      </a:r>
                      <a:r>
                        <a:rPr lang="en-US" sz="1400" dirty="0" smtClean="0">
                          <a:latin typeface="Arial" panose="020B0604020202020204" pitchFamily="34" charset="0"/>
                          <a:cs typeface="Arial" panose="020B0604020202020204" pitchFamily="34" charset="0"/>
                        </a:rPr>
                        <a:t>, ln, </a:t>
                      </a:r>
                      <a:r>
                        <a:rPr lang="en-US" sz="1400" dirty="0" err="1" smtClean="0">
                          <a:latin typeface="Arial" panose="020B0604020202020204" pitchFamily="34" charset="0"/>
                          <a:cs typeface="Arial" panose="020B0604020202020204" pitchFamily="34" charset="0"/>
                        </a:rPr>
                        <a:t>eid</a:t>
                      </a:r>
                      <a:r>
                        <a:rPr lang="en-US" sz="1400" dirty="0" smtClean="0">
                          <a:latin typeface="Arial" panose="020B0604020202020204" pitchFamily="34" charset="0"/>
                          <a:cs typeface="Arial" panose="020B0604020202020204" pitchFamily="34" charset="0"/>
                        </a:rPr>
                        <a:t>){</a:t>
                      </a:r>
                    </a:p>
                    <a:p>
                      <a:pPr marL="0" indent="0">
                        <a:buNone/>
                      </a:pPr>
                      <a:r>
                        <a:rPr lang="en-US" sz="1400" dirty="0" smtClean="0">
                          <a:latin typeface="Arial" panose="020B0604020202020204" pitchFamily="34" charset="0"/>
                          <a:cs typeface="Arial" panose="020B0604020202020204" pitchFamily="34" charset="0"/>
                        </a:rPr>
                        <a:t>    super(</a:t>
                      </a:r>
                      <a:r>
                        <a:rPr lang="en-US" sz="1400" dirty="0" err="1" smtClean="0">
                          <a:latin typeface="Arial" panose="020B0604020202020204" pitchFamily="34" charset="0"/>
                          <a:cs typeface="Arial" panose="020B0604020202020204" pitchFamily="34" charset="0"/>
                        </a:rPr>
                        <a:t>fn,ln</a:t>
                      </a:r>
                      <a:r>
                        <a:rPr lang="en-US" sz="1400" dirty="0" smtClean="0">
                          <a:latin typeface="Arial" panose="020B0604020202020204" pitchFamily="34" charset="0"/>
                          <a:cs typeface="Arial" panose="020B0604020202020204" pitchFamily="34" charset="0"/>
                        </a:rPr>
                        <a:t>);</a:t>
                      </a:r>
                    </a:p>
                    <a:p>
                      <a:pPr marL="0" indent="0">
                        <a:buNone/>
                      </a:pP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this.empid</a:t>
                      </a:r>
                      <a:r>
                        <a:rPr lang="en-US" sz="1400" dirty="0" smtClean="0">
                          <a:latin typeface="Arial" panose="020B0604020202020204" pitchFamily="34" charset="0"/>
                          <a:cs typeface="Arial" panose="020B0604020202020204" pitchFamily="34" charset="0"/>
                        </a:rPr>
                        <a:t> = </a:t>
                      </a:r>
                      <a:r>
                        <a:rPr lang="en-US" sz="1400" dirty="0" err="1" smtClean="0">
                          <a:latin typeface="Arial" panose="020B0604020202020204" pitchFamily="34" charset="0"/>
                          <a:cs typeface="Arial" panose="020B0604020202020204" pitchFamily="34" charset="0"/>
                        </a:rPr>
                        <a:t>eid</a:t>
                      </a:r>
                      <a:r>
                        <a:rPr lang="en-US" sz="1400" dirty="0" smtClean="0">
                          <a:latin typeface="Arial" panose="020B0604020202020204" pitchFamily="34" charset="0"/>
                          <a:cs typeface="Arial" panose="020B0604020202020204" pitchFamily="34" charset="0"/>
                        </a:rPr>
                        <a:t>;</a:t>
                      </a:r>
                    </a:p>
                    <a:p>
                      <a:pPr marL="0" indent="0">
                        <a:buNone/>
                      </a:pPr>
                      <a:r>
                        <a:rPr lang="en-US" sz="1400" dirty="0" smtClean="0">
                          <a:latin typeface="Arial" panose="020B0604020202020204" pitchFamily="34" charset="0"/>
                          <a:cs typeface="Arial" panose="020B0604020202020204" pitchFamily="34" charset="0"/>
                        </a:rPr>
                        <a:t>  }</a:t>
                      </a:r>
                    </a:p>
                    <a:p>
                      <a:pPr marL="0" indent="0">
                        <a:buNone/>
                      </a:pPr>
                      <a:r>
                        <a:rPr lang="en-US" sz="1400" dirty="0" smtClean="0">
                          <a:latin typeface="Arial" panose="020B0604020202020204" pitchFamily="34" charset="0"/>
                          <a:cs typeface="Arial" panose="020B0604020202020204" pitchFamily="34" charset="0"/>
                        </a:rPr>
                        <a:t> </a:t>
                      </a:r>
                    </a:p>
                    <a:p>
                      <a:pPr marL="0" indent="0">
                        <a:buNone/>
                      </a:pP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getId</a:t>
                      </a:r>
                      <a:r>
                        <a:rPr lang="en-US" sz="1400" dirty="0" smtClean="0">
                          <a:latin typeface="Arial" panose="020B0604020202020204" pitchFamily="34" charset="0"/>
                          <a:cs typeface="Arial" panose="020B0604020202020204" pitchFamily="34" charset="0"/>
                        </a:rPr>
                        <a:t>(){</a:t>
                      </a:r>
                    </a:p>
                    <a:p>
                      <a:pPr marL="0" indent="0">
                        <a:buNone/>
                      </a:pPr>
                      <a:r>
                        <a:rPr lang="en-US" sz="1400" dirty="0" smtClean="0">
                          <a:latin typeface="Arial" panose="020B0604020202020204" pitchFamily="34" charset="0"/>
                          <a:cs typeface="Arial" panose="020B0604020202020204" pitchFamily="34" charset="0"/>
                        </a:rPr>
                        <a:t>    return “Hi my employee id is “ + </a:t>
                      </a:r>
                      <a:r>
                        <a:rPr lang="en-US" sz="1400" dirty="0" err="1" smtClean="0">
                          <a:latin typeface="Arial" panose="020B0604020202020204" pitchFamily="34" charset="0"/>
                          <a:cs typeface="Arial" panose="020B0604020202020204" pitchFamily="34" charset="0"/>
                        </a:rPr>
                        <a:t>this.empid</a:t>
                      </a:r>
                      <a:r>
                        <a:rPr lang="en-US" sz="1400" dirty="0" smtClean="0">
                          <a:latin typeface="Arial" panose="020B0604020202020204" pitchFamily="34" charset="0"/>
                          <a:cs typeface="Arial" panose="020B0604020202020204" pitchFamily="34" charset="0"/>
                        </a:rPr>
                        <a:t>;</a:t>
                      </a:r>
                    </a:p>
                    <a:p>
                      <a:pPr marL="0" indent="0">
                        <a:buNone/>
                      </a:pPr>
                      <a:r>
                        <a:rPr lang="en-US" sz="1400" dirty="0" smtClean="0">
                          <a:latin typeface="Arial" panose="020B0604020202020204" pitchFamily="34" charset="0"/>
                          <a:cs typeface="Arial" panose="020B0604020202020204" pitchFamily="34" charset="0"/>
                        </a:rPr>
                        <a:t>  }</a:t>
                      </a:r>
                    </a:p>
                    <a:p>
                      <a:pPr marL="0" indent="0">
                        <a:buNone/>
                      </a:pPr>
                      <a:r>
                        <a:rPr lang="en-US" sz="1400" dirty="0" smtClean="0">
                          <a:latin typeface="Arial" panose="020B0604020202020204" pitchFamily="34" charset="0"/>
                          <a:cs typeface="Arial" panose="020B0604020202020204" pitchFamily="34" charset="0"/>
                        </a:rPr>
                        <a:t>}</a:t>
                      </a:r>
                    </a:p>
                    <a:p>
                      <a:pPr marL="0" indent="0">
                        <a:buNone/>
                      </a:pPr>
                      <a:r>
                        <a:rPr lang="en-US" sz="1400" dirty="0" err="1" smtClean="0">
                          <a:latin typeface="Arial" panose="020B0604020202020204" pitchFamily="34" charset="0"/>
                          <a:cs typeface="Arial" panose="020B0604020202020204" pitchFamily="34" charset="0"/>
                        </a:rPr>
                        <a:t>const</a:t>
                      </a:r>
                      <a:r>
                        <a:rPr lang="en-US" sz="1400" dirty="0" smtClean="0">
                          <a:latin typeface="Arial" panose="020B0604020202020204" pitchFamily="34" charset="0"/>
                          <a:cs typeface="Arial" panose="020B0604020202020204" pitchFamily="34" charset="0"/>
                        </a:rPr>
                        <a:t> e1 = new Employee(‘john’, ‘doe’, 123);</a:t>
                      </a:r>
                    </a:p>
                    <a:p>
                      <a:pPr marL="0" indent="0">
                        <a:buNone/>
                      </a:pPr>
                      <a:r>
                        <a:rPr lang="en-US" sz="1400" dirty="0" smtClean="0">
                          <a:latin typeface="Arial" panose="020B0604020202020204" pitchFamily="34" charset="0"/>
                          <a:cs typeface="Arial" panose="020B0604020202020204" pitchFamily="34" charset="0"/>
                        </a:rPr>
                        <a:t>console.log( e1.getInfo() );// Hi </a:t>
                      </a:r>
                      <a:r>
                        <a:rPr lang="en-US" sz="1400" dirty="0" err="1" smtClean="0">
                          <a:latin typeface="Arial" panose="020B0604020202020204" pitchFamily="34" charset="0"/>
                          <a:cs typeface="Arial" panose="020B0604020202020204" pitchFamily="34" charset="0"/>
                        </a:rPr>
                        <a:t>i</a:t>
                      </a:r>
                      <a:r>
                        <a:rPr lang="en-US" sz="1400" dirty="0" smtClean="0">
                          <a:latin typeface="Arial" panose="020B0604020202020204" pitchFamily="34" charset="0"/>
                          <a:cs typeface="Arial" panose="020B0604020202020204" pitchFamily="34" charset="0"/>
                        </a:rPr>
                        <a:t> am john doe</a:t>
                      </a:r>
                    </a:p>
                    <a:p>
                      <a:pPr marL="0" indent="0">
                        <a:buNone/>
                      </a:pPr>
                      <a:r>
                        <a:rPr lang="en-US" sz="1400" dirty="0" smtClean="0">
                          <a:latin typeface="Arial" panose="020B0604020202020204" pitchFamily="34" charset="0"/>
                          <a:cs typeface="Arial" panose="020B0604020202020204" pitchFamily="34" charset="0"/>
                        </a:rPr>
                        <a:t>console.log( e1.getId() ); // Hi my employee id is 123</a:t>
                      </a:r>
                    </a:p>
                    <a:p>
                      <a:pPr marL="0" indent="0">
                        <a:buNone/>
                      </a:pPr>
                      <a:r>
                        <a:rPr lang="en-US" sz="1400" dirty="0" smtClean="0">
                          <a:latin typeface="Arial" panose="020B0604020202020204" pitchFamily="34" charset="0"/>
                          <a:cs typeface="Arial" panose="020B0604020202020204" pitchFamily="34" charset="0"/>
                        </a:rPr>
                        <a:t>console.log(e2.getId()); // Hi my employee id is 123</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function </a:t>
                      </a:r>
                      <a:r>
                        <a:rPr lang="en-US" sz="1400" dirty="0" err="1" smtClean="0">
                          <a:latin typeface="Arial" panose="020B0604020202020204" pitchFamily="34" charset="0"/>
                          <a:cs typeface="Arial" panose="020B0604020202020204" pitchFamily="34" charset="0"/>
                        </a:rPr>
                        <a:t>getInfo</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firstName</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lastName</a:t>
                      </a:r>
                      <a:r>
                        <a:rPr lang="en-US" sz="1400" dirty="0" smtClean="0">
                          <a:latin typeface="Arial" panose="020B0604020202020204" pitchFamily="34" charset="0"/>
                          <a:cs typeface="Arial" panose="020B0604020202020204" pitchFamily="34" charset="0"/>
                        </a:rPr>
                        <a:t>) {</a:t>
                      </a:r>
                    </a:p>
                    <a:p>
                      <a:r>
                        <a:rPr lang="en-US" sz="1400" dirty="0" smtClean="0">
                          <a:latin typeface="Arial" panose="020B0604020202020204" pitchFamily="34" charset="0"/>
                          <a:cs typeface="Arial" panose="020B0604020202020204" pitchFamily="34" charset="0"/>
                        </a:rPr>
                        <a:t>    return "Hi </a:t>
                      </a:r>
                      <a:r>
                        <a:rPr lang="en-US" sz="1400" dirty="0" err="1" smtClean="0">
                          <a:latin typeface="Arial" panose="020B0604020202020204" pitchFamily="34" charset="0"/>
                          <a:cs typeface="Arial" panose="020B0604020202020204" pitchFamily="34" charset="0"/>
                        </a:rPr>
                        <a:t>i</a:t>
                      </a:r>
                      <a:r>
                        <a:rPr lang="en-US" sz="1400" dirty="0" smtClean="0">
                          <a:latin typeface="Arial" panose="020B0604020202020204" pitchFamily="34" charset="0"/>
                          <a:cs typeface="Arial" panose="020B0604020202020204" pitchFamily="34" charset="0"/>
                        </a:rPr>
                        <a:t> am " + </a:t>
                      </a:r>
                      <a:r>
                        <a:rPr lang="en-US" sz="1400" dirty="0" err="1" smtClean="0">
                          <a:latin typeface="Arial" panose="020B0604020202020204" pitchFamily="34" charset="0"/>
                          <a:cs typeface="Arial" panose="020B0604020202020204" pitchFamily="34" charset="0"/>
                        </a:rPr>
                        <a:t>firstName</a:t>
                      </a:r>
                      <a:r>
                        <a:rPr lang="en-US" sz="1400" dirty="0" smtClean="0">
                          <a:latin typeface="Arial" panose="020B0604020202020204" pitchFamily="34" charset="0"/>
                          <a:cs typeface="Arial" panose="020B0604020202020204" pitchFamily="34" charset="0"/>
                        </a:rPr>
                        <a:t> + " " + </a:t>
                      </a:r>
                      <a:r>
                        <a:rPr lang="en-US" sz="1400" dirty="0" err="1" smtClean="0">
                          <a:latin typeface="Arial" panose="020B0604020202020204" pitchFamily="34" charset="0"/>
                          <a:cs typeface="Arial" panose="020B0604020202020204" pitchFamily="34" charset="0"/>
                        </a:rPr>
                        <a:t>lastName</a:t>
                      </a:r>
                      <a:r>
                        <a:rPr lang="en-US" sz="1400" dirty="0" smtClean="0">
                          <a:latin typeface="Arial" panose="020B0604020202020204" pitchFamily="34" charset="0"/>
                          <a:cs typeface="Arial" panose="020B0604020202020204" pitchFamily="34" charset="0"/>
                        </a:rPr>
                        <a:t>;</a:t>
                      </a:r>
                    </a:p>
                    <a:p>
                      <a:r>
                        <a:rPr lang="en-US" sz="1400" dirty="0" smtClean="0">
                          <a:latin typeface="Arial" panose="020B0604020202020204" pitchFamily="34" charset="0"/>
                          <a:cs typeface="Arial" panose="020B0604020202020204" pitchFamily="34" charset="0"/>
                        </a:rPr>
                        <a:t>}</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function </a:t>
                      </a:r>
                      <a:r>
                        <a:rPr lang="en-US" sz="1400" dirty="0" err="1" smtClean="0">
                          <a:latin typeface="Arial" panose="020B0604020202020204" pitchFamily="34" charset="0"/>
                          <a:cs typeface="Arial" panose="020B0604020202020204" pitchFamily="34" charset="0"/>
                        </a:rPr>
                        <a:t>createPerson</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fn</a:t>
                      </a:r>
                      <a:r>
                        <a:rPr lang="en-US" sz="1400" dirty="0" smtClean="0">
                          <a:latin typeface="Arial" panose="020B0604020202020204" pitchFamily="34" charset="0"/>
                          <a:cs typeface="Arial" panose="020B0604020202020204" pitchFamily="34" charset="0"/>
                        </a:rPr>
                        <a:t>, ln) {</a:t>
                      </a:r>
                    </a:p>
                    <a:p>
                      <a:r>
                        <a:rPr lang="en-US" sz="1400" dirty="0" smtClean="0">
                          <a:latin typeface="Arial" panose="020B0604020202020204" pitchFamily="34" charset="0"/>
                          <a:cs typeface="Arial" panose="020B0604020202020204" pitchFamily="34" charset="0"/>
                        </a:rPr>
                        <a:t>    return {</a:t>
                      </a:r>
                    </a:p>
                    <a:p>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getInfo</a:t>
                      </a:r>
                      <a:r>
                        <a:rPr lang="en-US" sz="1400" dirty="0" smtClean="0">
                          <a:latin typeface="Arial" panose="020B0604020202020204" pitchFamily="34" charset="0"/>
                          <a:cs typeface="Arial" panose="020B0604020202020204" pitchFamily="34" charset="0"/>
                        </a:rPr>
                        <a:t>: function () { return </a:t>
                      </a:r>
                      <a:r>
                        <a:rPr lang="en-US" sz="1400" dirty="0" err="1" smtClean="0">
                          <a:latin typeface="Arial" panose="020B0604020202020204" pitchFamily="34" charset="0"/>
                          <a:cs typeface="Arial" panose="020B0604020202020204" pitchFamily="34" charset="0"/>
                        </a:rPr>
                        <a:t>getInfo</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fn</a:t>
                      </a:r>
                      <a:r>
                        <a:rPr lang="en-US" sz="1400" dirty="0" smtClean="0">
                          <a:latin typeface="Arial" panose="020B0604020202020204" pitchFamily="34" charset="0"/>
                          <a:cs typeface="Arial" panose="020B0604020202020204" pitchFamily="34" charset="0"/>
                        </a:rPr>
                        <a:t>, ln) }</a:t>
                      </a:r>
                    </a:p>
                    <a:p>
                      <a:r>
                        <a:rPr lang="en-US" sz="1400" dirty="0" smtClean="0">
                          <a:latin typeface="Arial" panose="020B0604020202020204" pitchFamily="34" charset="0"/>
                          <a:cs typeface="Arial" panose="020B0604020202020204" pitchFamily="34" charset="0"/>
                        </a:rPr>
                        <a:t>    };</a:t>
                      </a:r>
                    </a:p>
                    <a:p>
                      <a:r>
                        <a:rPr lang="en-US" sz="1400" dirty="0" smtClean="0">
                          <a:latin typeface="Arial" panose="020B0604020202020204" pitchFamily="34" charset="0"/>
                          <a:cs typeface="Arial" panose="020B0604020202020204" pitchFamily="34" charset="0"/>
                        </a:rPr>
                        <a:t>}</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function </a:t>
                      </a:r>
                      <a:r>
                        <a:rPr lang="en-US" sz="1400" dirty="0" err="1" smtClean="0">
                          <a:latin typeface="Arial" panose="020B0604020202020204" pitchFamily="34" charset="0"/>
                          <a:cs typeface="Arial" panose="020B0604020202020204" pitchFamily="34" charset="0"/>
                        </a:rPr>
                        <a:t>getId</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empid</a:t>
                      </a:r>
                      <a:r>
                        <a:rPr lang="en-US" sz="1400" dirty="0" smtClean="0">
                          <a:latin typeface="Arial" panose="020B0604020202020204" pitchFamily="34" charset="0"/>
                          <a:cs typeface="Arial" panose="020B0604020202020204" pitchFamily="34" charset="0"/>
                        </a:rPr>
                        <a:t>) {</a:t>
                      </a:r>
                    </a:p>
                    <a:p>
                      <a:r>
                        <a:rPr lang="en-US" sz="1400" dirty="0" smtClean="0">
                          <a:latin typeface="Arial" panose="020B0604020202020204" pitchFamily="34" charset="0"/>
                          <a:cs typeface="Arial" panose="020B0604020202020204" pitchFamily="34" charset="0"/>
                        </a:rPr>
                        <a:t>    return "Hi my employee id is " + </a:t>
                      </a:r>
                      <a:r>
                        <a:rPr lang="en-US" sz="1400" dirty="0" err="1" smtClean="0">
                          <a:latin typeface="Arial" panose="020B0604020202020204" pitchFamily="34" charset="0"/>
                          <a:cs typeface="Arial" panose="020B0604020202020204" pitchFamily="34" charset="0"/>
                        </a:rPr>
                        <a:t>empid</a:t>
                      </a:r>
                      <a:r>
                        <a:rPr lang="en-US" sz="1400" dirty="0" smtClean="0">
                          <a:latin typeface="Arial" panose="020B0604020202020204" pitchFamily="34" charset="0"/>
                          <a:cs typeface="Arial" panose="020B0604020202020204" pitchFamily="34" charset="0"/>
                        </a:rPr>
                        <a:t>;</a:t>
                      </a:r>
                    </a:p>
                    <a:p>
                      <a:r>
                        <a:rPr lang="en-US" sz="1400" dirty="0" smtClean="0">
                          <a:latin typeface="Arial" panose="020B0604020202020204" pitchFamily="34" charset="0"/>
                          <a:cs typeface="Arial" panose="020B0604020202020204" pitchFamily="34" charset="0"/>
                        </a:rPr>
                        <a:t>}</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function </a:t>
                      </a:r>
                      <a:r>
                        <a:rPr lang="en-US" sz="1400" dirty="0" err="1" smtClean="0">
                          <a:latin typeface="Arial" panose="020B0604020202020204" pitchFamily="34" charset="0"/>
                          <a:cs typeface="Arial" panose="020B0604020202020204" pitchFamily="34" charset="0"/>
                        </a:rPr>
                        <a:t>createEmployee</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fn</a:t>
                      </a:r>
                      <a:r>
                        <a:rPr lang="en-US" sz="1400" dirty="0" smtClean="0">
                          <a:latin typeface="Arial" panose="020B0604020202020204" pitchFamily="34" charset="0"/>
                          <a:cs typeface="Arial" panose="020B0604020202020204" pitchFamily="34" charset="0"/>
                        </a:rPr>
                        <a:t>, ln, </a:t>
                      </a:r>
                      <a:r>
                        <a:rPr lang="en-US" sz="1400" dirty="0" err="1" smtClean="0">
                          <a:latin typeface="Arial" panose="020B0604020202020204" pitchFamily="34" charset="0"/>
                          <a:cs typeface="Arial" panose="020B0604020202020204" pitchFamily="34" charset="0"/>
                        </a:rPr>
                        <a:t>empid</a:t>
                      </a:r>
                      <a:r>
                        <a:rPr lang="en-US" sz="1400" dirty="0" smtClean="0">
                          <a:latin typeface="Arial" panose="020B0604020202020204" pitchFamily="34" charset="0"/>
                          <a:cs typeface="Arial" panose="020B0604020202020204" pitchFamily="34" charset="0"/>
                        </a:rPr>
                        <a:t>) {</a:t>
                      </a:r>
                    </a:p>
                    <a:p>
                      <a:r>
                        <a:rPr lang="en-US" sz="1400" dirty="0" smtClean="0">
                          <a:latin typeface="Arial" panose="020B0604020202020204" pitchFamily="34" charset="0"/>
                          <a:cs typeface="Arial" panose="020B0604020202020204" pitchFamily="34" charset="0"/>
                        </a:rPr>
                        <a:t>    return {</a:t>
                      </a:r>
                    </a:p>
                    <a:p>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getId</a:t>
                      </a:r>
                      <a:r>
                        <a:rPr lang="en-US" sz="1400" dirty="0" smtClean="0">
                          <a:latin typeface="Arial" panose="020B0604020202020204" pitchFamily="34" charset="0"/>
                          <a:cs typeface="Arial" panose="020B0604020202020204" pitchFamily="34" charset="0"/>
                        </a:rPr>
                        <a:t>: function () { return </a:t>
                      </a:r>
                      <a:r>
                        <a:rPr lang="en-US" sz="1400" dirty="0" err="1" smtClean="0">
                          <a:latin typeface="Arial" panose="020B0604020202020204" pitchFamily="34" charset="0"/>
                          <a:cs typeface="Arial" panose="020B0604020202020204" pitchFamily="34" charset="0"/>
                        </a:rPr>
                        <a:t>getId</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empid</a:t>
                      </a:r>
                      <a:r>
                        <a:rPr lang="en-US" sz="1400" dirty="0" smtClean="0">
                          <a:latin typeface="Arial" panose="020B0604020202020204" pitchFamily="34" charset="0"/>
                          <a:cs typeface="Arial" panose="020B0604020202020204" pitchFamily="34" charset="0"/>
                        </a:rPr>
                        <a:t>); },</a:t>
                      </a:r>
                    </a:p>
                    <a:p>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getInfo</a:t>
                      </a:r>
                      <a:r>
                        <a:rPr lang="en-US" sz="1400" dirty="0" smtClean="0">
                          <a:latin typeface="Arial" panose="020B0604020202020204" pitchFamily="34" charset="0"/>
                          <a:cs typeface="Arial" panose="020B0604020202020204" pitchFamily="34" charset="0"/>
                        </a:rPr>
                        <a:t>: function () { return </a:t>
                      </a:r>
                      <a:r>
                        <a:rPr lang="en-US" sz="1400" dirty="0" err="1" smtClean="0">
                          <a:latin typeface="Arial" panose="020B0604020202020204" pitchFamily="34" charset="0"/>
                          <a:cs typeface="Arial" panose="020B0604020202020204" pitchFamily="34" charset="0"/>
                        </a:rPr>
                        <a:t>getInfo</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fn</a:t>
                      </a:r>
                      <a:r>
                        <a:rPr lang="en-US" sz="1400" dirty="0" smtClean="0">
                          <a:latin typeface="Arial" panose="020B0604020202020204" pitchFamily="34" charset="0"/>
                          <a:cs typeface="Arial" panose="020B0604020202020204" pitchFamily="34" charset="0"/>
                        </a:rPr>
                        <a:t>, ln); }</a:t>
                      </a:r>
                    </a:p>
                    <a:p>
                      <a:r>
                        <a:rPr lang="en-US" sz="1400" dirty="0" smtClean="0">
                          <a:latin typeface="Arial" panose="020B0604020202020204" pitchFamily="34" charset="0"/>
                          <a:cs typeface="Arial" panose="020B0604020202020204" pitchFamily="34" charset="0"/>
                        </a:rPr>
                        <a:t>    };</a:t>
                      </a:r>
                    </a:p>
                    <a:p>
                      <a:r>
                        <a:rPr lang="en-US" sz="1400" dirty="0" smtClean="0">
                          <a:latin typeface="Arial" panose="020B0604020202020204" pitchFamily="34" charset="0"/>
                          <a:cs typeface="Arial" panose="020B0604020202020204" pitchFamily="34" charset="0"/>
                        </a:rPr>
                        <a:t>}</a:t>
                      </a:r>
                    </a:p>
                    <a:p>
                      <a:r>
                        <a:rPr lang="en-US" sz="1400" dirty="0" smtClean="0">
                          <a:latin typeface="Arial" panose="020B0604020202020204" pitchFamily="34" charset="0"/>
                          <a:cs typeface="Arial" panose="020B0604020202020204" pitchFamily="34" charset="0"/>
                        </a:rPr>
                        <a:t>var e2 = </a:t>
                      </a:r>
                      <a:r>
                        <a:rPr lang="en-US" sz="1400" dirty="0" err="1" smtClean="0">
                          <a:latin typeface="Arial" panose="020B0604020202020204" pitchFamily="34" charset="0"/>
                          <a:cs typeface="Arial" panose="020B0604020202020204" pitchFamily="34" charset="0"/>
                        </a:rPr>
                        <a:t>createEmployee</a:t>
                      </a:r>
                      <a:r>
                        <a:rPr lang="en-US" sz="1400" dirty="0" smtClean="0">
                          <a:latin typeface="Arial" panose="020B0604020202020204" pitchFamily="34" charset="0"/>
                          <a:cs typeface="Arial" panose="020B0604020202020204" pitchFamily="34" charset="0"/>
                        </a:rPr>
                        <a:t>("john", "doe", 123);</a:t>
                      </a:r>
                    </a:p>
                    <a:p>
                      <a:r>
                        <a:rPr lang="en-US" sz="1400" dirty="0" smtClean="0">
                          <a:latin typeface="Arial" panose="020B0604020202020204" pitchFamily="34" charset="0"/>
                          <a:cs typeface="Arial" panose="020B0604020202020204" pitchFamily="34" charset="0"/>
                        </a:rPr>
                        <a:t>console.log(e2.getInfo());// Hi </a:t>
                      </a:r>
                      <a:r>
                        <a:rPr lang="en-US" sz="1400" dirty="0" err="1" smtClean="0">
                          <a:latin typeface="Arial" panose="020B0604020202020204" pitchFamily="34" charset="0"/>
                          <a:cs typeface="Arial" panose="020B0604020202020204" pitchFamily="34" charset="0"/>
                        </a:rPr>
                        <a:t>i</a:t>
                      </a:r>
                      <a:r>
                        <a:rPr lang="en-US" sz="1400" dirty="0" smtClean="0">
                          <a:latin typeface="Arial" panose="020B0604020202020204" pitchFamily="34" charset="0"/>
                          <a:cs typeface="Arial" panose="020B0604020202020204" pitchFamily="34" charset="0"/>
                        </a:rPr>
                        <a:t> am john doe</a:t>
                      </a:r>
                    </a:p>
                    <a:p>
                      <a:r>
                        <a:rPr lang="en-US" sz="1400" dirty="0" smtClean="0">
                          <a:latin typeface="Arial" panose="020B0604020202020204" pitchFamily="34" charset="0"/>
                          <a:cs typeface="Arial" panose="020B0604020202020204" pitchFamily="34" charset="0"/>
                        </a:rPr>
                        <a:t>console.log(e2.getId()); // Hi my employee id is 123</a:t>
                      </a:r>
                    </a:p>
                    <a:p>
                      <a:endParaRPr lang="en-US" sz="1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805296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7734"/>
            <a:ext cx="8534400" cy="1507067"/>
          </a:xfrm>
        </p:spPr>
        <p:txBody>
          <a:bodyPr/>
          <a:lstStyle/>
          <a:p>
            <a:r>
              <a:rPr lang="en-IN" dirty="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21954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127" y="85264"/>
            <a:ext cx="8534400" cy="1507067"/>
          </a:xfrm>
        </p:spPr>
        <p:txBody>
          <a:bodyPr/>
          <a:lstStyle/>
          <a:p>
            <a:pPr marL="0" indent="0"/>
            <a:r>
              <a:rPr lang="en-US" dirty="0"/>
              <a:t>Why functional programming</a:t>
            </a:r>
          </a:p>
        </p:txBody>
      </p:sp>
      <p:sp>
        <p:nvSpPr>
          <p:cNvPr id="3" name="Content Placeholder 2"/>
          <p:cNvSpPr>
            <a:spLocks noGrp="1"/>
          </p:cNvSpPr>
          <p:nvPr>
            <p:ph idx="1"/>
          </p:nvPr>
        </p:nvSpPr>
        <p:spPr>
          <a:xfrm>
            <a:off x="975525" y="1495004"/>
            <a:ext cx="8534400" cy="3615267"/>
          </a:xfrm>
        </p:spPr>
        <p:txBody>
          <a:bodyPr/>
          <a:lstStyle/>
          <a:p>
            <a:pPr lvl="1"/>
            <a:r>
              <a:rPr lang="en-IN" dirty="0"/>
              <a:t>you will be able to write less code with less bugs and you will be able to reuse most of your code </a:t>
            </a:r>
            <a:endParaRPr lang="en-IN" dirty="0" smtClean="0"/>
          </a:p>
          <a:p>
            <a:pPr lvl="1"/>
            <a:r>
              <a:rPr lang="en-IN" dirty="0"/>
              <a:t>If we write functions that don’t have side-effects, then we can use them whenever and wherever we want to when composing our queries </a:t>
            </a:r>
            <a:endParaRPr lang="en-IN" dirty="0" smtClean="0"/>
          </a:p>
          <a:p>
            <a:pPr lvl="1"/>
            <a:r>
              <a:rPr lang="en-US" dirty="0" smtClean="0"/>
              <a:t>Concurrency </a:t>
            </a:r>
            <a:r>
              <a:rPr lang="en-US" dirty="0"/>
              <a:t>is getting a real problem in normal programming because we're getting more and more multiprocessor computers. </a:t>
            </a:r>
            <a:endParaRPr lang="en-US" dirty="0" smtClean="0"/>
          </a:p>
          <a:p>
            <a:pPr lvl="1"/>
            <a:r>
              <a:rPr lang="en-IN" dirty="0" smtClean="0"/>
              <a:t>Testing </a:t>
            </a:r>
            <a:r>
              <a:rPr lang="en-IN" dirty="0"/>
              <a:t>is easy.</a:t>
            </a:r>
          </a:p>
          <a:p>
            <a:pPr lvl="1"/>
            <a:endParaRPr lang="en-US" dirty="0"/>
          </a:p>
        </p:txBody>
      </p:sp>
    </p:spTree>
    <p:extLst>
      <p:ext uri="{BB962C8B-B14F-4D97-AF65-F5344CB8AC3E}">
        <p14:creationId xmlns:p14="http://schemas.microsoft.com/office/powerpoint/2010/main" val="2139395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930" y="126475"/>
            <a:ext cx="8534400" cy="1507067"/>
          </a:xfrm>
        </p:spPr>
        <p:txBody>
          <a:bodyPr/>
          <a:lstStyle/>
          <a:p>
            <a:r>
              <a:rPr lang="en-IN" dirty="0"/>
              <a:t>First class function</a:t>
            </a:r>
            <a:endParaRPr lang="en-US" dirty="0"/>
          </a:p>
        </p:txBody>
      </p:sp>
      <p:sp>
        <p:nvSpPr>
          <p:cNvPr id="3" name="Content Placeholder 2"/>
          <p:cNvSpPr>
            <a:spLocks noGrp="1"/>
          </p:cNvSpPr>
          <p:nvPr>
            <p:ph idx="1"/>
          </p:nvPr>
        </p:nvSpPr>
        <p:spPr>
          <a:xfrm>
            <a:off x="1048353" y="1325070"/>
            <a:ext cx="8534400" cy="3615267"/>
          </a:xfrm>
        </p:spPr>
        <p:txBody>
          <a:bodyPr/>
          <a:lstStyle/>
          <a:p>
            <a:pPr lvl="0"/>
            <a:r>
              <a:rPr lang="en-IN" dirty="0"/>
              <a:t>it means that the language treats functions as values – that you can assign a function into a variable, pass it around, returning them as the values from other functions, and assigning them to variables or storing them in data structures.</a:t>
            </a:r>
          </a:p>
          <a:p>
            <a:endParaRPr lang="en-US" dirty="0"/>
          </a:p>
        </p:txBody>
      </p:sp>
    </p:spTree>
    <p:extLst>
      <p:ext uri="{BB962C8B-B14F-4D97-AF65-F5344CB8AC3E}">
        <p14:creationId xmlns:p14="http://schemas.microsoft.com/office/powerpoint/2010/main" val="3058142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654" y="-173681"/>
            <a:ext cx="8534400" cy="1507067"/>
          </a:xfrm>
        </p:spPr>
        <p:txBody>
          <a:bodyPr/>
          <a:lstStyle/>
          <a:p>
            <a:r>
              <a:rPr lang="en-IN" dirty="0"/>
              <a:t>Function are values</a:t>
            </a:r>
            <a:endParaRPr lang="en-US" dirty="0"/>
          </a:p>
        </p:txBody>
      </p:sp>
      <p:sp>
        <p:nvSpPr>
          <p:cNvPr id="3" name="Content Placeholder 2"/>
          <p:cNvSpPr>
            <a:spLocks noGrp="1"/>
          </p:cNvSpPr>
          <p:nvPr>
            <p:ph idx="1"/>
          </p:nvPr>
        </p:nvSpPr>
        <p:spPr>
          <a:xfrm>
            <a:off x="1177826" y="1988618"/>
            <a:ext cx="8534400" cy="3615267"/>
          </a:xfrm>
        </p:spPr>
        <p:txBody>
          <a:bodyPr>
            <a:normAutofit fontScale="85000" lnSpcReduction="20000"/>
          </a:bodyPr>
          <a:lstStyle/>
          <a:p>
            <a:pPr marL="0" lvl="0" indent="0">
              <a:buNone/>
            </a:pPr>
            <a:r>
              <a:rPr lang="en-IN" dirty="0"/>
              <a:t>function triple(x){</a:t>
            </a:r>
          </a:p>
          <a:p>
            <a:pPr marL="0" lvl="0" indent="0">
              <a:buNone/>
            </a:pPr>
            <a:r>
              <a:rPr lang="en-IN" dirty="0"/>
              <a:t>return x * 3</a:t>
            </a:r>
          </a:p>
          <a:p>
            <a:pPr marL="0" lvl="0" indent="0">
              <a:buNone/>
            </a:pPr>
            <a:r>
              <a:rPr lang="en-IN" dirty="0" smtClean="0"/>
              <a:t>}</a:t>
            </a:r>
          </a:p>
          <a:p>
            <a:pPr marL="0" lvl="0" indent="0">
              <a:buNone/>
            </a:pPr>
            <a:endParaRPr lang="en-IN" dirty="0"/>
          </a:p>
          <a:p>
            <a:pPr marL="0" lvl="0" indent="0" hangingPunct="0">
              <a:spcBef>
                <a:spcPts val="0"/>
              </a:spcBef>
              <a:spcAft>
                <a:spcPts val="0"/>
              </a:spcAft>
              <a:buNone/>
            </a:pPr>
            <a:r>
              <a:rPr lang="en-IN" dirty="0">
                <a:latin typeface="Liberation Sans" pitchFamily="18"/>
                <a:ea typeface="Droid Sans Fallback" pitchFamily="2"/>
                <a:cs typeface="FreeSans" pitchFamily="2"/>
              </a:rPr>
              <a:t>we can create an anonymous function and we can assign that to variable</a:t>
            </a:r>
          </a:p>
          <a:p>
            <a:pPr marL="0" lvl="0" indent="0" hangingPunct="0">
              <a:spcBef>
                <a:spcPts val="0"/>
              </a:spcBef>
              <a:spcAft>
                <a:spcPts val="0"/>
              </a:spcAft>
              <a:buNone/>
            </a:pPr>
            <a:r>
              <a:rPr lang="en-IN" dirty="0">
                <a:latin typeface="Liberation Sans" pitchFamily="18"/>
                <a:ea typeface="Droid Sans Fallback" pitchFamily="2"/>
                <a:cs typeface="FreeSans" pitchFamily="2"/>
              </a:rPr>
              <a:t>like</a:t>
            </a:r>
          </a:p>
          <a:p>
            <a:pPr marL="0" lvl="0" indent="0" hangingPunct="0">
              <a:spcBef>
                <a:spcPts val="0"/>
              </a:spcBef>
              <a:spcAft>
                <a:spcPts val="0"/>
              </a:spcAft>
              <a:buNone/>
            </a:pPr>
            <a:endParaRPr lang="en-IN" dirty="0">
              <a:latin typeface="Liberation Sans" pitchFamily="18"/>
              <a:ea typeface="Droid Sans Fallback" pitchFamily="2"/>
              <a:cs typeface="FreeSans" pitchFamily="2"/>
            </a:endParaRPr>
          </a:p>
          <a:p>
            <a:pPr marL="0" lvl="0" indent="0" hangingPunct="0">
              <a:spcBef>
                <a:spcPts val="0"/>
              </a:spcBef>
              <a:spcAft>
                <a:spcPts val="0"/>
              </a:spcAft>
              <a:buNone/>
            </a:pPr>
            <a:r>
              <a:rPr lang="en-IN" dirty="0">
                <a:latin typeface="Liberation Sans" pitchFamily="18"/>
                <a:ea typeface="Droid Sans Fallback" pitchFamily="2"/>
                <a:cs typeface="FreeSans" pitchFamily="2"/>
              </a:rPr>
              <a:t>var </a:t>
            </a:r>
            <a:r>
              <a:rPr lang="en-IN" dirty="0" err="1">
                <a:latin typeface="Liberation Sans" pitchFamily="18"/>
                <a:ea typeface="Droid Sans Fallback" pitchFamily="2"/>
                <a:cs typeface="FreeSans" pitchFamily="2"/>
              </a:rPr>
              <a:t>tripal</a:t>
            </a:r>
            <a:r>
              <a:rPr lang="en-IN" dirty="0">
                <a:latin typeface="Liberation Sans" pitchFamily="18"/>
                <a:ea typeface="Droid Sans Fallback" pitchFamily="2"/>
                <a:cs typeface="FreeSans" pitchFamily="2"/>
              </a:rPr>
              <a:t> = function(x){</a:t>
            </a:r>
          </a:p>
          <a:p>
            <a:pPr marL="0" lvl="0" indent="0" hangingPunct="0">
              <a:spcBef>
                <a:spcPts val="0"/>
              </a:spcBef>
              <a:spcAft>
                <a:spcPts val="0"/>
              </a:spcAft>
              <a:buNone/>
            </a:pPr>
            <a:r>
              <a:rPr lang="en-IN" dirty="0">
                <a:latin typeface="Liberation Sans" pitchFamily="18"/>
                <a:ea typeface="Droid Sans Fallback" pitchFamily="2"/>
                <a:cs typeface="FreeSans" pitchFamily="2"/>
              </a:rPr>
              <a:t>return x * 3</a:t>
            </a:r>
          </a:p>
          <a:p>
            <a:pPr marL="0" lvl="0" indent="0" hangingPunct="0">
              <a:spcBef>
                <a:spcPts val="0"/>
              </a:spcBef>
              <a:spcAft>
                <a:spcPts val="0"/>
              </a:spcAft>
              <a:buNone/>
            </a:pPr>
            <a:r>
              <a:rPr lang="en-IN" dirty="0">
                <a:latin typeface="Liberation Sans" pitchFamily="18"/>
                <a:ea typeface="Droid Sans Fallback" pitchFamily="2"/>
                <a:cs typeface="FreeSans" pitchFamily="2"/>
              </a:rPr>
              <a:t>}</a:t>
            </a:r>
          </a:p>
          <a:p>
            <a:pPr marL="0" lvl="0" indent="0" hangingPunct="0">
              <a:spcBef>
                <a:spcPts val="0"/>
              </a:spcBef>
              <a:spcAft>
                <a:spcPts val="0"/>
              </a:spcAft>
              <a:buNone/>
            </a:pPr>
            <a:endParaRPr lang="en-IN" dirty="0">
              <a:latin typeface="Liberation Sans" pitchFamily="18"/>
              <a:ea typeface="Droid Sans Fallback" pitchFamily="2"/>
              <a:cs typeface="FreeSans" pitchFamily="2"/>
            </a:endParaRPr>
          </a:p>
          <a:p>
            <a:pPr marL="0" lvl="0" indent="0" hangingPunct="0">
              <a:spcBef>
                <a:spcPts val="0"/>
              </a:spcBef>
              <a:spcAft>
                <a:spcPts val="0"/>
              </a:spcAft>
              <a:buNone/>
            </a:pPr>
            <a:r>
              <a:rPr lang="en-IN" dirty="0">
                <a:latin typeface="Liberation Sans" pitchFamily="18"/>
                <a:ea typeface="Droid Sans Fallback" pitchFamily="2"/>
                <a:cs typeface="FreeSans" pitchFamily="2"/>
              </a:rPr>
              <a:t>triple(3</a:t>
            </a:r>
            <a:r>
              <a:rPr lang="en-IN" dirty="0" smtClean="0">
                <a:latin typeface="Liberation Sans" pitchFamily="18"/>
                <a:ea typeface="Droid Sans Fallback" pitchFamily="2"/>
                <a:cs typeface="FreeSans" pitchFamily="2"/>
              </a:rPr>
              <a:t>);</a:t>
            </a:r>
          </a:p>
          <a:p>
            <a:pPr marL="0" lvl="0" indent="0" hangingPunct="0">
              <a:spcBef>
                <a:spcPts val="0"/>
              </a:spcBef>
              <a:spcAft>
                <a:spcPts val="0"/>
              </a:spcAft>
              <a:buNone/>
            </a:pPr>
            <a:endParaRPr lang="en-IN" dirty="0">
              <a:latin typeface="Liberation Sans" pitchFamily="18"/>
              <a:ea typeface="Droid Sans Fallback" pitchFamily="2"/>
              <a:cs typeface="FreeSans" pitchFamily="2"/>
            </a:endParaRPr>
          </a:p>
          <a:p>
            <a:pPr marL="0" indent="0" hangingPunct="0">
              <a:spcBef>
                <a:spcPts val="0"/>
              </a:spcBef>
              <a:spcAft>
                <a:spcPts val="0"/>
              </a:spcAft>
              <a:buNone/>
            </a:pPr>
            <a:r>
              <a:rPr lang="en-IN" dirty="0">
                <a:latin typeface="Liberation Sans" pitchFamily="18"/>
                <a:ea typeface="Droid Sans Fallback" pitchFamily="2"/>
                <a:cs typeface="FreeSans" pitchFamily="2"/>
              </a:rPr>
              <a:t>like strings or number we can pass function as variables</a:t>
            </a:r>
          </a:p>
          <a:p>
            <a:pPr marL="0" lvl="0" indent="0" hangingPunct="0">
              <a:spcBef>
                <a:spcPts val="0"/>
              </a:spcBef>
              <a:spcAft>
                <a:spcPts val="0"/>
              </a:spcAft>
              <a:buNone/>
            </a:pPr>
            <a:endParaRPr lang="en-IN" dirty="0">
              <a:latin typeface="Liberation Sans" pitchFamily="18"/>
              <a:ea typeface="Droid Sans Fallback" pitchFamily="2"/>
              <a:cs typeface="FreeSans" pitchFamily="2"/>
            </a:endParaRPr>
          </a:p>
          <a:p>
            <a:pPr marL="0" lvl="0" indent="0">
              <a:buNone/>
            </a:pPr>
            <a:endParaRPr lang="en-IN" dirty="0"/>
          </a:p>
          <a:p>
            <a:endParaRPr lang="en-US" dirty="0"/>
          </a:p>
        </p:txBody>
      </p:sp>
    </p:spTree>
    <p:extLst>
      <p:ext uri="{BB962C8B-B14F-4D97-AF65-F5344CB8AC3E}">
        <p14:creationId xmlns:p14="http://schemas.microsoft.com/office/powerpoint/2010/main" val="1107750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249" y="0"/>
            <a:ext cx="8534400" cy="1507067"/>
          </a:xfrm>
        </p:spPr>
        <p:txBody>
          <a:bodyPr/>
          <a:lstStyle/>
          <a:p>
            <a:r>
              <a:rPr lang="en-IN" dirty="0"/>
              <a:t>Pure function</a:t>
            </a:r>
            <a:endParaRPr lang="en-US" dirty="0"/>
          </a:p>
        </p:txBody>
      </p:sp>
      <p:sp>
        <p:nvSpPr>
          <p:cNvPr id="3" name="Content Placeholder 2"/>
          <p:cNvSpPr>
            <a:spLocks noGrp="1"/>
          </p:cNvSpPr>
          <p:nvPr>
            <p:ph idx="1"/>
          </p:nvPr>
        </p:nvSpPr>
        <p:spPr>
          <a:xfrm>
            <a:off x="951249" y="477430"/>
            <a:ext cx="8534400" cy="5089890"/>
          </a:xfrm>
        </p:spPr>
        <p:txBody>
          <a:bodyPr>
            <a:normAutofit/>
          </a:bodyPr>
          <a:lstStyle/>
          <a:p>
            <a:pPr marL="0" lvl="0" indent="0">
              <a:buNone/>
            </a:pPr>
            <a:endParaRPr lang="en-IN" dirty="0"/>
          </a:p>
          <a:p>
            <a:pPr marL="0" lvl="0" indent="0">
              <a:buNone/>
            </a:pPr>
            <a:r>
              <a:rPr lang="en-IN" dirty="0" smtClean="0"/>
              <a:t>A pure function</a:t>
            </a:r>
            <a:r>
              <a:rPr lang="en-IN" dirty="0"/>
              <a:t>	</a:t>
            </a:r>
            <a:r>
              <a:rPr lang="en-IN" dirty="0" smtClean="0"/>
              <a:t>is a</a:t>
            </a:r>
            <a:r>
              <a:rPr lang="en-IN" dirty="0"/>
              <a:t>	</a:t>
            </a:r>
            <a:r>
              <a:rPr lang="en-IN" dirty="0" smtClean="0"/>
              <a:t>function that, given the same</a:t>
            </a:r>
            <a:r>
              <a:rPr lang="en-IN" dirty="0"/>
              <a:t>	</a:t>
            </a:r>
            <a:r>
              <a:rPr lang="en-IN" dirty="0" smtClean="0"/>
              <a:t>input, will always return the same output and does not have any observable side</a:t>
            </a:r>
            <a:r>
              <a:rPr lang="en-IN" dirty="0"/>
              <a:t>	effect.</a:t>
            </a:r>
          </a:p>
          <a:p>
            <a:pPr marL="0" lvl="0" indent="0">
              <a:buNone/>
            </a:pPr>
            <a:r>
              <a:rPr lang="en-IN" dirty="0" smtClean="0"/>
              <a:t>E.g. Splice </a:t>
            </a:r>
            <a:r>
              <a:rPr lang="en-IN" dirty="0"/>
              <a:t>and </a:t>
            </a:r>
            <a:r>
              <a:rPr lang="en-IN" dirty="0" smtClean="0"/>
              <a:t>slice</a:t>
            </a:r>
          </a:p>
          <a:p>
            <a:pPr marL="0" indent="0">
              <a:buNone/>
            </a:pPr>
            <a:r>
              <a:rPr lang="en-IN" dirty="0">
                <a:latin typeface="Liberation Sans" pitchFamily="18"/>
              </a:rPr>
              <a:t>We say slice is pure because it returns the same output per input every time</a:t>
            </a:r>
          </a:p>
          <a:p>
            <a:pPr marL="0" lvl="0" indent="0">
              <a:buNone/>
            </a:pPr>
            <a:endParaRPr lang="en-IN"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67276405"/>
              </p:ext>
            </p:extLst>
          </p:nvPr>
        </p:nvGraphicFramePr>
        <p:xfrm>
          <a:off x="1023814" y="3931138"/>
          <a:ext cx="8128000" cy="2286000"/>
        </p:xfrm>
        <a:graphic>
          <a:graphicData uri="http://schemas.openxmlformats.org/drawingml/2006/table">
            <a:tbl>
              <a:tblPr firstRow="1" bandRow="1">
                <a:tableStyleId>{5C22544A-7EE6-4342-B048-85BDC9FD1C3A}</a:tableStyleId>
              </a:tblPr>
              <a:tblGrid>
                <a:gridCol w="4064000"/>
                <a:gridCol w="4064000"/>
              </a:tblGrid>
              <a:tr h="1993313">
                <a:tc>
                  <a:txBody>
                    <a:bodyPr/>
                    <a:lstStyle/>
                    <a:p>
                      <a:pPr marL="0" indent="0">
                        <a:buNone/>
                      </a:pPr>
                      <a:r>
                        <a:rPr lang="en-IN" dirty="0" smtClean="0">
                          <a:latin typeface="Arial" panose="020B0604020202020204" pitchFamily="34" charset="0"/>
                          <a:cs typeface="Arial" panose="020B0604020202020204" pitchFamily="34" charset="0"/>
                        </a:rPr>
                        <a:t>var </a:t>
                      </a:r>
                      <a:r>
                        <a:rPr lang="en-IN" dirty="0" err="1" smtClean="0">
                          <a:latin typeface="Arial" panose="020B0604020202020204" pitchFamily="34" charset="0"/>
                          <a:cs typeface="Arial" panose="020B0604020202020204" pitchFamily="34" charset="0"/>
                        </a:rPr>
                        <a:t>sampleArr</a:t>
                      </a:r>
                      <a:r>
                        <a:rPr lang="en-IN" dirty="0" smtClean="0">
                          <a:latin typeface="Arial" panose="020B0604020202020204" pitchFamily="34" charset="0"/>
                          <a:cs typeface="Arial" panose="020B0604020202020204" pitchFamily="34" charset="0"/>
                        </a:rPr>
                        <a:t> = [1, 2, 3, 4, 5];</a:t>
                      </a:r>
                    </a:p>
                    <a:p>
                      <a:pPr marL="0" indent="0">
                        <a:buNone/>
                      </a:pPr>
                      <a:r>
                        <a:rPr lang="en-US" dirty="0" smtClean="0">
                          <a:latin typeface="Arial" panose="020B0604020202020204" pitchFamily="34" charset="0"/>
                          <a:cs typeface="Arial" panose="020B0604020202020204" pitchFamily="34" charset="0"/>
                        </a:rPr>
                        <a:t>//pure</a:t>
                      </a:r>
                    </a:p>
                    <a:p>
                      <a:pPr marL="0" indent="0">
                        <a:buNone/>
                      </a:pPr>
                      <a:r>
                        <a:rPr lang="en-US" dirty="0" err="1" smtClean="0">
                          <a:latin typeface="Arial" panose="020B0604020202020204" pitchFamily="34" charset="0"/>
                          <a:cs typeface="Arial" panose="020B0604020202020204" pitchFamily="34" charset="0"/>
                        </a:rPr>
                        <a:t>sampleArr.slice</a:t>
                      </a:r>
                      <a:r>
                        <a:rPr lang="en-US" dirty="0" smtClean="0">
                          <a:latin typeface="Arial" panose="020B0604020202020204" pitchFamily="34" charset="0"/>
                          <a:cs typeface="Arial" panose="020B0604020202020204" pitchFamily="34" charset="0"/>
                        </a:rPr>
                        <a:t>(0, 3);</a:t>
                      </a:r>
                    </a:p>
                    <a:p>
                      <a:pPr marL="0" indent="0">
                        <a:buNone/>
                      </a:pPr>
                      <a:r>
                        <a:rPr lang="en-US" dirty="0" smtClean="0">
                          <a:latin typeface="Arial" panose="020B0604020202020204" pitchFamily="34" charset="0"/>
                          <a:cs typeface="Arial" panose="020B0604020202020204" pitchFamily="34" charset="0"/>
                        </a:rPr>
                        <a:t>//=&gt;	[1,	2,	3]</a:t>
                      </a:r>
                    </a:p>
                    <a:p>
                      <a:pPr marL="0" indent="0">
                        <a:buNone/>
                      </a:pPr>
                      <a:r>
                        <a:rPr lang="en-US" dirty="0" err="1" smtClean="0">
                          <a:latin typeface="Arial" panose="020B0604020202020204" pitchFamily="34" charset="0"/>
                          <a:cs typeface="Arial" panose="020B0604020202020204" pitchFamily="34" charset="0"/>
                        </a:rPr>
                        <a:t>sampleArr.slice</a:t>
                      </a:r>
                      <a:r>
                        <a:rPr lang="en-US" dirty="0" smtClean="0">
                          <a:latin typeface="Arial" panose="020B0604020202020204" pitchFamily="34" charset="0"/>
                          <a:cs typeface="Arial" panose="020B0604020202020204" pitchFamily="34" charset="0"/>
                        </a:rPr>
                        <a:t>(0, 3);</a:t>
                      </a:r>
                    </a:p>
                    <a:p>
                      <a:pPr marL="0" indent="0">
                        <a:buNone/>
                      </a:pPr>
                      <a:r>
                        <a:rPr lang="en-US" dirty="0" smtClean="0">
                          <a:latin typeface="Arial" panose="020B0604020202020204" pitchFamily="34" charset="0"/>
                          <a:cs typeface="Arial" panose="020B0604020202020204" pitchFamily="34" charset="0"/>
                        </a:rPr>
                        <a:t>//=&gt;	[1,	2,	3]</a:t>
                      </a:r>
                      <a:endParaRPr lang="en-IN"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r>
                        <a:rPr lang="en-US" sz="1800" dirty="0" smtClean="0">
                          <a:latin typeface="Arial" panose="020B0604020202020204" pitchFamily="34" charset="0"/>
                          <a:cs typeface="Arial" panose="020B0604020202020204" pitchFamily="34" charset="0"/>
                        </a:rPr>
                        <a:t>//	impure</a:t>
                      </a:r>
                    </a:p>
                    <a:p>
                      <a:r>
                        <a:rPr lang="en-US" sz="1800" dirty="0" err="1" smtClean="0">
                          <a:latin typeface="Arial" panose="020B0604020202020204" pitchFamily="34" charset="0"/>
                          <a:cs typeface="Arial" panose="020B0604020202020204" pitchFamily="34" charset="0"/>
                        </a:rPr>
                        <a:t>sampleArr.splice</a:t>
                      </a:r>
                      <a:r>
                        <a:rPr lang="en-US" sz="1800" dirty="0" smtClean="0">
                          <a:latin typeface="Arial" panose="020B0604020202020204" pitchFamily="34" charset="0"/>
                          <a:cs typeface="Arial" panose="020B0604020202020204" pitchFamily="34" charset="0"/>
                        </a:rPr>
                        <a:t>(0, 3);</a:t>
                      </a:r>
                    </a:p>
                    <a:p>
                      <a:r>
                        <a:rPr lang="en-US" sz="1800" dirty="0" smtClean="0">
                          <a:latin typeface="Arial" panose="020B0604020202020204" pitchFamily="34" charset="0"/>
                          <a:cs typeface="Arial" panose="020B0604020202020204" pitchFamily="34" charset="0"/>
                        </a:rPr>
                        <a:t>//=&gt;	[1,	2,	3]</a:t>
                      </a:r>
                    </a:p>
                    <a:p>
                      <a:r>
                        <a:rPr lang="en-US" sz="1800" dirty="0" err="1" smtClean="0">
                          <a:latin typeface="Arial" panose="020B0604020202020204" pitchFamily="34" charset="0"/>
                          <a:cs typeface="Arial" panose="020B0604020202020204" pitchFamily="34" charset="0"/>
                        </a:rPr>
                        <a:t>sampleArr.splice</a:t>
                      </a:r>
                      <a:r>
                        <a:rPr lang="en-US" sz="1800" dirty="0" smtClean="0">
                          <a:latin typeface="Arial" panose="020B0604020202020204" pitchFamily="34" charset="0"/>
                          <a:cs typeface="Arial" panose="020B0604020202020204" pitchFamily="34" charset="0"/>
                        </a:rPr>
                        <a:t>(0, 3);</a:t>
                      </a:r>
                    </a:p>
                    <a:p>
                      <a:r>
                        <a:rPr lang="en-US" sz="1800" dirty="0" smtClean="0">
                          <a:latin typeface="Arial" panose="020B0604020202020204" pitchFamily="34" charset="0"/>
                          <a:cs typeface="Arial" panose="020B0604020202020204" pitchFamily="34" charset="0"/>
                        </a:rPr>
                        <a:t>//=&gt;	[4,	5]</a:t>
                      </a:r>
                    </a:p>
                    <a:p>
                      <a:r>
                        <a:rPr lang="en-US" sz="1800" dirty="0" err="1" smtClean="0">
                          <a:latin typeface="Arial" panose="020B0604020202020204" pitchFamily="34" charset="0"/>
                          <a:cs typeface="Arial" panose="020B0604020202020204" pitchFamily="34" charset="0"/>
                        </a:rPr>
                        <a:t>sampleArr.splice</a:t>
                      </a:r>
                      <a:r>
                        <a:rPr lang="en-US" sz="1800" dirty="0" smtClean="0">
                          <a:latin typeface="Arial" panose="020B0604020202020204" pitchFamily="34" charset="0"/>
                          <a:cs typeface="Arial" panose="020B0604020202020204" pitchFamily="34" charset="0"/>
                        </a:rPr>
                        <a:t>(0, 3);</a:t>
                      </a:r>
                    </a:p>
                    <a:p>
                      <a:r>
                        <a:rPr lang="en-US" sz="1800" dirty="0" smtClean="0">
                          <a:latin typeface="Arial" panose="020B0604020202020204" pitchFamily="34" charset="0"/>
                          <a:cs typeface="Arial" panose="020B0604020202020204" pitchFamily="34" charset="0"/>
                        </a:rPr>
                        <a:t>//=&gt;	[]</a:t>
                      </a:r>
                    </a:p>
                    <a:p>
                      <a:endParaRPr lang="en-US" sz="18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87323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443" y="0"/>
            <a:ext cx="8534400" cy="1507067"/>
          </a:xfrm>
        </p:spPr>
        <p:txBody>
          <a:bodyPr/>
          <a:lstStyle/>
          <a:p>
            <a:r>
              <a:rPr lang="en-US" dirty="0" smtClean="0"/>
              <a:t>HIGHER ORDER FUNCTION</a:t>
            </a:r>
            <a:endParaRPr lang="en-US" dirty="0"/>
          </a:p>
        </p:txBody>
      </p:sp>
      <p:sp>
        <p:nvSpPr>
          <p:cNvPr id="3" name="Content Placeholder 2"/>
          <p:cNvSpPr>
            <a:spLocks noGrp="1"/>
          </p:cNvSpPr>
          <p:nvPr>
            <p:ph idx="1"/>
          </p:nvPr>
        </p:nvSpPr>
        <p:spPr/>
        <p:txBody>
          <a:bodyPr/>
          <a:lstStyle/>
          <a:p>
            <a:pPr lvl="0"/>
            <a:r>
              <a:rPr lang="en-IN" dirty="0" smtClean="0"/>
              <a:t>higher </a:t>
            </a:r>
            <a:r>
              <a:rPr lang="en-IN" dirty="0"/>
              <a:t>order function allows us to create bigger function from smaller functions</a:t>
            </a:r>
          </a:p>
          <a:p>
            <a:endParaRPr lang="en-US" dirty="0"/>
          </a:p>
        </p:txBody>
      </p:sp>
    </p:spTree>
    <p:extLst>
      <p:ext uri="{BB962C8B-B14F-4D97-AF65-F5344CB8AC3E}">
        <p14:creationId xmlns:p14="http://schemas.microsoft.com/office/powerpoint/2010/main" val="2644164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7734"/>
            <a:ext cx="8534400" cy="1507067"/>
          </a:xfrm>
        </p:spPr>
        <p:txBody>
          <a:bodyPr/>
          <a:lstStyle/>
          <a:p>
            <a:r>
              <a:rPr lang="en-US" dirty="0" smtClean="0"/>
              <a:t>MAP</a:t>
            </a:r>
            <a:endParaRPr lang="en-US" dirty="0"/>
          </a:p>
        </p:txBody>
      </p:sp>
      <p:sp>
        <p:nvSpPr>
          <p:cNvPr id="3" name="Content Placeholder 2"/>
          <p:cNvSpPr>
            <a:spLocks noGrp="1"/>
          </p:cNvSpPr>
          <p:nvPr>
            <p:ph idx="1"/>
          </p:nvPr>
        </p:nvSpPr>
        <p:spPr>
          <a:xfrm>
            <a:off x="746735" y="685799"/>
            <a:ext cx="8534400" cy="2344616"/>
          </a:xfrm>
        </p:spPr>
        <p:txBody>
          <a:bodyPr/>
          <a:lstStyle/>
          <a:p>
            <a:pPr marL="285750" lvl="1"/>
            <a:r>
              <a:rPr lang="en-IN" sz="2000" dirty="0">
                <a:latin typeface="+mj-lt"/>
              </a:rPr>
              <a:t>Map transforms the object into another array</a:t>
            </a:r>
          </a:p>
          <a:p>
            <a:pPr marL="0" indent="0">
              <a:buNone/>
            </a:pPr>
            <a:r>
              <a:rPr lang="en-US" dirty="0" smtClean="0"/>
              <a:t>E.G.</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42034838"/>
              </p:ext>
            </p:extLst>
          </p:nvPr>
        </p:nvGraphicFramePr>
        <p:xfrm>
          <a:off x="820616" y="2159650"/>
          <a:ext cx="8128000" cy="3108960"/>
        </p:xfrm>
        <a:graphic>
          <a:graphicData uri="http://schemas.openxmlformats.org/drawingml/2006/table">
            <a:tbl>
              <a:tblPr firstRow="1" bandRow="1">
                <a:tableStyleId>{5C22544A-7EE6-4342-B048-85BDC9FD1C3A}</a:tableStyleId>
              </a:tblPr>
              <a:tblGrid>
                <a:gridCol w="8128000"/>
              </a:tblGrid>
              <a:tr h="370840">
                <a:tc>
                  <a:txBody>
                    <a:bodyPr/>
                    <a:lstStyle/>
                    <a:p>
                      <a:r>
                        <a:rPr lang="en-US" sz="1800" b="1" kern="1200" dirty="0" smtClean="0">
                          <a:solidFill>
                            <a:schemeClr val="lt1"/>
                          </a:solidFill>
                          <a:effectLst/>
                          <a:latin typeface="Arial" panose="020B0604020202020204" pitchFamily="34" charset="0"/>
                          <a:ea typeface="+mn-ea"/>
                          <a:cs typeface="Arial" panose="020B0604020202020204" pitchFamily="34" charset="0"/>
                        </a:rPr>
                        <a:t>var</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kvArray</a:t>
                      </a:r>
                      <a:r>
                        <a:rPr lang="en-US" sz="1800"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key</a:t>
                      </a:r>
                      <a:r>
                        <a:rPr lang="en-US" sz="1800" b="1" kern="1200" dirty="0" smtClean="0">
                          <a:solidFill>
                            <a:schemeClr val="lt1"/>
                          </a:solidFill>
                          <a:effectLst/>
                          <a:latin typeface="Arial" panose="020B0604020202020204" pitchFamily="34" charset="0"/>
                          <a:ea typeface="+mn-ea"/>
                          <a:cs typeface="Arial" panose="020B0604020202020204" pitchFamily="34" charset="0"/>
                        </a:rPr>
                        <a:t>:1,</a:t>
                      </a:r>
                      <a:r>
                        <a:rPr lang="en-US" sz="1800" dirty="0" smtClean="0">
                          <a:latin typeface="Arial" panose="020B0604020202020204" pitchFamily="34" charset="0"/>
                          <a:cs typeface="Arial" panose="020B0604020202020204" pitchFamily="34" charset="0"/>
                        </a:rPr>
                        <a:t> value</a:t>
                      </a:r>
                      <a:r>
                        <a:rPr lang="en-US" sz="1800" b="1" kern="1200" dirty="0" smtClean="0">
                          <a:solidFill>
                            <a:schemeClr val="lt1"/>
                          </a:solidFill>
                          <a:effectLst/>
                          <a:latin typeface="Arial" panose="020B0604020202020204" pitchFamily="34" charset="0"/>
                          <a:ea typeface="+mn-ea"/>
                          <a:cs typeface="Arial" panose="020B0604020202020204" pitchFamily="34" charset="0"/>
                        </a:rPr>
                        <a:t>:10},</a:t>
                      </a:r>
                      <a:r>
                        <a:rPr lang="en-US" sz="1800"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key</a:t>
                      </a:r>
                      <a:r>
                        <a:rPr lang="en-US" sz="1800" b="1" kern="1200" dirty="0" smtClean="0">
                          <a:solidFill>
                            <a:schemeClr val="lt1"/>
                          </a:solidFill>
                          <a:effectLst/>
                          <a:latin typeface="Arial" panose="020B0604020202020204" pitchFamily="34" charset="0"/>
                          <a:ea typeface="+mn-ea"/>
                          <a:cs typeface="Arial" panose="020B0604020202020204" pitchFamily="34" charset="0"/>
                        </a:rPr>
                        <a:t>:2,</a:t>
                      </a:r>
                      <a:r>
                        <a:rPr lang="en-US" sz="1800" dirty="0" smtClean="0">
                          <a:latin typeface="Arial" panose="020B0604020202020204" pitchFamily="34" charset="0"/>
                          <a:cs typeface="Arial" panose="020B0604020202020204" pitchFamily="34" charset="0"/>
                        </a:rPr>
                        <a:t> value</a:t>
                      </a:r>
                      <a:r>
                        <a:rPr lang="en-US" sz="1800" b="1" kern="1200" dirty="0" smtClean="0">
                          <a:solidFill>
                            <a:schemeClr val="lt1"/>
                          </a:solidFill>
                          <a:effectLst/>
                          <a:latin typeface="Arial" panose="020B0604020202020204" pitchFamily="34" charset="0"/>
                          <a:ea typeface="+mn-ea"/>
                          <a:cs typeface="Arial" panose="020B0604020202020204" pitchFamily="34" charset="0"/>
                        </a:rPr>
                        <a:t>:20},</a:t>
                      </a:r>
                      <a:r>
                        <a:rPr lang="en-US" sz="1800"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key</a:t>
                      </a:r>
                      <a:r>
                        <a:rPr lang="en-US" sz="1800" b="1" kern="1200" dirty="0" smtClean="0">
                          <a:solidFill>
                            <a:schemeClr val="lt1"/>
                          </a:solidFill>
                          <a:effectLst/>
                          <a:latin typeface="Arial" panose="020B0604020202020204" pitchFamily="34" charset="0"/>
                          <a:ea typeface="+mn-ea"/>
                          <a:cs typeface="Arial" panose="020B0604020202020204" pitchFamily="34" charset="0"/>
                        </a:rPr>
                        <a:t>:3,</a:t>
                      </a:r>
                      <a:r>
                        <a:rPr lang="en-US" sz="1800" dirty="0" smtClean="0">
                          <a:latin typeface="Arial" panose="020B0604020202020204" pitchFamily="34" charset="0"/>
                          <a:cs typeface="Arial" panose="020B0604020202020204" pitchFamily="34" charset="0"/>
                        </a:rPr>
                        <a:t> value</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30}];</a:t>
                      </a:r>
                      <a:r>
                        <a:rPr lang="en-US" sz="1800" dirty="0" smtClean="0">
                          <a:latin typeface="Arial" panose="020B0604020202020204" pitchFamily="34" charset="0"/>
                          <a:cs typeface="Arial" panose="020B0604020202020204" pitchFamily="34" charset="0"/>
                        </a:rPr>
                        <a:t> </a:t>
                      </a:r>
                    </a:p>
                    <a:p>
                      <a:endParaRPr lang="en-US" sz="1800" b="1" kern="1200" dirty="0" smtClean="0">
                        <a:solidFill>
                          <a:schemeClr val="lt1"/>
                        </a:solidFill>
                        <a:effectLst/>
                        <a:latin typeface="Arial" panose="020B0604020202020204" pitchFamily="34" charset="0"/>
                        <a:ea typeface="+mn-ea"/>
                        <a:cs typeface="Arial" panose="020B0604020202020204" pitchFamily="34" charset="0"/>
                      </a:endParaRPr>
                    </a:p>
                    <a:p>
                      <a:r>
                        <a:rPr lang="en-US" sz="1800" b="1" kern="1200" dirty="0" smtClean="0">
                          <a:solidFill>
                            <a:schemeClr val="lt1"/>
                          </a:solidFill>
                          <a:effectLst/>
                          <a:latin typeface="Arial" panose="020B0604020202020204" pitchFamily="34" charset="0"/>
                          <a:ea typeface="+mn-ea"/>
                          <a:cs typeface="Arial" panose="020B0604020202020204" pitchFamily="34" charset="0"/>
                        </a:rPr>
                        <a:t>var</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reformattedArray</a:t>
                      </a:r>
                      <a:r>
                        <a:rPr lang="en-US" sz="1800"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kvArray</a:t>
                      </a:r>
                      <a:r>
                        <a:rPr lang="en-US" sz="1800" b="1" kern="1200" dirty="0" err="1" smtClean="0">
                          <a:solidFill>
                            <a:schemeClr val="lt1"/>
                          </a:solidFill>
                          <a:effectLst/>
                          <a:latin typeface="Arial" panose="020B0604020202020204" pitchFamily="34" charset="0"/>
                          <a:ea typeface="+mn-ea"/>
                          <a:cs typeface="Arial" panose="020B0604020202020204" pitchFamily="34" charset="0"/>
                        </a:rPr>
                        <a:t>.map</a:t>
                      </a:r>
                      <a:r>
                        <a:rPr lang="en-US" sz="1800" b="1" kern="1200" dirty="0" smtClean="0">
                          <a:solidFill>
                            <a:schemeClr val="lt1"/>
                          </a:solidFill>
                          <a:effectLst/>
                          <a:latin typeface="Arial" panose="020B0604020202020204" pitchFamily="34" charset="0"/>
                          <a:ea typeface="+mn-ea"/>
                          <a:cs typeface="Arial" panose="020B0604020202020204" pitchFamily="34" charset="0"/>
                        </a:rPr>
                        <a:t>(function(</a:t>
                      </a:r>
                      <a:r>
                        <a:rPr lang="en-US" sz="1800" dirty="0" err="1" smtClean="0">
                          <a:latin typeface="Arial" panose="020B0604020202020204" pitchFamily="34" charset="0"/>
                          <a:cs typeface="Arial" panose="020B0604020202020204" pitchFamily="34" charset="0"/>
                        </a:rPr>
                        <a:t>obj</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 </a:t>
                      </a:r>
                    </a:p>
                    <a:p>
                      <a:endParaRPr lang="en-US" sz="1800" dirty="0" smtClean="0">
                        <a:latin typeface="Arial" panose="020B0604020202020204" pitchFamily="34" charset="0"/>
                        <a:cs typeface="Arial" panose="020B0604020202020204" pitchFamily="34" charset="0"/>
                      </a:endParaRPr>
                    </a:p>
                    <a:p>
                      <a:r>
                        <a:rPr lang="en-US" sz="1800" b="1" kern="1200" dirty="0" smtClean="0">
                          <a:solidFill>
                            <a:schemeClr val="lt1"/>
                          </a:solidFill>
                          <a:effectLst/>
                          <a:latin typeface="Arial" panose="020B0604020202020204" pitchFamily="34" charset="0"/>
                          <a:ea typeface="+mn-ea"/>
                          <a:cs typeface="Arial" panose="020B0604020202020204" pitchFamily="34" charset="0"/>
                        </a:rPr>
                        <a:t>   var</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rObj</a:t>
                      </a:r>
                      <a:r>
                        <a:rPr lang="en-US" sz="1800"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 </a:t>
                      </a:r>
                    </a:p>
                    <a:p>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rObj</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err="1" smtClean="0">
                          <a:latin typeface="Arial" panose="020B0604020202020204" pitchFamily="34" charset="0"/>
                          <a:cs typeface="Arial" panose="020B0604020202020204" pitchFamily="34" charset="0"/>
                        </a:rPr>
                        <a:t>obj</a:t>
                      </a:r>
                      <a:r>
                        <a:rPr lang="en-US" sz="1800" b="1" kern="1200" dirty="0" err="1" smtClean="0">
                          <a:solidFill>
                            <a:schemeClr val="lt1"/>
                          </a:solidFill>
                          <a:effectLst/>
                          <a:latin typeface="Arial" panose="020B0604020202020204" pitchFamily="34" charset="0"/>
                          <a:ea typeface="+mn-ea"/>
                          <a:cs typeface="Arial" panose="020B0604020202020204" pitchFamily="34" charset="0"/>
                        </a:rPr>
                        <a:t>.</a:t>
                      </a:r>
                      <a:r>
                        <a:rPr lang="en-US" sz="1800" dirty="0" err="1" smtClean="0">
                          <a:latin typeface="Arial" panose="020B0604020202020204" pitchFamily="34" charset="0"/>
                          <a:cs typeface="Arial" panose="020B0604020202020204" pitchFamily="34" charset="0"/>
                        </a:rPr>
                        <a:t>key</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obj</a:t>
                      </a:r>
                      <a:r>
                        <a:rPr lang="en-US" sz="1800" b="1" kern="1200" dirty="0" err="1" smtClean="0">
                          <a:solidFill>
                            <a:schemeClr val="lt1"/>
                          </a:solidFill>
                          <a:effectLst/>
                          <a:latin typeface="Arial" panose="020B0604020202020204" pitchFamily="34" charset="0"/>
                          <a:ea typeface="+mn-ea"/>
                          <a:cs typeface="Arial" panose="020B0604020202020204" pitchFamily="34" charset="0"/>
                        </a:rPr>
                        <a:t>.</a:t>
                      </a:r>
                      <a:r>
                        <a:rPr lang="en-US" sz="1800" dirty="0" err="1" smtClean="0">
                          <a:latin typeface="Arial" panose="020B0604020202020204" pitchFamily="34" charset="0"/>
                          <a:cs typeface="Arial" panose="020B0604020202020204" pitchFamily="34" charset="0"/>
                        </a:rPr>
                        <a:t>value</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return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rObj</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sz="1800" dirty="0" smtClean="0">
                          <a:latin typeface="Arial" panose="020B0604020202020204" pitchFamily="34" charset="0"/>
                          <a:cs typeface="Arial" panose="020B0604020202020204" pitchFamily="34" charset="0"/>
                        </a:rPr>
                        <a:t> </a:t>
                      </a:r>
                    </a:p>
                    <a:p>
                      <a:r>
                        <a:rPr lang="en-US" sz="1800" b="1" kern="1200" dirty="0" smtClean="0">
                          <a:solidFill>
                            <a:schemeClr val="lt1"/>
                          </a:solidFill>
                          <a:effectLst/>
                          <a:latin typeface="Arial" panose="020B0604020202020204" pitchFamily="34" charset="0"/>
                          <a:ea typeface="+mn-ea"/>
                          <a:cs typeface="Arial" panose="020B0604020202020204" pitchFamily="34" charset="0"/>
                        </a:rPr>
                        <a:t>});</a:t>
                      </a:r>
                    </a:p>
                    <a:p>
                      <a:r>
                        <a:rPr lang="en-US" sz="1800" dirty="0" smtClean="0">
                          <a:latin typeface="Arial" panose="020B0604020202020204" pitchFamily="34" charset="0"/>
                          <a:cs typeface="Arial" panose="020B0604020202020204" pitchFamily="34" charset="0"/>
                        </a:rPr>
                        <a:t> </a:t>
                      </a:r>
                    </a:p>
                    <a:p>
                      <a:r>
                        <a:rPr lang="en-US" sz="1800" b="1" kern="1200" dirty="0" smtClean="0">
                          <a:solidFill>
                            <a:schemeClr val="lt1"/>
                          </a:solidFill>
                          <a:effectLst/>
                          <a:latin typeface="Arial" panose="020B0604020202020204" pitchFamily="34" charset="0"/>
                          <a:ea typeface="+mn-ea"/>
                          <a:cs typeface="Arial" panose="020B0604020202020204" pitchFamily="34" charset="0"/>
                        </a:rPr>
                        <a:t>// </a:t>
                      </a:r>
                      <a:r>
                        <a:rPr lang="en-US" sz="1800" b="1" kern="1200" dirty="0" err="1" smtClean="0">
                          <a:solidFill>
                            <a:schemeClr val="lt1"/>
                          </a:solidFill>
                          <a:effectLst/>
                          <a:latin typeface="Arial" panose="020B0604020202020204" pitchFamily="34" charset="0"/>
                          <a:ea typeface="+mn-ea"/>
                          <a:cs typeface="Arial" panose="020B0604020202020204" pitchFamily="34" charset="0"/>
                        </a:rPr>
                        <a:t>reformattedArray</a:t>
                      </a:r>
                      <a:r>
                        <a:rPr lang="en-US" sz="1800" b="1" kern="1200" dirty="0" smtClean="0">
                          <a:solidFill>
                            <a:schemeClr val="lt1"/>
                          </a:solidFill>
                          <a:effectLst/>
                          <a:latin typeface="Arial" panose="020B0604020202020204" pitchFamily="34" charset="0"/>
                          <a:ea typeface="+mn-ea"/>
                          <a:cs typeface="Arial" panose="020B0604020202020204" pitchFamily="34" charset="0"/>
                        </a:rPr>
                        <a:t> is now [{1:10}, {2:20}, {3:30}], </a:t>
                      </a:r>
                    </a:p>
                    <a:p>
                      <a:r>
                        <a:rPr lang="en-US" sz="1800" b="1" kern="1200" dirty="0" smtClean="0">
                          <a:solidFill>
                            <a:schemeClr val="lt1"/>
                          </a:solidFill>
                          <a:effectLst/>
                          <a:latin typeface="Arial" panose="020B0604020202020204" pitchFamily="34" charset="0"/>
                          <a:ea typeface="+mn-ea"/>
                          <a:cs typeface="Arial" panose="020B0604020202020204" pitchFamily="34" charset="0"/>
                        </a:rPr>
                        <a:t>// </a:t>
                      </a:r>
                      <a:r>
                        <a:rPr lang="en-US" sz="1800" b="1" kern="1200" dirty="0" err="1" smtClean="0">
                          <a:solidFill>
                            <a:schemeClr val="lt1"/>
                          </a:solidFill>
                          <a:effectLst/>
                          <a:latin typeface="Arial" panose="020B0604020202020204" pitchFamily="34" charset="0"/>
                          <a:ea typeface="+mn-ea"/>
                          <a:cs typeface="Arial" panose="020B0604020202020204" pitchFamily="34" charset="0"/>
                        </a:rPr>
                        <a:t>kvArray</a:t>
                      </a:r>
                      <a:r>
                        <a:rPr lang="en-US" sz="1800" b="1" kern="1200" dirty="0" smtClean="0">
                          <a:solidFill>
                            <a:schemeClr val="lt1"/>
                          </a:solidFill>
                          <a:effectLst/>
                          <a:latin typeface="Arial" panose="020B0604020202020204" pitchFamily="34" charset="0"/>
                          <a:ea typeface="+mn-ea"/>
                          <a:cs typeface="Arial" panose="020B0604020202020204" pitchFamily="34" charset="0"/>
                        </a:rPr>
                        <a:t> is still [{key:1, value:10}, {key:2, value:20}, {key:3, value: 30}]</a:t>
                      </a:r>
                      <a:endParaRPr lang="en-US" sz="1800" dirty="0" smtClean="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194317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lstStyle/>
          <a:p>
            <a:r>
              <a:rPr lang="en-US" dirty="0" smtClean="0"/>
              <a:t>FILTER</a:t>
            </a:r>
            <a:endParaRPr lang="en-US" dirty="0"/>
          </a:p>
        </p:txBody>
      </p:sp>
      <p:sp>
        <p:nvSpPr>
          <p:cNvPr id="3" name="Content Placeholder 2"/>
          <p:cNvSpPr>
            <a:spLocks noGrp="1"/>
          </p:cNvSpPr>
          <p:nvPr>
            <p:ph idx="1"/>
          </p:nvPr>
        </p:nvSpPr>
        <p:spPr/>
        <p:txBody>
          <a:bodyPr/>
          <a:lstStyle/>
          <a:p>
            <a:pPr lvl="0"/>
            <a:r>
              <a:rPr lang="en-IN" dirty="0"/>
              <a:t>Filter applies some </a:t>
            </a:r>
            <a:r>
              <a:rPr lang="en-IN" dirty="0" smtClean="0"/>
              <a:t>conditions </a:t>
            </a:r>
            <a:r>
              <a:rPr lang="en-IN" dirty="0"/>
              <a:t>on array and gives us the filtered array.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5679143"/>
              </p:ext>
            </p:extLst>
          </p:nvPr>
        </p:nvGraphicFramePr>
        <p:xfrm>
          <a:off x="750277" y="2838027"/>
          <a:ext cx="8128000" cy="2286000"/>
        </p:xfrm>
        <a:graphic>
          <a:graphicData uri="http://schemas.openxmlformats.org/drawingml/2006/table">
            <a:tbl>
              <a:tblPr firstRow="1" bandRow="1">
                <a:tableStyleId>{5C22544A-7EE6-4342-B048-85BDC9FD1C3A}</a:tableStyleId>
              </a:tblPr>
              <a:tblGrid>
                <a:gridCol w="8128000"/>
              </a:tblGrid>
              <a:tr h="370840">
                <a:tc>
                  <a:txBody>
                    <a:bodyPr/>
                    <a:lstStyle/>
                    <a:p>
                      <a:r>
                        <a:rPr lang="en-US" dirty="0" smtClean="0">
                          <a:latin typeface="Arial" panose="020B0604020202020204" pitchFamily="34" charset="0"/>
                          <a:cs typeface="Arial" panose="020B0604020202020204" pitchFamily="34" charset="0"/>
                        </a:rPr>
                        <a:t>function </a:t>
                      </a:r>
                      <a:r>
                        <a:rPr lang="en-US" dirty="0" err="1" smtClean="0">
                          <a:latin typeface="Arial" panose="020B0604020202020204" pitchFamily="34" charset="0"/>
                          <a:cs typeface="Arial" panose="020B0604020202020204" pitchFamily="34" charset="0"/>
                        </a:rPr>
                        <a:t>isBigEnough</a:t>
                      </a:r>
                      <a:r>
                        <a:rPr lang="en-US" dirty="0" smtClean="0">
                          <a:latin typeface="Arial" panose="020B0604020202020204" pitchFamily="34" charset="0"/>
                          <a:cs typeface="Arial" panose="020B0604020202020204" pitchFamily="34" charset="0"/>
                        </a:rPr>
                        <a:t>(value) {</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return value &gt;= 10;</a:t>
                      </a:r>
                    </a:p>
                    <a:p>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var filtered = [12, 5, 8, 130, 44].filter(</a:t>
                      </a:r>
                      <a:r>
                        <a:rPr lang="en-US" dirty="0" err="1" smtClean="0">
                          <a:latin typeface="Arial" panose="020B0604020202020204" pitchFamily="34" charset="0"/>
                          <a:cs typeface="Arial" panose="020B0604020202020204" pitchFamily="34" charset="0"/>
                        </a:rPr>
                        <a:t>isBigEnough</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filtered is [12, 130, 44]</a:t>
                      </a:r>
                      <a:endParaRPr lang="en-US"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706843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99885"/>
            <a:ext cx="8534400" cy="1507067"/>
          </a:xfrm>
        </p:spPr>
        <p:txBody>
          <a:bodyPr/>
          <a:lstStyle/>
          <a:p>
            <a:r>
              <a:rPr lang="en-US" dirty="0" smtClean="0"/>
              <a:t>REDUCE</a:t>
            </a:r>
            <a:endParaRPr lang="en-US" dirty="0"/>
          </a:p>
        </p:txBody>
      </p:sp>
      <p:sp>
        <p:nvSpPr>
          <p:cNvPr id="3" name="Content Placeholder 2"/>
          <p:cNvSpPr>
            <a:spLocks noGrp="1"/>
          </p:cNvSpPr>
          <p:nvPr>
            <p:ph idx="1"/>
          </p:nvPr>
        </p:nvSpPr>
        <p:spPr/>
        <p:txBody>
          <a:bodyPr/>
          <a:lstStyle/>
          <a:p>
            <a:r>
              <a:rPr lang="en-US" dirty="0"/>
              <a:t>The reduce() method applies a function against an accumulator and each value of the array (from left-to-right) to reduce it to a single value.</a:t>
            </a:r>
          </a:p>
        </p:txBody>
      </p:sp>
      <p:graphicFrame>
        <p:nvGraphicFramePr>
          <p:cNvPr id="4" name="Table 3"/>
          <p:cNvGraphicFramePr>
            <a:graphicFrameLocks noGrp="1"/>
          </p:cNvGraphicFramePr>
          <p:nvPr>
            <p:extLst>
              <p:ext uri="{D42A27DB-BD31-4B8C-83A1-F6EECF244321}">
                <p14:modId xmlns:p14="http://schemas.microsoft.com/office/powerpoint/2010/main" val="2030420007"/>
              </p:ext>
            </p:extLst>
          </p:nvPr>
        </p:nvGraphicFramePr>
        <p:xfrm>
          <a:off x="797169" y="3048650"/>
          <a:ext cx="8128000" cy="3108960"/>
        </p:xfrm>
        <a:graphic>
          <a:graphicData uri="http://schemas.openxmlformats.org/drawingml/2006/table">
            <a:tbl>
              <a:tblPr firstRow="1" bandRow="1">
                <a:tableStyleId>{5C22544A-7EE6-4342-B048-85BDC9FD1C3A}</a:tableStyleId>
              </a:tblPr>
              <a:tblGrid>
                <a:gridCol w="8128000"/>
              </a:tblGrid>
              <a:tr h="370840">
                <a:tc>
                  <a:txBody>
                    <a:bodyPr/>
                    <a:lstStyle/>
                    <a:p>
                      <a:r>
                        <a:rPr lang="en-US" sz="1800" b="1" kern="1200" dirty="0" smtClean="0">
                          <a:solidFill>
                            <a:schemeClr val="lt1"/>
                          </a:solidFill>
                          <a:effectLst/>
                          <a:latin typeface="Arial" panose="020B0604020202020204" pitchFamily="34" charset="0"/>
                          <a:ea typeface="+mn-ea"/>
                          <a:cs typeface="Arial" panose="020B0604020202020204" pitchFamily="34" charset="0"/>
                        </a:rPr>
                        <a:t>var</a:t>
                      </a:r>
                      <a:r>
                        <a:rPr lang="en-US" dirty="0" smtClean="0">
                          <a:latin typeface="Arial" panose="020B0604020202020204" pitchFamily="34" charset="0"/>
                          <a:cs typeface="Arial" panose="020B0604020202020204" pitchFamily="34" charset="0"/>
                        </a:rPr>
                        <a:t> total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[0,</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1,</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2,</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3].reduce(function(</a:t>
                      </a:r>
                      <a:r>
                        <a:rPr lang="en-US" dirty="0" smtClean="0">
                          <a:latin typeface="Arial" panose="020B0604020202020204" pitchFamily="34" charset="0"/>
                          <a:cs typeface="Arial" panose="020B0604020202020204" pitchFamily="34" charset="0"/>
                        </a:rPr>
                        <a:t>a</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b</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return</a:t>
                      </a:r>
                      <a:r>
                        <a:rPr lang="en-US" dirty="0" smtClean="0">
                          <a:latin typeface="Arial" panose="020B0604020202020204" pitchFamily="34" charset="0"/>
                          <a:cs typeface="Arial" panose="020B0604020202020204" pitchFamily="34" charset="0"/>
                        </a:rPr>
                        <a:t> a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b</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a:t>
                      </a:r>
                    </a:p>
                    <a:p>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0);</a:t>
                      </a:r>
                    </a:p>
                    <a:p>
                      <a:endParaRPr lang="en-US" sz="1800" b="1" kern="1200" dirty="0" smtClean="0">
                        <a:solidFill>
                          <a:schemeClr val="lt1"/>
                        </a:solidFill>
                        <a:effectLst/>
                        <a:latin typeface="Arial" panose="020B0604020202020204" pitchFamily="34" charset="0"/>
                        <a:ea typeface="+mn-ea"/>
                        <a:cs typeface="Arial" panose="020B0604020202020204" pitchFamily="34" charset="0"/>
                      </a:endParaRPr>
                    </a:p>
                    <a:p>
                      <a:r>
                        <a:rPr lang="en-US" sz="1800" b="1" kern="1200" dirty="0" smtClean="0">
                          <a:solidFill>
                            <a:schemeClr val="lt1"/>
                          </a:solidFill>
                          <a:effectLst/>
                          <a:latin typeface="Arial" panose="020B0604020202020204" pitchFamily="34" charset="0"/>
                          <a:ea typeface="+mn-ea"/>
                          <a:cs typeface="Arial" panose="020B0604020202020204" pitchFamily="34" charset="0"/>
                        </a:rPr>
                        <a:t>var</a:t>
                      </a:r>
                      <a:r>
                        <a:rPr lang="en-US" dirty="0" smtClean="0">
                          <a:latin typeface="Arial" panose="020B0604020202020204" pitchFamily="34" charset="0"/>
                          <a:cs typeface="Arial" panose="020B0604020202020204" pitchFamily="34" charset="0"/>
                        </a:rPr>
                        <a:t> flattened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[[0,</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1],</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[2,</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3],</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[4,</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5]].reduce(function(</a:t>
                      </a:r>
                      <a:r>
                        <a:rPr lang="en-US" dirty="0" smtClean="0">
                          <a:latin typeface="Arial" panose="020B0604020202020204" pitchFamily="34" charset="0"/>
                          <a:cs typeface="Arial" panose="020B0604020202020204" pitchFamily="34" charset="0"/>
                        </a:rPr>
                        <a:t>a</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b</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a:t>
                      </a:r>
                    </a:p>
                    <a:p>
                      <a:endParaRPr lang="en-US" sz="1800" b="1" kern="1200" dirty="0" smtClean="0">
                        <a:solidFill>
                          <a:schemeClr val="lt1"/>
                        </a:solidFill>
                        <a:effectLst/>
                        <a:latin typeface="Arial" panose="020B0604020202020204" pitchFamily="34" charset="0"/>
                        <a:ea typeface="+mn-ea"/>
                        <a:cs typeface="Arial" panose="020B0604020202020204" pitchFamily="34" charset="0"/>
                      </a:endParaRPr>
                    </a:p>
                    <a:p>
                      <a:r>
                        <a:rPr lang="en-US" sz="1800" b="1" kern="1200" dirty="0" smtClean="0">
                          <a:solidFill>
                            <a:schemeClr val="lt1"/>
                          </a:solidFill>
                          <a:effectLst/>
                          <a:latin typeface="Arial" panose="020B0604020202020204" pitchFamily="34" charset="0"/>
                          <a:ea typeface="+mn-ea"/>
                          <a:cs typeface="Arial" panose="020B0604020202020204" pitchFamily="34" charset="0"/>
                        </a:rPr>
                        <a:t>return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a:t>
                      </a:r>
                      <a:r>
                        <a:rPr lang="en-US" sz="1800" b="1" kern="1200" dirty="0" err="1" smtClean="0">
                          <a:solidFill>
                            <a:schemeClr val="lt1"/>
                          </a:solidFill>
                          <a:effectLst/>
                          <a:latin typeface="Arial" panose="020B0604020202020204" pitchFamily="34" charset="0"/>
                          <a:ea typeface="+mn-ea"/>
                          <a:cs typeface="Arial" panose="020B0604020202020204" pitchFamily="34" charset="0"/>
                        </a:rPr>
                        <a:t>.concat</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b</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a:t>
                      </a:r>
                    </a:p>
                    <a:p>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en-US" sz="1800" b="1" kern="1200" dirty="0" smtClean="0">
                          <a:solidFill>
                            <a:schemeClr val="lt1"/>
                          </a:solidFill>
                          <a:effectLst/>
                          <a:latin typeface="Arial" panose="020B0604020202020204" pitchFamily="34" charset="0"/>
                          <a:ea typeface="+mn-ea"/>
                          <a:cs typeface="Arial" panose="020B0604020202020204" pitchFamily="34" charset="0"/>
                        </a:rPr>
                        <a:t>[]);</a:t>
                      </a:r>
                      <a:r>
                        <a:rPr lang="en-US" dirty="0" smtClean="0">
                          <a:latin typeface="Arial" panose="020B0604020202020204" pitchFamily="34" charset="0"/>
                          <a:cs typeface="Arial" panose="020B0604020202020204" pitchFamily="34" charset="0"/>
                        </a:rPr>
                        <a:t> </a:t>
                      </a:r>
                    </a:p>
                    <a:p>
                      <a:endParaRPr lang="en-US" sz="1800" b="1" kern="1200" dirty="0" smtClean="0">
                        <a:solidFill>
                          <a:schemeClr val="lt1"/>
                        </a:solidFill>
                        <a:effectLst/>
                        <a:latin typeface="Arial" panose="020B0604020202020204" pitchFamily="34" charset="0"/>
                        <a:ea typeface="+mn-ea"/>
                        <a:cs typeface="Arial" panose="020B0604020202020204" pitchFamily="34" charset="0"/>
                      </a:endParaRPr>
                    </a:p>
                    <a:p>
                      <a:r>
                        <a:rPr lang="en-US" sz="1800" b="1" kern="1200" dirty="0" smtClean="0">
                          <a:solidFill>
                            <a:schemeClr val="lt1"/>
                          </a:solidFill>
                          <a:effectLst/>
                          <a:latin typeface="Arial" panose="020B0604020202020204" pitchFamily="34" charset="0"/>
                          <a:ea typeface="+mn-ea"/>
                          <a:cs typeface="Arial" panose="020B0604020202020204" pitchFamily="34" charset="0"/>
                        </a:rPr>
                        <a:t>// flattened is [0, 1, 2, 3, 4, 5]</a:t>
                      </a:r>
                      <a:endParaRPr lang="en-US"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10037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1130</TotalTime>
  <Words>986</Words>
  <Application>Microsoft Office PowerPoint</Application>
  <PresentationFormat>Widescreen</PresentationFormat>
  <Paragraphs>163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Droid Sans Fallback</vt:lpstr>
      <vt:lpstr>FreeSans</vt:lpstr>
      <vt:lpstr>Liberation Sans</vt:lpstr>
      <vt:lpstr>Wingdings 3</vt:lpstr>
      <vt:lpstr>Slice</vt:lpstr>
      <vt:lpstr>Functional Programming   </vt:lpstr>
      <vt:lpstr>Why functional programming</vt:lpstr>
      <vt:lpstr>First class function</vt:lpstr>
      <vt:lpstr>Function are values</vt:lpstr>
      <vt:lpstr>Pure function</vt:lpstr>
      <vt:lpstr>HIGHER ORDER FUNCTION</vt:lpstr>
      <vt:lpstr>MAP</vt:lpstr>
      <vt:lpstr>FILTER</vt:lpstr>
      <vt:lpstr>REDUCE</vt:lpstr>
      <vt:lpstr>COMPOSE</vt:lpstr>
      <vt:lpstr>CHAINING</vt:lpstr>
      <vt:lpstr>Prefer composition over inheritance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Programmisg   </dc:title>
  <dc:creator>Girish Talekar</dc:creator>
  <cp:lastModifiedBy>Girish Talekar</cp:lastModifiedBy>
  <cp:revision>14</cp:revision>
  <dcterms:created xsi:type="dcterms:W3CDTF">2016-06-20T11:28:32Z</dcterms:created>
  <dcterms:modified xsi:type="dcterms:W3CDTF">2016-07-06T06:30:43Z</dcterms:modified>
</cp:coreProperties>
</file>