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A591E-CBE6-4311-A05B-2EA53EB8B2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0465E8-F68D-4730-80B6-77B8B63EB6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AE8E493-88C6-4E0D-85EC-87F55EBD86CA}"/>
              </a:ext>
            </a:extLst>
          </p:cNvPr>
          <p:cNvSpPr>
            <a:spLocks noGrp="1"/>
          </p:cNvSpPr>
          <p:nvPr>
            <p:ph type="dt" sz="half" idx="10"/>
          </p:nvPr>
        </p:nvSpPr>
        <p:spPr/>
        <p:txBody>
          <a:bodyPr/>
          <a:lstStyle/>
          <a:p>
            <a:fld id="{B43BE894-1357-4E8E-932C-627E65EB61A0}" type="datetimeFigureOut">
              <a:rPr lang="en-IN" smtClean="0"/>
              <a:t>11-12-2018</a:t>
            </a:fld>
            <a:endParaRPr lang="en-IN"/>
          </a:p>
        </p:txBody>
      </p:sp>
      <p:sp>
        <p:nvSpPr>
          <p:cNvPr id="5" name="Footer Placeholder 4">
            <a:extLst>
              <a:ext uri="{FF2B5EF4-FFF2-40B4-BE49-F238E27FC236}">
                <a16:creationId xmlns:a16="http://schemas.microsoft.com/office/drawing/2014/main" id="{C122AB6E-1BD5-41B2-825F-FE7CF49053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827AB1-0D44-4D94-B121-E6D085B8B166}"/>
              </a:ext>
            </a:extLst>
          </p:cNvPr>
          <p:cNvSpPr>
            <a:spLocks noGrp="1"/>
          </p:cNvSpPr>
          <p:nvPr>
            <p:ph type="sldNum" sz="quarter" idx="12"/>
          </p:nvPr>
        </p:nvSpPr>
        <p:spPr/>
        <p:txBody>
          <a:bodyPr/>
          <a:lstStyle/>
          <a:p>
            <a:fld id="{5779FE09-EF3D-4764-A16E-2A37805DC8D8}" type="slidenum">
              <a:rPr lang="en-IN" smtClean="0"/>
              <a:t>‹#›</a:t>
            </a:fld>
            <a:endParaRPr lang="en-IN"/>
          </a:p>
        </p:txBody>
      </p:sp>
    </p:spTree>
    <p:extLst>
      <p:ext uri="{BB962C8B-B14F-4D97-AF65-F5344CB8AC3E}">
        <p14:creationId xmlns:p14="http://schemas.microsoft.com/office/powerpoint/2010/main" val="2609281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524A9-DDBE-40C8-A1D9-88FED5DA606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10E9DB-4B74-475B-934C-D87C7DA3EC2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FB896B-880B-4C00-9B7A-BAC4EAECB92D}"/>
              </a:ext>
            </a:extLst>
          </p:cNvPr>
          <p:cNvSpPr>
            <a:spLocks noGrp="1"/>
          </p:cNvSpPr>
          <p:nvPr>
            <p:ph type="dt" sz="half" idx="10"/>
          </p:nvPr>
        </p:nvSpPr>
        <p:spPr/>
        <p:txBody>
          <a:bodyPr/>
          <a:lstStyle/>
          <a:p>
            <a:fld id="{B43BE894-1357-4E8E-932C-627E65EB61A0}" type="datetimeFigureOut">
              <a:rPr lang="en-IN" smtClean="0"/>
              <a:t>11-12-2018</a:t>
            </a:fld>
            <a:endParaRPr lang="en-IN"/>
          </a:p>
        </p:txBody>
      </p:sp>
      <p:sp>
        <p:nvSpPr>
          <p:cNvPr id="5" name="Footer Placeholder 4">
            <a:extLst>
              <a:ext uri="{FF2B5EF4-FFF2-40B4-BE49-F238E27FC236}">
                <a16:creationId xmlns:a16="http://schemas.microsoft.com/office/drawing/2014/main" id="{01E4FE3F-7E7A-4AC1-99F6-61FF4E6DE3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E7F360-CE41-4EF9-8C94-85FE75173C7D}"/>
              </a:ext>
            </a:extLst>
          </p:cNvPr>
          <p:cNvSpPr>
            <a:spLocks noGrp="1"/>
          </p:cNvSpPr>
          <p:nvPr>
            <p:ph type="sldNum" sz="quarter" idx="12"/>
          </p:nvPr>
        </p:nvSpPr>
        <p:spPr/>
        <p:txBody>
          <a:bodyPr/>
          <a:lstStyle/>
          <a:p>
            <a:fld id="{5779FE09-EF3D-4764-A16E-2A37805DC8D8}" type="slidenum">
              <a:rPr lang="en-IN" smtClean="0"/>
              <a:t>‹#›</a:t>
            </a:fld>
            <a:endParaRPr lang="en-IN"/>
          </a:p>
        </p:txBody>
      </p:sp>
    </p:spTree>
    <p:extLst>
      <p:ext uri="{BB962C8B-B14F-4D97-AF65-F5344CB8AC3E}">
        <p14:creationId xmlns:p14="http://schemas.microsoft.com/office/powerpoint/2010/main" val="1328042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7DAE01-DE30-403E-B4AD-9CF20C7F23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A8061B-2F57-41A0-AA8C-90E636A1A3D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2738E4-62A7-4373-8A3E-5C879185342A}"/>
              </a:ext>
            </a:extLst>
          </p:cNvPr>
          <p:cNvSpPr>
            <a:spLocks noGrp="1"/>
          </p:cNvSpPr>
          <p:nvPr>
            <p:ph type="dt" sz="half" idx="10"/>
          </p:nvPr>
        </p:nvSpPr>
        <p:spPr/>
        <p:txBody>
          <a:bodyPr/>
          <a:lstStyle/>
          <a:p>
            <a:fld id="{B43BE894-1357-4E8E-932C-627E65EB61A0}" type="datetimeFigureOut">
              <a:rPr lang="en-IN" smtClean="0"/>
              <a:t>11-12-2018</a:t>
            </a:fld>
            <a:endParaRPr lang="en-IN"/>
          </a:p>
        </p:txBody>
      </p:sp>
      <p:sp>
        <p:nvSpPr>
          <p:cNvPr id="5" name="Footer Placeholder 4">
            <a:extLst>
              <a:ext uri="{FF2B5EF4-FFF2-40B4-BE49-F238E27FC236}">
                <a16:creationId xmlns:a16="http://schemas.microsoft.com/office/drawing/2014/main" id="{648A5169-AED6-4842-A7B2-FC95175EAB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595CE2-C9A0-4DFE-90B6-D1B6B8B32EA9}"/>
              </a:ext>
            </a:extLst>
          </p:cNvPr>
          <p:cNvSpPr>
            <a:spLocks noGrp="1"/>
          </p:cNvSpPr>
          <p:nvPr>
            <p:ph type="sldNum" sz="quarter" idx="12"/>
          </p:nvPr>
        </p:nvSpPr>
        <p:spPr/>
        <p:txBody>
          <a:bodyPr/>
          <a:lstStyle/>
          <a:p>
            <a:fld id="{5779FE09-EF3D-4764-A16E-2A37805DC8D8}" type="slidenum">
              <a:rPr lang="en-IN" smtClean="0"/>
              <a:t>‹#›</a:t>
            </a:fld>
            <a:endParaRPr lang="en-IN"/>
          </a:p>
        </p:txBody>
      </p:sp>
    </p:spTree>
    <p:extLst>
      <p:ext uri="{BB962C8B-B14F-4D97-AF65-F5344CB8AC3E}">
        <p14:creationId xmlns:p14="http://schemas.microsoft.com/office/powerpoint/2010/main" val="2312021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CF4FD-3BFB-4D23-A69D-231283F35B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01983F-B2BD-418B-867E-F6D5F99D537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21E633-D39B-458F-8341-7D5C63DBE99A}"/>
              </a:ext>
            </a:extLst>
          </p:cNvPr>
          <p:cNvSpPr>
            <a:spLocks noGrp="1"/>
          </p:cNvSpPr>
          <p:nvPr>
            <p:ph type="dt" sz="half" idx="10"/>
          </p:nvPr>
        </p:nvSpPr>
        <p:spPr/>
        <p:txBody>
          <a:bodyPr/>
          <a:lstStyle/>
          <a:p>
            <a:fld id="{B43BE894-1357-4E8E-932C-627E65EB61A0}" type="datetimeFigureOut">
              <a:rPr lang="en-IN" smtClean="0"/>
              <a:t>11-12-2018</a:t>
            </a:fld>
            <a:endParaRPr lang="en-IN"/>
          </a:p>
        </p:txBody>
      </p:sp>
      <p:sp>
        <p:nvSpPr>
          <p:cNvPr id="5" name="Footer Placeholder 4">
            <a:extLst>
              <a:ext uri="{FF2B5EF4-FFF2-40B4-BE49-F238E27FC236}">
                <a16:creationId xmlns:a16="http://schemas.microsoft.com/office/drawing/2014/main" id="{94CBA71F-6751-45DB-A49B-1403008A85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BA1EC6-AA60-4137-A639-6D517DF1147F}"/>
              </a:ext>
            </a:extLst>
          </p:cNvPr>
          <p:cNvSpPr>
            <a:spLocks noGrp="1"/>
          </p:cNvSpPr>
          <p:nvPr>
            <p:ph type="sldNum" sz="quarter" idx="12"/>
          </p:nvPr>
        </p:nvSpPr>
        <p:spPr/>
        <p:txBody>
          <a:bodyPr/>
          <a:lstStyle/>
          <a:p>
            <a:fld id="{5779FE09-EF3D-4764-A16E-2A37805DC8D8}" type="slidenum">
              <a:rPr lang="en-IN" smtClean="0"/>
              <a:t>‹#›</a:t>
            </a:fld>
            <a:endParaRPr lang="en-IN"/>
          </a:p>
        </p:txBody>
      </p:sp>
    </p:spTree>
    <p:extLst>
      <p:ext uri="{BB962C8B-B14F-4D97-AF65-F5344CB8AC3E}">
        <p14:creationId xmlns:p14="http://schemas.microsoft.com/office/powerpoint/2010/main" val="1162740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9A3C6-826A-451B-900D-CFECDADFF5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308FD13-4B28-41DF-8DA3-9604A37B35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A00B9C3-CA91-4DED-9E39-EBE40D963AE6}"/>
              </a:ext>
            </a:extLst>
          </p:cNvPr>
          <p:cNvSpPr>
            <a:spLocks noGrp="1"/>
          </p:cNvSpPr>
          <p:nvPr>
            <p:ph type="dt" sz="half" idx="10"/>
          </p:nvPr>
        </p:nvSpPr>
        <p:spPr/>
        <p:txBody>
          <a:bodyPr/>
          <a:lstStyle/>
          <a:p>
            <a:fld id="{B43BE894-1357-4E8E-932C-627E65EB61A0}" type="datetimeFigureOut">
              <a:rPr lang="en-IN" smtClean="0"/>
              <a:t>11-12-2018</a:t>
            </a:fld>
            <a:endParaRPr lang="en-IN"/>
          </a:p>
        </p:txBody>
      </p:sp>
      <p:sp>
        <p:nvSpPr>
          <p:cNvPr id="5" name="Footer Placeholder 4">
            <a:extLst>
              <a:ext uri="{FF2B5EF4-FFF2-40B4-BE49-F238E27FC236}">
                <a16:creationId xmlns:a16="http://schemas.microsoft.com/office/drawing/2014/main" id="{744FE09F-542B-4186-B9CA-7A98DC2BAC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EBD484-E8FD-4429-A230-386A1FD3BEFF}"/>
              </a:ext>
            </a:extLst>
          </p:cNvPr>
          <p:cNvSpPr>
            <a:spLocks noGrp="1"/>
          </p:cNvSpPr>
          <p:nvPr>
            <p:ph type="sldNum" sz="quarter" idx="12"/>
          </p:nvPr>
        </p:nvSpPr>
        <p:spPr/>
        <p:txBody>
          <a:bodyPr/>
          <a:lstStyle/>
          <a:p>
            <a:fld id="{5779FE09-EF3D-4764-A16E-2A37805DC8D8}" type="slidenum">
              <a:rPr lang="en-IN" smtClean="0"/>
              <a:t>‹#›</a:t>
            </a:fld>
            <a:endParaRPr lang="en-IN"/>
          </a:p>
        </p:txBody>
      </p:sp>
    </p:spTree>
    <p:extLst>
      <p:ext uri="{BB962C8B-B14F-4D97-AF65-F5344CB8AC3E}">
        <p14:creationId xmlns:p14="http://schemas.microsoft.com/office/powerpoint/2010/main" val="3691735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90713-000F-4C40-B0E2-77F51F846D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026956-8E32-436F-B983-CE27F9D8665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8B17A1-4DCD-4CB9-B1DE-AE7CAF0AB2E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71E7253-EBB2-4FC3-A3FE-975044210A41}"/>
              </a:ext>
            </a:extLst>
          </p:cNvPr>
          <p:cNvSpPr>
            <a:spLocks noGrp="1"/>
          </p:cNvSpPr>
          <p:nvPr>
            <p:ph type="dt" sz="half" idx="10"/>
          </p:nvPr>
        </p:nvSpPr>
        <p:spPr/>
        <p:txBody>
          <a:bodyPr/>
          <a:lstStyle/>
          <a:p>
            <a:fld id="{B43BE894-1357-4E8E-932C-627E65EB61A0}" type="datetimeFigureOut">
              <a:rPr lang="en-IN" smtClean="0"/>
              <a:t>11-12-2018</a:t>
            </a:fld>
            <a:endParaRPr lang="en-IN"/>
          </a:p>
        </p:txBody>
      </p:sp>
      <p:sp>
        <p:nvSpPr>
          <p:cNvPr id="6" name="Footer Placeholder 5">
            <a:extLst>
              <a:ext uri="{FF2B5EF4-FFF2-40B4-BE49-F238E27FC236}">
                <a16:creationId xmlns:a16="http://schemas.microsoft.com/office/drawing/2014/main" id="{51D36ADE-4163-4254-9885-9DF93022C7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DAB5F7-14C7-439B-9354-50E216C75ACF}"/>
              </a:ext>
            </a:extLst>
          </p:cNvPr>
          <p:cNvSpPr>
            <a:spLocks noGrp="1"/>
          </p:cNvSpPr>
          <p:nvPr>
            <p:ph type="sldNum" sz="quarter" idx="12"/>
          </p:nvPr>
        </p:nvSpPr>
        <p:spPr/>
        <p:txBody>
          <a:bodyPr/>
          <a:lstStyle/>
          <a:p>
            <a:fld id="{5779FE09-EF3D-4764-A16E-2A37805DC8D8}" type="slidenum">
              <a:rPr lang="en-IN" smtClean="0"/>
              <a:t>‹#›</a:t>
            </a:fld>
            <a:endParaRPr lang="en-IN"/>
          </a:p>
        </p:txBody>
      </p:sp>
    </p:spTree>
    <p:extLst>
      <p:ext uri="{BB962C8B-B14F-4D97-AF65-F5344CB8AC3E}">
        <p14:creationId xmlns:p14="http://schemas.microsoft.com/office/powerpoint/2010/main" val="3147117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BAE5B-A660-4D91-A4B4-A6095755ECD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F2CFD4-8971-4013-9048-89E85B9F3E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7592E71-790A-4551-8B0D-66607590D2E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6241937-719A-4AC5-AFC3-508A25210A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66F7D79-0EE2-41BF-8182-F4E798EE844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C0D40C7-F543-4E6F-900B-51AD7971D095}"/>
              </a:ext>
            </a:extLst>
          </p:cNvPr>
          <p:cNvSpPr>
            <a:spLocks noGrp="1"/>
          </p:cNvSpPr>
          <p:nvPr>
            <p:ph type="dt" sz="half" idx="10"/>
          </p:nvPr>
        </p:nvSpPr>
        <p:spPr/>
        <p:txBody>
          <a:bodyPr/>
          <a:lstStyle/>
          <a:p>
            <a:fld id="{B43BE894-1357-4E8E-932C-627E65EB61A0}" type="datetimeFigureOut">
              <a:rPr lang="en-IN" smtClean="0"/>
              <a:t>11-12-2018</a:t>
            </a:fld>
            <a:endParaRPr lang="en-IN"/>
          </a:p>
        </p:txBody>
      </p:sp>
      <p:sp>
        <p:nvSpPr>
          <p:cNvPr id="8" name="Footer Placeholder 7">
            <a:extLst>
              <a:ext uri="{FF2B5EF4-FFF2-40B4-BE49-F238E27FC236}">
                <a16:creationId xmlns:a16="http://schemas.microsoft.com/office/drawing/2014/main" id="{0F8124C5-B146-4634-99A6-AC46BCE88A5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C3C54E0-38CA-4C18-B9D3-75A631179A13}"/>
              </a:ext>
            </a:extLst>
          </p:cNvPr>
          <p:cNvSpPr>
            <a:spLocks noGrp="1"/>
          </p:cNvSpPr>
          <p:nvPr>
            <p:ph type="sldNum" sz="quarter" idx="12"/>
          </p:nvPr>
        </p:nvSpPr>
        <p:spPr/>
        <p:txBody>
          <a:bodyPr/>
          <a:lstStyle/>
          <a:p>
            <a:fld id="{5779FE09-EF3D-4764-A16E-2A37805DC8D8}" type="slidenum">
              <a:rPr lang="en-IN" smtClean="0"/>
              <a:t>‹#›</a:t>
            </a:fld>
            <a:endParaRPr lang="en-IN"/>
          </a:p>
        </p:txBody>
      </p:sp>
    </p:spTree>
    <p:extLst>
      <p:ext uri="{BB962C8B-B14F-4D97-AF65-F5344CB8AC3E}">
        <p14:creationId xmlns:p14="http://schemas.microsoft.com/office/powerpoint/2010/main" val="1564911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8CBF5-81C7-4E47-8A04-BBAD5795D98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AFF1F22-A9C4-42D7-99ED-CEAE5BAA7F87}"/>
              </a:ext>
            </a:extLst>
          </p:cNvPr>
          <p:cNvSpPr>
            <a:spLocks noGrp="1"/>
          </p:cNvSpPr>
          <p:nvPr>
            <p:ph type="dt" sz="half" idx="10"/>
          </p:nvPr>
        </p:nvSpPr>
        <p:spPr/>
        <p:txBody>
          <a:bodyPr/>
          <a:lstStyle/>
          <a:p>
            <a:fld id="{B43BE894-1357-4E8E-932C-627E65EB61A0}" type="datetimeFigureOut">
              <a:rPr lang="en-IN" smtClean="0"/>
              <a:t>11-12-2018</a:t>
            </a:fld>
            <a:endParaRPr lang="en-IN"/>
          </a:p>
        </p:txBody>
      </p:sp>
      <p:sp>
        <p:nvSpPr>
          <p:cNvPr id="4" name="Footer Placeholder 3">
            <a:extLst>
              <a:ext uri="{FF2B5EF4-FFF2-40B4-BE49-F238E27FC236}">
                <a16:creationId xmlns:a16="http://schemas.microsoft.com/office/drawing/2014/main" id="{76026423-AAD4-4949-89A4-E9F16089A3C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B610C98-1174-45F5-9381-769CB82D3414}"/>
              </a:ext>
            </a:extLst>
          </p:cNvPr>
          <p:cNvSpPr>
            <a:spLocks noGrp="1"/>
          </p:cNvSpPr>
          <p:nvPr>
            <p:ph type="sldNum" sz="quarter" idx="12"/>
          </p:nvPr>
        </p:nvSpPr>
        <p:spPr/>
        <p:txBody>
          <a:bodyPr/>
          <a:lstStyle/>
          <a:p>
            <a:fld id="{5779FE09-EF3D-4764-A16E-2A37805DC8D8}" type="slidenum">
              <a:rPr lang="en-IN" smtClean="0"/>
              <a:t>‹#›</a:t>
            </a:fld>
            <a:endParaRPr lang="en-IN"/>
          </a:p>
        </p:txBody>
      </p:sp>
    </p:spTree>
    <p:extLst>
      <p:ext uri="{BB962C8B-B14F-4D97-AF65-F5344CB8AC3E}">
        <p14:creationId xmlns:p14="http://schemas.microsoft.com/office/powerpoint/2010/main" val="2240286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D2BF69-34FC-48D4-9F21-102F2B1B1AE2}"/>
              </a:ext>
            </a:extLst>
          </p:cNvPr>
          <p:cNvSpPr>
            <a:spLocks noGrp="1"/>
          </p:cNvSpPr>
          <p:nvPr>
            <p:ph type="dt" sz="half" idx="10"/>
          </p:nvPr>
        </p:nvSpPr>
        <p:spPr/>
        <p:txBody>
          <a:bodyPr/>
          <a:lstStyle/>
          <a:p>
            <a:fld id="{B43BE894-1357-4E8E-932C-627E65EB61A0}" type="datetimeFigureOut">
              <a:rPr lang="en-IN" smtClean="0"/>
              <a:t>11-12-2018</a:t>
            </a:fld>
            <a:endParaRPr lang="en-IN"/>
          </a:p>
        </p:txBody>
      </p:sp>
      <p:sp>
        <p:nvSpPr>
          <p:cNvPr id="3" name="Footer Placeholder 2">
            <a:extLst>
              <a:ext uri="{FF2B5EF4-FFF2-40B4-BE49-F238E27FC236}">
                <a16:creationId xmlns:a16="http://schemas.microsoft.com/office/drawing/2014/main" id="{01D81713-7ED4-42FB-B4E6-291FAD834BD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2DE1C79-90A6-401B-B719-4A65E9ADDD3A}"/>
              </a:ext>
            </a:extLst>
          </p:cNvPr>
          <p:cNvSpPr>
            <a:spLocks noGrp="1"/>
          </p:cNvSpPr>
          <p:nvPr>
            <p:ph type="sldNum" sz="quarter" idx="12"/>
          </p:nvPr>
        </p:nvSpPr>
        <p:spPr/>
        <p:txBody>
          <a:bodyPr/>
          <a:lstStyle/>
          <a:p>
            <a:fld id="{5779FE09-EF3D-4764-A16E-2A37805DC8D8}" type="slidenum">
              <a:rPr lang="en-IN" smtClean="0"/>
              <a:t>‹#›</a:t>
            </a:fld>
            <a:endParaRPr lang="en-IN"/>
          </a:p>
        </p:txBody>
      </p:sp>
    </p:spTree>
    <p:extLst>
      <p:ext uri="{BB962C8B-B14F-4D97-AF65-F5344CB8AC3E}">
        <p14:creationId xmlns:p14="http://schemas.microsoft.com/office/powerpoint/2010/main" val="3055047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C4EE1-00D7-4893-AF23-A312F3FF53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8642299-49F2-41F2-B1EC-52F2D2A295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88E4CF3-FA45-4E49-BDF0-3461A1A5B3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84D37E3-E0DD-4F0A-9F99-A94969109840}"/>
              </a:ext>
            </a:extLst>
          </p:cNvPr>
          <p:cNvSpPr>
            <a:spLocks noGrp="1"/>
          </p:cNvSpPr>
          <p:nvPr>
            <p:ph type="dt" sz="half" idx="10"/>
          </p:nvPr>
        </p:nvSpPr>
        <p:spPr/>
        <p:txBody>
          <a:bodyPr/>
          <a:lstStyle/>
          <a:p>
            <a:fld id="{B43BE894-1357-4E8E-932C-627E65EB61A0}" type="datetimeFigureOut">
              <a:rPr lang="en-IN" smtClean="0"/>
              <a:t>11-12-2018</a:t>
            </a:fld>
            <a:endParaRPr lang="en-IN"/>
          </a:p>
        </p:txBody>
      </p:sp>
      <p:sp>
        <p:nvSpPr>
          <p:cNvPr id="6" name="Footer Placeholder 5">
            <a:extLst>
              <a:ext uri="{FF2B5EF4-FFF2-40B4-BE49-F238E27FC236}">
                <a16:creationId xmlns:a16="http://schemas.microsoft.com/office/drawing/2014/main" id="{4DA9A736-602C-4C33-8672-B12AB1FFAC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33B87C-B9EB-4E7F-89AE-A98393A91BB7}"/>
              </a:ext>
            </a:extLst>
          </p:cNvPr>
          <p:cNvSpPr>
            <a:spLocks noGrp="1"/>
          </p:cNvSpPr>
          <p:nvPr>
            <p:ph type="sldNum" sz="quarter" idx="12"/>
          </p:nvPr>
        </p:nvSpPr>
        <p:spPr/>
        <p:txBody>
          <a:bodyPr/>
          <a:lstStyle/>
          <a:p>
            <a:fld id="{5779FE09-EF3D-4764-A16E-2A37805DC8D8}" type="slidenum">
              <a:rPr lang="en-IN" smtClean="0"/>
              <a:t>‹#›</a:t>
            </a:fld>
            <a:endParaRPr lang="en-IN"/>
          </a:p>
        </p:txBody>
      </p:sp>
    </p:spTree>
    <p:extLst>
      <p:ext uri="{BB962C8B-B14F-4D97-AF65-F5344CB8AC3E}">
        <p14:creationId xmlns:p14="http://schemas.microsoft.com/office/powerpoint/2010/main" val="4056479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8E5DC-3602-4DA1-8446-EA5524D77F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4CC72B2-2CEE-4A3F-8228-DA5258BF89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6791D9C-D9DA-4DCF-AAC4-4A6E9C237E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76FED36-E287-423D-A751-ADEE1FED7241}"/>
              </a:ext>
            </a:extLst>
          </p:cNvPr>
          <p:cNvSpPr>
            <a:spLocks noGrp="1"/>
          </p:cNvSpPr>
          <p:nvPr>
            <p:ph type="dt" sz="half" idx="10"/>
          </p:nvPr>
        </p:nvSpPr>
        <p:spPr/>
        <p:txBody>
          <a:bodyPr/>
          <a:lstStyle/>
          <a:p>
            <a:fld id="{B43BE894-1357-4E8E-932C-627E65EB61A0}" type="datetimeFigureOut">
              <a:rPr lang="en-IN" smtClean="0"/>
              <a:t>11-12-2018</a:t>
            </a:fld>
            <a:endParaRPr lang="en-IN"/>
          </a:p>
        </p:txBody>
      </p:sp>
      <p:sp>
        <p:nvSpPr>
          <p:cNvPr id="6" name="Footer Placeholder 5">
            <a:extLst>
              <a:ext uri="{FF2B5EF4-FFF2-40B4-BE49-F238E27FC236}">
                <a16:creationId xmlns:a16="http://schemas.microsoft.com/office/drawing/2014/main" id="{F45ABF4B-858E-4747-97B1-4D44EFA647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E90C64-1003-417F-96FE-5E06649265AD}"/>
              </a:ext>
            </a:extLst>
          </p:cNvPr>
          <p:cNvSpPr>
            <a:spLocks noGrp="1"/>
          </p:cNvSpPr>
          <p:nvPr>
            <p:ph type="sldNum" sz="quarter" idx="12"/>
          </p:nvPr>
        </p:nvSpPr>
        <p:spPr/>
        <p:txBody>
          <a:bodyPr/>
          <a:lstStyle/>
          <a:p>
            <a:fld id="{5779FE09-EF3D-4764-A16E-2A37805DC8D8}" type="slidenum">
              <a:rPr lang="en-IN" smtClean="0"/>
              <a:t>‹#›</a:t>
            </a:fld>
            <a:endParaRPr lang="en-IN"/>
          </a:p>
        </p:txBody>
      </p:sp>
    </p:spTree>
    <p:extLst>
      <p:ext uri="{BB962C8B-B14F-4D97-AF65-F5344CB8AC3E}">
        <p14:creationId xmlns:p14="http://schemas.microsoft.com/office/powerpoint/2010/main" val="1955055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318BE0-66A7-4628-B86E-96D98F8CF5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BC548A-1DCF-4FFC-9D36-208B193D87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4E3192-291C-4C05-B7C9-6BAE02ADB4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3BE894-1357-4E8E-932C-627E65EB61A0}" type="datetimeFigureOut">
              <a:rPr lang="en-IN" smtClean="0"/>
              <a:t>11-12-2018</a:t>
            </a:fld>
            <a:endParaRPr lang="en-IN"/>
          </a:p>
        </p:txBody>
      </p:sp>
      <p:sp>
        <p:nvSpPr>
          <p:cNvPr id="5" name="Footer Placeholder 4">
            <a:extLst>
              <a:ext uri="{FF2B5EF4-FFF2-40B4-BE49-F238E27FC236}">
                <a16:creationId xmlns:a16="http://schemas.microsoft.com/office/drawing/2014/main" id="{26BD9253-F2DC-45F3-A43B-65A0DBF946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04A89F0-785A-45E8-84D3-E0333DEDC7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79FE09-EF3D-4764-A16E-2A37805DC8D8}" type="slidenum">
              <a:rPr lang="en-IN" smtClean="0"/>
              <a:t>‹#›</a:t>
            </a:fld>
            <a:endParaRPr lang="en-IN"/>
          </a:p>
        </p:txBody>
      </p:sp>
    </p:spTree>
    <p:extLst>
      <p:ext uri="{BB962C8B-B14F-4D97-AF65-F5344CB8AC3E}">
        <p14:creationId xmlns:p14="http://schemas.microsoft.com/office/powerpoint/2010/main" val="2779578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99CF2-0A49-44E0-AACF-4CC423A3A799}"/>
              </a:ext>
            </a:extLst>
          </p:cNvPr>
          <p:cNvSpPr>
            <a:spLocks noGrp="1"/>
          </p:cNvSpPr>
          <p:nvPr>
            <p:ph type="ctrTitle"/>
          </p:nvPr>
        </p:nvSpPr>
        <p:spPr/>
        <p:txBody>
          <a:bodyPr/>
          <a:lstStyle/>
          <a:p>
            <a:r>
              <a:rPr lang="en-IN" dirty="0"/>
              <a:t>MongoDB</a:t>
            </a:r>
            <a:br>
              <a:rPr lang="en-IN" dirty="0"/>
            </a:br>
            <a:endParaRPr lang="en-IN" dirty="0"/>
          </a:p>
        </p:txBody>
      </p:sp>
      <p:sp>
        <p:nvSpPr>
          <p:cNvPr id="3" name="Subtitle 2">
            <a:extLst>
              <a:ext uri="{FF2B5EF4-FFF2-40B4-BE49-F238E27FC236}">
                <a16:creationId xmlns:a16="http://schemas.microsoft.com/office/drawing/2014/main" id="{36C47ACD-C84E-4A03-B390-9BC352F5FEDF}"/>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033387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94CFE-22FC-42BE-94F5-9A9230E4BF53}"/>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976ACFD8-BEBE-4CFC-B6C7-E3E4A27C657B}"/>
              </a:ext>
            </a:extLst>
          </p:cNvPr>
          <p:cNvSpPr>
            <a:spLocks noGrp="1"/>
          </p:cNvSpPr>
          <p:nvPr>
            <p:ph idx="1"/>
          </p:nvPr>
        </p:nvSpPr>
        <p:spPr/>
        <p:txBody>
          <a:bodyPr/>
          <a:lstStyle/>
          <a:p>
            <a:r>
              <a:rPr lang="en-IN" dirty="0" err="1"/>
              <a:t>db.users.insert</a:t>
            </a:r>
            <a:r>
              <a:rPr lang="en-IN" dirty="0"/>
              <a:t>({name: '</a:t>
            </a:r>
            <a:r>
              <a:rPr lang="en-IN" dirty="0" err="1"/>
              <a:t>leto</a:t>
            </a:r>
            <a:r>
              <a:rPr lang="en-IN" dirty="0"/>
              <a:t>’, email: 'leto@dune.gov’, addresses: [{street: "229 W. 43rd St", city: "New York", state:"NY",zip:"10036"},{street: "555 University", </a:t>
            </a:r>
            <a:r>
              <a:rPr lang="it-IT" dirty="0"/>
              <a:t>city: "Palo Alto", state:"CA«,zip:"94107"}]})</a:t>
            </a:r>
          </a:p>
          <a:p>
            <a:r>
              <a:rPr lang="it-IT" dirty="0"/>
              <a:t>Comments and blogs example</a:t>
            </a:r>
            <a:endParaRPr lang="en-IN" dirty="0"/>
          </a:p>
        </p:txBody>
      </p:sp>
    </p:spTree>
    <p:extLst>
      <p:ext uri="{BB962C8B-B14F-4D97-AF65-F5344CB8AC3E}">
        <p14:creationId xmlns:p14="http://schemas.microsoft.com/office/powerpoint/2010/main" val="1967645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7E096-91AF-4C8E-AD9C-9E95977B5DE7}"/>
              </a:ext>
            </a:extLst>
          </p:cNvPr>
          <p:cNvSpPr>
            <a:spLocks noGrp="1"/>
          </p:cNvSpPr>
          <p:nvPr>
            <p:ph type="title"/>
          </p:nvPr>
        </p:nvSpPr>
        <p:spPr/>
        <p:txBody>
          <a:bodyPr/>
          <a:lstStyle/>
          <a:p>
            <a:r>
              <a:rPr lang="en-IN" dirty="0"/>
              <a:t>When to use </a:t>
            </a:r>
            <a:r>
              <a:rPr lang="en-IN" dirty="0" err="1"/>
              <a:t>mongodb</a:t>
            </a:r>
            <a:endParaRPr lang="en-IN" dirty="0"/>
          </a:p>
        </p:txBody>
      </p:sp>
      <p:sp>
        <p:nvSpPr>
          <p:cNvPr id="3" name="Content Placeholder 2">
            <a:extLst>
              <a:ext uri="{FF2B5EF4-FFF2-40B4-BE49-F238E27FC236}">
                <a16:creationId xmlns:a16="http://schemas.microsoft.com/office/drawing/2014/main" id="{82A57332-61AA-4D4F-B8F6-26501EEC9928}"/>
              </a:ext>
            </a:extLst>
          </p:cNvPr>
          <p:cNvSpPr>
            <a:spLocks noGrp="1"/>
          </p:cNvSpPr>
          <p:nvPr>
            <p:ph idx="1"/>
          </p:nvPr>
        </p:nvSpPr>
        <p:spPr/>
        <p:txBody>
          <a:bodyPr>
            <a:normAutofit lnSpcReduction="10000"/>
          </a:bodyPr>
          <a:lstStyle/>
          <a:p>
            <a:r>
              <a:rPr lang="en-IN" b="1" dirty="0"/>
              <a:t>Flexible Schema</a:t>
            </a:r>
          </a:p>
          <a:p>
            <a:r>
              <a:rPr lang="en-IN" b="1" dirty="0"/>
              <a:t>Growing application</a:t>
            </a:r>
          </a:p>
          <a:p>
            <a:r>
              <a:rPr lang="en-IN" b="1" dirty="0"/>
              <a:t>Writes</a:t>
            </a:r>
          </a:p>
          <a:p>
            <a:pPr lvl="1"/>
            <a:r>
              <a:rPr lang="en-IN" dirty="0"/>
              <a:t>First, you have an option to send a write command and have it return immediately without waiting for the write to be acknowledged.</a:t>
            </a:r>
          </a:p>
          <a:p>
            <a:pPr lvl="1"/>
            <a:r>
              <a:rPr lang="en-IN" dirty="0" err="1"/>
              <a:t>db.createCollection</a:t>
            </a:r>
            <a:r>
              <a:rPr lang="en-IN" dirty="0"/>
              <a:t>('logs', {capped: </a:t>
            </a:r>
            <a:r>
              <a:rPr lang="en-IN" b="1" dirty="0"/>
              <a:t>true </a:t>
            </a:r>
            <a:r>
              <a:rPr lang="en-IN" dirty="0"/>
              <a:t>,size: 1048576})</a:t>
            </a:r>
          </a:p>
          <a:p>
            <a:pPr lvl="1"/>
            <a:r>
              <a:rPr lang="en-IN" dirty="0"/>
              <a:t>When our capped collection reaches its 1MB limit, old documents are automatically purged.</a:t>
            </a:r>
          </a:p>
          <a:p>
            <a:pPr marL="228600" lvl="1">
              <a:spcBef>
                <a:spcPts val="1000"/>
              </a:spcBef>
            </a:pPr>
            <a:r>
              <a:rPr lang="en-IN" sz="2800" b="1" dirty="0"/>
              <a:t>Durability</a:t>
            </a:r>
          </a:p>
          <a:p>
            <a:pPr lvl="1"/>
            <a:r>
              <a:rPr lang="en-IN" dirty="0"/>
              <a:t>MongoDB enables journaling by default, which allows fast recovery of the server in case of a crash or abrupt power loss.</a:t>
            </a:r>
          </a:p>
        </p:txBody>
      </p:sp>
    </p:spTree>
    <p:extLst>
      <p:ext uri="{BB962C8B-B14F-4D97-AF65-F5344CB8AC3E}">
        <p14:creationId xmlns:p14="http://schemas.microsoft.com/office/powerpoint/2010/main" val="3179085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56727-F326-4123-9359-836E03DBBACD}"/>
              </a:ext>
            </a:extLst>
          </p:cNvPr>
          <p:cNvSpPr>
            <a:spLocks noGrp="1"/>
          </p:cNvSpPr>
          <p:nvPr>
            <p:ph type="title"/>
          </p:nvPr>
        </p:nvSpPr>
        <p:spPr/>
        <p:txBody>
          <a:bodyPr/>
          <a:lstStyle/>
          <a:p>
            <a:r>
              <a:rPr lang="en-IN" dirty="0"/>
              <a:t>Continue …</a:t>
            </a:r>
          </a:p>
        </p:txBody>
      </p:sp>
      <p:sp>
        <p:nvSpPr>
          <p:cNvPr id="3" name="Content Placeholder 2">
            <a:extLst>
              <a:ext uri="{FF2B5EF4-FFF2-40B4-BE49-F238E27FC236}">
                <a16:creationId xmlns:a16="http://schemas.microsoft.com/office/drawing/2014/main" id="{F546D69E-A7FD-41F1-A158-1C7DBADFA641}"/>
              </a:ext>
            </a:extLst>
          </p:cNvPr>
          <p:cNvSpPr>
            <a:spLocks noGrp="1"/>
          </p:cNvSpPr>
          <p:nvPr>
            <p:ph idx="1"/>
          </p:nvPr>
        </p:nvSpPr>
        <p:spPr/>
        <p:txBody>
          <a:bodyPr>
            <a:normAutofit/>
          </a:bodyPr>
          <a:lstStyle/>
          <a:p>
            <a:r>
              <a:rPr lang="en-IN" dirty="0"/>
              <a:t>Full Text Search</a:t>
            </a:r>
          </a:p>
          <a:p>
            <a:pPr lvl="1"/>
            <a:r>
              <a:rPr lang="en-IN" dirty="0"/>
              <a:t>It supports fifteen languages with stemming and stop words.</a:t>
            </a:r>
          </a:p>
          <a:p>
            <a:pPr marL="228600" lvl="1">
              <a:spcBef>
                <a:spcPts val="1000"/>
              </a:spcBef>
            </a:pPr>
            <a:r>
              <a:rPr lang="en-IN" sz="2800" dirty="0" err="1"/>
              <a:t>Transations</a:t>
            </a:r>
            <a:r>
              <a:rPr lang="en-IN" sz="2800" dirty="0"/>
              <a:t> </a:t>
            </a:r>
            <a:r>
              <a:rPr lang="en-IN" sz="2800" dirty="0" err="1"/>
              <a:t>eg.</a:t>
            </a:r>
            <a:r>
              <a:rPr lang="en-IN" sz="2800" dirty="0"/>
              <a:t> </a:t>
            </a:r>
            <a:r>
              <a:rPr lang="en-IN" dirty="0" err="1"/>
              <a:t>findAndModify</a:t>
            </a:r>
            <a:r>
              <a:rPr lang="en-IN" dirty="0"/>
              <a:t>, like $</a:t>
            </a:r>
            <a:r>
              <a:rPr lang="en-IN" dirty="0" err="1"/>
              <a:t>inc</a:t>
            </a:r>
            <a:r>
              <a:rPr lang="en-IN" dirty="0"/>
              <a:t> and $set.</a:t>
            </a:r>
            <a:endParaRPr lang="en-IN" sz="2800" dirty="0"/>
          </a:p>
          <a:p>
            <a:pPr marL="228600" lvl="1">
              <a:spcBef>
                <a:spcPts val="1000"/>
              </a:spcBef>
            </a:pPr>
            <a:r>
              <a:rPr lang="en-IN" sz="2800" dirty="0"/>
              <a:t>Data Processing</a:t>
            </a:r>
          </a:p>
          <a:p>
            <a:pPr lvl="1"/>
            <a:r>
              <a:rPr lang="en-IN" dirty="0"/>
              <a:t>feature-rich and different ways to </a:t>
            </a:r>
            <a:r>
              <a:rPr lang="en-IN" sz="2800" dirty="0"/>
              <a:t>group by </a:t>
            </a:r>
            <a:r>
              <a:rPr lang="en-IN" dirty="0"/>
              <a:t>(which is an understatement)</a:t>
            </a:r>
            <a:endParaRPr lang="en-IN" sz="7600" dirty="0"/>
          </a:p>
          <a:p>
            <a:pPr marL="228600" lvl="1">
              <a:spcBef>
                <a:spcPts val="1000"/>
              </a:spcBef>
            </a:pPr>
            <a:r>
              <a:rPr lang="en-IN" sz="2800" dirty="0"/>
              <a:t>Geospatial</a:t>
            </a:r>
          </a:p>
          <a:p>
            <a:pPr lvl="1"/>
            <a:r>
              <a:rPr lang="en-IN" dirty="0"/>
              <a:t>find documents that are </a:t>
            </a:r>
            <a:r>
              <a:rPr lang="en-IN" sz="2800" dirty="0"/>
              <a:t>$near </a:t>
            </a:r>
            <a:r>
              <a:rPr lang="en-IN" dirty="0"/>
              <a:t>a set of coordinates or </a:t>
            </a:r>
            <a:r>
              <a:rPr lang="en-IN" sz="2800" dirty="0"/>
              <a:t>$within </a:t>
            </a:r>
            <a:r>
              <a:rPr lang="en-IN" dirty="0"/>
              <a:t>a box or circle.</a:t>
            </a:r>
            <a:endParaRPr lang="en-IN" sz="8000" dirty="0"/>
          </a:p>
          <a:p>
            <a:pPr marL="228600" lvl="1">
              <a:spcBef>
                <a:spcPts val="1000"/>
              </a:spcBef>
            </a:pPr>
            <a:r>
              <a:rPr lang="en-IN" sz="2800" dirty="0"/>
              <a:t>Tools</a:t>
            </a:r>
          </a:p>
        </p:txBody>
      </p:sp>
    </p:spTree>
    <p:extLst>
      <p:ext uri="{BB962C8B-B14F-4D97-AF65-F5344CB8AC3E}">
        <p14:creationId xmlns:p14="http://schemas.microsoft.com/office/powerpoint/2010/main" val="2659396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1000"/>
                                        <p:tgtEl>
                                          <p:spTgt spid="3">
                                            <p:txEl>
                                              <p:pRg st="7" end="7"/>
                                            </p:txEl>
                                          </p:spTgt>
                                        </p:tgtEl>
                                      </p:cBhvr>
                                    </p:animEffect>
                                    <p:anim calcmode="lin" valueType="num">
                                      <p:cBhvr>
                                        <p:cTn id="5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C9DB3-0009-4E0E-81A6-F88B834A2246}"/>
              </a:ext>
            </a:extLst>
          </p:cNvPr>
          <p:cNvSpPr>
            <a:spLocks noGrp="1"/>
          </p:cNvSpPr>
          <p:nvPr>
            <p:ph type="title"/>
          </p:nvPr>
        </p:nvSpPr>
        <p:spPr/>
        <p:txBody>
          <a:bodyPr/>
          <a:lstStyle/>
          <a:p>
            <a:r>
              <a:rPr lang="en-IN" dirty="0"/>
              <a:t>Aggregating data</a:t>
            </a:r>
          </a:p>
        </p:txBody>
      </p:sp>
      <p:sp>
        <p:nvSpPr>
          <p:cNvPr id="3" name="Content Placeholder 2">
            <a:extLst>
              <a:ext uri="{FF2B5EF4-FFF2-40B4-BE49-F238E27FC236}">
                <a16:creationId xmlns:a16="http://schemas.microsoft.com/office/drawing/2014/main" id="{746A37D1-5D98-43A2-BE06-39642B0D813C}"/>
              </a:ext>
            </a:extLst>
          </p:cNvPr>
          <p:cNvSpPr>
            <a:spLocks noGrp="1"/>
          </p:cNvSpPr>
          <p:nvPr>
            <p:ph idx="1"/>
          </p:nvPr>
        </p:nvSpPr>
        <p:spPr/>
        <p:txBody>
          <a:bodyPr>
            <a:normAutofit lnSpcReduction="10000"/>
          </a:bodyPr>
          <a:lstStyle/>
          <a:p>
            <a:r>
              <a:rPr lang="en-IN" dirty="0" err="1"/>
              <a:t>db.unicorns.aggregate</a:t>
            </a:r>
            <a:r>
              <a:rPr lang="en-IN" dirty="0"/>
              <a:t>([{$match: {weight:{$lt:600}}}, {$group: {_id:'$gender', total:{$sum:1}, </a:t>
            </a:r>
            <a:r>
              <a:rPr lang="en-IN" dirty="0" err="1"/>
              <a:t>avgVamp</a:t>
            </a:r>
            <a:r>
              <a:rPr lang="en-IN" dirty="0"/>
              <a:t>:{$</a:t>
            </a:r>
            <a:r>
              <a:rPr lang="en-IN" dirty="0" err="1"/>
              <a:t>avg</a:t>
            </a:r>
            <a:r>
              <a:rPr lang="en-IN" dirty="0"/>
              <a:t>:'$vampires'}}},{$sort:{</a:t>
            </a:r>
            <a:r>
              <a:rPr lang="en-IN" dirty="0" err="1"/>
              <a:t>avgVamp</a:t>
            </a:r>
            <a:r>
              <a:rPr lang="en-IN" dirty="0"/>
              <a:t>:-1}} ])</a:t>
            </a:r>
          </a:p>
          <a:p>
            <a:endParaRPr lang="en-IN" dirty="0"/>
          </a:p>
          <a:p>
            <a:r>
              <a:rPr lang="en-IN" dirty="0" err="1"/>
              <a:t>db.unicorns.aggregate</a:t>
            </a:r>
            <a:r>
              <a:rPr lang="en-IN" dirty="0"/>
              <a:t>([{$unwind:'$loves'},{$group: {_id:'$loves', total:{$sum:1},unicorns:{$</a:t>
            </a:r>
            <a:r>
              <a:rPr lang="en-IN" dirty="0" err="1"/>
              <a:t>addToSet</a:t>
            </a:r>
            <a:r>
              <a:rPr lang="en-IN" dirty="0"/>
              <a:t>:'$name'}}},{$sort:{total:-1}},{$limit:1} ])</a:t>
            </a:r>
          </a:p>
          <a:p>
            <a:endParaRPr lang="en-IN" dirty="0"/>
          </a:p>
          <a:p>
            <a:r>
              <a:rPr lang="en-IN" b="1" dirty="0"/>
              <a:t>MapReduce</a:t>
            </a:r>
          </a:p>
          <a:p>
            <a:pPr lvl="1"/>
            <a:r>
              <a:rPr lang="en-IN" dirty="0"/>
              <a:t>MapReduce is a two-step approach to data processing. First you map, and then you reduce</a:t>
            </a:r>
          </a:p>
          <a:p>
            <a:endParaRPr lang="en-IN" dirty="0"/>
          </a:p>
          <a:p>
            <a:endParaRPr lang="en-IN" dirty="0"/>
          </a:p>
          <a:p>
            <a:endParaRPr lang="en-IN" dirty="0"/>
          </a:p>
        </p:txBody>
      </p:sp>
    </p:spTree>
    <p:extLst>
      <p:ext uri="{BB962C8B-B14F-4D97-AF65-F5344CB8AC3E}">
        <p14:creationId xmlns:p14="http://schemas.microsoft.com/office/powerpoint/2010/main" val="283884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1000"/>
                                        <p:tgtEl>
                                          <p:spTgt spid="3">
                                            <p:txEl>
                                              <p:pRg st="5" end="5"/>
                                            </p:txEl>
                                          </p:spTgt>
                                        </p:tgtEl>
                                      </p:cBhvr>
                                    </p:animEffect>
                                    <p:anim calcmode="lin" valueType="num">
                                      <p:cBhvr>
                                        <p:cTn id="2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431F5-BCD8-4CED-AB35-8EA936AC1654}"/>
              </a:ext>
            </a:extLst>
          </p:cNvPr>
          <p:cNvSpPr>
            <a:spLocks noGrp="1"/>
          </p:cNvSpPr>
          <p:nvPr>
            <p:ph type="title"/>
          </p:nvPr>
        </p:nvSpPr>
        <p:spPr/>
        <p:txBody>
          <a:bodyPr/>
          <a:lstStyle/>
          <a:p>
            <a:r>
              <a:rPr lang="en-IN" dirty="0"/>
              <a:t>Performance and tools</a:t>
            </a:r>
          </a:p>
        </p:txBody>
      </p:sp>
      <p:sp>
        <p:nvSpPr>
          <p:cNvPr id="3" name="Content Placeholder 2">
            <a:extLst>
              <a:ext uri="{FF2B5EF4-FFF2-40B4-BE49-F238E27FC236}">
                <a16:creationId xmlns:a16="http://schemas.microsoft.com/office/drawing/2014/main" id="{FA4BCE04-4A35-4636-BD31-F9B2CF6559A7}"/>
              </a:ext>
            </a:extLst>
          </p:cNvPr>
          <p:cNvSpPr>
            <a:spLocks noGrp="1"/>
          </p:cNvSpPr>
          <p:nvPr>
            <p:ph idx="1"/>
          </p:nvPr>
        </p:nvSpPr>
        <p:spPr/>
        <p:txBody>
          <a:bodyPr>
            <a:normAutofit fontScale="77500" lnSpcReduction="20000"/>
          </a:bodyPr>
          <a:lstStyle/>
          <a:p>
            <a:r>
              <a:rPr lang="en-IN" dirty="0" err="1"/>
              <a:t>db.unicorns.ensureIndex</a:t>
            </a:r>
            <a:r>
              <a:rPr lang="en-IN" dirty="0"/>
              <a:t>({name: 1});</a:t>
            </a:r>
          </a:p>
          <a:p>
            <a:r>
              <a:rPr lang="en-IN" dirty="0" err="1"/>
              <a:t>db.unicorns.find</a:t>
            </a:r>
            <a:r>
              <a:rPr lang="en-IN" dirty="0"/>
              <a:t>().explain()</a:t>
            </a:r>
          </a:p>
          <a:p>
            <a:r>
              <a:rPr lang="en-IN" dirty="0" err="1"/>
              <a:t>db.unicorns.find</a:t>
            </a:r>
            <a:r>
              <a:rPr lang="en-IN" dirty="0"/>
              <a:t>({name: 'Pilot'}).explain()</a:t>
            </a:r>
          </a:p>
          <a:p>
            <a:endParaRPr lang="en-IN" dirty="0"/>
          </a:p>
          <a:p>
            <a:r>
              <a:rPr lang="en-IN" b="1" dirty="0"/>
              <a:t>Replication</a:t>
            </a:r>
          </a:p>
          <a:p>
            <a:pPr lvl="1"/>
            <a:r>
              <a:rPr lang="en-IN" dirty="0"/>
              <a:t>MongoDB replication works in some ways similarly to how relational database replication works. All production deployments should be replica sets, which consist of ideally three or more servers that hold the same data.</a:t>
            </a:r>
            <a:endParaRPr lang="en-IN" b="1" dirty="0"/>
          </a:p>
          <a:p>
            <a:r>
              <a:rPr lang="en-IN" b="1" dirty="0" err="1"/>
              <a:t>Sharding</a:t>
            </a:r>
            <a:endParaRPr lang="en-IN" b="1" dirty="0"/>
          </a:p>
          <a:p>
            <a:pPr lvl="1"/>
            <a:r>
              <a:rPr lang="en-IN" dirty="0" err="1"/>
              <a:t>Sharding</a:t>
            </a:r>
            <a:r>
              <a:rPr lang="en-IN" dirty="0"/>
              <a:t> is an approach to scalability which partitions your data across multiple servers or clusters.</a:t>
            </a:r>
          </a:p>
          <a:p>
            <a:pPr marL="0" indent="0">
              <a:buNone/>
            </a:pPr>
            <a:r>
              <a:rPr lang="en-IN" dirty="0"/>
              <a:t>* While replication can help performance somewhat (by isolating long running queries to secondaries, and reducing latency for some other types of queries), its main purpose is to provide high availability.</a:t>
            </a:r>
          </a:p>
          <a:p>
            <a:pPr marL="0" indent="0">
              <a:buNone/>
            </a:pPr>
            <a:endParaRPr lang="en-IN" b="1" dirty="0"/>
          </a:p>
        </p:txBody>
      </p:sp>
    </p:spTree>
    <p:extLst>
      <p:ext uri="{BB962C8B-B14F-4D97-AF65-F5344CB8AC3E}">
        <p14:creationId xmlns:p14="http://schemas.microsoft.com/office/powerpoint/2010/main" val="3208592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anim calcmode="lin" valueType="num">
                                      <p:cBhvr>
                                        <p:cTn id="2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1000"/>
                                        <p:tgtEl>
                                          <p:spTgt spid="3">
                                            <p:txEl>
                                              <p:pRg st="5" end="5"/>
                                            </p:txEl>
                                          </p:spTgt>
                                        </p:tgtEl>
                                      </p:cBhvr>
                                    </p:animEffect>
                                    <p:anim calcmode="lin" valueType="num">
                                      <p:cBhvr>
                                        <p:cTn id="3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028D5-02AB-42DB-9361-C7245D9C4E27}"/>
              </a:ext>
            </a:extLst>
          </p:cNvPr>
          <p:cNvSpPr>
            <a:spLocks noGrp="1"/>
          </p:cNvSpPr>
          <p:nvPr>
            <p:ph type="title"/>
          </p:nvPr>
        </p:nvSpPr>
        <p:spPr/>
        <p:txBody>
          <a:bodyPr/>
          <a:lstStyle/>
          <a:p>
            <a:r>
              <a:rPr lang="en-IN" dirty="0"/>
              <a:t>Continue …</a:t>
            </a:r>
          </a:p>
        </p:txBody>
      </p:sp>
      <p:sp>
        <p:nvSpPr>
          <p:cNvPr id="3" name="Content Placeholder 2">
            <a:extLst>
              <a:ext uri="{FF2B5EF4-FFF2-40B4-BE49-F238E27FC236}">
                <a16:creationId xmlns:a16="http://schemas.microsoft.com/office/drawing/2014/main" id="{E45BBD7C-E6F7-4DBE-90F7-72F0BBF12696}"/>
              </a:ext>
            </a:extLst>
          </p:cNvPr>
          <p:cNvSpPr>
            <a:spLocks noGrp="1"/>
          </p:cNvSpPr>
          <p:nvPr>
            <p:ph idx="1"/>
          </p:nvPr>
        </p:nvSpPr>
        <p:spPr/>
        <p:txBody>
          <a:bodyPr>
            <a:normAutofit/>
          </a:bodyPr>
          <a:lstStyle/>
          <a:p>
            <a:r>
              <a:rPr lang="en-IN" b="1" dirty="0"/>
              <a:t>Stats</a:t>
            </a:r>
          </a:p>
          <a:p>
            <a:pPr lvl="1"/>
            <a:r>
              <a:rPr lang="en-IN" dirty="0"/>
              <a:t>You can obtain statistics on a database by typing </a:t>
            </a:r>
            <a:r>
              <a:rPr lang="en-IN" dirty="0" err="1"/>
              <a:t>db.stats</a:t>
            </a:r>
            <a:r>
              <a:rPr lang="en-IN" dirty="0"/>
              <a:t>().</a:t>
            </a:r>
            <a:endParaRPr lang="en-IN" b="1" dirty="0"/>
          </a:p>
          <a:p>
            <a:r>
              <a:rPr lang="en-IN" b="1" dirty="0"/>
              <a:t>Profiler</a:t>
            </a:r>
          </a:p>
          <a:p>
            <a:pPr lvl="1"/>
            <a:r>
              <a:rPr lang="en-IN" dirty="0"/>
              <a:t>You enable the MongoDB profiler by executing: </a:t>
            </a:r>
            <a:r>
              <a:rPr lang="en-IN" dirty="0" err="1"/>
              <a:t>db.setProfilingLevel</a:t>
            </a:r>
            <a:r>
              <a:rPr lang="en-IN" dirty="0"/>
              <a:t>(2);</a:t>
            </a:r>
          </a:p>
          <a:p>
            <a:pPr lvl="1"/>
            <a:r>
              <a:rPr lang="en-IN" dirty="0"/>
              <a:t>With it enabled, we can run a command:  </a:t>
            </a:r>
            <a:r>
              <a:rPr lang="en-IN" dirty="0" err="1"/>
              <a:t>db.unicorns.find</a:t>
            </a:r>
            <a:r>
              <a:rPr lang="en-IN" dirty="0"/>
              <a:t>({weight: {$</a:t>
            </a:r>
            <a:r>
              <a:rPr lang="en-IN" dirty="0" err="1"/>
              <a:t>gt</a:t>
            </a:r>
            <a:r>
              <a:rPr lang="en-IN" dirty="0"/>
              <a:t>: 600}});</a:t>
            </a:r>
          </a:p>
          <a:p>
            <a:pPr lvl="1"/>
            <a:r>
              <a:rPr lang="en-IN" dirty="0"/>
              <a:t>And then examine the profiler: </a:t>
            </a:r>
            <a:r>
              <a:rPr lang="en-IN" dirty="0" err="1"/>
              <a:t>db.system.profile.find</a:t>
            </a:r>
            <a:r>
              <a:rPr lang="en-IN" dirty="0"/>
              <a:t>()</a:t>
            </a:r>
            <a:endParaRPr lang="en-IN" b="1" dirty="0"/>
          </a:p>
          <a:p>
            <a:r>
              <a:rPr lang="en-IN" b="1" dirty="0"/>
              <a:t>Backups and Restore</a:t>
            </a:r>
          </a:p>
          <a:p>
            <a:pPr lvl="1"/>
            <a:r>
              <a:rPr lang="en-IN" dirty="0" err="1"/>
              <a:t>mongodump</a:t>
            </a:r>
            <a:r>
              <a:rPr lang="en-IN" dirty="0"/>
              <a:t> --</a:t>
            </a:r>
            <a:r>
              <a:rPr lang="en-IN" dirty="0" err="1"/>
              <a:t>db</a:t>
            </a:r>
            <a:r>
              <a:rPr lang="en-IN" dirty="0"/>
              <a:t> learn --out backup</a:t>
            </a:r>
          </a:p>
          <a:p>
            <a:endParaRPr lang="en-IN" dirty="0"/>
          </a:p>
        </p:txBody>
      </p:sp>
    </p:spTree>
    <p:extLst>
      <p:ext uri="{BB962C8B-B14F-4D97-AF65-F5344CB8AC3E}">
        <p14:creationId xmlns:p14="http://schemas.microsoft.com/office/powerpoint/2010/main" val="1713104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5632C-D7BA-4018-8694-5690BD254C29}"/>
              </a:ext>
            </a:extLst>
          </p:cNvPr>
          <p:cNvSpPr>
            <a:spLocks noGrp="1"/>
          </p:cNvSpPr>
          <p:nvPr>
            <p:ph type="title"/>
          </p:nvPr>
        </p:nvSpPr>
        <p:spPr/>
        <p:txBody>
          <a:bodyPr/>
          <a:lstStyle/>
          <a:p>
            <a:r>
              <a:rPr lang="en-IN" dirty="0"/>
              <a:t>The Basics</a:t>
            </a:r>
          </a:p>
        </p:txBody>
      </p:sp>
      <p:sp>
        <p:nvSpPr>
          <p:cNvPr id="3" name="Content Placeholder 2">
            <a:extLst>
              <a:ext uri="{FF2B5EF4-FFF2-40B4-BE49-F238E27FC236}">
                <a16:creationId xmlns:a16="http://schemas.microsoft.com/office/drawing/2014/main" id="{F8E3C603-B81C-4EDA-816F-068024930E79}"/>
              </a:ext>
            </a:extLst>
          </p:cNvPr>
          <p:cNvSpPr>
            <a:spLocks noGrp="1"/>
          </p:cNvSpPr>
          <p:nvPr>
            <p:ph idx="1"/>
          </p:nvPr>
        </p:nvSpPr>
        <p:spPr/>
        <p:txBody>
          <a:bodyPr>
            <a:normAutofit/>
          </a:bodyPr>
          <a:lstStyle/>
          <a:p>
            <a:pPr marL="0" indent="0">
              <a:buNone/>
            </a:pPr>
            <a:r>
              <a:rPr lang="en-IN" dirty="0"/>
              <a:t>1. MongoDB has the same concept of a database with which you are likely already familiar</a:t>
            </a:r>
          </a:p>
          <a:p>
            <a:pPr marL="0" indent="0">
              <a:buNone/>
            </a:pPr>
            <a:r>
              <a:rPr lang="en-IN" dirty="0"/>
              <a:t>2. A database can have zero or more collections.</a:t>
            </a:r>
          </a:p>
          <a:p>
            <a:pPr marL="0" indent="0">
              <a:buNone/>
            </a:pPr>
            <a:r>
              <a:rPr lang="en-IN" dirty="0"/>
              <a:t>3. Collections are made up of zero or more documents. </a:t>
            </a:r>
          </a:p>
          <a:p>
            <a:pPr marL="0" indent="0">
              <a:buNone/>
            </a:pPr>
            <a:r>
              <a:rPr lang="en-IN" dirty="0"/>
              <a:t>4. A document is made up of one or more fields</a:t>
            </a:r>
          </a:p>
          <a:p>
            <a:pPr marL="0" indent="0">
              <a:buNone/>
            </a:pPr>
            <a:r>
              <a:rPr lang="en-IN" dirty="0"/>
              <a:t>5. Indexes in MongoDB function mostly like their RDBMS counterparts.</a:t>
            </a:r>
          </a:p>
          <a:p>
            <a:pPr marL="0" indent="0">
              <a:buNone/>
            </a:pPr>
            <a:r>
              <a:rPr lang="en-IN" dirty="0"/>
              <a:t>6. Cursors are different than the other five concepts but they are important enough, and often overlooked</a:t>
            </a:r>
          </a:p>
        </p:txBody>
      </p:sp>
    </p:spTree>
    <p:extLst>
      <p:ext uri="{BB962C8B-B14F-4D97-AF65-F5344CB8AC3E}">
        <p14:creationId xmlns:p14="http://schemas.microsoft.com/office/powerpoint/2010/main" val="724995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A30A8-85CE-4242-A5E5-D4835D3DFC02}"/>
              </a:ext>
            </a:extLst>
          </p:cNvPr>
          <p:cNvSpPr>
            <a:spLocks noGrp="1"/>
          </p:cNvSpPr>
          <p:nvPr>
            <p:ph type="title"/>
          </p:nvPr>
        </p:nvSpPr>
        <p:spPr/>
        <p:txBody>
          <a:bodyPr/>
          <a:lstStyle/>
          <a:p>
            <a:r>
              <a:rPr lang="en-IN" dirty="0"/>
              <a:t>Examples : 1</a:t>
            </a:r>
          </a:p>
        </p:txBody>
      </p:sp>
      <p:sp>
        <p:nvSpPr>
          <p:cNvPr id="3" name="Content Placeholder 2">
            <a:extLst>
              <a:ext uri="{FF2B5EF4-FFF2-40B4-BE49-F238E27FC236}">
                <a16:creationId xmlns:a16="http://schemas.microsoft.com/office/drawing/2014/main" id="{4C355C99-422D-40B4-AE93-E1DB1A6E3163}"/>
              </a:ext>
            </a:extLst>
          </p:cNvPr>
          <p:cNvSpPr>
            <a:spLocks noGrp="1"/>
          </p:cNvSpPr>
          <p:nvPr>
            <p:ph idx="1"/>
          </p:nvPr>
        </p:nvSpPr>
        <p:spPr/>
        <p:txBody>
          <a:bodyPr>
            <a:normAutofit/>
          </a:bodyPr>
          <a:lstStyle/>
          <a:p>
            <a:r>
              <a:rPr lang="en-IN" dirty="0" err="1"/>
              <a:t>db.unicorns.insert</a:t>
            </a:r>
            <a:r>
              <a:rPr lang="en-IN" dirty="0"/>
              <a:t>({name: 'Aurora’, gender: 'f', weight: 450})</a:t>
            </a:r>
          </a:p>
          <a:p>
            <a:r>
              <a:rPr lang="en-IN" dirty="0" err="1"/>
              <a:t>db.unicorns.find</a:t>
            </a:r>
            <a:r>
              <a:rPr lang="en-IN" dirty="0"/>
              <a:t>()</a:t>
            </a:r>
          </a:p>
          <a:p>
            <a:r>
              <a:rPr lang="en-IN" dirty="0" err="1"/>
              <a:t>db.unicorns.insert</a:t>
            </a:r>
            <a:r>
              <a:rPr lang="en-IN" dirty="0"/>
              <a:t>({name: '</a:t>
            </a:r>
            <a:r>
              <a:rPr lang="en-IN" dirty="0" err="1"/>
              <a:t>Horny',dob</a:t>
            </a:r>
            <a:r>
              <a:rPr lang="en-IN" dirty="0"/>
              <a:t>: </a:t>
            </a:r>
            <a:r>
              <a:rPr lang="en-IN" b="1" dirty="0"/>
              <a:t>new </a:t>
            </a:r>
            <a:r>
              <a:rPr lang="en-IN" dirty="0"/>
              <a:t>Date(1992,2,13,7,47),</a:t>
            </a:r>
          </a:p>
          <a:p>
            <a:pPr marL="0" indent="0">
              <a:buNone/>
            </a:pPr>
            <a:r>
              <a:rPr lang="en-IN" dirty="0"/>
              <a:t>loves: ['</a:t>
            </a:r>
            <a:r>
              <a:rPr lang="en-IN" dirty="0" err="1"/>
              <a:t>carrot','papaya</a:t>
            </a:r>
            <a:r>
              <a:rPr lang="en-IN" dirty="0"/>
              <a:t>'],weight: 600,gender: '</a:t>
            </a:r>
            <a:r>
              <a:rPr lang="en-IN" dirty="0" err="1"/>
              <a:t>m',vampires</a:t>
            </a:r>
            <a:r>
              <a:rPr lang="en-IN" dirty="0"/>
              <a:t>: 63});</a:t>
            </a:r>
          </a:p>
          <a:p>
            <a:pPr marL="0" indent="0">
              <a:buNone/>
            </a:pPr>
            <a:endParaRPr lang="en-IN" dirty="0"/>
          </a:p>
          <a:p>
            <a:pPr marL="0" indent="0">
              <a:buNone/>
            </a:pPr>
            <a:r>
              <a:rPr lang="en-IN" dirty="0"/>
              <a:t>The special $</a:t>
            </a:r>
            <a:r>
              <a:rPr lang="en-IN" dirty="0" err="1"/>
              <a:t>lt</a:t>
            </a:r>
            <a:r>
              <a:rPr lang="en-IN" dirty="0"/>
              <a:t>, $</a:t>
            </a:r>
            <a:r>
              <a:rPr lang="en-IN" dirty="0" err="1"/>
              <a:t>lte</a:t>
            </a:r>
            <a:r>
              <a:rPr lang="en-IN" dirty="0"/>
              <a:t>, $</a:t>
            </a:r>
            <a:r>
              <a:rPr lang="en-IN" dirty="0" err="1"/>
              <a:t>gt</a:t>
            </a:r>
            <a:r>
              <a:rPr lang="en-IN" dirty="0"/>
              <a:t>, $</a:t>
            </a:r>
            <a:r>
              <a:rPr lang="en-IN" dirty="0" err="1"/>
              <a:t>gte</a:t>
            </a:r>
            <a:endParaRPr lang="en-IN" dirty="0"/>
          </a:p>
          <a:p>
            <a:r>
              <a:rPr lang="en-IN" dirty="0" err="1"/>
              <a:t>db.unicorns.find</a:t>
            </a:r>
            <a:r>
              <a:rPr lang="en-IN" dirty="0"/>
              <a:t>({gender: '</a:t>
            </a:r>
            <a:r>
              <a:rPr lang="en-IN" dirty="0" err="1"/>
              <a:t>m',weight</a:t>
            </a:r>
            <a:r>
              <a:rPr lang="en-IN" dirty="0"/>
              <a:t>: {$</a:t>
            </a:r>
            <a:r>
              <a:rPr lang="en-IN" dirty="0" err="1"/>
              <a:t>gt</a:t>
            </a:r>
            <a:r>
              <a:rPr lang="en-IN" dirty="0"/>
              <a:t>: 700}})</a:t>
            </a:r>
          </a:p>
          <a:p>
            <a:r>
              <a:rPr lang="en-IN" dirty="0" err="1"/>
              <a:t>db.unicorns.find</a:t>
            </a:r>
            <a:r>
              <a:rPr lang="en-IN" dirty="0"/>
              <a:t>({gender: {$ne: 'f'},weight: {$</a:t>
            </a:r>
            <a:r>
              <a:rPr lang="en-IN" dirty="0" err="1"/>
              <a:t>gte</a:t>
            </a:r>
            <a:r>
              <a:rPr lang="en-IN" dirty="0"/>
              <a:t>: 701}})</a:t>
            </a:r>
          </a:p>
        </p:txBody>
      </p:sp>
    </p:spTree>
    <p:extLst>
      <p:ext uri="{BB962C8B-B14F-4D97-AF65-F5344CB8AC3E}">
        <p14:creationId xmlns:p14="http://schemas.microsoft.com/office/powerpoint/2010/main" val="3681225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1000"/>
                                        <p:tgtEl>
                                          <p:spTgt spid="3">
                                            <p:txEl>
                                              <p:pRg st="5" end="5"/>
                                            </p:txEl>
                                          </p:spTgt>
                                        </p:tgtEl>
                                      </p:cBhvr>
                                    </p:animEffect>
                                    <p:anim calcmode="lin" valueType="num">
                                      <p:cBhvr>
                                        <p:cTn id="3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1000"/>
                                        <p:tgtEl>
                                          <p:spTgt spid="3">
                                            <p:txEl>
                                              <p:pRg st="6" end="6"/>
                                            </p:txEl>
                                          </p:spTgt>
                                        </p:tgtEl>
                                      </p:cBhvr>
                                    </p:animEffect>
                                    <p:anim calcmode="lin" valueType="num">
                                      <p:cBhvr>
                                        <p:cTn id="4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1000"/>
                                        <p:tgtEl>
                                          <p:spTgt spid="3">
                                            <p:txEl>
                                              <p:pRg st="7" end="7"/>
                                            </p:txEl>
                                          </p:spTgt>
                                        </p:tgtEl>
                                      </p:cBhvr>
                                    </p:animEffect>
                                    <p:anim calcmode="lin" valueType="num">
                                      <p:cBhvr>
                                        <p:cTn id="4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61DB9-52D1-4885-9134-2C2D81A77F0E}"/>
              </a:ext>
            </a:extLst>
          </p:cNvPr>
          <p:cNvSpPr>
            <a:spLocks noGrp="1"/>
          </p:cNvSpPr>
          <p:nvPr>
            <p:ph type="title"/>
          </p:nvPr>
        </p:nvSpPr>
        <p:spPr/>
        <p:txBody>
          <a:bodyPr/>
          <a:lstStyle/>
          <a:p>
            <a:r>
              <a:rPr lang="en-IN" dirty="0"/>
              <a:t>Examples : 2</a:t>
            </a:r>
          </a:p>
        </p:txBody>
      </p:sp>
      <p:sp>
        <p:nvSpPr>
          <p:cNvPr id="3" name="Content Placeholder 2">
            <a:extLst>
              <a:ext uri="{FF2B5EF4-FFF2-40B4-BE49-F238E27FC236}">
                <a16:creationId xmlns:a16="http://schemas.microsoft.com/office/drawing/2014/main" id="{CB47887B-0B61-47A3-8731-9140128C6899}"/>
              </a:ext>
            </a:extLst>
          </p:cNvPr>
          <p:cNvSpPr>
            <a:spLocks noGrp="1"/>
          </p:cNvSpPr>
          <p:nvPr>
            <p:ph idx="1"/>
          </p:nvPr>
        </p:nvSpPr>
        <p:spPr/>
        <p:txBody>
          <a:bodyPr/>
          <a:lstStyle/>
          <a:p>
            <a:r>
              <a:rPr lang="en-IN" dirty="0" err="1"/>
              <a:t>db.unicorns.find</a:t>
            </a:r>
            <a:r>
              <a:rPr lang="en-IN" dirty="0"/>
              <a:t>({vampires: {$exists: </a:t>
            </a:r>
            <a:r>
              <a:rPr lang="en-IN" b="1" dirty="0"/>
              <a:t>false</a:t>
            </a:r>
            <a:r>
              <a:rPr lang="en-IN" dirty="0"/>
              <a:t>}})</a:t>
            </a:r>
          </a:p>
          <a:p>
            <a:r>
              <a:rPr lang="en-IN" dirty="0" err="1"/>
              <a:t>db.unicorns.find</a:t>
            </a:r>
            <a:r>
              <a:rPr lang="en-IN" dirty="0"/>
              <a:t>({loves: {$in:['</a:t>
            </a:r>
            <a:r>
              <a:rPr lang="en-IN" dirty="0" err="1"/>
              <a:t>apple','orange</a:t>
            </a:r>
            <a:r>
              <a:rPr lang="en-IN" dirty="0"/>
              <a:t>']}})</a:t>
            </a:r>
          </a:p>
          <a:p>
            <a:r>
              <a:rPr lang="en-IN" dirty="0" err="1"/>
              <a:t>db.unicorns.find</a:t>
            </a:r>
            <a:r>
              <a:rPr lang="en-IN" dirty="0"/>
              <a:t>({gender: 'f’, $or: [{loves: 'apple'},{weight: {$</a:t>
            </a:r>
            <a:r>
              <a:rPr lang="en-IN" dirty="0" err="1"/>
              <a:t>lt</a:t>
            </a:r>
            <a:r>
              <a:rPr lang="en-IN" dirty="0"/>
              <a:t>: 500}}]})</a:t>
            </a:r>
          </a:p>
          <a:p>
            <a:r>
              <a:rPr lang="en-IN" dirty="0" err="1"/>
              <a:t>db.unicorns.find</a:t>
            </a:r>
            <a:r>
              <a:rPr lang="en-IN" dirty="0"/>
              <a:t>({_id: </a:t>
            </a:r>
            <a:r>
              <a:rPr lang="en-IN" dirty="0" err="1"/>
              <a:t>ObjectId</a:t>
            </a:r>
            <a:r>
              <a:rPr lang="en-IN" dirty="0"/>
              <a:t>("</a:t>
            </a:r>
            <a:r>
              <a:rPr lang="en-IN" dirty="0" err="1"/>
              <a:t>TheObjectId</a:t>
            </a:r>
            <a:r>
              <a:rPr lang="en-IN" dirty="0"/>
              <a:t>")})</a:t>
            </a:r>
          </a:p>
        </p:txBody>
      </p:sp>
    </p:spTree>
    <p:extLst>
      <p:ext uri="{BB962C8B-B14F-4D97-AF65-F5344CB8AC3E}">
        <p14:creationId xmlns:p14="http://schemas.microsoft.com/office/powerpoint/2010/main" val="191260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BA5A-9209-4288-9B43-04C9338D40DA}"/>
              </a:ext>
            </a:extLst>
          </p:cNvPr>
          <p:cNvSpPr>
            <a:spLocks noGrp="1"/>
          </p:cNvSpPr>
          <p:nvPr>
            <p:ph type="title"/>
          </p:nvPr>
        </p:nvSpPr>
        <p:spPr/>
        <p:txBody>
          <a:bodyPr/>
          <a:lstStyle/>
          <a:p>
            <a:r>
              <a:rPr lang="en-IN" dirty="0"/>
              <a:t>Updating Document</a:t>
            </a:r>
          </a:p>
        </p:txBody>
      </p:sp>
      <p:sp>
        <p:nvSpPr>
          <p:cNvPr id="3" name="Content Placeholder 2">
            <a:extLst>
              <a:ext uri="{FF2B5EF4-FFF2-40B4-BE49-F238E27FC236}">
                <a16:creationId xmlns:a16="http://schemas.microsoft.com/office/drawing/2014/main" id="{0FA106EB-EE81-47D0-AAB4-C1855F4A7BF0}"/>
              </a:ext>
            </a:extLst>
          </p:cNvPr>
          <p:cNvSpPr>
            <a:spLocks noGrp="1"/>
          </p:cNvSpPr>
          <p:nvPr>
            <p:ph idx="1"/>
          </p:nvPr>
        </p:nvSpPr>
        <p:spPr/>
        <p:txBody>
          <a:bodyPr/>
          <a:lstStyle/>
          <a:p>
            <a:r>
              <a:rPr lang="en-IN" dirty="0" err="1"/>
              <a:t>db.unicorns.update</a:t>
            </a:r>
            <a:r>
              <a:rPr lang="en-IN" dirty="0"/>
              <a:t>({name: '</a:t>
            </a:r>
            <a:r>
              <a:rPr lang="en-IN" dirty="0" err="1"/>
              <a:t>Roooooodles</a:t>
            </a:r>
            <a:r>
              <a:rPr lang="en-IN" dirty="0"/>
              <a:t>’}, {weight: 590})</a:t>
            </a:r>
          </a:p>
          <a:p>
            <a:r>
              <a:rPr lang="en-IN" dirty="0" err="1"/>
              <a:t>db.unicorns.update</a:t>
            </a:r>
            <a:r>
              <a:rPr lang="en-IN" dirty="0"/>
              <a:t>({weight: 590}, {$set: {name: '</a:t>
            </a:r>
            <a:r>
              <a:rPr lang="en-IN" dirty="0" err="1"/>
              <a:t>Roooooodles</a:t>
            </a:r>
            <a:r>
              <a:rPr lang="en-IN" dirty="0"/>
              <a:t>',dob: </a:t>
            </a:r>
            <a:r>
              <a:rPr lang="en-IN" b="1" dirty="0"/>
              <a:t>new </a:t>
            </a:r>
            <a:r>
              <a:rPr lang="en-IN" dirty="0"/>
              <a:t>Date(1979, 7, 18, 18, 44), loves: ['apple'],gender: '</a:t>
            </a:r>
            <a:r>
              <a:rPr lang="en-IN" dirty="0" err="1"/>
              <a:t>m',vampires</a:t>
            </a:r>
            <a:r>
              <a:rPr lang="en-IN" dirty="0"/>
              <a:t>: 99}})</a:t>
            </a:r>
          </a:p>
          <a:p>
            <a:r>
              <a:rPr lang="en-IN" dirty="0" err="1"/>
              <a:t>db.unicorns.update</a:t>
            </a:r>
            <a:r>
              <a:rPr lang="en-IN" dirty="0"/>
              <a:t>({name: '</a:t>
            </a:r>
            <a:r>
              <a:rPr lang="en-IN" dirty="0" err="1"/>
              <a:t>Roooooodles</a:t>
            </a:r>
            <a:r>
              <a:rPr lang="en-IN" dirty="0"/>
              <a:t>'},{$set: {weight: 590}})</a:t>
            </a:r>
          </a:p>
          <a:p>
            <a:r>
              <a:rPr lang="en-IN" dirty="0" err="1"/>
              <a:t>db.unicorns.update</a:t>
            </a:r>
            <a:r>
              <a:rPr lang="en-IN" dirty="0"/>
              <a:t>({name: 'Pilot'},{$</a:t>
            </a:r>
            <a:r>
              <a:rPr lang="en-IN" dirty="0" err="1"/>
              <a:t>inc</a:t>
            </a:r>
            <a:r>
              <a:rPr lang="en-IN" dirty="0"/>
              <a:t>: {vampires: -2}})</a:t>
            </a:r>
          </a:p>
          <a:p>
            <a:r>
              <a:rPr lang="en-IN" dirty="0" err="1"/>
              <a:t>db.unicorns.update</a:t>
            </a:r>
            <a:r>
              <a:rPr lang="en-IN" dirty="0"/>
              <a:t>({name: 'Aurora'},{$push: {loves: 'sugar'}})</a:t>
            </a:r>
          </a:p>
        </p:txBody>
      </p:sp>
    </p:spTree>
    <p:extLst>
      <p:ext uri="{BB962C8B-B14F-4D97-AF65-F5344CB8AC3E}">
        <p14:creationId xmlns:p14="http://schemas.microsoft.com/office/powerpoint/2010/main" val="3505227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5BB56-4FA6-48BF-8200-D31BA3433437}"/>
              </a:ext>
            </a:extLst>
          </p:cNvPr>
          <p:cNvSpPr>
            <a:spLocks noGrp="1"/>
          </p:cNvSpPr>
          <p:nvPr>
            <p:ph type="title"/>
          </p:nvPr>
        </p:nvSpPr>
        <p:spPr/>
        <p:txBody>
          <a:bodyPr/>
          <a:lstStyle/>
          <a:p>
            <a:r>
              <a:rPr lang="en-IN" dirty="0" err="1"/>
              <a:t>Upserts</a:t>
            </a:r>
            <a:endParaRPr lang="en-IN" dirty="0"/>
          </a:p>
        </p:txBody>
      </p:sp>
      <p:sp>
        <p:nvSpPr>
          <p:cNvPr id="3" name="Content Placeholder 2">
            <a:extLst>
              <a:ext uri="{FF2B5EF4-FFF2-40B4-BE49-F238E27FC236}">
                <a16:creationId xmlns:a16="http://schemas.microsoft.com/office/drawing/2014/main" id="{95CC0567-08D7-4764-9B66-17B7941BFB90}"/>
              </a:ext>
            </a:extLst>
          </p:cNvPr>
          <p:cNvSpPr>
            <a:spLocks noGrp="1"/>
          </p:cNvSpPr>
          <p:nvPr>
            <p:ph idx="1"/>
          </p:nvPr>
        </p:nvSpPr>
        <p:spPr/>
        <p:txBody>
          <a:bodyPr/>
          <a:lstStyle/>
          <a:p>
            <a:r>
              <a:rPr lang="en-IN" dirty="0" err="1"/>
              <a:t>db.hits.update</a:t>
            </a:r>
            <a:r>
              <a:rPr lang="en-IN" dirty="0"/>
              <a:t>({page: 'unicorns’}, {$</a:t>
            </a:r>
            <a:r>
              <a:rPr lang="en-IN" dirty="0" err="1"/>
              <a:t>inc</a:t>
            </a:r>
            <a:r>
              <a:rPr lang="en-IN" dirty="0"/>
              <a:t>: {hits: 1}});</a:t>
            </a:r>
          </a:p>
          <a:p>
            <a:r>
              <a:rPr lang="en-IN" dirty="0" err="1"/>
              <a:t>db.hits.update</a:t>
            </a:r>
            <a:r>
              <a:rPr lang="en-IN" dirty="0"/>
              <a:t>({page: 'unicorns’}, {$</a:t>
            </a:r>
            <a:r>
              <a:rPr lang="en-IN" dirty="0" err="1"/>
              <a:t>inc</a:t>
            </a:r>
            <a:r>
              <a:rPr lang="en-IN" dirty="0"/>
              <a:t>: {hits: 1}}, {</a:t>
            </a:r>
            <a:r>
              <a:rPr lang="en-IN" dirty="0" err="1"/>
              <a:t>upsert:</a:t>
            </a:r>
            <a:r>
              <a:rPr lang="en-IN" b="1" dirty="0" err="1"/>
              <a:t>true</a:t>
            </a:r>
            <a:r>
              <a:rPr lang="en-IN" dirty="0"/>
              <a:t>});</a:t>
            </a:r>
          </a:p>
          <a:p>
            <a:endParaRPr lang="en-IN" dirty="0"/>
          </a:p>
          <a:p>
            <a:r>
              <a:rPr lang="en-IN" dirty="0"/>
              <a:t>Multiple Updates</a:t>
            </a:r>
          </a:p>
          <a:p>
            <a:pPr lvl="1"/>
            <a:r>
              <a:rPr lang="en-IN" dirty="0" err="1"/>
              <a:t>db.unicorns.update</a:t>
            </a:r>
            <a:r>
              <a:rPr lang="en-IN" dirty="0"/>
              <a:t>({},{$set: {vaccinated: </a:t>
            </a:r>
            <a:r>
              <a:rPr lang="en-IN" sz="2000" b="1" dirty="0"/>
              <a:t>true </a:t>
            </a:r>
            <a:r>
              <a:rPr lang="en-IN" dirty="0"/>
              <a:t>}});</a:t>
            </a:r>
          </a:p>
          <a:p>
            <a:pPr lvl="1"/>
            <a:r>
              <a:rPr lang="en-IN" dirty="0" err="1"/>
              <a:t>db.unicorns.update</a:t>
            </a:r>
            <a:r>
              <a:rPr lang="en-IN" dirty="0"/>
              <a:t>({},{$set: {vaccinated: </a:t>
            </a:r>
            <a:r>
              <a:rPr lang="en-IN" sz="2000" b="1" dirty="0"/>
              <a:t>true </a:t>
            </a:r>
            <a:r>
              <a:rPr lang="en-IN" dirty="0"/>
              <a:t>}},{</a:t>
            </a:r>
            <a:r>
              <a:rPr lang="en-IN" dirty="0" err="1"/>
              <a:t>multi:</a:t>
            </a:r>
            <a:r>
              <a:rPr lang="en-IN" sz="2000" b="1" dirty="0" err="1"/>
              <a:t>true</a:t>
            </a:r>
            <a:r>
              <a:rPr lang="en-IN" dirty="0"/>
              <a:t>});</a:t>
            </a:r>
          </a:p>
        </p:txBody>
      </p:sp>
    </p:spTree>
    <p:extLst>
      <p:ext uri="{BB962C8B-B14F-4D97-AF65-F5344CB8AC3E}">
        <p14:creationId xmlns:p14="http://schemas.microsoft.com/office/powerpoint/2010/main" val="1704389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BC2D3-2720-4C0D-ABEE-4A0E4C70398C}"/>
              </a:ext>
            </a:extLst>
          </p:cNvPr>
          <p:cNvSpPr>
            <a:spLocks noGrp="1"/>
          </p:cNvSpPr>
          <p:nvPr>
            <p:ph type="title"/>
          </p:nvPr>
        </p:nvSpPr>
        <p:spPr/>
        <p:txBody>
          <a:bodyPr/>
          <a:lstStyle/>
          <a:p>
            <a:r>
              <a:rPr lang="en-IN" dirty="0"/>
              <a:t>Find</a:t>
            </a:r>
          </a:p>
        </p:txBody>
      </p:sp>
      <p:sp>
        <p:nvSpPr>
          <p:cNvPr id="3" name="Content Placeholder 2">
            <a:extLst>
              <a:ext uri="{FF2B5EF4-FFF2-40B4-BE49-F238E27FC236}">
                <a16:creationId xmlns:a16="http://schemas.microsoft.com/office/drawing/2014/main" id="{7CC6F7C0-1EDE-40AC-8190-5CDF1DC62402}"/>
              </a:ext>
            </a:extLst>
          </p:cNvPr>
          <p:cNvSpPr>
            <a:spLocks noGrp="1"/>
          </p:cNvSpPr>
          <p:nvPr>
            <p:ph idx="1"/>
          </p:nvPr>
        </p:nvSpPr>
        <p:spPr/>
        <p:txBody>
          <a:bodyPr/>
          <a:lstStyle/>
          <a:p>
            <a:r>
              <a:rPr lang="en-IN" dirty="0" err="1"/>
              <a:t>db.unicorns.find</a:t>
            </a:r>
            <a:r>
              <a:rPr lang="en-IN" dirty="0"/>
              <a:t>({}, {name: 1});</a:t>
            </a:r>
          </a:p>
          <a:p>
            <a:r>
              <a:rPr lang="en-IN" dirty="0" err="1"/>
              <a:t>db.unicorns.find</a:t>
            </a:r>
            <a:r>
              <a:rPr lang="en-IN" dirty="0"/>
              <a:t>().sort({weight: -1})</a:t>
            </a:r>
          </a:p>
          <a:p>
            <a:r>
              <a:rPr lang="en-IN" dirty="0" err="1"/>
              <a:t>db.unicorns.find</a:t>
            </a:r>
            <a:r>
              <a:rPr lang="en-IN" dirty="0"/>
              <a:t>().sort({name: 1,vampires: -1})</a:t>
            </a:r>
          </a:p>
          <a:p>
            <a:r>
              <a:rPr lang="en-IN" dirty="0" err="1"/>
              <a:t>db.unicorns.find</a:t>
            </a:r>
            <a:r>
              <a:rPr lang="en-IN" dirty="0"/>
              <a:t>().sort({weight: -1}).limit(2).skip(1)</a:t>
            </a:r>
          </a:p>
          <a:p>
            <a:r>
              <a:rPr lang="en-IN" dirty="0" err="1"/>
              <a:t>db.unicorns.count</a:t>
            </a:r>
            <a:r>
              <a:rPr lang="en-IN" dirty="0"/>
              <a:t>({vampires: {$</a:t>
            </a:r>
            <a:r>
              <a:rPr lang="en-IN" dirty="0" err="1"/>
              <a:t>gt</a:t>
            </a:r>
            <a:r>
              <a:rPr lang="en-IN" dirty="0"/>
              <a:t>: 50}})</a:t>
            </a:r>
          </a:p>
          <a:p>
            <a:r>
              <a:rPr lang="en-IN" dirty="0" err="1"/>
              <a:t>db.unicorns.find</a:t>
            </a:r>
            <a:r>
              <a:rPr lang="en-IN" dirty="0"/>
              <a:t>({vampires: {$</a:t>
            </a:r>
            <a:r>
              <a:rPr lang="en-IN" dirty="0" err="1"/>
              <a:t>gt</a:t>
            </a:r>
            <a:r>
              <a:rPr lang="en-IN" dirty="0"/>
              <a:t>: 50}}).count()</a:t>
            </a:r>
          </a:p>
        </p:txBody>
      </p:sp>
    </p:spTree>
    <p:extLst>
      <p:ext uri="{BB962C8B-B14F-4D97-AF65-F5344CB8AC3E}">
        <p14:creationId xmlns:p14="http://schemas.microsoft.com/office/powerpoint/2010/main" val="344945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41498-38F8-4EF9-8C5E-E423EFCF58D0}"/>
              </a:ext>
            </a:extLst>
          </p:cNvPr>
          <p:cNvSpPr>
            <a:spLocks noGrp="1"/>
          </p:cNvSpPr>
          <p:nvPr>
            <p:ph type="title"/>
          </p:nvPr>
        </p:nvSpPr>
        <p:spPr/>
        <p:txBody>
          <a:bodyPr/>
          <a:lstStyle/>
          <a:p>
            <a:r>
              <a:rPr lang="en-IN" dirty="0"/>
              <a:t>Data </a:t>
            </a:r>
            <a:r>
              <a:rPr lang="en-IN" dirty="0" err="1"/>
              <a:t>Modeling</a:t>
            </a:r>
            <a:endParaRPr lang="en-IN" dirty="0"/>
          </a:p>
        </p:txBody>
      </p:sp>
      <p:sp>
        <p:nvSpPr>
          <p:cNvPr id="3" name="Content Placeholder 2">
            <a:extLst>
              <a:ext uri="{FF2B5EF4-FFF2-40B4-BE49-F238E27FC236}">
                <a16:creationId xmlns:a16="http://schemas.microsoft.com/office/drawing/2014/main" id="{98D92603-3267-4C23-BD4B-0C9F26149CD7}"/>
              </a:ext>
            </a:extLst>
          </p:cNvPr>
          <p:cNvSpPr>
            <a:spLocks noGrp="1"/>
          </p:cNvSpPr>
          <p:nvPr>
            <p:ph idx="1"/>
          </p:nvPr>
        </p:nvSpPr>
        <p:spPr/>
        <p:txBody>
          <a:bodyPr>
            <a:normAutofit/>
          </a:bodyPr>
          <a:lstStyle/>
          <a:p>
            <a:r>
              <a:rPr lang="en-IN" dirty="0"/>
              <a:t>No Joins</a:t>
            </a:r>
          </a:p>
          <a:p>
            <a:pPr lvl="1"/>
            <a:r>
              <a:rPr lang="en-IN" dirty="0"/>
              <a:t>The first and most fundamental difference that you’ll need to get comfortable with is MongoDB’s lack of joins.</a:t>
            </a:r>
          </a:p>
          <a:p>
            <a:pPr lvl="1"/>
            <a:r>
              <a:rPr lang="en-IN" dirty="0"/>
              <a:t>joins are generally seen as non-scalable</a:t>
            </a:r>
          </a:p>
          <a:p>
            <a:pPr marL="457200" lvl="1" indent="0">
              <a:buNone/>
            </a:pPr>
            <a:endParaRPr lang="en-IN" dirty="0"/>
          </a:p>
          <a:p>
            <a:r>
              <a:rPr lang="en-IN" dirty="0"/>
              <a:t>Embedded Documents</a:t>
            </a:r>
          </a:p>
          <a:p>
            <a:pPr lvl="1"/>
            <a:r>
              <a:rPr lang="en-IN" dirty="0" err="1"/>
              <a:t>db.employees.insert</a:t>
            </a:r>
            <a:r>
              <a:rPr lang="en-IN" dirty="0"/>
              <a:t>({_id: </a:t>
            </a:r>
            <a:r>
              <a:rPr lang="en-IN" dirty="0" err="1"/>
              <a:t>ObjectId</a:t>
            </a:r>
            <a:r>
              <a:rPr lang="en-IN" dirty="0"/>
              <a:t>("4d85c7039ab0fd70a117d734"),name: '</a:t>
            </a:r>
            <a:r>
              <a:rPr lang="en-IN" dirty="0" err="1"/>
              <a:t>Ghanima</a:t>
            </a:r>
            <a:r>
              <a:rPr lang="en-IN" dirty="0"/>
              <a:t>',family: {mother: '</a:t>
            </a:r>
            <a:r>
              <a:rPr lang="en-IN" dirty="0" err="1"/>
              <a:t>Chani</a:t>
            </a:r>
            <a:r>
              <a:rPr lang="en-IN" dirty="0"/>
              <a:t>',father: '</a:t>
            </a:r>
            <a:r>
              <a:rPr lang="en-IN" dirty="0" err="1"/>
              <a:t>Paul',brother</a:t>
            </a:r>
            <a:r>
              <a:rPr lang="en-IN" dirty="0"/>
              <a:t>: </a:t>
            </a:r>
            <a:r>
              <a:rPr lang="en-IN" dirty="0" err="1"/>
              <a:t>ObjectId</a:t>
            </a:r>
            <a:r>
              <a:rPr lang="en-IN" dirty="0"/>
              <a:t>("4d85c7039ab0fd70a117d730")}})</a:t>
            </a:r>
          </a:p>
        </p:txBody>
      </p:sp>
    </p:spTree>
    <p:extLst>
      <p:ext uri="{BB962C8B-B14F-4D97-AF65-F5344CB8AC3E}">
        <p14:creationId xmlns:p14="http://schemas.microsoft.com/office/powerpoint/2010/main" val="1731955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97A64-4F36-4989-BCE5-F90BD48C5D57}"/>
              </a:ext>
            </a:extLst>
          </p:cNvPr>
          <p:cNvSpPr>
            <a:spLocks noGrp="1"/>
          </p:cNvSpPr>
          <p:nvPr>
            <p:ph type="title"/>
          </p:nvPr>
        </p:nvSpPr>
        <p:spPr/>
        <p:txBody>
          <a:bodyPr/>
          <a:lstStyle/>
          <a:p>
            <a:r>
              <a:rPr lang="en-IN" dirty="0"/>
              <a:t>Denormalization</a:t>
            </a:r>
          </a:p>
        </p:txBody>
      </p:sp>
      <p:sp>
        <p:nvSpPr>
          <p:cNvPr id="3" name="Content Placeholder 2">
            <a:extLst>
              <a:ext uri="{FF2B5EF4-FFF2-40B4-BE49-F238E27FC236}">
                <a16:creationId xmlns:a16="http://schemas.microsoft.com/office/drawing/2014/main" id="{AF807885-26B0-4D4A-8C4A-30C84AFE8E40}"/>
              </a:ext>
            </a:extLst>
          </p:cNvPr>
          <p:cNvSpPr>
            <a:spLocks noGrp="1"/>
          </p:cNvSpPr>
          <p:nvPr>
            <p:ph idx="1"/>
          </p:nvPr>
        </p:nvSpPr>
        <p:spPr/>
        <p:txBody>
          <a:bodyPr>
            <a:normAutofit fontScale="92500" lnSpcReduction="10000"/>
          </a:bodyPr>
          <a:lstStyle/>
          <a:p>
            <a:r>
              <a:rPr lang="en-IN" dirty="0"/>
              <a:t>Yet another alternative to using joins is to </a:t>
            </a:r>
            <a:r>
              <a:rPr lang="en-IN" dirty="0" err="1"/>
              <a:t>denormalize</a:t>
            </a:r>
            <a:r>
              <a:rPr lang="en-IN" dirty="0"/>
              <a:t> your data. Historically, denormalization was reserved for performance-sensitive code, or when data should be snapshotted (like in an audit log). However, with the ever growing popularity of NoSQL, many of which don’t have joins, denormalization as part of normal </a:t>
            </a:r>
            <a:r>
              <a:rPr lang="en-IN" dirty="0" err="1"/>
              <a:t>modeling</a:t>
            </a:r>
            <a:r>
              <a:rPr lang="en-IN" dirty="0"/>
              <a:t> is becoming increasingly common.</a:t>
            </a:r>
          </a:p>
          <a:p>
            <a:r>
              <a:rPr lang="en-IN" dirty="0"/>
              <a:t>The traditional way to associate a specific user with a post is via a </a:t>
            </a:r>
            <a:r>
              <a:rPr lang="en-IN" dirty="0" err="1"/>
              <a:t>userid</a:t>
            </a:r>
            <a:r>
              <a:rPr lang="en-IN" dirty="0"/>
              <a:t> column within posts. With such a model, you can’t display posts without retrieving (joining to) users. A possible alternative is simply to store the name as well as the </a:t>
            </a:r>
            <a:r>
              <a:rPr lang="en-IN" dirty="0" err="1"/>
              <a:t>userid</a:t>
            </a:r>
            <a:r>
              <a:rPr lang="en-IN" dirty="0"/>
              <a:t> with each post. You could even do so with an embedded document, like user: {id: </a:t>
            </a:r>
            <a:r>
              <a:rPr lang="en-IN" dirty="0" err="1"/>
              <a:t>ObjectId</a:t>
            </a:r>
            <a:r>
              <a:rPr lang="en-IN" dirty="0"/>
              <a:t>('Something'), name: 'Leto'}. Yes, if you let users change their name, you may have to update each document (which is one multi-update).</a:t>
            </a:r>
          </a:p>
        </p:txBody>
      </p:sp>
    </p:spTree>
    <p:extLst>
      <p:ext uri="{BB962C8B-B14F-4D97-AF65-F5344CB8AC3E}">
        <p14:creationId xmlns:p14="http://schemas.microsoft.com/office/powerpoint/2010/main" val="593699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TotalTime>
  <Words>1296</Words>
  <Application>Microsoft Office PowerPoint</Application>
  <PresentationFormat>Widescreen</PresentationFormat>
  <Paragraphs>100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MongoDB </vt:lpstr>
      <vt:lpstr>The Basics</vt:lpstr>
      <vt:lpstr>Examples : 1</vt:lpstr>
      <vt:lpstr>Examples : 2</vt:lpstr>
      <vt:lpstr>Updating Document</vt:lpstr>
      <vt:lpstr>Upserts</vt:lpstr>
      <vt:lpstr>Find</vt:lpstr>
      <vt:lpstr>Data Modeling</vt:lpstr>
      <vt:lpstr>Denormalization</vt:lpstr>
      <vt:lpstr>Example</vt:lpstr>
      <vt:lpstr>When to use mongodb</vt:lpstr>
      <vt:lpstr>Continue …</vt:lpstr>
      <vt:lpstr>Aggregating data</vt:lpstr>
      <vt:lpstr>Performance and tools</vt:lpstr>
      <vt:lpstr>Continue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 db</dc:title>
  <dc:creator>Girish Talekar</dc:creator>
  <cp:lastModifiedBy>Girish Talekar</cp:lastModifiedBy>
  <cp:revision>23</cp:revision>
  <dcterms:created xsi:type="dcterms:W3CDTF">2018-12-10T07:10:41Z</dcterms:created>
  <dcterms:modified xsi:type="dcterms:W3CDTF">2018-12-11T05:19:34Z</dcterms:modified>
</cp:coreProperties>
</file>