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1" r:id="rId1"/>
  </p:sldMasterIdLst>
  <p:notesMasterIdLst>
    <p:notesMasterId r:id="rId13"/>
  </p:notesMasterIdLst>
  <p:handoutMasterIdLst>
    <p:handoutMasterId r:id="rId14"/>
  </p:handoutMasterIdLst>
  <p:sldIdLst>
    <p:sldId id="437" r:id="rId2"/>
    <p:sldId id="472" r:id="rId3"/>
    <p:sldId id="473" r:id="rId4"/>
    <p:sldId id="494" r:id="rId5"/>
    <p:sldId id="475" r:id="rId6"/>
    <p:sldId id="476" r:id="rId7"/>
    <p:sldId id="478" r:id="rId8"/>
    <p:sldId id="474" r:id="rId9"/>
    <p:sldId id="488" r:id="rId10"/>
    <p:sldId id="489" r:id="rId11"/>
    <p:sldId id="285"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FF"/>
    <a:srgbClr val="CCCCFF"/>
    <a:srgbClr val="A6D86E"/>
    <a:srgbClr val="FFE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892" autoAdjust="0"/>
  </p:normalViewPr>
  <p:slideViewPr>
    <p:cSldViewPr>
      <p:cViewPr varScale="1">
        <p:scale>
          <a:sx n="83" d="100"/>
          <a:sy n="83" d="100"/>
        </p:scale>
        <p:origin x="688" y="60"/>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1A8C94-4DBD-40B7-9511-067B67647C8D}" type="datetimeFigureOut">
              <a:rPr lang="en-US" smtClean="0"/>
              <a:pPr/>
              <a:t>4/1/2023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4E9E21-46A5-4423-B23B-B93751E0DA0C}" type="slidenum">
              <a:rPr lang="en-US" smtClean="0"/>
              <a:pPr/>
              <a:t>‹#›</a:t>
            </a:fld>
            <a:endParaRPr lang="en-US" dirty="0"/>
          </a:p>
        </p:txBody>
      </p:sp>
    </p:spTree>
    <p:extLst>
      <p:ext uri="{BB962C8B-B14F-4D97-AF65-F5344CB8AC3E}">
        <p14:creationId xmlns:p14="http://schemas.microsoft.com/office/powerpoint/2010/main" val="2966836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dirty="0"/>
          </a:p>
        </p:txBody>
      </p:sp>
    </p:spTree>
    <p:extLst>
      <p:ext uri="{BB962C8B-B14F-4D97-AF65-F5344CB8AC3E}">
        <p14:creationId xmlns:p14="http://schemas.microsoft.com/office/powerpoint/2010/main" val="1017794411"/>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dirty="0"/>
          </a:p>
        </p:txBody>
      </p:sp>
    </p:spTree>
    <p:extLst>
      <p:ext uri="{BB962C8B-B14F-4D97-AF65-F5344CB8AC3E}">
        <p14:creationId xmlns:p14="http://schemas.microsoft.com/office/powerpoint/2010/main" val="254769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86794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79873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7" name="object 5"/>
          <p:cNvSpPr txBox="1">
            <a:spLocks/>
          </p:cNvSpPr>
          <p:nvPr userDrawn="1"/>
        </p:nvSpPr>
        <p:spPr>
          <a:xfrm>
            <a:off x="5154635" y="4930875"/>
            <a:ext cx="2632075" cy="143052"/>
          </a:xfrm>
          <a:prstGeom prst="rect">
            <a:avLst/>
          </a:prstGeom>
        </p:spPr>
        <p:txBody>
          <a:bodyPr vert="horz" wrap="square" lIns="0" tIns="0" rIns="0" bIns="0" rtlCol="0">
            <a:spAutoFit/>
          </a:bodyPr>
          <a:lstStyle/>
          <a:p>
            <a:pPr marL="12700" marR="0" lvl="0" indent="0" algn="l" defTabSz="914400" rtl="0" eaLnBrk="1" fontAlgn="auto" latinLnBrk="0" hangingPunct="1">
              <a:lnSpc>
                <a:spcPts val="1105"/>
              </a:lnSpc>
              <a:spcBef>
                <a:spcPts val="0"/>
              </a:spcBef>
              <a:spcAft>
                <a:spcPts val="0"/>
              </a:spcAft>
              <a:buClrTx/>
              <a:buSzTx/>
              <a:buFontTx/>
              <a:buNone/>
              <a:tabLst/>
              <a:defRPr/>
            </a:pPr>
            <a:r>
              <a:rPr kumimoji="0" lang="en-US" sz="1100" b="0" i="0" u="none" strike="noStrike" kern="1200" cap="none" spc="-5" normalizeH="0" baseline="0" noProof="0" dirty="0">
                <a:ln>
                  <a:noFill/>
                </a:ln>
                <a:solidFill>
                  <a:schemeClr val="bg1">
                    <a:lumMod val="50000"/>
                  </a:schemeClr>
                </a:solidFill>
                <a:effectLst/>
                <a:uLnTx/>
                <a:uFillTx/>
                <a:latin typeface="Calibri" pitchFamily="34" charset="0"/>
                <a:cs typeface="Calibri" pitchFamily="34" charset="0"/>
              </a:rPr>
              <a:t>© BRT </a:t>
            </a:r>
            <a:r>
              <a:rPr kumimoji="0" lang="en-US" sz="1100" b="0" i="0" u="none" strike="noStrike" kern="1200" cap="none" spc="0" normalizeH="0" baseline="0" noProof="0" dirty="0">
                <a:ln>
                  <a:noFill/>
                </a:ln>
                <a:solidFill>
                  <a:schemeClr val="bg1">
                    <a:lumMod val="50000"/>
                  </a:schemeClr>
                </a:solidFill>
                <a:effectLst/>
                <a:uLnTx/>
                <a:uFillTx/>
                <a:latin typeface="Calibri" pitchFamily="34" charset="0"/>
                <a:cs typeface="Calibri" pitchFamily="34" charset="0"/>
              </a:rPr>
              <a:t>2017. </a:t>
            </a:r>
            <a:r>
              <a:rPr kumimoji="0" lang="en-US" sz="1100" b="0" i="0" u="none" strike="noStrike" kern="1200" cap="none" spc="-5" normalizeH="0" baseline="0" noProof="0" dirty="0">
                <a:ln>
                  <a:noFill/>
                </a:ln>
                <a:solidFill>
                  <a:schemeClr val="bg1">
                    <a:lumMod val="50000"/>
                  </a:schemeClr>
                </a:solidFill>
                <a:effectLst/>
                <a:uLnTx/>
                <a:uFillTx/>
                <a:latin typeface="Calibri" pitchFamily="34" charset="0"/>
                <a:cs typeface="Calibri" pitchFamily="34" charset="0"/>
              </a:rPr>
              <a:t>Confidential. All Rights</a:t>
            </a:r>
            <a:r>
              <a:rPr kumimoji="0" lang="en-US" sz="1100" b="0" i="0" u="none" strike="noStrike" kern="1200" cap="none" spc="35" normalizeH="0" baseline="0" noProof="0" dirty="0">
                <a:ln>
                  <a:noFill/>
                </a:ln>
                <a:solidFill>
                  <a:schemeClr val="bg1">
                    <a:lumMod val="50000"/>
                  </a:schemeClr>
                </a:solidFill>
                <a:effectLst/>
                <a:uLnTx/>
                <a:uFillTx/>
                <a:latin typeface="Calibri" pitchFamily="34" charset="0"/>
                <a:cs typeface="Calibri" pitchFamily="34" charset="0"/>
              </a:rPr>
              <a:t> </a:t>
            </a:r>
            <a:r>
              <a:rPr kumimoji="0" lang="en-US" sz="1100" b="0" i="0" u="none" strike="noStrike" kern="1200" cap="none" spc="-10" normalizeH="0" baseline="0" noProof="0" dirty="0">
                <a:ln>
                  <a:noFill/>
                </a:ln>
                <a:solidFill>
                  <a:schemeClr val="bg1">
                    <a:lumMod val="50000"/>
                  </a:schemeClr>
                </a:solidFill>
                <a:effectLst/>
                <a:uLnTx/>
                <a:uFillTx/>
                <a:latin typeface="Calibri" pitchFamily="34" charset="0"/>
                <a:cs typeface="Calibri" pitchFamily="34" charset="0"/>
              </a:rPr>
              <a:t>Reserved</a:t>
            </a:r>
          </a:p>
        </p:txBody>
      </p:sp>
    </p:spTree>
    <p:extLst>
      <p:ext uri="{BB962C8B-B14F-4D97-AF65-F5344CB8AC3E}">
        <p14:creationId xmlns:p14="http://schemas.microsoft.com/office/powerpoint/2010/main" val="1992630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pic>
        <p:nvPicPr>
          <p:cNvPr id="2050" name="Picture 2" descr="D:\BRT\NL\alpha.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28974" y="51470"/>
            <a:ext cx="1879530" cy="158417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5"/>
          <p:cNvSpPr txBox="1">
            <a:spLocks/>
          </p:cNvSpPr>
          <p:nvPr userDrawn="1"/>
        </p:nvSpPr>
        <p:spPr>
          <a:xfrm>
            <a:off x="6372200" y="4935314"/>
            <a:ext cx="2632075" cy="141064"/>
          </a:xfrm>
          <a:prstGeom prst="rect">
            <a:avLst/>
          </a:prstGeom>
        </p:spPr>
        <p:txBody>
          <a:bodyPr vert="horz" wrap="square" lIns="0" tIns="0" rIns="0" bIns="0" rtlCol="0">
            <a:spAutoFit/>
          </a:bodyPr>
          <a:lstStyle/>
          <a:p>
            <a:pPr marL="12700" marR="0" lvl="0" indent="0" algn="r" defTabSz="914400" rtl="0" eaLnBrk="1" fontAlgn="auto" latinLnBrk="0" hangingPunct="1">
              <a:lnSpc>
                <a:spcPts val="1105"/>
              </a:lnSpc>
              <a:spcBef>
                <a:spcPts val="0"/>
              </a:spcBef>
              <a:spcAft>
                <a:spcPts val="0"/>
              </a:spcAft>
              <a:buClrTx/>
              <a:buSzTx/>
              <a:buFontTx/>
              <a:buNone/>
              <a:tabLst/>
              <a:defRPr/>
            </a:pPr>
            <a:r>
              <a:rPr kumimoji="0" lang="en-US" sz="900" b="0" i="0" u="none" strike="noStrike" kern="1200" cap="none" spc="-5" normalizeH="0" baseline="0" noProof="0" dirty="0">
                <a:ln>
                  <a:noFill/>
                </a:ln>
                <a:solidFill>
                  <a:schemeClr val="bg1"/>
                </a:solidFill>
                <a:effectLst/>
                <a:uLnTx/>
                <a:uFillTx/>
                <a:latin typeface="Calibri" pitchFamily="34" charset="0"/>
                <a:cs typeface="Calibri" pitchFamily="34" charset="0"/>
              </a:rPr>
              <a:t>© BRT </a:t>
            </a:r>
            <a:r>
              <a:rPr kumimoji="0" lang="en-US" sz="900" b="0" i="0" u="none" strike="noStrike" kern="1200" cap="none" spc="0" normalizeH="0" baseline="0" noProof="0" dirty="0">
                <a:ln>
                  <a:noFill/>
                </a:ln>
                <a:solidFill>
                  <a:schemeClr val="bg1"/>
                </a:solidFill>
                <a:effectLst/>
                <a:uLnTx/>
                <a:uFillTx/>
                <a:latin typeface="Calibri" pitchFamily="34" charset="0"/>
                <a:cs typeface="Calibri" pitchFamily="34" charset="0"/>
              </a:rPr>
              <a:t>2018. </a:t>
            </a:r>
            <a:r>
              <a:rPr lang="en-US" sz="900" spc="-5" dirty="0">
                <a:solidFill>
                  <a:schemeClr val="bg1"/>
                </a:solidFill>
              </a:rPr>
              <a:t>Confidential.</a:t>
            </a:r>
            <a:r>
              <a:rPr kumimoji="0" lang="en-US" sz="900" b="0" i="0" u="none" strike="noStrike" kern="1200" cap="none" spc="0" normalizeH="0" baseline="0" noProof="0" dirty="0">
                <a:ln>
                  <a:noFill/>
                </a:ln>
                <a:solidFill>
                  <a:schemeClr val="bg1"/>
                </a:solidFill>
                <a:effectLst/>
                <a:uLnTx/>
                <a:uFillTx/>
                <a:latin typeface="Calibri" pitchFamily="34" charset="0"/>
                <a:cs typeface="Calibri" pitchFamily="34" charset="0"/>
              </a:rPr>
              <a:t> </a:t>
            </a:r>
            <a:r>
              <a:rPr kumimoji="0" lang="en-US" sz="900" b="0" i="0" u="none" strike="noStrike" kern="1200" cap="none" spc="-5" normalizeH="0" baseline="0" noProof="0" dirty="0">
                <a:ln>
                  <a:noFill/>
                </a:ln>
                <a:solidFill>
                  <a:schemeClr val="bg1"/>
                </a:solidFill>
                <a:effectLst/>
                <a:uLnTx/>
                <a:uFillTx/>
                <a:latin typeface="Calibri" pitchFamily="34" charset="0"/>
                <a:cs typeface="Calibri" pitchFamily="34" charset="0"/>
              </a:rPr>
              <a:t> All Rights</a:t>
            </a:r>
            <a:r>
              <a:rPr kumimoji="0" lang="en-US" sz="900" b="0" i="0" u="none" strike="noStrike" kern="1200" cap="none" spc="35" normalizeH="0" baseline="0" noProof="0" dirty="0">
                <a:ln>
                  <a:noFill/>
                </a:ln>
                <a:solidFill>
                  <a:schemeClr val="bg1"/>
                </a:solidFill>
                <a:effectLst/>
                <a:uLnTx/>
                <a:uFillTx/>
                <a:latin typeface="Calibri" pitchFamily="34" charset="0"/>
                <a:cs typeface="Calibri" pitchFamily="34" charset="0"/>
              </a:rPr>
              <a:t> </a:t>
            </a:r>
            <a:r>
              <a:rPr kumimoji="0" lang="en-US" sz="900" b="0" i="0" u="none" strike="noStrike" kern="1200" cap="none" spc="-10" normalizeH="0" baseline="0" noProof="0" dirty="0">
                <a:ln>
                  <a:noFill/>
                </a:ln>
                <a:solidFill>
                  <a:schemeClr val="bg1"/>
                </a:solidFill>
                <a:effectLst/>
                <a:uLnTx/>
                <a:uFillTx/>
                <a:latin typeface="Calibri" pitchFamily="34" charset="0"/>
                <a:cs typeface="Calibri" pitchFamily="34" charset="0"/>
              </a:rPr>
              <a:t>Reserved</a:t>
            </a:r>
          </a:p>
        </p:txBody>
      </p:sp>
      <p:pic>
        <p:nvPicPr>
          <p:cNvPr id="1026" name="Picture 2" descr="C:\Users\dilip\Desktop\brt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38820" y="4731990"/>
            <a:ext cx="1956916" cy="3582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
        <p:nvSpPr>
          <p:cNvPr id="6" name="object 5"/>
          <p:cNvSpPr txBox="1">
            <a:spLocks/>
          </p:cNvSpPr>
          <p:nvPr userDrawn="1"/>
        </p:nvSpPr>
        <p:spPr>
          <a:xfrm>
            <a:off x="5154635" y="4930875"/>
            <a:ext cx="2632075" cy="143052"/>
          </a:xfrm>
          <a:prstGeom prst="rect">
            <a:avLst/>
          </a:prstGeom>
        </p:spPr>
        <p:txBody>
          <a:bodyPr vert="horz" wrap="square" lIns="0" tIns="0" rIns="0" bIns="0" rtlCol="0">
            <a:spAutoFit/>
          </a:bodyPr>
          <a:lstStyle/>
          <a:p>
            <a:pPr marL="12700" marR="0" lvl="0" indent="0" algn="l" defTabSz="914400" rtl="0" eaLnBrk="1" fontAlgn="auto" latinLnBrk="0" hangingPunct="1">
              <a:lnSpc>
                <a:spcPts val="1105"/>
              </a:lnSpc>
              <a:spcBef>
                <a:spcPts val="0"/>
              </a:spcBef>
              <a:spcAft>
                <a:spcPts val="0"/>
              </a:spcAft>
              <a:buClrTx/>
              <a:buSzTx/>
              <a:buFontTx/>
              <a:buNone/>
              <a:tabLst/>
              <a:defRPr/>
            </a:pPr>
            <a:r>
              <a:rPr kumimoji="0" lang="en-US" sz="1100" b="0" i="0" u="none" strike="noStrike" kern="1200" cap="none" spc="-5" normalizeH="0" baseline="0" noProof="0" dirty="0">
                <a:ln>
                  <a:noFill/>
                </a:ln>
                <a:solidFill>
                  <a:schemeClr val="bg1">
                    <a:lumMod val="50000"/>
                  </a:schemeClr>
                </a:solidFill>
                <a:effectLst/>
                <a:uLnTx/>
                <a:uFillTx/>
                <a:latin typeface="Calibri" pitchFamily="34" charset="0"/>
                <a:cs typeface="Calibri" pitchFamily="34" charset="0"/>
              </a:rPr>
              <a:t>© BRT </a:t>
            </a:r>
            <a:r>
              <a:rPr kumimoji="0" lang="en-US" sz="1100" b="0" i="0" u="none" strike="noStrike" kern="1200" cap="none" spc="0" normalizeH="0" baseline="0" noProof="0" dirty="0">
                <a:ln>
                  <a:noFill/>
                </a:ln>
                <a:solidFill>
                  <a:schemeClr val="bg1">
                    <a:lumMod val="50000"/>
                  </a:schemeClr>
                </a:solidFill>
                <a:effectLst/>
                <a:uLnTx/>
                <a:uFillTx/>
                <a:latin typeface="Calibri" pitchFamily="34" charset="0"/>
                <a:cs typeface="Calibri" pitchFamily="34" charset="0"/>
              </a:rPr>
              <a:t>2017. </a:t>
            </a:r>
            <a:r>
              <a:rPr kumimoji="0" lang="en-US" sz="1100" b="0" i="0" u="none" strike="noStrike" kern="1200" cap="none" spc="-5" normalizeH="0" baseline="0" noProof="0" dirty="0">
                <a:ln>
                  <a:noFill/>
                </a:ln>
                <a:solidFill>
                  <a:schemeClr val="bg1">
                    <a:lumMod val="50000"/>
                  </a:schemeClr>
                </a:solidFill>
                <a:effectLst/>
                <a:uLnTx/>
                <a:uFillTx/>
                <a:latin typeface="Calibri" pitchFamily="34" charset="0"/>
                <a:cs typeface="Calibri" pitchFamily="34" charset="0"/>
              </a:rPr>
              <a:t>Confidential. All Rights</a:t>
            </a:r>
            <a:r>
              <a:rPr kumimoji="0" lang="en-US" sz="1100" b="0" i="0" u="none" strike="noStrike" kern="1200" cap="none" spc="35" normalizeH="0" baseline="0" noProof="0" dirty="0">
                <a:ln>
                  <a:noFill/>
                </a:ln>
                <a:solidFill>
                  <a:schemeClr val="bg1">
                    <a:lumMod val="50000"/>
                  </a:schemeClr>
                </a:solidFill>
                <a:effectLst/>
                <a:uLnTx/>
                <a:uFillTx/>
                <a:latin typeface="Calibri" pitchFamily="34" charset="0"/>
                <a:cs typeface="Calibri" pitchFamily="34" charset="0"/>
              </a:rPr>
              <a:t> </a:t>
            </a:r>
            <a:r>
              <a:rPr kumimoji="0" lang="en-US" sz="1100" b="0" i="0" u="none" strike="noStrike" kern="1200" cap="none" spc="-10" normalizeH="0" baseline="0" noProof="0" dirty="0">
                <a:ln>
                  <a:noFill/>
                </a:ln>
                <a:solidFill>
                  <a:schemeClr val="bg1">
                    <a:lumMod val="50000"/>
                  </a:schemeClr>
                </a:solidFill>
                <a:effectLst/>
                <a:uLnTx/>
                <a:uFillTx/>
                <a:latin typeface="Calibri" pitchFamily="34" charset="0"/>
                <a:cs typeface="Calibri" pitchFamily="34" charset="0"/>
              </a:rPr>
              <a:t>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48288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36553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dirty="0"/>
          </a:p>
        </p:txBody>
      </p:sp>
    </p:spTree>
    <p:extLst>
      <p:ext uri="{BB962C8B-B14F-4D97-AF65-F5344CB8AC3E}">
        <p14:creationId xmlns:p14="http://schemas.microsoft.com/office/powerpoint/2010/main" val="415382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dirty="0"/>
          </a:p>
        </p:txBody>
      </p:sp>
    </p:spTree>
    <p:extLst>
      <p:ext uri="{BB962C8B-B14F-4D97-AF65-F5344CB8AC3E}">
        <p14:creationId xmlns:p14="http://schemas.microsoft.com/office/powerpoint/2010/main" val="14162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1417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159218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67058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extLst>
      <p:ext uri="{BB962C8B-B14F-4D97-AF65-F5344CB8AC3E}">
        <p14:creationId xmlns:p14="http://schemas.microsoft.com/office/powerpoint/2010/main" val="263469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rgbClr val="FFFFF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endParaRPr lang="en-US" sz="1400" b="1" dirty="0">
              <a:solidFill>
                <a:srgbClr val="FFFFFF"/>
              </a:solidFill>
            </a:endParaRPr>
          </a:p>
        </p:txBody>
      </p:sp>
    </p:spTree>
    <p:extLst>
      <p:ext uri="{BB962C8B-B14F-4D97-AF65-F5344CB8AC3E}">
        <p14:creationId xmlns:p14="http://schemas.microsoft.com/office/powerpoint/2010/main" val="173006174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65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rgbClr val="FFFFFF"/>
          </a:bgClr>
        </a:pattFill>
        <a:effectLst/>
      </p:bgPr>
    </p:bg>
    <p:spTree>
      <p:nvGrpSpPr>
        <p:cNvPr id="1" name=""/>
        <p:cNvGrpSpPr/>
        <p:nvPr/>
      </p:nvGrpSpPr>
      <p:grpSpPr>
        <a:xfrm>
          <a:off x="0" y="0"/>
          <a:ext cx="0" cy="0"/>
          <a:chOff x="0" y="0"/>
          <a:chExt cx="0" cy="0"/>
        </a:xfrm>
      </p:grpSpPr>
      <p:sp>
        <p:nvSpPr>
          <p:cNvPr id="8" name="object 3"/>
          <p:cNvSpPr txBox="1"/>
          <p:nvPr/>
        </p:nvSpPr>
        <p:spPr>
          <a:xfrm>
            <a:off x="2000233" y="3732433"/>
            <a:ext cx="5000660" cy="369332"/>
          </a:xfrm>
          <a:prstGeom prst="rect">
            <a:avLst/>
          </a:prstGeom>
        </p:spPr>
        <p:txBody>
          <a:bodyPr vert="horz" wrap="square" lIns="0" tIns="0" rIns="0" bIns="0" rtlCol="0">
            <a:spAutoFit/>
          </a:bodyPr>
          <a:lstStyle/>
          <a:p>
            <a:pPr marL="12700">
              <a:lnSpc>
                <a:spcPct val="100000"/>
              </a:lnSpc>
            </a:pPr>
            <a:r>
              <a:rPr sz="2400" spc="-5" dirty="0">
                <a:solidFill>
                  <a:schemeClr val="bg1"/>
                </a:solidFill>
                <a:latin typeface="Calibri" pitchFamily="34" charset="0"/>
                <a:cs typeface="Calibri" pitchFamily="34" charset="0"/>
              </a:rPr>
              <a:t>C</a:t>
            </a:r>
            <a:r>
              <a:rPr lang="en-US" sz="2400" spc="-5" dirty="0">
                <a:solidFill>
                  <a:schemeClr val="bg1"/>
                </a:solidFill>
                <a:latin typeface="Calibri" pitchFamily="34" charset="0"/>
                <a:cs typeface="Calibri" pitchFamily="34" charset="0"/>
              </a:rPr>
              <a:t>OMMUNICATIO  INDUSTRY</a:t>
            </a:r>
            <a:r>
              <a:rPr sz="2400" spc="-55" dirty="0">
                <a:solidFill>
                  <a:schemeClr val="bg1"/>
                </a:solidFill>
                <a:latin typeface="Calibri" pitchFamily="34" charset="0"/>
                <a:cs typeface="Calibri" pitchFamily="34" charset="0"/>
              </a:rPr>
              <a:t> </a:t>
            </a:r>
            <a:r>
              <a:rPr lang="en-US" sz="2400" spc="-55" dirty="0">
                <a:solidFill>
                  <a:schemeClr val="bg1"/>
                </a:solidFill>
                <a:latin typeface="Calibri" pitchFamily="34" charset="0"/>
                <a:cs typeface="Calibri" pitchFamily="34" charset="0"/>
              </a:rPr>
              <a:t> </a:t>
            </a:r>
            <a:r>
              <a:rPr sz="2400" dirty="0">
                <a:solidFill>
                  <a:schemeClr val="bg1"/>
                </a:solidFill>
                <a:latin typeface="Calibri" pitchFamily="34" charset="0"/>
                <a:cs typeface="Calibri" pitchFamily="34" charset="0"/>
              </a:rPr>
              <a:t>E</a:t>
            </a:r>
            <a:r>
              <a:rPr lang="en-US" sz="2400" dirty="0">
                <a:solidFill>
                  <a:schemeClr val="bg1"/>
                </a:solidFill>
                <a:latin typeface="Calibri" pitchFamily="34" charset="0"/>
                <a:cs typeface="Calibri" pitchFamily="34" charset="0"/>
              </a:rPr>
              <a:t>XPERTS</a:t>
            </a:r>
            <a:endParaRPr sz="2400" dirty="0">
              <a:solidFill>
                <a:schemeClr val="bg1"/>
              </a:solidFill>
              <a:latin typeface="Calibri" pitchFamily="34" charset="0"/>
              <a:cs typeface="Calibri" pitchFamily="34" charset="0"/>
            </a:endParaRPr>
          </a:p>
        </p:txBody>
      </p:sp>
      <p:pic>
        <p:nvPicPr>
          <p:cNvPr id="1026" name="Picture 2" descr="E:\BRT\logo-img_01.png"/>
          <p:cNvPicPr>
            <a:picLocks noChangeAspect="1" noChangeArrowheads="1"/>
          </p:cNvPicPr>
          <p:nvPr/>
        </p:nvPicPr>
        <p:blipFill>
          <a:blip r:embed="rId2"/>
          <a:srcRect/>
          <a:stretch>
            <a:fillRect/>
          </a:stretch>
        </p:blipFill>
        <p:spPr bwMode="auto">
          <a:xfrm>
            <a:off x="2571736" y="1071552"/>
            <a:ext cx="4235013" cy="852126"/>
          </a:xfrm>
          <a:prstGeom prst="rect">
            <a:avLst/>
          </a:prstGeom>
          <a:noFill/>
        </p:spPr>
      </p:pic>
      <p:sp>
        <p:nvSpPr>
          <p:cNvPr id="6" name="TextBox 5">
            <a:extLst>
              <a:ext uri="{FF2B5EF4-FFF2-40B4-BE49-F238E27FC236}">
                <a16:creationId xmlns:a16="http://schemas.microsoft.com/office/drawing/2014/main" id="{2AE2CD8D-1560-8C64-EF6D-A02D80DC240D}"/>
              </a:ext>
            </a:extLst>
          </p:cNvPr>
          <p:cNvSpPr txBox="1"/>
          <p:nvPr/>
        </p:nvSpPr>
        <p:spPr>
          <a:xfrm>
            <a:off x="2234749" y="2057375"/>
            <a:ext cx="4572000" cy="461665"/>
          </a:xfrm>
          <a:prstGeom prst="rect">
            <a:avLst/>
          </a:prstGeom>
          <a:noFill/>
        </p:spPr>
        <p:txBody>
          <a:bodyPr wrap="square">
            <a:spAutoFit/>
          </a:bodyPr>
          <a:lstStyle/>
          <a:p>
            <a:r>
              <a:rPr lang="en-IN" sz="1800" b="1"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                          </a:t>
            </a:r>
            <a:r>
              <a:rPr lang="en-IN" sz="2400" b="1"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Cloud</a:t>
            </a:r>
            <a:r>
              <a:rPr lang="en-IN" sz="1800" b="1"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 </a:t>
            </a:r>
            <a:r>
              <a:rPr lang="en-IN" sz="2400" b="1"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BU</a:t>
            </a:r>
            <a:endParaRPr lang="en-IN" sz="2400" dirty="0"/>
          </a:p>
        </p:txBody>
      </p:sp>
      <p:sp>
        <p:nvSpPr>
          <p:cNvPr id="9" name="TextBox 8">
            <a:extLst>
              <a:ext uri="{FF2B5EF4-FFF2-40B4-BE49-F238E27FC236}">
                <a16:creationId xmlns:a16="http://schemas.microsoft.com/office/drawing/2014/main" id="{F5FF21A8-7A6D-5C53-B5DD-32301DB51778}"/>
              </a:ext>
            </a:extLst>
          </p:cNvPr>
          <p:cNvSpPr txBox="1"/>
          <p:nvPr/>
        </p:nvSpPr>
        <p:spPr>
          <a:xfrm>
            <a:off x="3851920" y="2493016"/>
            <a:ext cx="2736304" cy="923330"/>
          </a:xfrm>
          <a:prstGeom prst="rect">
            <a:avLst/>
          </a:prstGeom>
          <a:noFill/>
        </p:spPr>
        <p:txBody>
          <a:bodyPr wrap="square">
            <a:spAutoFit/>
          </a:bodyPr>
          <a:lstStyle/>
          <a:p>
            <a:r>
              <a:rPr lang="en-US" sz="1800" b="1" dirty="0">
                <a:solidFill>
                  <a:srgbClr val="C00000"/>
                </a:solidFill>
              </a:rPr>
              <a:t>Hackathon(01-April-2023)</a:t>
            </a:r>
          </a:p>
          <a:p>
            <a:r>
              <a:rPr lang="en-US" sz="1800" b="1" dirty="0">
                <a:solidFill>
                  <a:srgbClr val="C00000"/>
                </a:solidFill>
              </a:rPr>
              <a:t>Team-Warrior</a:t>
            </a:r>
          </a:p>
          <a:p>
            <a:r>
              <a:rPr lang="en-US" sz="1800" b="1" dirty="0">
                <a:solidFill>
                  <a:srgbClr val="C00000"/>
                </a:solidFill>
              </a:rPr>
              <a:t>Subject-Battleship Game </a:t>
            </a:r>
          </a:p>
        </p:txBody>
      </p:sp>
    </p:spTree>
    <p:extLst>
      <p:ext uri="{BB962C8B-B14F-4D97-AF65-F5344CB8AC3E}">
        <p14:creationId xmlns:p14="http://schemas.microsoft.com/office/powerpoint/2010/main" val="305850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1568" y="703188"/>
            <a:ext cx="7924800" cy="369332"/>
          </a:xfrm>
          <a:prstGeom prst="rect">
            <a:avLst/>
          </a:prstGeom>
          <a:noFill/>
        </p:spPr>
        <p:txBody>
          <a:bodyPr wrap="square" rtlCol="0">
            <a:spAutoFit/>
          </a:bodyPr>
          <a:lstStyle/>
          <a:p>
            <a:pPr algn="ctr"/>
            <a:r>
              <a:rPr lang="en-US" dirty="0"/>
              <a:t>	</a:t>
            </a:r>
          </a:p>
        </p:txBody>
      </p:sp>
      <p:sp>
        <p:nvSpPr>
          <p:cNvPr id="5" name="TextBox 4"/>
          <p:cNvSpPr txBox="1"/>
          <p:nvPr/>
        </p:nvSpPr>
        <p:spPr>
          <a:xfrm>
            <a:off x="1003134" y="2683400"/>
            <a:ext cx="5400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8707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descr="Image result for Ca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descr="Image result for Ca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itle 1"/>
          <p:cNvSpPr txBox="1">
            <a:spLocks/>
          </p:cNvSpPr>
          <p:nvPr/>
        </p:nvSpPr>
        <p:spPr>
          <a:xfrm>
            <a:off x="899592" y="1837275"/>
            <a:ext cx="2592288" cy="68104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bg2">
                    <a:lumMod val="50000"/>
                  </a:schemeClr>
                </a:solidFill>
                <a:effectLst/>
                <a:uLnTx/>
                <a:uFillTx/>
                <a:latin typeface="+mj-lt"/>
                <a:ea typeface="+mj-ea"/>
                <a:cs typeface="+mj-cs"/>
              </a:rPr>
              <a:t>…Thank You…</a:t>
            </a:r>
          </a:p>
        </p:txBody>
      </p:sp>
      <p:pic>
        <p:nvPicPr>
          <p:cNvPr id="26" name="Picture 2" descr="D:\BRT\NL\brt transpartent 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3915" y="959161"/>
            <a:ext cx="943641" cy="7713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D70BC43-A0AF-91B2-B1DD-95A4705F85FB}"/>
              </a:ext>
            </a:extLst>
          </p:cNvPr>
          <p:cNvPicPr>
            <a:picLocks noChangeAspect="1"/>
          </p:cNvPicPr>
          <p:nvPr/>
        </p:nvPicPr>
        <p:blipFill>
          <a:blip r:embed="rId3"/>
          <a:stretch>
            <a:fillRect/>
          </a:stretch>
        </p:blipFill>
        <p:spPr>
          <a:xfrm>
            <a:off x="5580112" y="959161"/>
            <a:ext cx="2880320" cy="19311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179512" y="843559"/>
            <a:ext cx="8458200" cy="230425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rgbClr val="C00000"/>
                </a:solidFill>
              </a:rPr>
              <a:t>Hackathon(01-April-2023)</a:t>
            </a:r>
          </a:p>
          <a:p>
            <a:r>
              <a:rPr lang="en-US" sz="4000" b="1" dirty="0">
                <a:solidFill>
                  <a:srgbClr val="C00000"/>
                </a:solidFill>
              </a:rPr>
              <a:t>Team-Warrior</a:t>
            </a:r>
          </a:p>
          <a:p>
            <a:r>
              <a:rPr lang="en-US" sz="4000" b="1" dirty="0">
                <a:solidFill>
                  <a:srgbClr val="C00000"/>
                </a:solidFill>
              </a:rPr>
              <a:t>Subject-Battleship Game </a:t>
            </a:r>
          </a:p>
          <a:p>
            <a:endParaRPr lang="en-US" sz="4000" dirty="0"/>
          </a:p>
        </p:txBody>
      </p:sp>
    </p:spTree>
    <p:extLst>
      <p:ext uri="{BB962C8B-B14F-4D97-AF65-F5344CB8AC3E}">
        <p14:creationId xmlns:p14="http://schemas.microsoft.com/office/powerpoint/2010/main" val="200773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3"/>
          <p:cNvSpPr txBox="1">
            <a:spLocks/>
          </p:cNvSpPr>
          <p:nvPr/>
        </p:nvSpPr>
        <p:spPr>
          <a:xfrm>
            <a:off x="1295400" y="657622"/>
            <a:ext cx="64008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800" dirty="0"/>
          </a:p>
          <a:p>
            <a:pPr marL="0" indent="0" algn="ctr">
              <a:buNone/>
            </a:pPr>
            <a:endParaRPr lang="en-US" sz="2800" dirty="0"/>
          </a:p>
        </p:txBody>
      </p:sp>
      <p:sp>
        <p:nvSpPr>
          <p:cNvPr id="3" name="TextBox 2"/>
          <p:cNvSpPr txBox="1"/>
          <p:nvPr/>
        </p:nvSpPr>
        <p:spPr>
          <a:xfrm>
            <a:off x="251520" y="438457"/>
            <a:ext cx="7924800" cy="2862322"/>
          </a:xfrm>
          <a:prstGeom prst="rect">
            <a:avLst/>
          </a:prstGeom>
          <a:noFill/>
        </p:spPr>
        <p:txBody>
          <a:bodyPr wrap="square" rtlCol="0">
            <a:spAutoFit/>
          </a:bodyPr>
          <a:lstStyle/>
          <a:p>
            <a:pPr marL="342900" indent="-342900">
              <a:buFont typeface="Wingdings" panose="05000000000000000000" pitchFamily="2" charset="2"/>
              <a:buChar char="§"/>
            </a:pPr>
            <a:r>
              <a:rPr lang="en-US" b="1" dirty="0">
                <a:sym typeface="Wingdings" pitchFamily="2" charset="2"/>
              </a:rPr>
              <a:t>Introduction</a:t>
            </a:r>
            <a:r>
              <a:rPr lang="en-US" dirty="0">
                <a:sym typeface="Wingdings" pitchFamily="2" charset="2"/>
              </a:rPr>
              <a:t> </a:t>
            </a:r>
          </a:p>
          <a:p>
            <a:r>
              <a:rPr lang="en-US" dirty="0">
                <a:sym typeface="Wingdings" pitchFamily="2" charset="2"/>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Battleship game is a strategy type guessing game for two players. It is played on ruled grids on which each player’s fleet of warship are marked. Players alternate calling “shot” at the other player’s ship and the objective of the game is to destroy the opposing player’s fleet.</a:t>
            </a:r>
          </a:p>
          <a:p>
            <a:r>
              <a:rPr lang="en-IN" dirty="0">
                <a:latin typeface="Calibri" panose="020F0502020204030204" pitchFamily="34" charset="0"/>
                <a:cs typeface="Times New Roman" panose="02020603050405020304" pitchFamily="18" charset="0"/>
                <a:sym typeface="Wingdings" pitchFamily="2" charset="2"/>
              </a:rPr>
              <a:t>        </a:t>
            </a:r>
          </a:p>
          <a:p>
            <a:r>
              <a:rPr lang="en-IN" dirty="0">
                <a:latin typeface="Calibri" panose="020F0502020204030204" pitchFamily="34" charset="0"/>
                <a:cs typeface="Times New Roman" panose="02020603050405020304" pitchFamily="18" charset="0"/>
                <a:sym typeface="Wingdings" pitchFamily="2" charset="2"/>
              </a:rPr>
              <a:t>       The game of battleship is originated from French game </a:t>
            </a:r>
            <a:r>
              <a:rPr lang="en-IN" dirty="0" err="1">
                <a:latin typeface="Calibri" panose="020F0502020204030204" pitchFamily="34" charset="0"/>
                <a:cs typeface="Times New Roman" panose="02020603050405020304" pitchFamily="18" charset="0"/>
                <a:sym typeface="Wingdings" pitchFamily="2" charset="2"/>
              </a:rPr>
              <a:t>L’Attaque</a:t>
            </a:r>
            <a:r>
              <a:rPr lang="en-IN" dirty="0">
                <a:latin typeface="Calibri" panose="020F0502020204030204" pitchFamily="34" charset="0"/>
                <a:cs typeface="Times New Roman" panose="02020603050405020304" pitchFamily="18" charset="0"/>
                <a:sym typeface="Wingdings" pitchFamily="2" charset="2"/>
              </a:rPr>
              <a:t> played during world war-1.</a:t>
            </a:r>
            <a:endParaRPr lang="en-US" dirty="0">
              <a:sym typeface="Wingdings" pitchFamily="2" charset="2"/>
            </a:endParaRPr>
          </a:p>
          <a:p>
            <a:endParaRPr lang="en-US" dirty="0">
              <a:sym typeface="Wingdings" pitchFamily="2" charset="2"/>
            </a:endParaRPr>
          </a:p>
          <a:p>
            <a:pPr marL="342900" indent="-342900">
              <a:buFont typeface="+mj-lt"/>
              <a:buAutoNum type="arabicPeriod"/>
            </a:pPr>
            <a:endParaRPr lang="en-US" dirty="0">
              <a:sym typeface="Wingdings" pitchFamily="2" charset="2"/>
            </a:endParaRPr>
          </a:p>
        </p:txBody>
      </p:sp>
    </p:spTree>
    <p:extLst>
      <p:ext uri="{BB962C8B-B14F-4D97-AF65-F5344CB8AC3E}">
        <p14:creationId xmlns:p14="http://schemas.microsoft.com/office/powerpoint/2010/main" val="209884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3D8B7-ED4B-BD9E-270C-5E8BF6284C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635646"/>
            <a:ext cx="2339340" cy="2103120"/>
          </a:xfrm>
          <a:prstGeom prst="rect">
            <a:avLst/>
          </a:prstGeom>
          <a:noFill/>
          <a:ln>
            <a:noFill/>
          </a:ln>
        </p:spPr>
      </p:pic>
      <p:sp>
        <p:nvSpPr>
          <p:cNvPr id="7" name="TextBox 6">
            <a:extLst>
              <a:ext uri="{FF2B5EF4-FFF2-40B4-BE49-F238E27FC236}">
                <a16:creationId xmlns:a16="http://schemas.microsoft.com/office/drawing/2014/main" id="{32C9E26F-23A3-0A62-37E6-844043CD712C}"/>
              </a:ext>
            </a:extLst>
          </p:cNvPr>
          <p:cNvSpPr txBox="1"/>
          <p:nvPr/>
        </p:nvSpPr>
        <p:spPr>
          <a:xfrm>
            <a:off x="1331640" y="101039"/>
            <a:ext cx="6480720" cy="1477328"/>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map of one player’s ships and the hits against them from a game in progress. The grey boxes are the ships placed by the player, and the ross marks show the squares that their opponent has fired upon. The player would be tracking the success of their own shots in a separate grid</a:t>
            </a:r>
            <a:endParaRPr lang="en-IN" dirty="0"/>
          </a:p>
        </p:txBody>
      </p:sp>
    </p:spTree>
    <p:extLst>
      <p:ext uri="{BB962C8B-B14F-4D97-AF65-F5344CB8AC3E}">
        <p14:creationId xmlns:p14="http://schemas.microsoft.com/office/powerpoint/2010/main" val="8092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699542"/>
            <a:ext cx="7924800" cy="369332"/>
          </a:xfrm>
          <a:prstGeom prst="rect">
            <a:avLst/>
          </a:prstGeom>
          <a:noFill/>
        </p:spPr>
        <p:txBody>
          <a:bodyPr wrap="square" rtlCol="0">
            <a:spAutoFit/>
          </a:bodyPr>
          <a:lstStyle/>
          <a:p>
            <a:pPr algn="ctr"/>
            <a:r>
              <a:rPr lang="en-US" dirty="0"/>
              <a:t>	</a:t>
            </a:r>
          </a:p>
        </p:txBody>
      </p:sp>
      <p:sp>
        <p:nvSpPr>
          <p:cNvPr id="9" name="TextBox 8"/>
          <p:cNvSpPr txBox="1"/>
          <p:nvPr/>
        </p:nvSpPr>
        <p:spPr>
          <a:xfrm>
            <a:off x="251520" y="3219822"/>
            <a:ext cx="6840760"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B8E9852E-7D29-DBEF-D1F1-8FF05AA9CF02}"/>
              </a:ext>
            </a:extLst>
          </p:cNvPr>
          <p:cNvPicPr>
            <a:picLocks noChangeAspect="1"/>
          </p:cNvPicPr>
          <p:nvPr/>
        </p:nvPicPr>
        <p:blipFill>
          <a:blip r:embed="rId3"/>
          <a:stretch>
            <a:fillRect/>
          </a:stretch>
        </p:blipFill>
        <p:spPr>
          <a:xfrm>
            <a:off x="1370002" y="0"/>
            <a:ext cx="6403996" cy="4443958"/>
          </a:xfrm>
          <a:prstGeom prst="rect">
            <a:avLst/>
          </a:prstGeom>
        </p:spPr>
      </p:pic>
    </p:spTree>
    <p:extLst>
      <p:ext uri="{BB962C8B-B14F-4D97-AF65-F5344CB8AC3E}">
        <p14:creationId xmlns:p14="http://schemas.microsoft.com/office/powerpoint/2010/main" val="401639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3"/>
          <p:cNvSpPr txBox="1">
            <a:spLocks/>
          </p:cNvSpPr>
          <p:nvPr/>
        </p:nvSpPr>
        <p:spPr>
          <a:xfrm>
            <a:off x="1776467" y="17750"/>
            <a:ext cx="64008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800" dirty="0"/>
          </a:p>
        </p:txBody>
      </p:sp>
      <p:sp>
        <p:nvSpPr>
          <p:cNvPr id="8" name="Oval 7">
            <a:extLst>
              <a:ext uri="{FF2B5EF4-FFF2-40B4-BE49-F238E27FC236}">
                <a16:creationId xmlns:a16="http://schemas.microsoft.com/office/drawing/2014/main" id="{B89B88E4-D719-35EB-E6C0-32B58B44F941}"/>
              </a:ext>
            </a:extLst>
          </p:cNvPr>
          <p:cNvSpPr/>
          <p:nvPr/>
        </p:nvSpPr>
        <p:spPr>
          <a:xfrm>
            <a:off x="3707904" y="267494"/>
            <a:ext cx="165618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19" name="Arrow: Down 18">
            <a:extLst>
              <a:ext uri="{FF2B5EF4-FFF2-40B4-BE49-F238E27FC236}">
                <a16:creationId xmlns:a16="http://schemas.microsoft.com/office/drawing/2014/main" id="{3450755D-9544-C84E-DF52-94BE00386024}"/>
              </a:ext>
            </a:extLst>
          </p:cNvPr>
          <p:cNvSpPr/>
          <p:nvPr/>
        </p:nvSpPr>
        <p:spPr>
          <a:xfrm>
            <a:off x="4499992" y="771550"/>
            <a:ext cx="72008" cy="257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909A716D-EFF8-4BF9-A8A1-9E3753FCF691}"/>
              </a:ext>
            </a:extLst>
          </p:cNvPr>
          <p:cNvSpPr/>
          <p:nvPr/>
        </p:nvSpPr>
        <p:spPr>
          <a:xfrm>
            <a:off x="3383868" y="1059582"/>
            <a:ext cx="2376264" cy="559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 Four Grids</a:t>
            </a:r>
          </a:p>
        </p:txBody>
      </p:sp>
      <p:cxnSp>
        <p:nvCxnSpPr>
          <p:cNvPr id="22" name="Straight Connector 21">
            <a:extLst>
              <a:ext uri="{FF2B5EF4-FFF2-40B4-BE49-F238E27FC236}">
                <a16:creationId xmlns:a16="http://schemas.microsoft.com/office/drawing/2014/main" id="{1336917D-0610-CC44-31E9-DC1E80FC473F}"/>
              </a:ext>
            </a:extLst>
          </p:cNvPr>
          <p:cNvCxnSpPr>
            <a:stCxn id="20" idx="2"/>
          </p:cNvCxnSpPr>
          <p:nvPr/>
        </p:nvCxnSpPr>
        <p:spPr>
          <a:xfrm>
            <a:off x="4572000" y="1618878"/>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31410E-3C82-389A-A980-82BD12C7293F}"/>
              </a:ext>
            </a:extLst>
          </p:cNvPr>
          <p:cNvCxnSpPr/>
          <p:nvPr/>
        </p:nvCxnSpPr>
        <p:spPr>
          <a:xfrm>
            <a:off x="3383868" y="1929199"/>
            <a:ext cx="1188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DF7FCFF-1BF9-6BA3-EAA8-AEC8C19E7B14}"/>
              </a:ext>
            </a:extLst>
          </p:cNvPr>
          <p:cNvCxnSpPr>
            <a:cxnSpLocks/>
          </p:cNvCxnSpPr>
          <p:nvPr/>
        </p:nvCxnSpPr>
        <p:spPr>
          <a:xfrm flipH="1">
            <a:off x="3383867" y="1923678"/>
            <a:ext cx="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a:extLst>
              <a:ext uri="{FF2B5EF4-FFF2-40B4-BE49-F238E27FC236}">
                <a16:creationId xmlns:a16="http://schemas.microsoft.com/office/drawing/2014/main" id="{5344F869-E92F-9840-DEEB-F0F53059E6C1}"/>
              </a:ext>
            </a:extLst>
          </p:cNvPr>
          <p:cNvSpPr/>
          <p:nvPr/>
        </p:nvSpPr>
        <p:spPr>
          <a:xfrm>
            <a:off x="2849235" y="2211710"/>
            <a:ext cx="1069263" cy="76200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If</a:t>
            </a:r>
            <a:r>
              <a:rPr lang="en-IN" dirty="0"/>
              <a:t> </a:t>
            </a:r>
            <a:r>
              <a:rPr lang="en-IN" sz="1050" dirty="0"/>
              <a:t>Hit</a:t>
            </a:r>
            <a:r>
              <a:rPr lang="en-IN" dirty="0"/>
              <a:t> </a:t>
            </a:r>
            <a:r>
              <a:rPr lang="en-IN" sz="1050" dirty="0"/>
              <a:t>Ship</a:t>
            </a:r>
          </a:p>
        </p:txBody>
      </p:sp>
      <p:cxnSp>
        <p:nvCxnSpPr>
          <p:cNvPr id="36" name="Straight Connector 35">
            <a:extLst>
              <a:ext uri="{FF2B5EF4-FFF2-40B4-BE49-F238E27FC236}">
                <a16:creationId xmlns:a16="http://schemas.microsoft.com/office/drawing/2014/main" id="{DFAEB1CD-4024-61D4-1967-BA6944F5C5EB}"/>
              </a:ext>
            </a:extLst>
          </p:cNvPr>
          <p:cNvCxnSpPr>
            <a:cxnSpLocks/>
            <a:stCxn id="31" idx="3"/>
          </p:cNvCxnSpPr>
          <p:nvPr/>
        </p:nvCxnSpPr>
        <p:spPr>
          <a:xfrm>
            <a:off x="3918498" y="2592711"/>
            <a:ext cx="617498"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E4A6566-33CD-38DB-0F6E-B8BA0167F9DC}"/>
              </a:ext>
            </a:extLst>
          </p:cNvPr>
          <p:cNvSpPr txBox="1"/>
          <p:nvPr/>
        </p:nvSpPr>
        <p:spPr>
          <a:xfrm>
            <a:off x="3884039" y="2223378"/>
            <a:ext cx="455574" cy="369332"/>
          </a:xfrm>
          <a:prstGeom prst="rect">
            <a:avLst/>
          </a:prstGeom>
          <a:noFill/>
        </p:spPr>
        <p:txBody>
          <a:bodyPr wrap="none" rtlCol="0">
            <a:spAutoFit/>
          </a:bodyPr>
          <a:lstStyle/>
          <a:p>
            <a:r>
              <a:rPr lang="en-IN" dirty="0"/>
              <a:t>No</a:t>
            </a:r>
          </a:p>
        </p:txBody>
      </p:sp>
      <p:cxnSp>
        <p:nvCxnSpPr>
          <p:cNvPr id="40" name="Straight Arrow Connector 39">
            <a:extLst>
              <a:ext uri="{FF2B5EF4-FFF2-40B4-BE49-F238E27FC236}">
                <a16:creationId xmlns:a16="http://schemas.microsoft.com/office/drawing/2014/main" id="{088840DA-0B89-4246-16E0-F372A392CD58}"/>
              </a:ext>
            </a:extLst>
          </p:cNvPr>
          <p:cNvCxnSpPr>
            <a:cxnSpLocks/>
          </p:cNvCxnSpPr>
          <p:nvPr/>
        </p:nvCxnSpPr>
        <p:spPr>
          <a:xfrm>
            <a:off x="4535996" y="2592710"/>
            <a:ext cx="0" cy="38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EB089B8-B5AA-7E3F-9050-42783518E4C3}"/>
              </a:ext>
            </a:extLst>
          </p:cNvPr>
          <p:cNvSpPr/>
          <p:nvPr/>
        </p:nvSpPr>
        <p:spPr>
          <a:xfrm>
            <a:off x="3962215" y="2986335"/>
            <a:ext cx="1188132" cy="46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Allows</a:t>
            </a:r>
            <a:r>
              <a:rPr lang="en-IN" dirty="0"/>
              <a:t> </a:t>
            </a:r>
            <a:r>
              <a:rPr lang="en-IN" sz="1200" dirty="0"/>
              <a:t>Further</a:t>
            </a:r>
          </a:p>
        </p:txBody>
      </p:sp>
      <p:cxnSp>
        <p:nvCxnSpPr>
          <p:cNvPr id="44" name="Straight Arrow Connector 43">
            <a:extLst>
              <a:ext uri="{FF2B5EF4-FFF2-40B4-BE49-F238E27FC236}">
                <a16:creationId xmlns:a16="http://schemas.microsoft.com/office/drawing/2014/main" id="{89063197-EBA4-4E67-2E47-A52A0D924C12}"/>
              </a:ext>
            </a:extLst>
          </p:cNvPr>
          <p:cNvCxnSpPr>
            <a:stCxn id="42" idx="2"/>
          </p:cNvCxnSpPr>
          <p:nvPr/>
        </p:nvCxnSpPr>
        <p:spPr>
          <a:xfrm>
            <a:off x="4556281" y="3448465"/>
            <a:ext cx="18011" cy="29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lowchart: Decision 44">
            <a:extLst>
              <a:ext uri="{FF2B5EF4-FFF2-40B4-BE49-F238E27FC236}">
                <a16:creationId xmlns:a16="http://schemas.microsoft.com/office/drawing/2014/main" id="{009C34AE-6C6B-386F-D81F-D9254DDC5EB1}"/>
              </a:ext>
            </a:extLst>
          </p:cNvPr>
          <p:cNvSpPr/>
          <p:nvPr/>
        </p:nvSpPr>
        <p:spPr>
          <a:xfrm>
            <a:off x="4129772" y="3777543"/>
            <a:ext cx="9144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If</a:t>
            </a:r>
            <a:r>
              <a:rPr lang="en-IN" dirty="0"/>
              <a:t> </a:t>
            </a:r>
            <a:r>
              <a:rPr lang="en-IN" sz="1200" dirty="0"/>
              <a:t>hit</a:t>
            </a:r>
          </a:p>
        </p:txBody>
      </p:sp>
      <p:cxnSp>
        <p:nvCxnSpPr>
          <p:cNvPr id="47" name="Straight Connector 46">
            <a:extLst>
              <a:ext uri="{FF2B5EF4-FFF2-40B4-BE49-F238E27FC236}">
                <a16:creationId xmlns:a16="http://schemas.microsoft.com/office/drawing/2014/main" id="{C966D752-2A02-4CBA-6F31-F4A2BCE197B3}"/>
              </a:ext>
            </a:extLst>
          </p:cNvPr>
          <p:cNvCxnSpPr>
            <a:stCxn id="31" idx="1"/>
          </p:cNvCxnSpPr>
          <p:nvPr/>
        </p:nvCxnSpPr>
        <p:spPr>
          <a:xfrm flipH="1" flipV="1">
            <a:off x="2267744" y="2592710"/>
            <a:ext cx="5814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51A17F8-97DE-638E-79E6-97A46AE7E025}"/>
              </a:ext>
            </a:extLst>
          </p:cNvPr>
          <p:cNvCxnSpPr/>
          <p:nvPr/>
        </p:nvCxnSpPr>
        <p:spPr>
          <a:xfrm>
            <a:off x="2267744" y="2592710"/>
            <a:ext cx="0" cy="339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13D3CBB-D648-3CA5-203D-52936BA609D9}"/>
              </a:ext>
            </a:extLst>
          </p:cNvPr>
          <p:cNvSpPr/>
          <p:nvPr/>
        </p:nvSpPr>
        <p:spPr>
          <a:xfrm>
            <a:off x="1619674" y="2931790"/>
            <a:ext cx="1296141" cy="50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Ship will Sink</a:t>
            </a:r>
          </a:p>
        </p:txBody>
      </p:sp>
      <p:cxnSp>
        <p:nvCxnSpPr>
          <p:cNvPr id="54" name="Straight Connector 53">
            <a:extLst>
              <a:ext uri="{FF2B5EF4-FFF2-40B4-BE49-F238E27FC236}">
                <a16:creationId xmlns:a16="http://schemas.microsoft.com/office/drawing/2014/main" id="{343DF6FE-B926-2EA5-A6AB-4AE1FD4C31E6}"/>
              </a:ext>
            </a:extLst>
          </p:cNvPr>
          <p:cNvCxnSpPr>
            <a:cxnSpLocks/>
            <a:stCxn id="45" idx="3"/>
          </p:cNvCxnSpPr>
          <p:nvPr/>
        </p:nvCxnSpPr>
        <p:spPr>
          <a:xfrm>
            <a:off x="5044172" y="4083867"/>
            <a:ext cx="334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E4F1C49-1C48-99E4-C562-FA90DC1128D4}"/>
              </a:ext>
            </a:extLst>
          </p:cNvPr>
          <p:cNvCxnSpPr/>
          <p:nvPr/>
        </p:nvCxnSpPr>
        <p:spPr>
          <a:xfrm>
            <a:off x="5364088" y="408391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9237086-D524-F7AC-D532-F20F9B06B5C8}"/>
              </a:ext>
            </a:extLst>
          </p:cNvPr>
          <p:cNvSpPr/>
          <p:nvPr/>
        </p:nvSpPr>
        <p:spPr>
          <a:xfrm>
            <a:off x="4716020" y="4345080"/>
            <a:ext cx="1296136" cy="39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Allows Further</a:t>
            </a:r>
          </a:p>
        </p:txBody>
      </p:sp>
      <p:cxnSp>
        <p:nvCxnSpPr>
          <p:cNvPr id="61" name="Straight Connector 60">
            <a:extLst>
              <a:ext uri="{FF2B5EF4-FFF2-40B4-BE49-F238E27FC236}">
                <a16:creationId xmlns:a16="http://schemas.microsoft.com/office/drawing/2014/main" id="{9E000528-BAA3-8B1E-CCC0-1FCEAB73CBAD}"/>
              </a:ext>
            </a:extLst>
          </p:cNvPr>
          <p:cNvCxnSpPr>
            <a:stCxn id="45" idx="1"/>
          </p:cNvCxnSpPr>
          <p:nvPr/>
        </p:nvCxnSpPr>
        <p:spPr>
          <a:xfrm flipH="1">
            <a:off x="3722876" y="4083867"/>
            <a:ext cx="406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FBF1D8C-73C0-B884-2D0B-ECC351DF4776}"/>
              </a:ext>
            </a:extLst>
          </p:cNvPr>
          <p:cNvCxnSpPr/>
          <p:nvPr/>
        </p:nvCxnSpPr>
        <p:spPr>
          <a:xfrm>
            <a:off x="3707904" y="4083918"/>
            <a:ext cx="0" cy="261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3162A13-1D5F-43E8-541E-BC8F9F6FE747}"/>
              </a:ext>
            </a:extLst>
          </p:cNvPr>
          <p:cNvSpPr/>
          <p:nvPr/>
        </p:nvSpPr>
        <p:spPr>
          <a:xfrm>
            <a:off x="3131844" y="4377619"/>
            <a:ext cx="1207769" cy="41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Ship Sinks</a:t>
            </a:r>
          </a:p>
        </p:txBody>
      </p:sp>
      <p:sp>
        <p:nvSpPr>
          <p:cNvPr id="65" name="TextBox 64">
            <a:extLst>
              <a:ext uri="{FF2B5EF4-FFF2-40B4-BE49-F238E27FC236}">
                <a16:creationId xmlns:a16="http://schemas.microsoft.com/office/drawing/2014/main" id="{BC675ABA-F968-68F8-A05F-EDC2D96F29F9}"/>
              </a:ext>
            </a:extLst>
          </p:cNvPr>
          <p:cNvSpPr txBox="1"/>
          <p:nvPr/>
        </p:nvSpPr>
        <p:spPr>
          <a:xfrm>
            <a:off x="2384430" y="2219956"/>
            <a:ext cx="485518" cy="369332"/>
          </a:xfrm>
          <a:prstGeom prst="rect">
            <a:avLst/>
          </a:prstGeom>
          <a:noFill/>
        </p:spPr>
        <p:txBody>
          <a:bodyPr wrap="none" rtlCol="0">
            <a:spAutoFit/>
          </a:bodyPr>
          <a:lstStyle/>
          <a:p>
            <a:r>
              <a:rPr lang="en-IN" dirty="0"/>
              <a:t>Yes</a:t>
            </a:r>
          </a:p>
        </p:txBody>
      </p:sp>
      <p:sp>
        <p:nvSpPr>
          <p:cNvPr id="66" name="TextBox 65">
            <a:extLst>
              <a:ext uri="{FF2B5EF4-FFF2-40B4-BE49-F238E27FC236}">
                <a16:creationId xmlns:a16="http://schemas.microsoft.com/office/drawing/2014/main" id="{8CC7E466-E46C-7909-5643-ADE35D866765}"/>
              </a:ext>
            </a:extLst>
          </p:cNvPr>
          <p:cNvSpPr txBox="1"/>
          <p:nvPr/>
        </p:nvSpPr>
        <p:spPr>
          <a:xfrm>
            <a:off x="3711559" y="3728376"/>
            <a:ext cx="485518" cy="369332"/>
          </a:xfrm>
          <a:prstGeom prst="rect">
            <a:avLst/>
          </a:prstGeom>
          <a:noFill/>
        </p:spPr>
        <p:txBody>
          <a:bodyPr wrap="none" rtlCol="0">
            <a:spAutoFit/>
          </a:bodyPr>
          <a:lstStyle/>
          <a:p>
            <a:r>
              <a:rPr lang="en-IN" dirty="0"/>
              <a:t>Yes</a:t>
            </a:r>
          </a:p>
        </p:txBody>
      </p:sp>
      <p:sp>
        <p:nvSpPr>
          <p:cNvPr id="67" name="TextBox 66">
            <a:extLst>
              <a:ext uri="{FF2B5EF4-FFF2-40B4-BE49-F238E27FC236}">
                <a16:creationId xmlns:a16="http://schemas.microsoft.com/office/drawing/2014/main" id="{8EEA6A94-1E5F-E271-FEDB-C4C0089EA06D}"/>
              </a:ext>
            </a:extLst>
          </p:cNvPr>
          <p:cNvSpPr txBox="1"/>
          <p:nvPr/>
        </p:nvSpPr>
        <p:spPr>
          <a:xfrm>
            <a:off x="4976867" y="3683229"/>
            <a:ext cx="455574" cy="369332"/>
          </a:xfrm>
          <a:prstGeom prst="rect">
            <a:avLst/>
          </a:prstGeom>
          <a:noFill/>
        </p:spPr>
        <p:txBody>
          <a:bodyPr wrap="none" rtlCol="0">
            <a:spAutoFit/>
          </a:bodyPr>
          <a:lstStyle/>
          <a:p>
            <a:r>
              <a:rPr lang="en-IN" dirty="0"/>
              <a:t>No</a:t>
            </a:r>
          </a:p>
        </p:txBody>
      </p:sp>
      <p:sp>
        <p:nvSpPr>
          <p:cNvPr id="68" name="TextBox 67">
            <a:extLst>
              <a:ext uri="{FF2B5EF4-FFF2-40B4-BE49-F238E27FC236}">
                <a16:creationId xmlns:a16="http://schemas.microsoft.com/office/drawing/2014/main" id="{88FE4870-9BE1-FF2E-92A6-EDA7181AFED0}"/>
              </a:ext>
            </a:extLst>
          </p:cNvPr>
          <p:cNvSpPr txBox="1"/>
          <p:nvPr/>
        </p:nvSpPr>
        <p:spPr>
          <a:xfrm>
            <a:off x="251520" y="82828"/>
            <a:ext cx="1215147" cy="369332"/>
          </a:xfrm>
          <a:prstGeom prst="rect">
            <a:avLst/>
          </a:prstGeom>
          <a:noFill/>
        </p:spPr>
        <p:txBody>
          <a:bodyPr wrap="square" rtlCol="0">
            <a:spAutoFit/>
          </a:bodyPr>
          <a:lstStyle/>
          <a:p>
            <a:r>
              <a:rPr lang="en-IN" dirty="0"/>
              <a:t>Flow Chat</a:t>
            </a:r>
          </a:p>
        </p:txBody>
      </p:sp>
    </p:spTree>
    <p:extLst>
      <p:ext uri="{BB962C8B-B14F-4D97-AF65-F5344CB8AC3E}">
        <p14:creationId xmlns:p14="http://schemas.microsoft.com/office/powerpoint/2010/main" val="23373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10D5EEC-32D3-2E65-C319-ED59A74FEAE7}"/>
              </a:ext>
            </a:extLst>
          </p:cNvPr>
          <p:cNvSpPr txBox="1"/>
          <p:nvPr/>
        </p:nvSpPr>
        <p:spPr>
          <a:xfrm>
            <a:off x="827584" y="608196"/>
            <a:ext cx="7992888" cy="2450094"/>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Game is played on four grids, two for each player. The grids are typica square – usually 10*10 and the individual squares in the grid identified by letters or number.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On one grid the player arranges ships and records the shots by the opponent. On the other grid, the player records their own shots.</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Before play begins, each player secretly arranges their ships on their primary grid. Each ship occupies several consecutive squares on the grid, arranged either horizontally or vertically.</a:t>
            </a:r>
          </a:p>
        </p:txBody>
      </p:sp>
      <p:sp>
        <p:nvSpPr>
          <p:cNvPr id="11" name="TextBox 10">
            <a:extLst>
              <a:ext uri="{FF2B5EF4-FFF2-40B4-BE49-F238E27FC236}">
                <a16:creationId xmlns:a16="http://schemas.microsoft.com/office/drawing/2014/main" id="{242DB93D-BC3E-A0BE-D170-AC4DF9466677}"/>
              </a:ext>
            </a:extLst>
          </p:cNvPr>
          <p:cNvSpPr txBox="1"/>
          <p:nvPr/>
        </p:nvSpPr>
        <p:spPr>
          <a:xfrm>
            <a:off x="827584" y="3058290"/>
            <a:ext cx="7776864" cy="96827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number of squares for each ship is determined by the type of ship. The ships cannot overlap (i.e. only one ship can occupy any given square in the grid).</a:t>
            </a:r>
          </a:p>
        </p:txBody>
      </p:sp>
    </p:spTree>
    <p:extLst>
      <p:ext uri="{BB962C8B-B14F-4D97-AF65-F5344CB8AC3E}">
        <p14:creationId xmlns:p14="http://schemas.microsoft.com/office/powerpoint/2010/main" val="259820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1568" y="703188"/>
            <a:ext cx="7924800" cy="369332"/>
          </a:xfrm>
          <a:prstGeom prst="rect">
            <a:avLst/>
          </a:prstGeom>
          <a:noFill/>
        </p:spPr>
        <p:txBody>
          <a:bodyPr wrap="square" rtlCol="0">
            <a:spAutoFit/>
          </a:bodyPr>
          <a:lstStyle/>
          <a:p>
            <a:pPr algn="ctr"/>
            <a:r>
              <a:rPr lang="en-US" dirty="0"/>
              <a:t>	</a:t>
            </a:r>
          </a:p>
        </p:txBody>
      </p:sp>
      <p:sp>
        <p:nvSpPr>
          <p:cNvPr id="6" name="TextBox 5">
            <a:extLst>
              <a:ext uri="{FF2B5EF4-FFF2-40B4-BE49-F238E27FC236}">
                <a16:creationId xmlns:a16="http://schemas.microsoft.com/office/drawing/2014/main" id="{E5E24854-9374-1319-F995-5010BFF11C73}"/>
              </a:ext>
            </a:extLst>
          </p:cNvPr>
          <p:cNvSpPr txBox="1"/>
          <p:nvPr/>
        </p:nvSpPr>
        <p:spPr>
          <a:xfrm>
            <a:off x="810580" y="555526"/>
            <a:ext cx="7746776" cy="1857368"/>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types and numbers of ships allowed are the same for each player. These may vary depending on the rules.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ship should be hidden from players sight, and it’s not allowed to see each other’ pieces.</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game is a discovery game which players need to discover their opponents ship positions. </a:t>
            </a:r>
          </a:p>
        </p:txBody>
      </p:sp>
    </p:spTree>
    <p:extLst>
      <p:ext uri="{BB962C8B-B14F-4D97-AF65-F5344CB8AC3E}">
        <p14:creationId xmlns:p14="http://schemas.microsoft.com/office/powerpoint/2010/main" val="218770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503079"/>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369</Words>
  <Application>Microsoft Office PowerPoint</Application>
  <PresentationFormat>On-screen Show (16:9)</PresentationFormat>
  <Paragraphs>38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2008-12-31T18:59:30Z</dcterms:created>
  <dcterms:modified xsi:type="dcterms:W3CDTF">2023-04-01T11:24:56Z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