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64" r:id="rId7"/>
    <p:sldId id="263" r:id="rId8"/>
    <p:sldId id="269" r:id="rId9"/>
    <p:sldId id="270" r:id="rId10"/>
    <p:sldId id="271" r:id="rId11"/>
    <p:sldId id="272" r:id="rId12"/>
    <p:sldId id="273" r:id="rId13"/>
    <p:sldId id="274" r:id="rId14"/>
    <p:sldId id="275" r:id="rId15"/>
    <p:sldId id="276" r:id="rId16"/>
    <p:sldId id="277" r:id="rId17"/>
    <p:sldId id="278" r:id="rId18"/>
    <p:sldId id="282" r:id="rId19"/>
    <p:sldId id="281" r:id="rId20"/>
    <p:sldId id="266"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MARKET BASKET ANALYSIS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By Girish Prakash </a:t>
            </a:r>
            <a:r>
              <a:rPr lang="en-US" dirty="0" err="1">
                <a:solidFill>
                  <a:schemeClr val="tx1"/>
                </a:solidFill>
              </a:rPr>
              <a:t>Jamnale</a:t>
            </a:r>
            <a:endParaRPr lang="en-US" dirty="0">
              <a:solidFill>
                <a:schemeClr val="tx1"/>
              </a:solidFill>
            </a:endParaRP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7158C6AC-0558-4D65-9407-796C12F936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6363" y="361950"/>
            <a:ext cx="8916987" cy="6324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4A48F57-4E69-45F4-BB6C-EAC2B6C682D0}"/>
              </a:ext>
            </a:extLst>
          </p:cNvPr>
          <p:cNvSpPr txBox="1"/>
          <p:nvPr/>
        </p:nvSpPr>
        <p:spPr>
          <a:xfrm>
            <a:off x="628650" y="644008"/>
            <a:ext cx="2305050" cy="646331"/>
          </a:xfrm>
          <a:prstGeom prst="rect">
            <a:avLst/>
          </a:prstGeom>
          <a:noFill/>
        </p:spPr>
        <p:txBody>
          <a:bodyPr wrap="square">
            <a:spAutoFit/>
          </a:bodyPr>
          <a:lstStyle/>
          <a:p>
            <a:pPr algn="l"/>
            <a:r>
              <a:rPr lang="en-US" b="1" i="0" dirty="0">
                <a:solidFill>
                  <a:srgbClr val="000000"/>
                </a:solidFill>
                <a:effectLst/>
                <a:latin typeface="Helvetica Neue"/>
              </a:rPr>
              <a:t>STATEWISE ORDER DELAY</a:t>
            </a:r>
          </a:p>
        </p:txBody>
      </p:sp>
      <p:sp>
        <p:nvSpPr>
          <p:cNvPr id="6" name="TextBox 5">
            <a:extLst>
              <a:ext uri="{FF2B5EF4-FFF2-40B4-BE49-F238E27FC236}">
                <a16:creationId xmlns:a16="http://schemas.microsoft.com/office/drawing/2014/main" id="{2A0AF463-8B16-4554-9955-FC05BB19806C}"/>
              </a:ext>
            </a:extLst>
          </p:cNvPr>
          <p:cNvSpPr txBox="1"/>
          <p:nvPr/>
        </p:nvSpPr>
        <p:spPr>
          <a:xfrm>
            <a:off x="628650" y="1849396"/>
            <a:ext cx="1952625" cy="1477328"/>
          </a:xfrm>
          <a:prstGeom prst="rect">
            <a:avLst/>
          </a:prstGeom>
          <a:noFill/>
        </p:spPr>
        <p:txBody>
          <a:bodyPr wrap="square">
            <a:spAutoFit/>
          </a:bodyPr>
          <a:lstStyle/>
          <a:p>
            <a:r>
              <a:rPr lang="en-US" b="0" i="0" dirty="0">
                <a:solidFill>
                  <a:srgbClr val="000000"/>
                </a:solidFill>
                <a:effectLst/>
                <a:latin typeface="Helvetica Neue"/>
              </a:rPr>
              <a:t>On an average, delivery of product is early than the estimated</a:t>
            </a:r>
            <a:endParaRPr lang="en-IN" dirty="0"/>
          </a:p>
        </p:txBody>
      </p:sp>
    </p:spTree>
    <p:extLst>
      <p:ext uri="{BB962C8B-B14F-4D97-AF65-F5344CB8AC3E}">
        <p14:creationId xmlns:p14="http://schemas.microsoft.com/office/powerpoint/2010/main" val="2775443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F5C99A5E-6671-488E-8571-C0510A1A19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5725" y="166687"/>
            <a:ext cx="9194800" cy="6524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D3426E8-BD29-4AB7-B0FB-7B407D63C73E}"/>
              </a:ext>
            </a:extLst>
          </p:cNvPr>
          <p:cNvSpPr txBox="1"/>
          <p:nvPr/>
        </p:nvSpPr>
        <p:spPr>
          <a:xfrm>
            <a:off x="590550" y="463034"/>
            <a:ext cx="2295525" cy="923330"/>
          </a:xfrm>
          <a:prstGeom prst="rect">
            <a:avLst/>
          </a:prstGeom>
          <a:noFill/>
        </p:spPr>
        <p:txBody>
          <a:bodyPr wrap="square">
            <a:spAutoFit/>
          </a:bodyPr>
          <a:lstStyle/>
          <a:p>
            <a:pPr algn="l"/>
            <a:r>
              <a:rPr lang="en-IN" b="1" i="0" dirty="0">
                <a:solidFill>
                  <a:srgbClr val="000000"/>
                </a:solidFill>
                <a:effectLst/>
                <a:latin typeface="Helvetica Neue"/>
              </a:rPr>
              <a:t>STATEWISE DELAYED DELIVERIES</a:t>
            </a:r>
          </a:p>
        </p:txBody>
      </p:sp>
      <p:sp>
        <p:nvSpPr>
          <p:cNvPr id="6" name="TextBox 5">
            <a:extLst>
              <a:ext uri="{FF2B5EF4-FFF2-40B4-BE49-F238E27FC236}">
                <a16:creationId xmlns:a16="http://schemas.microsoft.com/office/drawing/2014/main" id="{3DB9590B-5592-4CD5-BBC9-CFE419138DB2}"/>
              </a:ext>
            </a:extLst>
          </p:cNvPr>
          <p:cNvSpPr txBox="1"/>
          <p:nvPr/>
        </p:nvSpPr>
        <p:spPr>
          <a:xfrm>
            <a:off x="495300" y="1615559"/>
            <a:ext cx="2130425" cy="1200329"/>
          </a:xfrm>
          <a:prstGeom prst="rect">
            <a:avLst/>
          </a:prstGeom>
          <a:noFill/>
        </p:spPr>
        <p:txBody>
          <a:bodyPr wrap="square">
            <a:spAutoFit/>
          </a:bodyPr>
          <a:lstStyle/>
          <a:p>
            <a:r>
              <a:rPr lang="en-US" b="0" i="0" dirty="0">
                <a:solidFill>
                  <a:srgbClr val="000000"/>
                </a:solidFill>
                <a:effectLst/>
                <a:latin typeface="Helvetica Neue"/>
              </a:rPr>
              <a:t>Most of the delays are from Sao Paulo and Rio De </a:t>
            </a:r>
            <a:r>
              <a:rPr lang="en-US" b="0" i="0" dirty="0" err="1">
                <a:solidFill>
                  <a:srgbClr val="000000"/>
                </a:solidFill>
                <a:effectLst/>
                <a:latin typeface="Helvetica Neue"/>
              </a:rPr>
              <a:t>Jenerio</a:t>
            </a:r>
            <a:endParaRPr lang="en-IN" dirty="0"/>
          </a:p>
        </p:txBody>
      </p:sp>
    </p:spTree>
    <p:extLst>
      <p:ext uri="{BB962C8B-B14F-4D97-AF65-F5344CB8AC3E}">
        <p14:creationId xmlns:p14="http://schemas.microsoft.com/office/powerpoint/2010/main" val="1190310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1121F611-59E7-44B1-B4A2-2D91D3EF5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063" y="214312"/>
            <a:ext cx="8751887" cy="6429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C6C8049-C193-4319-852E-14DB8B848755}"/>
              </a:ext>
            </a:extLst>
          </p:cNvPr>
          <p:cNvSpPr txBox="1"/>
          <p:nvPr/>
        </p:nvSpPr>
        <p:spPr>
          <a:xfrm>
            <a:off x="400050" y="501134"/>
            <a:ext cx="2838450" cy="923330"/>
          </a:xfrm>
          <a:prstGeom prst="rect">
            <a:avLst/>
          </a:prstGeom>
          <a:noFill/>
        </p:spPr>
        <p:txBody>
          <a:bodyPr wrap="square">
            <a:spAutoFit/>
          </a:bodyPr>
          <a:lstStyle/>
          <a:p>
            <a:pPr algn="l"/>
            <a:r>
              <a:rPr lang="en-IN" b="1" i="0" dirty="0">
                <a:solidFill>
                  <a:srgbClr val="000000"/>
                </a:solidFill>
                <a:effectLst/>
                <a:latin typeface="Helvetica Neue"/>
              </a:rPr>
              <a:t>STATEWISE CUSTOMER DISTRIBUTION</a:t>
            </a:r>
          </a:p>
        </p:txBody>
      </p:sp>
      <p:sp>
        <p:nvSpPr>
          <p:cNvPr id="6" name="TextBox 5">
            <a:extLst>
              <a:ext uri="{FF2B5EF4-FFF2-40B4-BE49-F238E27FC236}">
                <a16:creationId xmlns:a16="http://schemas.microsoft.com/office/drawing/2014/main" id="{BCBC0833-8C90-49F9-BE27-15BF4237B738}"/>
              </a:ext>
            </a:extLst>
          </p:cNvPr>
          <p:cNvSpPr txBox="1"/>
          <p:nvPr/>
        </p:nvSpPr>
        <p:spPr>
          <a:xfrm>
            <a:off x="400050" y="1711286"/>
            <a:ext cx="2571750" cy="1477328"/>
          </a:xfrm>
          <a:prstGeom prst="rect">
            <a:avLst/>
          </a:prstGeom>
          <a:noFill/>
        </p:spPr>
        <p:txBody>
          <a:bodyPr wrap="square">
            <a:spAutoFit/>
          </a:bodyPr>
          <a:lstStyle/>
          <a:p>
            <a:r>
              <a:rPr lang="en-US" b="0" i="0" dirty="0">
                <a:solidFill>
                  <a:srgbClr val="000000"/>
                </a:solidFill>
                <a:effectLst/>
                <a:latin typeface="Helvetica Neue"/>
              </a:rPr>
              <a:t>Most of the customers are from Sao Paulo. As a result of this, there is more sales in Sao Paulo</a:t>
            </a:r>
            <a:endParaRPr lang="en-IN" dirty="0"/>
          </a:p>
        </p:txBody>
      </p:sp>
    </p:spTree>
    <p:extLst>
      <p:ext uri="{BB962C8B-B14F-4D97-AF65-F5344CB8AC3E}">
        <p14:creationId xmlns:p14="http://schemas.microsoft.com/office/powerpoint/2010/main" val="158226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13208B9E-676F-4FDB-9229-2F01CB7790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5263" y="397733"/>
            <a:ext cx="7768318" cy="606253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A44DDF8-13F2-4955-949D-77135ED79EF2}"/>
              </a:ext>
            </a:extLst>
          </p:cNvPr>
          <p:cNvSpPr txBox="1"/>
          <p:nvPr/>
        </p:nvSpPr>
        <p:spPr>
          <a:xfrm>
            <a:off x="638175" y="1114425"/>
            <a:ext cx="2781300" cy="646331"/>
          </a:xfrm>
          <a:prstGeom prst="rect">
            <a:avLst/>
          </a:prstGeom>
          <a:noFill/>
        </p:spPr>
        <p:txBody>
          <a:bodyPr wrap="square" rtlCol="0">
            <a:spAutoFit/>
          </a:bodyPr>
          <a:lstStyle/>
          <a:p>
            <a:r>
              <a:rPr lang="en-US" dirty="0"/>
              <a:t>Toys is the most bought product category.</a:t>
            </a:r>
            <a:endParaRPr lang="en-IN" dirty="0"/>
          </a:p>
        </p:txBody>
      </p:sp>
    </p:spTree>
    <p:extLst>
      <p:ext uri="{BB962C8B-B14F-4D97-AF65-F5344CB8AC3E}">
        <p14:creationId xmlns:p14="http://schemas.microsoft.com/office/powerpoint/2010/main" val="1121975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B8D0A58B-E0F8-417A-BB06-44272F7181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150" y="3333750"/>
            <a:ext cx="4572000" cy="3292787"/>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206F183D-216F-4CB9-8EB5-3A7DE79913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5338" y="400287"/>
            <a:ext cx="4284663" cy="3886200"/>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1558C346-B172-4B75-B008-C8A09F40AD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533" y="400287"/>
            <a:ext cx="5331842" cy="273343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0B020BF-017D-45A0-A4AF-FC7E44EA9388}"/>
              </a:ext>
            </a:extLst>
          </p:cNvPr>
          <p:cNvSpPr txBox="1"/>
          <p:nvPr/>
        </p:nvSpPr>
        <p:spPr>
          <a:xfrm>
            <a:off x="7829550" y="4991100"/>
            <a:ext cx="3295650" cy="369332"/>
          </a:xfrm>
          <a:prstGeom prst="rect">
            <a:avLst/>
          </a:prstGeom>
          <a:noFill/>
        </p:spPr>
        <p:txBody>
          <a:bodyPr wrap="square" rtlCol="0">
            <a:spAutoFit/>
          </a:bodyPr>
          <a:lstStyle/>
          <a:p>
            <a:r>
              <a:rPr lang="en-US" dirty="0"/>
              <a:t>TRANSACTION TRENDS</a:t>
            </a:r>
            <a:endParaRPr lang="en-IN" dirty="0"/>
          </a:p>
        </p:txBody>
      </p:sp>
    </p:spTree>
    <p:extLst>
      <p:ext uri="{BB962C8B-B14F-4D97-AF65-F5344CB8AC3E}">
        <p14:creationId xmlns:p14="http://schemas.microsoft.com/office/powerpoint/2010/main" val="217296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2E98DF22-058B-4F34-8289-DDBDA637B4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8100" y="845214"/>
            <a:ext cx="7650692" cy="53269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4DABF6B-CA16-45F1-A3B5-1EE34E26D65C}"/>
              </a:ext>
            </a:extLst>
          </p:cNvPr>
          <p:cNvSpPr txBox="1"/>
          <p:nvPr/>
        </p:nvSpPr>
        <p:spPr>
          <a:xfrm>
            <a:off x="533400" y="600075"/>
            <a:ext cx="2695575" cy="923330"/>
          </a:xfrm>
          <a:prstGeom prst="rect">
            <a:avLst/>
          </a:prstGeom>
          <a:noFill/>
        </p:spPr>
        <p:txBody>
          <a:bodyPr wrap="square" rtlCol="0">
            <a:spAutoFit/>
          </a:bodyPr>
          <a:lstStyle/>
          <a:p>
            <a:r>
              <a:rPr lang="en-US" dirty="0"/>
              <a:t>AVERAGE BUY PRICE OF PRODUCT CATEGORY</a:t>
            </a:r>
            <a:endParaRPr lang="en-IN" dirty="0"/>
          </a:p>
        </p:txBody>
      </p:sp>
    </p:spTree>
    <p:extLst>
      <p:ext uri="{BB962C8B-B14F-4D97-AF65-F5344CB8AC3E}">
        <p14:creationId xmlns:p14="http://schemas.microsoft.com/office/powerpoint/2010/main" val="4064552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9812CF-D9F3-489A-81BE-6AFCF4344F70}"/>
              </a:ext>
            </a:extLst>
          </p:cNvPr>
          <p:cNvSpPr txBox="1"/>
          <p:nvPr/>
        </p:nvSpPr>
        <p:spPr>
          <a:xfrm>
            <a:off x="628649" y="1397675"/>
            <a:ext cx="4152900" cy="2585323"/>
          </a:xfrm>
          <a:prstGeom prst="rect">
            <a:avLst/>
          </a:prstGeom>
          <a:noFill/>
        </p:spPr>
        <p:txBody>
          <a:bodyPr wrap="square">
            <a:spAutoFit/>
          </a:bodyPr>
          <a:lstStyle/>
          <a:p>
            <a:r>
              <a:rPr lang="en-US" b="0" i="0" dirty="0">
                <a:solidFill>
                  <a:srgbClr val="111111"/>
                </a:solidFill>
                <a:effectLst/>
                <a:latin typeface="Roboto" panose="02000000000000000000" pitchFamily="2" charset="0"/>
              </a:rPr>
              <a:t>Market basket analysis (MBA) is an example of an </a:t>
            </a:r>
            <a:r>
              <a:rPr lang="en-US" b="1" i="0" dirty="0">
                <a:solidFill>
                  <a:srgbClr val="111111"/>
                </a:solidFill>
                <a:effectLst/>
                <a:latin typeface="Roboto" panose="02000000000000000000" pitchFamily="2" charset="0"/>
              </a:rPr>
              <a:t>analytics technique employed by retailers to understand customer purchase behaviors</a:t>
            </a:r>
            <a:r>
              <a:rPr lang="en-US" b="0" i="0" dirty="0">
                <a:solidFill>
                  <a:srgbClr val="111111"/>
                </a:solidFill>
                <a:effectLst/>
                <a:latin typeface="Roboto" panose="02000000000000000000" pitchFamily="2" charset="0"/>
              </a:rPr>
              <a:t>. It is used to determine what items are frequently bought together or placed in the same basket by customers. It uses this purchase information to leverage effectiveness of sales and marketing.</a:t>
            </a:r>
            <a:endParaRPr lang="en-IN" dirty="0"/>
          </a:p>
        </p:txBody>
      </p:sp>
      <p:sp>
        <p:nvSpPr>
          <p:cNvPr id="5" name="TextBox 4">
            <a:extLst>
              <a:ext uri="{FF2B5EF4-FFF2-40B4-BE49-F238E27FC236}">
                <a16:creationId xmlns:a16="http://schemas.microsoft.com/office/drawing/2014/main" id="{5E33EA70-0BAA-4669-8568-7E0B3037A981}"/>
              </a:ext>
            </a:extLst>
          </p:cNvPr>
          <p:cNvSpPr txBox="1"/>
          <p:nvPr/>
        </p:nvSpPr>
        <p:spPr>
          <a:xfrm>
            <a:off x="628650" y="3244334"/>
            <a:ext cx="6096000" cy="1477328"/>
          </a:xfrm>
          <a:prstGeom prst="rect">
            <a:avLst/>
          </a:prstGeom>
          <a:noFill/>
        </p:spPr>
        <p:txBody>
          <a:bodyPr wrap="square">
            <a:spAutoFit/>
          </a:bodyPr>
          <a:lstStyle/>
          <a:p>
            <a:endParaRPr lang="en-US" dirty="0"/>
          </a:p>
          <a:p>
            <a:endParaRPr lang="en-US" dirty="0"/>
          </a:p>
          <a:p>
            <a:endParaRPr lang="en-US" dirty="0"/>
          </a:p>
          <a:p>
            <a:endParaRPr lang="en-US" dirty="0"/>
          </a:p>
          <a:p>
            <a:r>
              <a:rPr lang="en-US" dirty="0"/>
              <a:t>Reference: Technopedia</a:t>
            </a:r>
            <a:endParaRPr lang="en-IN" dirty="0"/>
          </a:p>
        </p:txBody>
      </p:sp>
      <p:pic>
        <p:nvPicPr>
          <p:cNvPr id="13314" name="Picture 2" descr="Image result for what is market basket analysis">
            <a:extLst>
              <a:ext uri="{FF2B5EF4-FFF2-40B4-BE49-F238E27FC236}">
                <a16:creationId xmlns:a16="http://schemas.microsoft.com/office/drawing/2014/main" id="{36FD80E1-B6BD-42D2-BAA7-23B4A97BE7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5901" y="2660079"/>
            <a:ext cx="6267450" cy="35454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6C2F6A0-75EF-423E-B181-936932D90A20}"/>
              </a:ext>
            </a:extLst>
          </p:cNvPr>
          <p:cNvSpPr txBox="1"/>
          <p:nvPr/>
        </p:nvSpPr>
        <p:spPr>
          <a:xfrm>
            <a:off x="3409950" y="659011"/>
            <a:ext cx="6096000" cy="369332"/>
          </a:xfrm>
          <a:prstGeom prst="rect">
            <a:avLst/>
          </a:prstGeom>
          <a:noFill/>
        </p:spPr>
        <p:txBody>
          <a:bodyPr wrap="square">
            <a:spAutoFit/>
          </a:bodyPr>
          <a:lstStyle/>
          <a:p>
            <a:pPr algn="ctr"/>
            <a:r>
              <a:rPr lang="en-US" dirty="0"/>
              <a:t>WHAT IS MARKET BASKET ANALYSIS</a:t>
            </a:r>
          </a:p>
        </p:txBody>
      </p:sp>
    </p:spTree>
    <p:extLst>
      <p:ext uri="{BB962C8B-B14F-4D97-AF65-F5344CB8AC3E}">
        <p14:creationId xmlns:p14="http://schemas.microsoft.com/office/powerpoint/2010/main" val="520702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EA8899E1-AFDD-424C-B95A-E98169C68574}"/>
              </a:ext>
            </a:extLst>
          </p:cNvPr>
          <p:cNvSpPr txBox="1"/>
          <p:nvPr/>
        </p:nvSpPr>
        <p:spPr>
          <a:xfrm>
            <a:off x="4611172" y="609206"/>
            <a:ext cx="7066478" cy="5478423"/>
          </a:xfrm>
          <a:prstGeom prst="rect">
            <a:avLst/>
          </a:prstGeom>
          <a:noFill/>
        </p:spPr>
        <p:txBody>
          <a:bodyPr wrap="square">
            <a:spAutoFit/>
          </a:bodyPr>
          <a:lstStyle/>
          <a:p>
            <a:pPr algn="l"/>
            <a:r>
              <a:rPr lang="en-US" sz="1400" b="1" i="0" dirty="0">
                <a:solidFill>
                  <a:srgbClr val="111111"/>
                </a:solidFill>
                <a:effectLst/>
                <a:latin typeface="Open Sans" panose="020B0606030504020204" pitchFamily="34" charset="0"/>
              </a:rPr>
              <a:t>Association Rule Mining</a:t>
            </a:r>
          </a:p>
          <a:p>
            <a:pPr algn="l"/>
            <a:r>
              <a:rPr lang="en-US" sz="1400" b="0" i="0" dirty="0">
                <a:solidFill>
                  <a:srgbClr val="111111"/>
                </a:solidFill>
                <a:effectLst/>
                <a:latin typeface="Open Sans" panose="020B0606030504020204" pitchFamily="34" charset="0"/>
              </a:rPr>
              <a:t> </a:t>
            </a:r>
            <a:br>
              <a:rPr lang="en-US" sz="1400" b="0" i="0" dirty="0">
                <a:solidFill>
                  <a:srgbClr val="111111"/>
                </a:solidFill>
                <a:effectLst/>
                <a:latin typeface="Open Sans" panose="020B0606030504020204" pitchFamily="34" charset="0"/>
              </a:rPr>
            </a:br>
            <a:r>
              <a:rPr lang="en-US" sz="1400" b="0" i="0" dirty="0">
                <a:solidFill>
                  <a:srgbClr val="111111"/>
                </a:solidFill>
                <a:effectLst/>
                <a:latin typeface="Open Sans" panose="020B0606030504020204" pitchFamily="34" charset="0"/>
              </a:rPr>
              <a:t>Association Rule Mining is used when you want to find an association between different objects in a set, find frequent patterns in a transaction database, relational databases or any other information repository. The applications of Association Rule Mining are found in Marketing, Basket Data Analysis (or Market Basket Analysis) in retailing, clustering and classification.</a:t>
            </a:r>
          </a:p>
          <a:p>
            <a:pPr algn="l"/>
            <a:r>
              <a:rPr lang="en-US" sz="1400" b="0" i="0" dirty="0">
                <a:solidFill>
                  <a:srgbClr val="111111"/>
                </a:solidFill>
                <a:effectLst/>
                <a:latin typeface="Open Sans" panose="020B0606030504020204" pitchFamily="34" charset="0"/>
              </a:rPr>
              <a:t>The most common approach to find these patterns is Market Basket Analysis, which is a key technique used by large retailers like Amazon, Flipkart, </a:t>
            </a:r>
            <a:r>
              <a:rPr lang="en-US" sz="1400" b="0" i="0" dirty="0" err="1">
                <a:solidFill>
                  <a:srgbClr val="111111"/>
                </a:solidFill>
                <a:effectLst/>
                <a:latin typeface="Open Sans" panose="020B0606030504020204" pitchFamily="34" charset="0"/>
              </a:rPr>
              <a:t>etc</a:t>
            </a:r>
            <a:r>
              <a:rPr lang="en-US" sz="1400" b="0" i="0" dirty="0">
                <a:solidFill>
                  <a:srgbClr val="111111"/>
                </a:solidFill>
                <a:effectLst/>
                <a:latin typeface="Open Sans" panose="020B0606030504020204" pitchFamily="34" charset="0"/>
              </a:rPr>
              <a:t> to analyze customer buying habits by finding associations between the different items that customers place in their “shopping baskets”. The discovery of these associations can help retailers develop marketing strategies by gaining insight into which items are frequently purchased together by customers. The strategies may include:</a:t>
            </a:r>
          </a:p>
          <a:p>
            <a:pPr algn="l">
              <a:buFont typeface="Arial" panose="020B0604020202020204" pitchFamily="34" charset="0"/>
              <a:buChar char="•"/>
            </a:pPr>
            <a:r>
              <a:rPr lang="en-US" sz="1400" b="0" i="0" dirty="0">
                <a:solidFill>
                  <a:srgbClr val="111111"/>
                </a:solidFill>
                <a:effectLst/>
                <a:latin typeface="Open Sans" panose="020B0606030504020204" pitchFamily="34" charset="0"/>
              </a:rPr>
              <a:t>Changing the store layout according to trends</a:t>
            </a:r>
          </a:p>
          <a:p>
            <a:pPr algn="l">
              <a:buFont typeface="Arial" panose="020B0604020202020204" pitchFamily="34" charset="0"/>
              <a:buChar char="•"/>
            </a:pPr>
            <a:r>
              <a:rPr lang="en-US" sz="1400" b="0" i="0" dirty="0">
                <a:solidFill>
                  <a:srgbClr val="111111"/>
                </a:solidFill>
                <a:effectLst/>
                <a:latin typeface="Open Sans" panose="020B0606030504020204" pitchFamily="34" charset="0"/>
              </a:rPr>
              <a:t>Customer behavior analysis</a:t>
            </a:r>
          </a:p>
          <a:p>
            <a:pPr algn="l">
              <a:buFont typeface="Arial" panose="020B0604020202020204" pitchFamily="34" charset="0"/>
              <a:buChar char="•"/>
            </a:pPr>
            <a:r>
              <a:rPr lang="en-US" sz="1400" b="0" i="0" dirty="0">
                <a:solidFill>
                  <a:srgbClr val="111111"/>
                </a:solidFill>
                <a:effectLst/>
                <a:latin typeface="Open Sans" panose="020B0606030504020204" pitchFamily="34" charset="0"/>
              </a:rPr>
              <a:t>Catalog design</a:t>
            </a:r>
          </a:p>
          <a:p>
            <a:pPr algn="l">
              <a:buFont typeface="Arial" panose="020B0604020202020204" pitchFamily="34" charset="0"/>
              <a:buChar char="•"/>
            </a:pPr>
            <a:r>
              <a:rPr lang="en-US" sz="1400" b="0" i="0" dirty="0">
                <a:solidFill>
                  <a:srgbClr val="111111"/>
                </a:solidFill>
                <a:effectLst/>
                <a:latin typeface="Open Sans" panose="020B0606030504020204" pitchFamily="34" charset="0"/>
              </a:rPr>
              <a:t>Cross marketing on online stores</a:t>
            </a:r>
          </a:p>
          <a:p>
            <a:pPr algn="l">
              <a:buFont typeface="Arial" panose="020B0604020202020204" pitchFamily="34" charset="0"/>
              <a:buChar char="•"/>
            </a:pPr>
            <a:r>
              <a:rPr lang="en-US" sz="1400" b="0" i="0" dirty="0">
                <a:solidFill>
                  <a:srgbClr val="111111"/>
                </a:solidFill>
                <a:effectLst/>
                <a:latin typeface="Open Sans" panose="020B0606030504020204" pitchFamily="34" charset="0"/>
              </a:rPr>
              <a:t>What are the trending items customers buy</a:t>
            </a:r>
          </a:p>
          <a:p>
            <a:pPr algn="l">
              <a:buFont typeface="Arial" panose="020B0604020202020204" pitchFamily="34" charset="0"/>
              <a:buChar char="•"/>
            </a:pPr>
            <a:r>
              <a:rPr lang="en-US" sz="1400" b="0" i="0" dirty="0">
                <a:solidFill>
                  <a:srgbClr val="111111"/>
                </a:solidFill>
                <a:effectLst/>
                <a:latin typeface="Open Sans" panose="020B0606030504020204" pitchFamily="34" charset="0"/>
              </a:rPr>
              <a:t>Customized emails with add-on sales etc..</a:t>
            </a:r>
          </a:p>
          <a:p>
            <a:pPr algn="l"/>
            <a:r>
              <a:rPr lang="en-US" sz="1400" b="0" i="0" dirty="0">
                <a:solidFill>
                  <a:srgbClr val="111111"/>
                </a:solidFill>
                <a:effectLst/>
                <a:latin typeface="Open Sans" panose="020B0606030504020204" pitchFamily="34" charset="0"/>
              </a:rPr>
              <a:t>Online retailers and publishers can use this type of analysis to:</a:t>
            </a:r>
          </a:p>
          <a:p>
            <a:pPr algn="l">
              <a:buFont typeface="Arial" panose="020B0604020202020204" pitchFamily="34" charset="0"/>
              <a:buChar char="•"/>
            </a:pPr>
            <a:r>
              <a:rPr lang="en-US" sz="1400" b="0" i="0" dirty="0">
                <a:solidFill>
                  <a:srgbClr val="111111"/>
                </a:solidFill>
                <a:effectLst/>
                <a:latin typeface="Open Sans" panose="020B0606030504020204" pitchFamily="34" charset="0"/>
              </a:rPr>
              <a:t>Inform the placement of content items on their media sites, or products in their catalog</a:t>
            </a:r>
          </a:p>
          <a:p>
            <a:pPr algn="l">
              <a:buFont typeface="Arial" panose="020B0604020202020204" pitchFamily="34" charset="0"/>
              <a:buChar char="•"/>
            </a:pPr>
            <a:r>
              <a:rPr lang="en-US" sz="1400" b="0" i="0" dirty="0">
                <a:solidFill>
                  <a:srgbClr val="111111"/>
                </a:solidFill>
                <a:effectLst/>
                <a:latin typeface="Open Sans" panose="020B0606030504020204" pitchFamily="34" charset="0"/>
              </a:rPr>
              <a:t>Deliver targeted marketing (e.g. emailing customers who bought products specific products with other products and offers on those products that are likely to be interesting to them.)</a:t>
            </a:r>
          </a:p>
        </p:txBody>
      </p:sp>
      <p:sp>
        <p:nvSpPr>
          <p:cNvPr id="5" name="TextBox 4">
            <a:extLst>
              <a:ext uri="{FF2B5EF4-FFF2-40B4-BE49-F238E27FC236}">
                <a16:creationId xmlns:a16="http://schemas.microsoft.com/office/drawing/2014/main" id="{13E7F774-299A-45BB-BDFF-D6D8E37CE2BC}"/>
              </a:ext>
            </a:extLst>
          </p:cNvPr>
          <p:cNvSpPr txBox="1"/>
          <p:nvPr/>
        </p:nvSpPr>
        <p:spPr>
          <a:xfrm>
            <a:off x="4611172" y="5981700"/>
            <a:ext cx="6447353" cy="369332"/>
          </a:xfrm>
          <a:prstGeom prst="rect">
            <a:avLst/>
          </a:prstGeom>
          <a:noFill/>
        </p:spPr>
        <p:txBody>
          <a:bodyPr wrap="square" rtlCol="0">
            <a:spAutoFit/>
          </a:bodyPr>
          <a:lstStyle/>
          <a:p>
            <a:pPr algn="ctr"/>
            <a:r>
              <a:rPr lang="en-US" dirty="0"/>
              <a:t>Reference: KdNuggets</a:t>
            </a:r>
            <a:endParaRPr lang="en-IN" dirty="0"/>
          </a:p>
        </p:txBody>
      </p:sp>
    </p:spTree>
    <p:extLst>
      <p:ext uri="{BB962C8B-B14F-4D97-AF65-F5344CB8AC3E}">
        <p14:creationId xmlns:p14="http://schemas.microsoft.com/office/powerpoint/2010/main" val="326053619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870251" y="645378"/>
            <a:ext cx="6720321" cy="773361"/>
          </a:xfrm>
        </p:spPr>
        <p:txBody>
          <a:bodyPr>
            <a:normAutofit fontScale="90000"/>
          </a:bodyPr>
          <a:lstStyle/>
          <a:p>
            <a:pPr algn="ctr"/>
            <a:r>
              <a:rPr lang="en-US" dirty="0"/>
              <a:t>APRIORI ALGORITHM</a:t>
            </a:r>
            <a:br>
              <a:rPr lang="en-US" dirty="0"/>
            </a:br>
            <a:endParaRPr lang="en-US" dirty="0">
              <a:solidFill>
                <a:schemeClr val="tx1">
                  <a:lumMod val="75000"/>
                  <a:lumOff val="25000"/>
                </a:schemeClr>
              </a:solidFill>
            </a:endParaRPr>
          </a:p>
        </p:txBody>
      </p:sp>
      <p:sp>
        <p:nvSpPr>
          <p:cNvPr id="7" name="TextBox 6">
            <a:extLst>
              <a:ext uri="{FF2B5EF4-FFF2-40B4-BE49-F238E27FC236}">
                <a16:creationId xmlns:a16="http://schemas.microsoft.com/office/drawing/2014/main" id="{DECF5A53-E35B-4B63-9826-06250624F98C}"/>
              </a:ext>
            </a:extLst>
          </p:cNvPr>
          <p:cNvSpPr txBox="1"/>
          <p:nvPr/>
        </p:nvSpPr>
        <p:spPr>
          <a:xfrm>
            <a:off x="4870251" y="956129"/>
            <a:ext cx="6172200" cy="830997"/>
          </a:xfrm>
          <a:prstGeom prst="rect">
            <a:avLst/>
          </a:prstGeom>
          <a:noFill/>
        </p:spPr>
        <p:txBody>
          <a:bodyPr wrap="square">
            <a:spAutoFit/>
          </a:bodyPr>
          <a:lstStyle/>
          <a:p>
            <a:br>
              <a:rPr lang="en-US" sz="1600" dirty="0">
                <a:latin typeface="Arial" panose="020B0604020202020204" pitchFamily="34" charset="0"/>
                <a:cs typeface="Arial" panose="020B0604020202020204" pitchFamily="34" charset="0"/>
              </a:rPr>
            </a:br>
            <a:r>
              <a:rPr lang="en-US" sz="1600" b="0" i="0" dirty="0">
                <a:solidFill>
                  <a:srgbClr val="111111"/>
                </a:solidFill>
                <a:effectLst/>
                <a:latin typeface="Arial" panose="020B0604020202020204" pitchFamily="34" charset="0"/>
                <a:cs typeface="Arial" panose="020B0604020202020204" pitchFamily="34" charset="0"/>
              </a:rPr>
              <a:t>Apriori algorithm assumes that any subset of a frequent itemset must be frequent. Its the algorithm behind Market Basket Analysis.</a:t>
            </a:r>
            <a:endParaRPr lang="en-IN" sz="16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ACD1161D-2A52-45FC-8791-3EDAC0FBA14F}"/>
              </a:ext>
            </a:extLst>
          </p:cNvPr>
          <p:cNvSpPr txBox="1"/>
          <p:nvPr/>
        </p:nvSpPr>
        <p:spPr>
          <a:xfrm>
            <a:off x="4562475" y="2219561"/>
            <a:ext cx="6172200" cy="3539430"/>
          </a:xfrm>
          <a:prstGeom prst="rect">
            <a:avLst/>
          </a:prstGeom>
          <a:noFill/>
        </p:spPr>
        <p:txBody>
          <a:bodyPr wrap="square">
            <a:spAutoFit/>
          </a:bodyPr>
          <a:lstStyle/>
          <a:p>
            <a:pPr algn="l"/>
            <a:r>
              <a:rPr lang="en-IN" sz="1600" b="1" i="0" dirty="0">
                <a:solidFill>
                  <a:srgbClr val="000000"/>
                </a:solidFill>
                <a:effectLst/>
                <a:latin typeface="Arial" panose="020B0604020202020204" pitchFamily="34" charset="0"/>
                <a:cs typeface="Arial" panose="020B0604020202020204" pitchFamily="34" charset="0"/>
              </a:rPr>
              <a:t>Measure 1: Support.</a:t>
            </a:r>
          </a:p>
          <a:p>
            <a:pPr algn="l"/>
            <a:r>
              <a:rPr lang="en-US" sz="1600" b="0" i="0" dirty="0">
                <a:solidFill>
                  <a:srgbClr val="000000"/>
                </a:solidFill>
                <a:effectLst/>
                <a:latin typeface="Arial" panose="020B0604020202020204" pitchFamily="34" charset="0"/>
                <a:cs typeface="Arial" panose="020B0604020202020204" pitchFamily="34" charset="0"/>
              </a:rPr>
              <a:t>This says how popular an itemset is, as measured by the proportion of transactions in which an itemset appears</a:t>
            </a:r>
            <a:endParaRPr lang="en-IN" sz="1600" b="1" dirty="0">
              <a:solidFill>
                <a:srgbClr val="000000"/>
              </a:solidFill>
              <a:latin typeface="Arial" panose="020B0604020202020204" pitchFamily="34" charset="0"/>
              <a:cs typeface="Arial" panose="020B0604020202020204" pitchFamily="34" charset="0"/>
            </a:endParaRPr>
          </a:p>
          <a:p>
            <a:pPr algn="l"/>
            <a:endParaRPr lang="en-IN" sz="1600" b="1" i="0" dirty="0">
              <a:solidFill>
                <a:srgbClr val="000000"/>
              </a:solidFill>
              <a:effectLst/>
              <a:latin typeface="Arial" panose="020B0604020202020204" pitchFamily="34" charset="0"/>
              <a:cs typeface="Arial" panose="020B0604020202020204" pitchFamily="34" charset="0"/>
            </a:endParaRPr>
          </a:p>
          <a:p>
            <a:r>
              <a:rPr lang="en-IN" sz="1600" b="1" i="0" dirty="0">
                <a:solidFill>
                  <a:srgbClr val="000000"/>
                </a:solidFill>
                <a:effectLst/>
                <a:latin typeface="Arial" panose="020B0604020202020204" pitchFamily="34" charset="0"/>
                <a:cs typeface="Arial" panose="020B0604020202020204" pitchFamily="34" charset="0"/>
              </a:rPr>
              <a:t>Measure 2: Confidence.</a:t>
            </a:r>
          </a:p>
          <a:p>
            <a:pPr algn="l"/>
            <a:r>
              <a:rPr lang="en-US" sz="1600" b="0" i="0" dirty="0">
                <a:solidFill>
                  <a:srgbClr val="000000"/>
                </a:solidFill>
                <a:effectLst/>
                <a:latin typeface="Arial" panose="020B0604020202020204" pitchFamily="34" charset="0"/>
                <a:cs typeface="Arial" panose="020B0604020202020204" pitchFamily="34" charset="0"/>
              </a:rPr>
              <a:t>This says how likely item Y is purchased when item X is purchased, expressed as {X -&gt; Y}. This is measured by the proportion of transactions with item X, in which item Y also appears</a:t>
            </a:r>
            <a:r>
              <a:rPr lang="en-IN" sz="1600" b="1" dirty="0">
                <a:solidFill>
                  <a:srgbClr val="000000"/>
                </a:solidFill>
                <a:latin typeface="Arial" panose="020B0604020202020204" pitchFamily="34" charset="0"/>
                <a:cs typeface="Arial" panose="020B0604020202020204" pitchFamily="34" charset="0"/>
              </a:rPr>
              <a:t>.</a:t>
            </a:r>
          </a:p>
          <a:p>
            <a:pPr algn="l"/>
            <a:endParaRPr lang="en-IN" sz="1600" b="1" i="0" dirty="0">
              <a:solidFill>
                <a:srgbClr val="000000"/>
              </a:solidFill>
              <a:effectLst/>
              <a:latin typeface="Arial" panose="020B0604020202020204" pitchFamily="34" charset="0"/>
              <a:cs typeface="Arial" panose="020B0604020202020204" pitchFamily="34" charset="0"/>
            </a:endParaRPr>
          </a:p>
          <a:p>
            <a:r>
              <a:rPr lang="en-IN" sz="1600" b="1" i="0" dirty="0">
                <a:solidFill>
                  <a:srgbClr val="000000"/>
                </a:solidFill>
                <a:effectLst/>
                <a:latin typeface="Arial" panose="020B0604020202020204" pitchFamily="34" charset="0"/>
                <a:cs typeface="Arial" panose="020B0604020202020204" pitchFamily="34" charset="0"/>
              </a:rPr>
              <a:t>Measure 3: Lift</a:t>
            </a:r>
          </a:p>
          <a:p>
            <a:pPr algn="l"/>
            <a:endParaRPr lang="en-IN" sz="1600" b="1" dirty="0">
              <a:solidFill>
                <a:srgbClr val="000000"/>
              </a:solidFill>
              <a:latin typeface="Arial" panose="020B0604020202020204" pitchFamily="34" charset="0"/>
              <a:cs typeface="Arial" panose="020B0604020202020204" pitchFamily="34" charset="0"/>
            </a:endParaRPr>
          </a:p>
          <a:p>
            <a:pPr algn="l"/>
            <a:r>
              <a:rPr lang="en-US" sz="1600" b="0" i="0" dirty="0">
                <a:solidFill>
                  <a:srgbClr val="000000"/>
                </a:solidFill>
                <a:effectLst/>
                <a:latin typeface="Arial" panose="020B0604020202020204" pitchFamily="34" charset="0"/>
                <a:cs typeface="Arial" panose="020B0604020202020204" pitchFamily="34" charset="0"/>
              </a:rPr>
              <a:t>This says how likely item Y is purchased when item X is purchased, while controlling for how popular item Y is.</a:t>
            </a:r>
            <a:endParaRPr lang="en-IN" sz="1600" b="1"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670837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pPr algn="ctr"/>
            <a:r>
              <a:rPr lang="en-US" dirty="0">
                <a:solidFill>
                  <a:schemeClr val="tx1">
                    <a:lumMod val="75000"/>
                    <a:lumOff val="25000"/>
                  </a:schemeClr>
                </a:solidFill>
              </a:rPr>
              <a:t>INDEX</a:t>
            </a:r>
          </a:p>
        </p:txBody>
      </p:sp>
      <p:sp>
        <p:nvSpPr>
          <p:cNvPr id="3" name="TextBox 2">
            <a:extLst>
              <a:ext uri="{FF2B5EF4-FFF2-40B4-BE49-F238E27FC236}">
                <a16:creationId xmlns:a16="http://schemas.microsoft.com/office/drawing/2014/main" id="{E1C9C2FD-F9E9-4124-8B15-DA7FC100B1E8}"/>
              </a:ext>
            </a:extLst>
          </p:cNvPr>
          <p:cNvSpPr txBox="1"/>
          <p:nvPr/>
        </p:nvSpPr>
        <p:spPr>
          <a:xfrm>
            <a:off x="4799193" y="2656788"/>
            <a:ext cx="686243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PROBLEM STATEMENT</a:t>
            </a:r>
          </a:p>
          <a:p>
            <a:pPr marL="285750" indent="-285750">
              <a:buFont typeface="Arial" panose="020B0604020202020204" pitchFamily="34" charset="0"/>
              <a:buChar char="•"/>
            </a:pPr>
            <a:r>
              <a:rPr lang="en-US" dirty="0"/>
              <a:t>DATASETS</a:t>
            </a:r>
          </a:p>
          <a:p>
            <a:pPr marL="285750" indent="-285750">
              <a:buFont typeface="Arial" panose="020B0604020202020204" pitchFamily="34" charset="0"/>
              <a:buChar char="•"/>
            </a:pPr>
            <a:r>
              <a:rPr lang="en-US" dirty="0"/>
              <a:t>EDA &amp; VISUALIZATION</a:t>
            </a:r>
          </a:p>
          <a:p>
            <a:pPr marL="285750" indent="-285750">
              <a:buFont typeface="Arial" panose="020B0604020202020204" pitchFamily="34" charset="0"/>
              <a:buChar char="•"/>
            </a:pPr>
            <a:r>
              <a:rPr lang="en-US" dirty="0"/>
              <a:t>WHAT IS MARKET BASKET ANALYSIS</a:t>
            </a:r>
          </a:p>
          <a:p>
            <a:pPr marL="285750" indent="-285750">
              <a:buFont typeface="Arial" panose="020B0604020202020204" pitchFamily="34" charset="0"/>
              <a:buChar char="•"/>
            </a:pPr>
            <a:r>
              <a:rPr lang="en-US" dirty="0"/>
              <a:t>ASSOCIATION RULES MINING</a:t>
            </a:r>
          </a:p>
          <a:p>
            <a:pPr marL="285750" indent="-285750">
              <a:buFont typeface="Arial" panose="020B0604020202020204" pitchFamily="34" charset="0"/>
              <a:buChar char="•"/>
            </a:pPr>
            <a:r>
              <a:rPr lang="en-US" dirty="0"/>
              <a:t>APRIORI ALGORITHM</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7214" y="237744"/>
            <a:ext cx="6718433" cy="1746504"/>
          </a:xfrm>
        </p:spPr>
        <p:txBody>
          <a:bodyPr>
            <a:normAutofit fontScale="90000"/>
          </a:bodyPr>
          <a:lstStyle/>
          <a:p>
            <a:br>
              <a:rPr lang="en-US" sz="3200" i="1" u="sng" dirty="0">
                <a:solidFill>
                  <a:schemeClr val="tx1">
                    <a:lumMod val="75000"/>
                    <a:lumOff val="25000"/>
                  </a:schemeClr>
                </a:solidFill>
                <a:latin typeface="Bahnschrift Light Condensed" panose="020B0502040204020203" pitchFamily="34" charset="0"/>
                <a:cs typeface="Arial" panose="020B0604020202020204" pitchFamily="34" charset="0"/>
              </a:rPr>
            </a:br>
            <a:br>
              <a:rPr lang="en-US" sz="3200" i="1" u="sng" dirty="0">
                <a:solidFill>
                  <a:schemeClr val="tx1">
                    <a:lumMod val="75000"/>
                    <a:lumOff val="25000"/>
                  </a:schemeClr>
                </a:solidFill>
                <a:latin typeface="Bahnschrift Light Condensed" panose="020B0502040204020203" pitchFamily="34" charset="0"/>
                <a:cs typeface="Arial" panose="020B0604020202020204" pitchFamily="34" charset="0"/>
              </a:rPr>
            </a:br>
            <a:br>
              <a:rPr lang="en-US" sz="3200" i="1" u="sng" dirty="0">
                <a:solidFill>
                  <a:schemeClr val="tx1">
                    <a:lumMod val="75000"/>
                    <a:lumOff val="25000"/>
                  </a:schemeClr>
                </a:solidFill>
                <a:latin typeface="Bahnschrift Light Condensed" panose="020B0502040204020203" pitchFamily="34" charset="0"/>
                <a:cs typeface="Arial" panose="020B0604020202020204" pitchFamily="34" charset="0"/>
              </a:rPr>
            </a:br>
            <a:br>
              <a:rPr lang="en-US" sz="3200" i="1" u="sng" dirty="0">
                <a:solidFill>
                  <a:schemeClr val="tx1">
                    <a:lumMod val="75000"/>
                    <a:lumOff val="25000"/>
                  </a:schemeClr>
                </a:solidFill>
                <a:latin typeface="Bahnschrift Light Condensed" panose="020B0502040204020203" pitchFamily="34" charset="0"/>
                <a:cs typeface="Arial" panose="020B0604020202020204" pitchFamily="34" charset="0"/>
              </a:rPr>
            </a:br>
            <a:br>
              <a:rPr lang="en-US" sz="3200" i="1" u="sng" dirty="0">
                <a:solidFill>
                  <a:schemeClr val="tx1">
                    <a:lumMod val="75000"/>
                    <a:lumOff val="25000"/>
                  </a:schemeClr>
                </a:solidFill>
                <a:latin typeface="Bahnschrift Light Condensed" panose="020B0502040204020203" pitchFamily="34" charset="0"/>
                <a:cs typeface="Arial" panose="020B0604020202020204" pitchFamily="34" charset="0"/>
              </a:rPr>
            </a:br>
            <a:br>
              <a:rPr lang="en-US" sz="3200" i="1" u="sng" dirty="0">
                <a:solidFill>
                  <a:schemeClr val="tx1">
                    <a:lumMod val="75000"/>
                    <a:lumOff val="25000"/>
                  </a:schemeClr>
                </a:solidFill>
                <a:latin typeface="Bahnschrift Light Condensed" panose="020B0502040204020203" pitchFamily="34" charset="0"/>
                <a:cs typeface="Arial" panose="020B0604020202020204" pitchFamily="34" charset="0"/>
              </a:rPr>
            </a:br>
            <a:br>
              <a:rPr lang="en-US" sz="3200" i="1" u="sng" dirty="0">
                <a:solidFill>
                  <a:schemeClr val="tx1">
                    <a:lumMod val="75000"/>
                    <a:lumOff val="25000"/>
                  </a:schemeClr>
                </a:solidFill>
                <a:latin typeface="Bahnschrift Light Condensed" panose="020B0502040204020203" pitchFamily="34" charset="0"/>
                <a:cs typeface="Arial" panose="020B0604020202020204" pitchFamily="34" charset="0"/>
              </a:rPr>
            </a:br>
            <a:br>
              <a:rPr lang="en-US" sz="3200" i="1" u="sng" dirty="0">
                <a:solidFill>
                  <a:schemeClr val="tx1">
                    <a:lumMod val="75000"/>
                    <a:lumOff val="25000"/>
                  </a:schemeClr>
                </a:solidFill>
                <a:latin typeface="Bahnschrift Light Condensed" panose="020B0502040204020203" pitchFamily="34" charset="0"/>
                <a:cs typeface="Arial" panose="020B0604020202020204" pitchFamily="34" charset="0"/>
              </a:rPr>
            </a:br>
            <a:br>
              <a:rPr lang="en-US" sz="3200" i="1" u="sng" dirty="0">
                <a:solidFill>
                  <a:schemeClr val="tx1">
                    <a:lumMod val="75000"/>
                    <a:lumOff val="25000"/>
                  </a:schemeClr>
                </a:solidFill>
                <a:latin typeface="Bahnschrift Light Condensed" panose="020B0502040204020203" pitchFamily="34" charset="0"/>
                <a:cs typeface="Arial" panose="020B0604020202020204" pitchFamily="34" charset="0"/>
              </a:rPr>
            </a:br>
            <a:br>
              <a:rPr lang="en-US" sz="3200" i="1" u="sng" dirty="0">
                <a:solidFill>
                  <a:schemeClr val="tx1">
                    <a:lumMod val="75000"/>
                    <a:lumOff val="25000"/>
                  </a:schemeClr>
                </a:solidFill>
                <a:latin typeface="Bahnschrift Light Condensed" panose="020B0502040204020203" pitchFamily="34" charset="0"/>
                <a:cs typeface="Arial" panose="020B0604020202020204" pitchFamily="34" charset="0"/>
              </a:rPr>
            </a:br>
            <a:br>
              <a:rPr lang="en-US" sz="3200" i="1" u="sng" dirty="0">
                <a:solidFill>
                  <a:schemeClr val="tx1">
                    <a:lumMod val="75000"/>
                    <a:lumOff val="25000"/>
                  </a:schemeClr>
                </a:solidFill>
                <a:latin typeface="Bahnschrift Light Condensed" panose="020B0502040204020203" pitchFamily="34" charset="0"/>
                <a:cs typeface="Arial" panose="020B0604020202020204" pitchFamily="34" charset="0"/>
              </a:rPr>
            </a:br>
            <a:r>
              <a:rPr lang="en-US" sz="3200" i="1" u="sng" dirty="0">
                <a:solidFill>
                  <a:schemeClr val="tx1">
                    <a:lumMod val="75000"/>
                    <a:lumOff val="25000"/>
                  </a:schemeClr>
                </a:solidFill>
                <a:latin typeface="Bahnschrift Light Condensed" panose="020B0502040204020203" pitchFamily="34" charset="0"/>
                <a:cs typeface="Arial" panose="020B0604020202020204" pitchFamily="34" charset="0"/>
              </a:rPr>
              <a:t>PROBLEM &amp; DATASET</a:t>
            </a:r>
            <a:br>
              <a:rPr lang="en-US" sz="3200" i="1" u="sng" dirty="0">
                <a:solidFill>
                  <a:schemeClr val="tx1">
                    <a:lumMod val="75000"/>
                    <a:lumOff val="25000"/>
                  </a:schemeClr>
                </a:solidFill>
                <a:latin typeface="Bahnschrift Light Condensed" panose="020B0502040204020203" pitchFamily="34" charset="0"/>
                <a:cs typeface="Arial" panose="020B0604020202020204" pitchFamily="34" charset="0"/>
              </a:rPr>
            </a:br>
            <a:br>
              <a:rPr lang="en-US" sz="3200" i="1" u="sng" dirty="0">
                <a:solidFill>
                  <a:schemeClr val="tx1">
                    <a:lumMod val="75000"/>
                    <a:lumOff val="25000"/>
                  </a:schemeClr>
                </a:solidFill>
                <a:latin typeface="Bahnschrift Light Condensed" panose="020B0502040204020203" pitchFamily="34" charset="0"/>
                <a:cs typeface="Arial" panose="020B0604020202020204" pitchFamily="34" charset="0"/>
              </a:rPr>
            </a:br>
            <a:br>
              <a:rPr lang="en-US" dirty="0">
                <a:solidFill>
                  <a:schemeClr val="tx1">
                    <a:lumMod val="75000"/>
                    <a:lumOff val="25000"/>
                  </a:schemeClr>
                </a:solidFill>
              </a:rPr>
            </a:br>
            <a:r>
              <a:rPr lang="en-US" sz="2700" dirty="0" err="1">
                <a:solidFill>
                  <a:schemeClr val="tx1">
                    <a:lumMod val="75000"/>
                    <a:lumOff val="25000"/>
                  </a:schemeClr>
                </a:solidFill>
                <a:latin typeface="Arial" panose="020B0604020202020204" pitchFamily="34" charset="0"/>
                <a:cs typeface="Arial" panose="020B0604020202020204" pitchFamily="34" charset="0"/>
              </a:rPr>
              <a:t>Olist</a:t>
            </a:r>
            <a:r>
              <a:rPr lang="en-US" sz="2700" dirty="0">
                <a:solidFill>
                  <a:schemeClr val="tx1">
                    <a:lumMod val="75000"/>
                    <a:lumOff val="25000"/>
                  </a:schemeClr>
                </a:solidFill>
                <a:latin typeface="Arial" panose="020B0604020202020204" pitchFamily="34" charset="0"/>
                <a:cs typeface="Arial" panose="020B0604020202020204" pitchFamily="34" charset="0"/>
              </a:rPr>
              <a:t>, a leading Ecommerce company has been facing losses due to obsolete inventory, as unsold inventory inventory add to storage and warehouse costs.</a:t>
            </a:r>
            <a:br>
              <a:rPr lang="en-US" dirty="0">
                <a:solidFill>
                  <a:schemeClr val="tx1">
                    <a:lumMod val="75000"/>
                    <a:lumOff val="25000"/>
                  </a:schemeClr>
                </a:solidFill>
              </a:rPr>
            </a:br>
            <a:r>
              <a:rPr lang="en-US" sz="2700" dirty="0">
                <a:solidFill>
                  <a:schemeClr val="tx1">
                    <a:lumMod val="75000"/>
                    <a:lumOff val="25000"/>
                  </a:schemeClr>
                </a:solidFill>
                <a:latin typeface="Arial" panose="020B0604020202020204" pitchFamily="34" charset="0"/>
                <a:cs typeface="Arial" panose="020B0604020202020204" pitchFamily="34" charset="0"/>
              </a:rPr>
              <a:t>The objective of the project is to manage inventory cost by identifying top products that contribute to revenue using market basket analysis </a:t>
            </a:r>
            <a:r>
              <a:rPr lang="en-US" sz="2700" b="0" i="0" dirty="0">
                <a:solidFill>
                  <a:srgbClr val="333333"/>
                </a:solidFill>
                <a:effectLst/>
                <a:latin typeface="Arial" panose="020B0604020202020204" pitchFamily="34" charset="0"/>
                <a:cs typeface="Arial" panose="020B0604020202020204" pitchFamily="34" charset="0"/>
              </a:rPr>
              <a:t>to analyze the purchase behavior of individual customers to estimate with relative certainty, what items are more likely to be purchased individually or in combination with some other products.</a:t>
            </a:r>
            <a:endParaRPr lang="en-US" sz="27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E1C9C2FD-F9E9-4124-8B15-DA7FC100B1E8}"/>
              </a:ext>
            </a:extLst>
          </p:cNvPr>
          <p:cNvSpPr txBox="1"/>
          <p:nvPr/>
        </p:nvSpPr>
        <p:spPr>
          <a:xfrm>
            <a:off x="4799193" y="2656788"/>
            <a:ext cx="6862439" cy="369332"/>
          </a:xfrm>
          <a:prstGeom prst="rect">
            <a:avLst/>
          </a:prstGeom>
          <a:noFill/>
        </p:spPr>
        <p:txBody>
          <a:bodyPr wrap="square" rtlCol="0">
            <a:spAutoFit/>
          </a:bodyPr>
          <a:lstStyle/>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55959471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922329" y="506026"/>
            <a:ext cx="6329703" cy="755607"/>
          </a:xfrm>
        </p:spPr>
        <p:txBody>
          <a:bodyPr>
            <a:normAutofit/>
          </a:bodyPr>
          <a:lstStyle/>
          <a:p>
            <a:pPr algn="ctr"/>
            <a:r>
              <a:rPr lang="en-US" dirty="0">
                <a:solidFill>
                  <a:schemeClr val="tx1">
                    <a:lumMod val="75000"/>
                    <a:lumOff val="25000"/>
                  </a:schemeClr>
                </a:solidFill>
              </a:rPr>
              <a:t>DATASETS</a:t>
            </a:r>
          </a:p>
        </p:txBody>
      </p:sp>
      <p:sp>
        <p:nvSpPr>
          <p:cNvPr id="5" name="TextBox 4">
            <a:extLst>
              <a:ext uri="{FF2B5EF4-FFF2-40B4-BE49-F238E27FC236}">
                <a16:creationId xmlns:a16="http://schemas.microsoft.com/office/drawing/2014/main" id="{1CD0BBD4-FDF4-4D4C-8EDC-2070BA482BA8}"/>
              </a:ext>
            </a:extLst>
          </p:cNvPr>
          <p:cNvSpPr txBox="1"/>
          <p:nvPr/>
        </p:nvSpPr>
        <p:spPr>
          <a:xfrm>
            <a:off x="4660777" y="1420427"/>
            <a:ext cx="6906827"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Orders.csv: </a:t>
            </a:r>
            <a:r>
              <a:rPr lang="en-US" dirty="0"/>
              <a:t>Contains particulars about the order placed.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FF0000"/>
                </a:solidFill>
              </a:rPr>
              <a:t>Orders_items.csv: </a:t>
            </a:r>
            <a:r>
              <a:rPr lang="en-US" dirty="0"/>
              <a:t>Contains data about the items bought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FF0000"/>
                </a:solidFill>
              </a:rPr>
              <a:t>Customers.csv: </a:t>
            </a:r>
            <a:r>
              <a:rPr lang="en-US" dirty="0"/>
              <a:t>Contains information about customers who placed orders.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FF0000"/>
                </a:solidFill>
              </a:rPr>
              <a:t>Products.csv: </a:t>
            </a:r>
            <a:r>
              <a:rPr lang="en-US" dirty="0"/>
              <a:t>Contains particulars about product as dimensions and category of product.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FF0000"/>
                </a:solidFill>
              </a:rPr>
              <a:t>Payments.csv: </a:t>
            </a:r>
            <a:r>
              <a:rPr lang="en-US" dirty="0"/>
              <a:t>Contains details such as mode of payment.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FF0000"/>
                </a:solidFill>
              </a:rPr>
              <a:t>Data Dictionary: </a:t>
            </a:r>
            <a:r>
              <a:rPr lang="en-US" dirty="0"/>
              <a:t>Explains all the attributes present in all the various tables.</a:t>
            </a:r>
          </a:p>
          <a:p>
            <a:r>
              <a:rPr lang="en-US" dirty="0"/>
              <a:t>	</a:t>
            </a:r>
          </a:p>
        </p:txBody>
      </p:sp>
    </p:spTree>
    <p:extLst>
      <p:ext uri="{BB962C8B-B14F-4D97-AF65-F5344CB8AC3E}">
        <p14:creationId xmlns:p14="http://schemas.microsoft.com/office/powerpoint/2010/main" val="201427262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DCC7016-0966-4253-A94F-776130A4C0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49" y="412035"/>
            <a:ext cx="11363325" cy="603392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D4F8F12-0638-40D9-94B4-6F5100422904}"/>
              </a:ext>
            </a:extLst>
          </p:cNvPr>
          <p:cNvSpPr txBox="1"/>
          <p:nvPr/>
        </p:nvSpPr>
        <p:spPr>
          <a:xfrm>
            <a:off x="5200650" y="1123631"/>
            <a:ext cx="4191000" cy="646331"/>
          </a:xfrm>
          <a:prstGeom prst="rect">
            <a:avLst/>
          </a:prstGeom>
          <a:noFill/>
        </p:spPr>
        <p:txBody>
          <a:bodyPr wrap="square" rtlCol="0">
            <a:spAutoFit/>
          </a:bodyPr>
          <a:lstStyle/>
          <a:p>
            <a:r>
              <a:rPr lang="en-US" dirty="0"/>
              <a:t>Sao Paulo &amp; Rio De Janeiro has the most number of customers.</a:t>
            </a:r>
            <a:endParaRPr lang="en-IN" dirty="0"/>
          </a:p>
        </p:txBody>
      </p:sp>
      <p:sp>
        <p:nvSpPr>
          <p:cNvPr id="5" name="TextBox 4">
            <a:extLst>
              <a:ext uri="{FF2B5EF4-FFF2-40B4-BE49-F238E27FC236}">
                <a16:creationId xmlns:a16="http://schemas.microsoft.com/office/drawing/2014/main" id="{7F611050-7EC4-4902-B9CD-EDA293C72C6E}"/>
              </a:ext>
            </a:extLst>
          </p:cNvPr>
          <p:cNvSpPr txBox="1"/>
          <p:nvPr/>
        </p:nvSpPr>
        <p:spPr>
          <a:xfrm>
            <a:off x="5410200" y="583167"/>
            <a:ext cx="6096000" cy="369332"/>
          </a:xfrm>
          <a:prstGeom prst="rect">
            <a:avLst/>
          </a:prstGeom>
          <a:noFill/>
        </p:spPr>
        <p:txBody>
          <a:bodyPr wrap="square">
            <a:spAutoFit/>
          </a:bodyPr>
          <a:lstStyle/>
          <a:p>
            <a:pPr algn="l"/>
            <a:r>
              <a:rPr lang="en-IN" b="1" i="0" dirty="0">
                <a:solidFill>
                  <a:srgbClr val="000000"/>
                </a:solidFill>
                <a:effectLst/>
                <a:latin typeface="Helvetica Neue"/>
              </a:rPr>
              <a:t>CUSTOMERS BY CITY</a:t>
            </a:r>
          </a:p>
        </p:txBody>
      </p:sp>
    </p:spTree>
    <p:extLst>
      <p:ext uri="{BB962C8B-B14F-4D97-AF65-F5344CB8AC3E}">
        <p14:creationId xmlns:p14="http://schemas.microsoft.com/office/powerpoint/2010/main" val="4228380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529EA546-9F96-4B5A-9A16-E431880CB0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42900"/>
            <a:ext cx="11334749" cy="60864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9BDB298-F564-4926-A15D-DF1B8C3F2B5B}"/>
              </a:ext>
            </a:extLst>
          </p:cNvPr>
          <p:cNvSpPr txBox="1"/>
          <p:nvPr/>
        </p:nvSpPr>
        <p:spPr>
          <a:xfrm>
            <a:off x="1095375" y="704850"/>
            <a:ext cx="5419725" cy="923330"/>
          </a:xfrm>
          <a:prstGeom prst="rect">
            <a:avLst/>
          </a:prstGeom>
          <a:noFill/>
        </p:spPr>
        <p:txBody>
          <a:bodyPr wrap="square" rtlCol="0">
            <a:spAutoFit/>
          </a:bodyPr>
          <a:lstStyle/>
          <a:p>
            <a:r>
              <a:rPr lang="en-US" b="1" i="0" dirty="0">
                <a:solidFill>
                  <a:srgbClr val="000000"/>
                </a:solidFill>
                <a:effectLst/>
                <a:latin typeface="Helvetica Neue"/>
              </a:rPr>
              <a:t>From the graph above, we can see that there is a peak in the region of Christmas.</a:t>
            </a:r>
          </a:p>
          <a:p>
            <a:endParaRPr lang="en-IN" dirty="0"/>
          </a:p>
        </p:txBody>
      </p:sp>
    </p:spTree>
    <p:extLst>
      <p:ext uri="{BB962C8B-B14F-4D97-AF65-F5344CB8AC3E}">
        <p14:creationId xmlns:p14="http://schemas.microsoft.com/office/powerpoint/2010/main" val="1661994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3FFA6F6-24CE-4BB6-8311-B20AC68A7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9575" y="1019175"/>
            <a:ext cx="7029449" cy="54673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2156C89-E4DF-4E6C-A6C1-55E27D403E1E}"/>
              </a:ext>
            </a:extLst>
          </p:cNvPr>
          <p:cNvSpPr txBox="1"/>
          <p:nvPr/>
        </p:nvSpPr>
        <p:spPr>
          <a:xfrm>
            <a:off x="714375" y="577334"/>
            <a:ext cx="6096000" cy="369332"/>
          </a:xfrm>
          <a:prstGeom prst="rect">
            <a:avLst/>
          </a:prstGeom>
          <a:noFill/>
        </p:spPr>
        <p:txBody>
          <a:bodyPr wrap="square">
            <a:spAutoFit/>
          </a:bodyPr>
          <a:lstStyle/>
          <a:p>
            <a:pPr algn="l"/>
            <a:r>
              <a:rPr lang="en-IN" b="1" i="0" dirty="0">
                <a:solidFill>
                  <a:srgbClr val="000000"/>
                </a:solidFill>
                <a:effectLst/>
                <a:latin typeface="Helvetica Neue"/>
              </a:rPr>
              <a:t>DISTRIBUTION OF PAYMENT MODE</a:t>
            </a:r>
          </a:p>
        </p:txBody>
      </p:sp>
      <p:sp>
        <p:nvSpPr>
          <p:cNvPr id="6" name="TextBox 5">
            <a:extLst>
              <a:ext uri="{FF2B5EF4-FFF2-40B4-BE49-F238E27FC236}">
                <a16:creationId xmlns:a16="http://schemas.microsoft.com/office/drawing/2014/main" id="{2E536746-25F4-4886-AE6A-00AF311795B7}"/>
              </a:ext>
            </a:extLst>
          </p:cNvPr>
          <p:cNvSpPr txBox="1"/>
          <p:nvPr/>
        </p:nvSpPr>
        <p:spPr>
          <a:xfrm>
            <a:off x="514350" y="1115110"/>
            <a:ext cx="3829050" cy="646331"/>
          </a:xfrm>
          <a:prstGeom prst="rect">
            <a:avLst/>
          </a:prstGeom>
          <a:noFill/>
        </p:spPr>
        <p:txBody>
          <a:bodyPr wrap="square">
            <a:spAutoFit/>
          </a:bodyPr>
          <a:lstStyle/>
          <a:p>
            <a:r>
              <a:rPr lang="en-US" b="0" i="0" dirty="0">
                <a:solidFill>
                  <a:srgbClr val="000000"/>
                </a:solidFill>
                <a:effectLst/>
                <a:latin typeface="Helvetica Neue"/>
              </a:rPr>
              <a:t>74% of payment is through credit card and 19% is through Wallets</a:t>
            </a:r>
            <a:endParaRPr lang="en-IN" dirty="0"/>
          </a:p>
        </p:txBody>
      </p:sp>
    </p:spTree>
    <p:extLst>
      <p:ext uri="{BB962C8B-B14F-4D97-AF65-F5344CB8AC3E}">
        <p14:creationId xmlns:p14="http://schemas.microsoft.com/office/powerpoint/2010/main" val="295274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06BD9E34-B0E0-4A4E-8AB7-402E2B97DD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4225" y="400050"/>
            <a:ext cx="8359458" cy="62293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A7F2AEE-0DAB-4A95-956C-6FB554758F5C}"/>
              </a:ext>
            </a:extLst>
          </p:cNvPr>
          <p:cNvSpPr txBox="1"/>
          <p:nvPr/>
        </p:nvSpPr>
        <p:spPr>
          <a:xfrm>
            <a:off x="342900" y="743635"/>
            <a:ext cx="3076575" cy="923330"/>
          </a:xfrm>
          <a:prstGeom prst="rect">
            <a:avLst/>
          </a:prstGeom>
          <a:noFill/>
        </p:spPr>
        <p:txBody>
          <a:bodyPr wrap="square">
            <a:spAutoFit/>
          </a:bodyPr>
          <a:lstStyle/>
          <a:p>
            <a:pPr algn="ctr"/>
            <a:r>
              <a:rPr lang="en-US" b="1" i="0" dirty="0">
                <a:solidFill>
                  <a:srgbClr val="000000"/>
                </a:solidFill>
                <a:effectLst/>
                <a:latin typeface="Helvetica Neue"/>
              </a:rPr>
              <a:t>STATEWISE AVERAGE NUMBER OF INSTALLMENT</a:t>
            </a:r>
          </a:p>
        </p:txBody>
      </p:sp>
      <p:sp>
        <p:nvSpPr>
          <p:cNvPr id="6" name="TextBox 5">
            <a:extLst>
              <a:ext uri="{FF2B5EF4-FFF2-40B4-BE49-F238E27FC236}">
                <a16:creationId xmlns:a16="http://schemas.microsoft.com/office/drawing/2014/main" id="{C16C69DF-1792-4116-AA8E-3B20C4671017}"/>
              </a:ext>
            </a:extLst>
          </p:cNvPr>
          <p:cNvSpPr txBox="1"/>
          <p:nvPr/>
        </p:nvSpPr>
        <p:spPr>
          <a:xfrm>
            <a:off x="371475" y="1666965"/>
            <a:ext cx="3048000" cy="1754326"/>
          </a:xfrm>
          <a:prstGeom prst="rect">
            <a:avLst/>
          </a:prstGeom>
          <a:noFill/>
        </p:spPr>
        <p:txBody>
          <a:bodyPr wrap="square">
            <a:spAutoFit/>
          </a:bodyPr>
          <a:lstStyle/>
          <a:p>
            <a:br>
              <a:rPr lang="en-US" dirty="0"/>
            </a:br>
            <a:r>
              <a:rPr lang="en-US" b="0" i="0" dirty="0">
                <a:solidFill>
                  <a:srgbClr val="000000"/>
                </a:solidFill>
                <a:effectLst/>
                <a:latin typeface="Helvetica Neue"/>
              </a:rPr>
              <a:t>Customers from most of the states usually pay in 3 - 4 installments whereas there are only two states where avg no. of installments are 2</a:t>
            </a:r>
            <a:endParaRPr lang="en-IN" dirty="0"/>
          </a:p>
        </p:txBody>
      </p:sp>
    </p:spTree>
    <p:extLst>
      <p:ext uri="{BB962C8B-B14F-4D97-AF65-F5344CB8AC3E}">
        <p14:creationId xmlns:p14="http://schemas.microsoft.com/office/powerpoint/2010/main" val="2881319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CDFC65BC-365D-4921-82A2-8E422FE393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282244"/>
            <a:ext cx="9096375" cy="62935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D5EB500-3D57-46F5-BDF9-02547E7A3015}"/>
              </a:ext>
            </a:extLst>
          </p:cNvPr>
          <p:cNvSpPr txBox="1"/>
          <p:nvPr/>
        </p:nvSpPr>
        <p:spPr>
          <a:xfrm>
            <a:off x="638175" y="586859"/>
            <a:ext cx="6096000" cy="369332"/>
          </a:xfrm>
          <a:prstGeom prst="rect">
            <a:avLst/>
          </a:prstGeom>
          <a:noFill/>
        </p:spPr>
        <p:txBody>
          <a:bodyPr wrap="square">
            <a:spAutoFit/>
          </a:bodyPr>
          <a:lstStyle/>
          <a:p>
            <a:pPr algn="l"/>
            <a:r>
              <a:rPr lang="en-IN" b="1" i="0" dirty="0">
                <a:solidFill>
                  <a:srgbClr val="000000"/>
                </a:solidFill>
                <a:effectLst/>
                <a:latin typeface="Helvetica Neue"/>
              </a:rPr>
              <a:t>ORDER STATUS</a:t>
            </a:r>
          </a:p>
        </p:txBody>
      </p:sp>
      <p:sp>
        <p:nvSpPr>
          <p:cNvPr id="6" name="TextBox 5">
            <a:extLst>
              <a:ext uri="{FF2B5EF4-FFF2-40B4-BE49-F238E27FC236}">
                <a16:creationId xmlns:a16="http://schemas.microsoft.com/office/drawing/2014/main" id="{86862081-4068-4CD6-BFEB-2A1954D9ACD1}"/>
              </a:ext>
            </a:extLst>
          </p:cNvPr>
          <p:cNvSpPr txBox="1"/>
          <p:nvPr/>
        </p:nvSpPr>
        <p:spPr>
          <a:xfrm>
            <a:off x="495300" y="1260806"/>
            <a:ext cx="2286000" cy="2031325"/>
          </a:xfrm>
          <a:prstGeom prst="rect">
            <a:avLst/>
          </a:prstGeom>
          <a:noFill/>
        </p:spPr>
        <p:txBody>
          <a:bodyPr wrap="square">
            <a:spAutoFit/>
          </a:bodyPr>
          <a:lstStyle/>
          <a:p>
            <a:r>
              <a:rPr lang="en-US" b="0" i="0" dirty="0">
                <a:solidFill>
                  <a:srgbClr val="000000"/>
                </a:solidFill>
                <a:effectLst/>
                <a:latin typeface="Helvetica Neue"/>
              </a:rPr>
              <a:t>Here most of the orders are delivered, however there are very few orders which are unavailable/shipped/cancelled etc.</a:t>
            </a:r>
            <a:endParaRPr lang="en-IN" dirty="0"/>
          </a:p>
        </p:txBody>
      </p:sp>
    </p:spTree>
    <p:extLst>
      <p:ext uri="{BB962C8B-B14F-4D97-AF65-F5344CB8AC3E}">
        <p14:creationId xmlns:p14="http://schemas.microsoft.com/office/powerpoint/2010/main" val="11045354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{55EC75A5-F33A-4AF5-AB1C-43F64F63CA21}tf56410444_win32</Template>
  <TotalTime>62</TotalTime>
  <Words>806</Words>
  <Application>Microsoft Office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Avenir Next LT Pro</vt:lpstr>
      <vt:lpstr>Avenir Next LT Pro Light</vt:lpstr>
      <vt:lpstr>Bahnschrift Light Condensed</vt:lpstr>
      <vt:lpstr>Garamond</vt:lpstr>
      <vt:lpstr>Helvetica Neue</vt:lpstr>
      <vt:lpstr>Open Sans</vt:lpstr>
      <vt:lpstr>Roboto</vt:lpstr>
      <vt:lpstr>SavonVTI</vt:lpstr>
      <vt:lpstr>MARKET BASKET ANALYSIS</vt:lpstr>
      <vt:lpstr>INDEX</vt:lpstr>
      <vt:lpstr>           PROBLEM &amp; DATASET   Olist, a leading Ecommerce company has been facing losses due to obsolete inventory, as unsold inventory inventory add to storage and warehouse costs. The objective of the project is to manage inventory cost by identifying top products that contribute to revenue using market basket analysis to analyze the purchase behavior of individual customers to estimate with relative certainty, what items are more likely to be purchased individually or in combination with some other products.</vt:lpstr>
      <vt:lpstr>DATASETS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APRIORI ALGORITHM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ANALYSIS</dc:title>
  <dc:creator>GIRISH JAMNALE</dc:creator>
  <cp:lastModifiedBy>GIRISH JAMNALE</cp:lastModifiedBy>
  <cp:revision>8</cp:revision>
  <dcterms:created xsi:type="dcterms:W3CDTF">2021-01-01T17:37:48Z</dcterms:created>
  <dcterms:modified xsi:type="dcterms:W3CDTF">2021-01-01T18:40:34Z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