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3" r:id="rId27"/>
    <p:sldId id="307" r:id="rId28"/>
    <p:sldId id="306" r:id="rId29"/>
    <p:sldId id="305" r:id="rId30"/>
    <p:sldId id="304"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8" r:id="rId47"/>
    <p:sldId id="299" r:id="rId48"/>
    <p:sldId id="300" r:id="rId49"/>
    <p:sldId id="301"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BA97B0-019D-410F-8912-213627476570}" type="datetimeFigureOut">
              <a:rPr lang="en-US" smtClean="0"/>
              <a:pPr/>
              <a:t>8/24/2020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BA97B0-019D-410F-8912-213627476570}"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pPr/>
              <a:t>8/24/2020</a:t>
            </a:fld>
            <a:endParaRPr lang="en-US"/>
          </a:p>
        </p:txBody>
      </p:sp>
      <p:sp>
        <p:nvSpPr>
          <p:cNvPr id="8" name="Slide Number Placeholder 7"/>
          <p:cNvSpPr>
            <a:spLocks noGrp="1"/>
          </p:cNvSpPr>
          <p:nvPr>
            <p:ph type="sldNum" sz="quarter" idx="11"/>
          </p:nvPr>
        </p:nvSpPr>
        <p:spPr/>
        <p:txBody>
          <a:bodyPr/>
          <a:lstStyle/>
          <a:p>
            <a:fld id="{8735AA3F-17C6-4379-A486-DCEBEF93F20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A97B0-019D-410F-8912-213627476570}"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735AA3F-17C6-4379-A486-DCEBEF93F2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DBA97B0-019D-410F-8912-213627476570}"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DBA97B0-019D-410F-8912-213627476570}" type="datetimeFigureOut">
              <a:rPr lang="en-US" smtClean="0"/>
              <a:pPr/>
              <a:t>8/24/2020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35AA3F-17C6-4379-A486-DCEBEF93F20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42875" y="1425714"/>
            <a:ext cx="8572500" cy="707886"/>
          </a:xfrm>
          <a:prstGeom prst="rect">
            <a:avLst/>
          </a:prstGeom>
          <a:noFill/>
          <a:ln w="9525">
            <a:noFill/>
            <a:miter lim="800000"/>
            <a:headEnd/>
            <a:tailEnd/>
          </a:ln>
        </p:spPr>
        <p:txBody>
          <a:bodyPr wrap="square">
            <a:spAutoFit/>
          </a:bodyPr>
          <a:lstStyle/>
          <a:p>
            <a:pPr algn="ctr" eaLnBrk="1" hangingPunct="1"/>
            <a:r>
              <a:rPr lang="en-IN" sz="4000" b="1" dirty="0">
                <a:solidFill>
                  <a:schemeClr val="accent2">
                    <a:lumMod val="60000"/>
                    <a:lumOff val="40000"/>
                  </a:schemeClr>
                </a:solidFill>
                <a:latin typeface="+mn-lt"/>
              </a:rPr>
              <a:t>False Alarm Detection System</a:t>
            </a:r>
            <a:endParaRPr lang="en-US" altLang="en-US" sz="4000" dirty="0">
              <a:solidFill>
                <a:schemeClr val="accent2">
                  <a:lumMod val="60000"/>
                  <a:lumOff val="40000"/>
                </a:schemeClr>
              </a:solidFill>
              <a:latin typeface="+mn-lt"/>
              <a:ea typeface="幼圆"/>
              <a:cs typeface="幼圆"/>
            </a:endParaRPr>
          </a:p>
        </p:txBody>
      </p:sp>
      <p:sp>
        <p:nvSpPr>
          <p:cNvPr id="4" name="TextBox 3"/>
          <p:cNvSpPr txBox="1"/>
          <p:nvPr/>
        </p:nvSpPr>
        <p:spPr>
          <a:xfrm>
            <a:off x="514625" y="4854714"/>
            <a:ext cx="3462366" cy="1015663"/>
          </a:xfrm>
          <a:prstGeom prst="rect">
            <a:avLst/>
          </a:prstGeom>
          <a:noFill/>
        </p:spPr>
        <p:txBody>
          <a:bodyPr wrap="square" rtlCol="0">
            <a:spAutoFit/>
          </a:bodyPr>
          <a:lstStyle/>
          <a:p>
            <a:r>
              <a:rPr lang="en-US" sz="2000" b="1" dirty="0" smtClean="0">
                <a:solidFill>
                  <a:srgbClr val="00B050"/>
                </a:solidFill>
                <a:latin typeface="+mn-lt"/>
              </a:rPr>
              <a:t>Project Guide:</a:t>
            </a:r>
          </a:p>
          <a:p>
            <a:r>
              <a:rPr lang="en-US" sz="2000" b="1" dirty="0" err="1" smtClean="0">
                <a:solidFill>
                  <a:srgbClr val="00B050"/>
                </a:solidFill>
              </a:rPr>
              <a:t>Raghav</a:t>
            </a:r>
            <a:r>
              <a:rPr lang="en-US" sz="2000" b="1" dirty="0" smtClean="0">
                <a:solidFill>
                  <a:srgbClr val="00B050"/>
                </a:solidFill>
              </a:rPr>
              <a:t> </a:t>
            </a:r>
            <a:r>
              <a:rPr lang="en-US" sz="2000" b="1" dirty="0" err="1" smtClean="0">
                <a:solidFill>
                  <a:srgbClr val="00B050"/>
                </a:solidFill>
              </a:rPr>
              <a:t>Arrora</a:t>
            </a:r>
            <a:endParaRPr lang="en-US" sz="2000" b="1" dirty="0" smtClean="0">
              <a:solidFill>
                <a:srgbClr val="00B050"/>
              </a:solidFill>
            </a:endParaRPr>
          </a:p>
          <a:p>
            <a:r>
              <a:rPr lang="en-US" sz="2000" b="1" dirty="0" err="1" smtClean="0">
                <a:solidFill>
                  <a:srgbClr val="00B050"/>
                </a:solidFill>
                <a:latin typeface="+mn-lt"/>
              </a:rPr>
              <a:t>Techonogeeks</a:t>
            </a:r>
            <a:r>
              <a:rPr lang="en-US" sz="2000" b="1" dirty="0" smtClean="0">
                <a:latin typeface="+mn-lt"/>
              </a:rPr>
              <a:t> </a:t>
            </a:r>
          </a:p>
        </p:txBody>
      </p:sp>
      <p:sp>
        <p:nvSpPr>
          <p:cNvPr id="5" name="TextBox 4"/>
          <p:cNvSpPr txBox="1"/>
          <p:nvPr/>
        </p:nvSpPr>
        <p:spPr>
          <a:xfrm>
            <a:off x="5643570" y="4854714"/>
            <a:ext cx="3271830" cy="1015663"/>
          </a:xfrm>
          <a:prstGeom prst="rect">
            <a:avLst/>
          </a:prstGeom>
          <a:noFill/>
        </p:spPr>
        <p:txBody>
          <a:bodyPr wrap="square" rtlCol="0">
            <a:spAutoFit/>
          </a:bodyPr>
          <a:lstStyle/>
          <a:p>
            <a:r>
              <a:rPr lang="en-US" sz="2000" b="1" dirty="0">
                <a:ea typeface="Cambria Math" panose="02040503050406030204" pitchFamily="18" charset="0"/>
              </a:rPr>
              <a:t> </a:t>
            </a:r>
            <a:r>
              <a:rPr lang="en-US" sz="2000" b="1" dirty="0" smtClean="0">
                <a:solidFill>
                  <a:srgbClr val="00B050"/>
                </a:solidFill>
                <a:latin typeface="+mn-lt"/>
                <a:ea typeface="Cambria Math" panose="02040503050406030204" pitchFamily="18" charset="0"/>
              </a:rPr>
              <a:t>By: </a:t>
            </a:r>
            <a:endParaRPr lang="en-US" sz="2000" b="1" dirty="0" smtClean="0">
              <a:solidFill>
                <a:srgbClr val="00B050"/>
              </a:solidFill>
              <a:latin typeface="+mn-lt"/>
              <a:ea typeface="Cambria Math" panose="02040503050406030204" pitchFamily="18" charset="0"/>
            </a:endParaRPr>
          </a:p>
          <a:p>
            <a:r>
              <a:rPr lang="en-US" sz="2000" b="1" dirty="0">
                <a:solidFill>
                  <a:srgbClr val="00B050"/>
                </a:solidFill>
                <a:ea typeface="Cambria Math" panose="02040503050406030204" pitchFamily="18" charset="0"/>
              </a:rPr>
              <a:t> </a:t>
            </a:r>
            <a:r>
              <a:rPr lang="en-US" sz="2000" b="1" dirty="0" smtClean="0">
                <a:solidFill>
                  <a:srgbClr val="00B050"/>
                </a:solidFill>
                <a:ea typeface="Cambria Math" panose="02040503050406030204" pitchFamily="18" charset="0"/>
              </a:rPr>
              <a:t>Girish </a:t>
            </a:r>
            <a:r>
              <a:rPr lang="en-US" sz="2000" b="1" dirty="0" err="1" smtClean="0">
                <a:solidFill>
                  <a:srgbClr val="00B050"/>
                </a:solidFill>
                <a:ea typeface="Cambria Math" panose="02040503050406030204" pitchFamily="18" charset="0"/>
              </a:rPr>
              <a:t>Khadse</a:t>
            </a:r>
            <a:endParaRPr lang="en-US" sz="2000" b="1" dirty="0" smtClean="0">
              <a:solidFill>
                <a:srgbClr val="00B050"/>
              </a:solidFill>
              <a:ea typeface="Cambria Math" panose="02040503050406030204" pitchFamily="18" charset="0"/>
            </a:endParaRPr>
          </a:p>
          <a:p>
            <a:r>
              <a:rPr lang="en-US" sz="2000" b="1" dirty="0" smtClean="0">
                <a:solidFill>
                  <a:srgbClr val="00B050"/>
                </a:solidFill>
                <a:ea typeface="Cambria Math" panose="02040503050406030204" pitchFamily="18" charset="0"/>
              </a:rPr>
              <a:t> 9503130893</a:t>
            </a:r>
            <a:endParaRPr lang="en-US" sz="2000" b="1" dirty="0" smtClean="0">
              <a:solidFill>
                <a:srgbClr val="00B050"/>
              </a:solidFill>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19200"/>
            <a:ext cx="8699501" cy="4924425"/>
          </a:xfrm>
        </p:spPr>
        <p:txBody>
          <a:bodyPr>
            <a:normAutofit/>
          </a:bodyPr>
          <a:lstStyle/>
          <a:p>
            <a:pPr>
              <a:defRPr/>
            </a:pPr>
            <a:r>
              <a:rPr lang="en-US" sz="2600" dirty="0" smtClean="0">
                <a:latin typeface="Times New Roman" pitchFamily="18" charset="0"/>
                <a:cs typeface="Times New Roman" pitchFamily="18" charset="0"/>
              </a:rPr>
              <a:t>False alarm detection system is a web based system use in a chemical industry to manage H2S gas detection. </a:t>
            </a:r>
          </a:p>
          <a:p>
            <a:pPr>
              <a:buNone/>
              <a:defRPr/>
            </a:pPr>
            <a:endParaRPr lang="en-US" sz="2600" dirty="0" smtClean="0">
              <a:latin typeface="Times New Roman" pitchFamily="18" charset="0"/>
              <a:cs typeface="Times New Roman" pitchFamily="18" charset="0"/>
            </a:endParaRPr>
          </a:p>
          <a:p>
            <a:pPr>
              <a:defRPr/>
            </a:pPr>
            <a:r>
              <a:rPr lang="en-US" sz="2600" dirty="0" smtClean="0">
                <a:latin typeface="Times New Roman" pitchFamily="18" charset="0"/>
                <a:cs typeface="Times New Roman" pitchFamily="18" charset="0"/>
              </a:rPr>
              <a:t>False alarm detection system is reduce to help supporting team cost. The system will be reliable and fast tool in the daily work and will also be ensure security solution of staff.</a:t>
            </a:r>
          </a:p>
          <a:p>
            <a:pPr eaLnBrk="1" hangingPunct="1">
              <a:defRPr/>
            </a:pPr>
            <a:endParaRPr lang="en-US" altLang="en-US" sz="2600" dirty="0" smtClean="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3783408" cy="1077218"/>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Proposed </a:t>
            </a:r>
            <a:r>
              <a:rPr lang="en-US" sz="3200" b="1" u="sng" dirty="0" smtClean="0">
                <a:solidFill>
                  <a:schemeClr val="accent2">
                    <a:lumMod val="60000"/>
                    <a:lumOff val="40000"/>
                  </a:schemeClr>
                </a:solidFill>
                <a:latin typeface="+mn-lt"/>
              </a:rPr>
              <a:t>System:</a:t>
            </a:r>
            <a:r>
              <a:rPr lang="en-IN" sz="3200" u="sng" dirty="0">
                <a:solidFill>
                  <a:schemeClr val="accent2">
                    <a:lumMod val="60000"/>
                    <a:lumOff val="40000"/>
                  </a:schemeClr>
                </a:solidFill>
                <a:latin typeface="+mn-lt"/>
              </a:rPr>
              <a:t/>
            </a:r>
            <a:br>
              <a:rPr lang="en-IN" sz="3200" u="sng" dirty="0">
                <a:solidFill>
                  <a:schemeClr val="accent2">
                    <a:lumMod val="60000"/>
                    <a:lumOff val="40000"/>
                  </a:schemeClr>
                </a:solidFill>
                <a:latin typeface="+mn-lt"/>
              </a:rPr>
            </a:b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71546"/>
            <a:ext cx="8658225" cy="5500704"/>
          </a:xfrm>
        </p:spPr>
        <p:txBody>
          <a:bodyPr>
            <a:normAutofit/>
          </a:bodyPr>
          <a:lstStyle/>
          <a:p>
            <a:pPr eaLnBrk="1" hangingPunct="1"/>
            <a:r>
              <a:rPr lang="en-US" sz="2600" dirty="0" smtClean="0">
                <a:latin typeface="Times New Roman" pitchFamily="18" charset="0"/>
                <a:ea typeface="宋体" pitchFamily="2" charset="-122"/>
                <a:cs typeface="Times New Roman" pitchFamily="18" charset="0"/>
              </a:rPr>
              <a:t>The model can further be implemented in different areas of the industry and can be enhanced by training with the relevant data.</a:t>
            </a:r>
          </a:p>
          <a:p>
            <a:pPr eaLnBrk="1" hangingPunct="1"/>
            <a:endParaRPr lang="en-US"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Machine learning algorithms used can be parameter tuned for each case. </a:t>
            </a:r>
          </a:p>
          <a:p>
            <a:pPr eaLnBrk="1" hangingPunct="1"/>
            <a:endParaRPr lang="en-US"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will require a huge amount of data to be processed and if results are as expected various industries can fine tune it and use it in their automation to reduce the over-head cost and bring down the physical workforce and effort.</a:t>
            </a:r>
            <a:endParaRPr lang="en-IN" sz="2600" dirty="0" smtClean="0">
              <a:latin typeface="Times New Roman" pitchFamily="18" charset="0"/>
              <a:ea typeface="宋体" pitchFamily="2" charset="-122"/>
              <a:cs typeface="Times New Roman" pitchFamily="18" charset="0"/>
            </a:endParaRPr>
          </a:p>
        </p:txBody>
      </p:sp>
      <p:sp>
        <p:nvSpPr>
          <p:cNvPr id="18435" name="Text Box 4"/>
          <p:cNvSpPr txBox="1">
            <a:spLocks noChangeArrowheads="1"/>
          </p:cNvSpPr>
          <p:nvPr/>
        </p:nvSpPr>
        <p:spPr bwMode="auto">
          <a:xfrm>
            <a:off x="395288" y="141288"/>
            <a:ext cx="155042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Scope: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pPr eaLnBrk="1" hangingPunct="1"/>
            <a:r>
              <a:rPr lang="en-US" sz="2600" dirty="0" smtClean="0">
                <a:latin typeface="Times New Roman" pitchFamily="18" charset="0"/>
                <a:ea typeface="宋体" pitchFamily="2" charset="-122"/>
                <a:cs typeface="Times New Roman" pitchFamily="18" charset="0"/>
              </a:rPr>
              <a:t>The objective of making the model is to automate the process of human intervention in sanitizing the hazardous chemical leak.</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will predict, and only if necessary; the team will be called to sanitize the manufacturing unit.</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also aims to minimize the cost involved in calling the team and save the time that is wasted in case of a non-hazardous leak.</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altLang="en-US" sz="2600" dirty="0" smtClean="0">
              <a:latin typeface="Times New Roman" pitchFamily="18" charset="0"/>
              <a:ea typeface="幼圆"/>
              <a:cs typeface="Times New Roman" pitchFamily="18" charset="0"/>
            </a:endParaRPr>
          </a:p>
        </p:txBody>
      </p:sp>
      <p:sp>
        <p:nvSpPr>
          <p:cNvPr id="19459" name="Text Box 4"/>
          <p:cNvSpPr txBox="1">
            <a:spLocks noChangeArrowheads="1"/>
          </p:cNvSpPr>
          <p:nvPr/>
        </p:nvSpPr>
        <p:spPr bwMode="auto">
          <a:xfrm>
            <a:off x="395288" y="141288"/>
            <a:ext cx="2164375"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Objective: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r>
              <a:rPr lang="en-US" sz="2600" dirty="0" smtClean="0">
                <a:latin typeface="Times New Roman" pitchFamily="18" charset="0"/>
                <a:ea typeface="宋体" pitchFamily="2" charset="-122"/>
                <a:cs typeface="Times New Roman" pitchFamily="18" charset="0"/>
              </a:rPr>
              <a:t>The data of the previous leaks will be used to train the machine learning algorithm and the major objective is to make sure a leak is not reported as hazardous in case of hazardous situation. Hence, we would work to reduce the false negatives to zero.</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sz="2600" dirty="0" smtClean="0">
              <a:latin typeface="Times New Roman" pitchFamily="18" charset="0"/>
              <a:ea typeface="宋体" pitchFamily="2" charset="-122"/>
              <a:cs typeface="Times New Roman" pitchFamily="18" charset="0"/>
            </a:endParaRP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altLang="en-US" sz="2600" dirty="0" smtClean="0">
              <a:latin typeface="Times New Roman" pitchFamily="18" charset="0"/>
              <a:ea typeface="幼圆"/>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28596" y="0"/>
            <a:ext cx="8486804" cy="769938"/>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Modules:</a:t>
            </a:r>
            <a:r>
              <a:rPr lang="en-US" altLang="zh-CN" sz="4400" b="1" u="sng" dirty="0" smtClean="0">
                <a:solidFill>
                  <a:schemeClr val="accent2">
                    <a:lumMod val="60000"/>
                    <a:lumOff val="40000"/>
                  </a:schemeClr>
                </a:solidFill>
                <a:latin typeface="+mn-lt"/>
                <a:ea typeface="楷体_GB2312" pitchFamily="1" charset="-122"/>
                <a:cs typeface="幼圆"/>
              </a:rPr>
              <a:t> </a:t>
            </a:r>
            <a:endParaRPr lang="zh-CN" altLang="en-US" sz="2400" b="1" u="sng" dirty="0">
              <a:solidFill>
                <a:schemeClr val="accent2">
                  <a:lumMod val="60000"/>
                  <a:lumOff val="40000"/>
                </a:schemeClr>
              </a:solidFill>
              <a:latin typeface="+mn-lt"/>
              <a:ea typeface="楷体_GB2312" pitchFamily="1" charset="-122"/>
              <a:cs typeface="幼圆"/>
            </a:endParaRPr>
          </a:p>
        </p:txBody>
      </p:sp>
      <p:sp>
        <p:nvSpPr>
          <p:cNvPr id="20483" name="Rectangle 1"/>
          <p:cNvSpPr>
            <a:spLocks noChangeArrowheads="1"/>
          </p:cNvSpPr>
          <p:nvPr/>
        </p:nvSpPr>
        <p:spPr bwMode="auto">
          <a:xfrm>
            <a:off x="395288" y="908050"/>
            <a:ext cx="8353425" cy="5693866"/>
          </a:xfrm>
          <a:prstGeom prst="rect">
            <a:avLst/>
          </a:prstGeom>
          <a:noFill/>
          <a:ln w="9525">
            <a:noFill/>
            <a:miter lim="800000"/>
            <a:headEnd/>
            <a:tailEnd/>
          </a:ln>
        </p:spPr>
        <p:txBody>
          <a:bodyPr>
            <a:spAutoFit/>
          </a:bodyPr>
          <a:lstStyle/>
          <a:p>
            <a:pPr marL="457200" indent="-457200" eaLnBrk="1" hangingPunct="1">
              <a:buAutoNum type="arabicParenR"/>
            </a:pPr>
            <a:r>
              <a:rPr lang="en-US" sz="2600" dirty="0" smtClean="0">
                <a:latin typeface="Times New Roman" pitchFamily="18" charset="0"/>
                <a:cs typeface="Times New Roman" pitchFamily="18" charset="0"/>
              </a:rPr>
              <a:t>Data </a:t>
            </a:r>
            <a:r>
              <a:rPr lang="en-US" sz="2600" dirty="0">
                <a:latin typeface="Times New Roman" pitchFamily="18" charset="0"/>
                <a:cs typeface="Times New Roman" pitchFamily="18" charset="0"/>
              </a:rPr>
              <a:t>fetching using pandas</a:t>
            </a:r>
            <a:r>
              <a:rPr lang="en-US" sz="2600" dirty="0" smtClean="0">
                <a:latin typeface="Times New Roman" pitchFamily="18" charset="0"/>
                <a:cs typeface="Times New Roman" pitchFamily="18" charset="0"/>
              </a:rPr>
              <a:t>.</a:t>
            </a:r>
          </a:p>
          <a:p>
            <a:pPr marL="457200" indent="-457200" eaLnBrk="1" hangingPunct="1"/>
            <a:endParaRPr lang="en-IN"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2)   Data </a:t>
            </a:r>
            <a:r>
              <a:rPr lang="en-US" sz="2600" dirty="0">
                <a:latin typeface="Times New Roman" pitchFamily="18" charset="0"/>
                <a:cs typeface="Times New Roman" pitchFamily="18" charset="0"/>
              </a:rPr>
              <a:t>preprocessing –</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Categorical </a:t>
            </a:r>
            <a:r>
              <a:rPr lang="en-US" sz="2600" dirty="0">
                <a:latin typeface="Times New Roman" pitchFamily="18" charset="0"/>
                <a:cs typeface="Times New Roman" pitchFamily="18" charset="0"/>
              </a:rPr>
              <a:t>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Standard scaling of the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Checking correlation</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Handling missing values</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3) </a:t>
            </a:r>
            <a:r>
              <a:rPr lang="en-US" sz="2600" dirty="0" smtClean="0">
                <a:latin typeface="Times New Roman" pitchFamily="18" charset="0"/>
                <a:cs typeface="Times New Roman" pitchFamily="18" charset="0"/>
              </a:rPr>
              <a:t>  Visualizing </a:t>
            </a:r>
            <a:r>
              <a:rPr lang="en-US" sz="2600" dirty="0">
                <a:latin typeface="Times New Roman" pitchFamily="18" charset="0"/>
                <a:cs typeface="Times New Roman" pitchFamily="18" charset="0"/>
              </a:rPr>
              <a:t>data using matplotlib and seaborn</a:t>
            </a:r>
            <a:r>
              <a:rPr lang="en-US" sz="2600" dirty="0" smtClean="0">
                <a:latin typeface="Times New Roman" pitchFamily="18" charset="0"/>
                <a:cs typeface="Times New Roman" pitchFamily="18" charset="0"/>
              </a:rPr>
              <a:t>.</a:t>
            </a:r>
          </a:p>
          <a:p>
            <a:endParaRPr lang="en-IN" sz="2600" dirty="0">
              <a:latin typeface="Times New Roman" pitchFamily="18" charset="0"/>
              <a:cs typeface="Times New Roman" pitchFamily="18" charset="0"/>
            </a:endParaRPr>
          </a:p>
          <a:p>
            <a:pPr marL="457200" indent="-457200">
              <a:buAutoNum type="arabicParenR" startAt="4"/>
            </a:pPr>
            <a:r>
              <a:rPr lang="en-US" sz="2600" dirty="0" smtClean="0">
                <a:latin typeface="Times New Roman" pitchFamily="18" charset="0"/>
                <a:cs typeface="Times New Roman" pitchFamily="18" charset="0"/>
              </a:rPr>
              <a:t> Horizontal </a:t>
            </a:r>
            <a:r>
              <a:rPr lang="en-US" sz="2600" dirty="0">
                <a:latin typeface="Times New Roman" pitchFamily="18" charset="0"/>
                <a:cs typeface="Times New Roman" pitchFamily="18" charset="0"/>
              </a:rPr>
              <a:t>splitting of the data using train test split </a:t>
            </a:r>
            <a:r>
              <a:rPr lang="en-US" sz="2600" dirty="0" smtClean="0">
                <a:latin typeface="Times New Roman" pitchFamily="18" charset="0"/>
                <a:cs typeface="Times New Roman" pitchFamily="18" charset="0"/>
              </a:rPr>
              <a:t>techniques</a:t>
            </a:r>
          </a:p>
          <a:p>
            <a:pPr marL="457200" indent="-457200">
              <a:buAutoNum type="arabicParenR" startAt="4"/>
            </a:pPr>
            <a:endParaRPr lang="en-IN"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2893100"/>
          </a:xfrm>
          <a:prstGeom prst="rect">
            <a:avLst/>
          </a:prstGeom>
          <a:noFill/>
          <a:ln w="9525">
            <a:noFill/>
            <a:miter lim="800000"/>
            <a:headEnd/>
            <a:tailEnd/>
          </a:ln>
        </p:spPr>
        <p:txBody>
          <a:bodyPr wrap="square">
            <a:spAutoFit/>
          </a:bodyPr>
          <a:lstStyle/>
          <a:p>
            <a:pPr marL="514350" indent="-514350" eaLnBrk="1" hangingPunct="1">
              <a:buAutoNum type="arabicParenR" startAt="5"/>
            </a:pPr>
            <a:r>
              <a:rPr lang="en-US" sz="2600" dirty="0" smtClean="0">
                <a:latin typeface="Times New Roman" pitchFamily="18" charset="0"/>
                <a:cs typeface="Times New Roman" pitchFamily="18" charset="0"/>
              </a:rPr>
              <a:t>Training the classifier on the training data.</a:t>
            </a:r>
          </a:p>
          <a:p>
            <a:pPr marL="514350" indent="-514350" eaLnBrk="1" hangingPunct="1">
              <a:buAutoNum type="arabicParenR" startAt="5"/>
            </a:pPr>
            <a:endParaRPr lang="en-US" sz="2600" dirty="0" smtClean="0">
              <a:latin typeface="Times New Roman" pitchFamily="18" charset="0"/>
              <a:cs typeface="Times New Roman" pitchFamily="18" charset="0"/>
            </a:endParaRPr>
          </a:p>
          <a:p>
            <a:pPr marL="514350" indent="-514350" eaLnBrk="1" hangingPunct="1">
              <a:buAutoNum type="arabicParenR" startAt="6"/>
            </a:pPr>
            <a:r>
              <a:rPr lang="en-US" sz="2600" dirty="0" smtClean="0">
                <a:latin typeface="Times New Roman" pitchFamily="18" charset="0"/>
                <a:cs typeface="Times New Roman" pitchFamily="18" charset="0"/>
              </a:rPr>
              <a:t>Analyzing result using confusion matrices for  various classifiers.</a:t>
            </a:r>
          </a:p>
          <a:p>
            <a:pPr marL="514350" indent="-514350" eaLnBrk="1" hangingPunct="1"/>
            <a:endParaRPr lang="en-US" sz="2600" dirty="0" smtClean="0">
              <a:latin typeface="Times New Roman" pitchFamily="18" charset="0"/>
              <a:cs typeface="Times New Roman" pitchFamily="18" charset="0"/>
            </a:endParaRPr>
          </a:p>
          <a:p>
            <a:pPr eaLnBrk="1" hangingPunct="1"/>
            <a:r>
              <a:rPr lang="en-US" sz="2600" dirty="0" smtClean="0">
                <a:latin typeface="Times New Roman" pitchFamily="18" charset="0"/>
                <a:cs typeface="Times New Roman" pitchFamily="18" charset="0"/>
              </a:rPr>
              <a:t> 7)  Testing on the new test data.</a:t>
            </a:r>
          </a:p>
          <a:p>
            <a:pPr eaLnBrk="1" hangingPunct="1"/>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Analysis and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Activity </a:t>
            </a:r>
            <a:r>
              <a:rPr lang="en-US" altLang="zh-CN" sz="3200" b="1" dirty="0" smtClean="0">
                <a:solidFill>
                  <a:schemeClr val="accent2">
                    <a:lumMod val="60000"/>
                    <a:lumOff val="40000"/>
                  </a:schemeClr>
                </a:solidFill>
                <a:latin typeface="+mn-lt"/>
                <a:ea typeface="楷体_GB2312" pitchFamily="1" charset="-122"/>
                <a:cs typeface="幼圆"/>
              </a:rPr>
              <a:t>Diagram :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new activity.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1" y="122221"/>
            <a:ext cx="3702080" cy="94932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Class</a:t>
            </a:r>
            <a:r>
              <a:rPr lang="en-US" altLang="zh-CN" sz="3200" b="1" dirty="0">
                <a:solidFill>
                  <a:schemeClr val="accent2">
                    <a:lumMod val="60000"/>
                    <a:lumOff val="40000"/>
                  </a:schemeClr>
                </a:solidFill>
                <a:ea typeface="楷体_GB2312" pitchFamily="1" charset="-122"/>
                <a:cs typeface="幼圆"/>
              </a:rPr>
              <a:t> 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4" name="Picture 3" descr="C:\Users\ASUS\Documents\Received Files\newclas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ea typeface="楷体_GB2312" pitchFamily="1" charset="-122"/>
                <a:cs typeface="幼圆"/>
              </a:rPr>
              <a:t>Object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38917" name="Picture 5" descr="C:\Users\Harshal Gosavi\Documents\Received Files\object dig.PNG"/>
          <p:cNvPicPr>
            <a:picLocks noChangeAspect="1" noChangeArrowheads="1"/>
          </p:cNvPicPr>
          <p:nvPr/>
        </p:nvPicPr>
        <p:blipFill>
          <a:blip r:embed="rId2"/>
          <a:srcRect/>
          <a:stretch>
            <a:fillRect/>
          </a:stretch>
        </p:blipFill>
        <p:spPr bwMode="auto">
          <a:xfrm>
            <a:off x="0" y="714356"/>
            <a:ext cx="9144000" cy="614364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fontScale="85000" lnSpcReduction="20000"/>
          </a:bodyPr>
          <a:lstStyle/>
          <a:p>
            <a:pPr eaLnBrk="1" hangingPunct="1"/>
            <a:endParaRPr lang="en-US" altLang="en-US" dirty="0" smtClean="0">
              <a:ea typeface="幼圆"/>
              <a:cs typeface="幼圆"/>
            </a:endParaRPr>
          </a:p>
          <a:p>
            <a:pPr eaLnBrk="1" hangingPunct="1"/>
            <a:r>
              <a:rPr lang="en-US" dirty="0" smtClean="0">
                <a:latin typeface="Times New Roman" pitchFamily="18" charset="0"/>
                <a:ea typeface="宋体" pitchFamily="2" charset="-122"/>
                <a:cs typeface="Times New Roman" pitchFamily="18" charset="0"/>
              </a:rPr>
              <a:t>This project was made for a chemical industry which had sensors installed in various parts of the factory to detect H2S gas which</a:t>
            </a:r>
          </a:p>
          <a:p>
            <a:pPr eaLnBrk="1" hangingPunct="1">
              <a:buNone/>
            </a:pPr>
            <a:r>
              <a:rPr lang="en-US" dirty="0" smtClean="0">
                <a:latin typeface="Times New Roman" pitchFamily="18" charset="0"/>
                <a:ea typeface="宋体" pitchFamily="2" charset="-122"/>
                <a:cs typeface="Times New Roman" pitchFamily="18" charset="0"/>
              </a:rPr>
              <a:t>	is hazardous to health.</a:t>
            </a:r>
          </a:p>
          <a:p>
            <a:pPr eaLnBrk="1" hangingPunct="1"/>
            <a:endParaRPr lang="en-US" dirty="0" smtClean="0">
              <a:latin typeface="Times New Roman" pitchFamily="18" charset="0"/>
              <a:ea typeface="宋体" pitchFamily="2" charset="-122"/>
              <a:cs typeface="Times New Roman" pitchFamily="18" charset="0"/>
            </a:endParaRPr>
          </a:p>
          <a:p>
            <a:pPr eaLnBrk="1" hangingPunct="1"/>
            <a:r>
              <a:rPr lang="en-US" dirty="0" smtClean="0">
                <a:latin typeface="Times New Roman" pitchFamily="18" charset="0"/>
                <a:ea typeface="宋体" pitchFamily="2" charset="-122"/>
                <a:cs typeface="Times New Roman" pitchFamily="18" charset="0"/>
              </a:rPr>
              <a:t> Every time one or multiple sensors detected the H2S   </a:t>
            </a:r>
          </a:p>
          <a:p>
            <a:pPr eaLnBrk="1" hangingPunct="1">
              <a:buNone/>
            </a:pPr>
            <a:r>
              <a:rPr lang="en-US" dirty="0" smtClean="0">
                <a:latin typeface="Times New Roman" pitchFamily="18" charset="0"/>
                <a:ea typeface="宋体" pitchFamily="2" charset="-122"/>
                <a:cs typeface="Times New Roman" pitchFamily="18" charset="0"/>
              </a:rPr>
              <a:t>     leak, an emergency alarm rings to alert the workers. </a:t>
            </a:r>
            <a:r>
              <a:rPr lang="en-US" dirty="0" smtClean="0">
                <a:latin typeface="Times New Roman" pitchFamily="18" charset="0"/>
                <a:cs typeface="Times New Roman" pitchFamily="18" charset="0"/>
              </a:rPr>
              <a:t>for every alarm the industry calls a team, which sanitizes the place and check for the leak and this was  a big cost to the company.</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few of the alarms that ring are not even hazardous, the </a:t>
            </a:r>
          </a:p>
          <a:p>
            <a:pPr>
              <a:buNone/>
            </a:pPr>
            <a:r>
              <a:rPr lang="en-US" dirty="0" smtClean="0">
                <a:latin typeface="Times New Roman" pitchFamily="18" charset="0"/>
                <a:cs typeface="Times New Roman" pitchFamily="18" charset="0"/>
              </a:rPr>
              <a:t>     company gave us the data for each alarm with final column stating the alarm was dangerous or not.</a:t>
            </a:r>
          </a:p>
          <a:p>
            <a:pPr eaLnBrk="1" hangingPunct="1"/>
            <a:endParaRPr lang="en-US" altLang="en-US" dirty="0" smtClean="0">
              <a:latin typeface="Times New Roman" pitchFamily="18" charset="0"/>
              <a:ea typeface="幼圆"/>
              <a:cs typeface="Times New Roman" pitchFamily="18" charset="0"/>
            </a:endParaRPr>
          </a:p>
          <a:p>
            <a:pPr eaLnBrk="1" hangingPunct="1">
              <a:buNone/>
            </a:pPr>
            <a:r>
              <a:rPr lang="en-US" sz="2800" dirty="0" smtClean="0">
                <a:ea typeface="宋体" pitchFamily="2" charset="-122"/>
              </a:rPr>
              <a:t/>
            </a:r>
            <a:br>
              <a:rPr lang="en-US" sz="2800" dirty="0" smtClean="0">
                <a:ea typeface="宋体" pitchFamily="2" charset="-122"/>
              </a:rPr>
            </a:br>
            <a:endParaRPr lang="en-US" altLang="en-US" sz="2800" dirty="0" smtClean="0">
              <a:ea typeface="幼圆"/>
              <a:cs typeface="幼圆"/>
            </a:endParaRPr>
          </a:p>
        </p:txBody>
      </p:sp>
      <p:sp>
        <p:nvSpPr>
          <p:cNvPr id="15363" name="Text Box 4"/>
          <p:cNvSpPr txBox="1">
            <a:spLocks noChangeArrowheads="1"/>
          </p:cNvSpPr>
          <p:nvPr/>
        </p:nvSpPr>
        <p:spPr bwMode="auto">
          <a:xfrm>
            <a:off x="395288" y="141288"/>
            <a:ext cx="2709396"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Times New Roman" pitchFamily="18" charset="0"/>
              </a:rPr>
              <a:t>Introduction:</a:t>
            </a:r>
            <a:endParaRPr lang="zh-CN" altLang="en-US" sz="3200" b="1" u="sng" dirty="0">
              <a:solidFill>
                <a:schemeClr val="accent2">
                  <a:lumMod val="60000"/>
                  <a:lumOff val="40000"/>
                </a:schemeClr>
              </a:solidFill>
              <a:latin typeface="+mn-lt"/>
              <a:ea typeface="楷体_GB2312" pitchFamily="1" charset="-122"/>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Use case</a:t>
            </a:r>
            <a:r>
              <a:rPr lang="en-US" altLang="zh-CN" sz="3200" b="1" dirty="0" smtClean="0">
                <a:solidFill>
                  <a:schemeClr val="accent2">
                    <a:lumMod val="60000"/>
                    <a:lumOff val="40000"/>
                  </a:schemeClr>
                </a:solidFill>
                <a:ea typeface="楷体_GB2312" pitchFamily="1" charset="-122"/>
                <a:cs typeface="幼圆"/>
              </a:rPr>
              <a: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useeeeee.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rPr>
              <a:t>Sequence</a:t>
            </a:r>
            <a:r>
              <a:rPr lang="en-US" altLang="zh-CN" sz="3200" b="1" dirty="0" smtClean="0">
                <a:solidFill>
                  <a:schemeClr val="accent2">
                    <a:lumMod val="60000"/>
                    <a:lumOff val="40000"/>
                  </a:schemeClr>
                </a:solidFill>
                <a:ea typeface="楷体_GB2312" pitchFamily="1" charset="-122"/>
                <a:cs typeface="幼圆"/>
              </a:rPr>
              <a: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seqqqqqqqqqqqqqq.PNG"/>
          <p:cNvPicPr>
            <a:picLocks noChangeAspect="1" noChangeArrowheads="1"/>
          </p:cNvPicPr>
          <p:nvPr/>
        </p:nvPicPr>
        <p:blipFill>
          <a:blip r:embed="rId2"/>
          <a:srcRect/>
          <a:stretch>
            <a:fillRect/>
          </a:stretch>
        </p:blipFill>
        <p:spPr bwMode="auto">
          <a:xfrm>
            <a:off x="0" y="838199"/>
            <a:ext cx="9144000" cy="601980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Module Hierarchy </a:t>
            </a:r>
            <a:r>
              <a:rPr lang="en-US" sz="3200" b="1" dirty="0" smtClean="0">
                <a:solidFill>
                  <a:schemeClr val="accent2">
                    <a:lumMod val="60000"/>
                    <a:lumOff val="40000"/>
                  </a:schemeClr>
                </a:solidFill>
                <a:latin typeface="+mn-lt"/>
              </a:rPr>
              <a:t>Diagram :</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descr="C:\Users\ASUS\Documents\Received Files\modul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Component </a:t>
            </a:r>
            <a:r>
              <a:rPr lang="en-US" sz="3200" b="1" dirty="0" smtClean="0">
                <a:solidFill>
                  <a:schemeClr val="accent2">
                    <a:lumMod val="60000"/>
                    <a:lumOff val="40000"/>
                  </a:schemeClr>
                </a:solidFill>
                <a:latin typeface="+mn-lt"/>
              </a:rPr>
              <a:t>Diagram:</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Deployment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wnloads\ABHI.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Web site map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057400" y="3048000"/>
            <a:ext cx="5105400" cy="707886"/>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4000" b="1" u="sng" dirty="0" smtClean="0">
                <a:solidFill>
                  <a:schemeClr val="accent2">
                    <a:lumMod val="60000"/>
                    <a:lumOff val="40000"/>
                  </a:schemeClr>
                </a:solidFill>
                <a:latin typeface="+mn-lt"/>
                <a:ea typeface="楷体_GB2312" pitchFamily="1" charset="-122"/>
                <a:cs typeface="幼圆"/>
              </a:rPr>
              <a:t>System work flow: </a:t>
            </a:r>
            <a:endParaRPr lang="zh-CN" altLang="en-US" sz="40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Machine leaning: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098" name="Picture 2" descr="C:\Users\Harshal Gosavi\Documents\Received Files\clustering.PNG"/>
          <p:cNvPicPr>
            <a:picLocks noChangeAspect="1" noChangeArrowheads="1"/>
          </p:cNvPicPr>
          <p:nvPr/>
        </p:nvPicPr>
        <p:blipFill>
          <a:blip r:embed="rId2"/>
          <a:srcRect/>
          <a:stretch>
            <a:fillRect/>
          </a:stretch>
        </p:blipFill>
        <p:spPr bwMode="auto">
          <a:xfrm>
            <a:off x="0" y="2590801"/>
            <a:ext cx="9144000" cy="4267199"/>
          </a:xfrm>
          <a:prstGeom prst="rect">
            <a:avLst/>
          </a:prstGeom>
          <a:noFill/>
        </p:spPr>
      </p:pic>
      <p:sp>
        <p:nvSpPr>
          <p:cNvPr id="6" name="Rectangle 5"/>
          <p:cNvSpPr/>
          <p:nvPr/>
        </p:nvSpPr>
        <p:spPr>
          <a:xfrm>
            <a:off x="228600" y="685800"/>
            <a:ext cx="8915400" cy="1569660"/>
          </a:xfrm>
          <a:prstGeom prst="rect">
            <a:avLst/>
          </a:prstGeom>
        </p:spPr>
        <p:txBody>
          <a:bodyPr wrap="square">
            <a:spAutoFit/>
          </a:bodyPr>
          <a:lstStyle/>
          <a:p>
            <a:pPr marL="457200" indent="-457200">
              <a:buFont typeface="Wingdings" pitchFamily="2" charset="2"/>
              <a:buChar char="Ø"/>
            </a:pPr>
            <a:r>
              <a:rPr lang="en-US" sz="2400" dirty="0" smtClean="0">
                <a:latin typeface="Times New Roman" pitchFamily="18" charset="0"/>
                <a:cs typeface="Times New Roman" pitchFamily="18" charset="0"/>
              </a:rPr>
              <a:t> Machine learning is a technique .We will provide data to machine,</a:t>
            </a:r>
          </a:p>
          <a:p>
            <a:pPr marL="457200" indent="-457200"/>
            <a:r>
              <a:rPr lang="en-US" sz="2400" dirty="0" smtClean="0">
                <a:latin typeface="Times New Roman" pitchFamily="18" charset="0"/>
                <a:cs typeface="Times New Roman" pitchFamily="18" charset="0"/>
              </a:rPr>
              <a:t>       machine look the data it create some rules.</a:t>
            </a:r>
          </a:p>
          <a:p>
            <a:pPr marL="457200" indent="-457200"/>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2400" dirty="0" smtClean="0">
                <a:latin typeface="Times New Roman" pitchFamily="18" charset="0"/>
                <a:cs typeface="Times New Roman" pitchFamily="18" charset="0"/>
              </a:rPr>
              <a:t>There are two type of machine learning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Supervised ML:</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1026" name="Picture 2" descr="C:\Users\Harshal Gosavi\Documents\Received Files\supervised.PNG"/>
          <p:cNvPicPr>
            <a:picLocks noChangeAspect="1" noChangeArrowheads="1"/>
          </p:cNvPicPr>
          <p:nvPr/>
        </p:nvPicPr>
        <p:blipFill>
          <a:blip r:embed="rId2"/>
          <a:srcRect/>
          <a:stretch>
            <a:fillRect/>
          </a:stretch>
        </p:blipFill>
        <p:spPr bwMode="auto">
          <a:xfrm>
            <a:off x="0" y="914401"/>
            <a:ext cx="9144000" cy="5943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U</a:t>
            </a:r>
            <a:r>
              <a:rPr lang="en-US" altLang="zh-CN" sz="3200" b="1" dirty="0" smtClean="0">
                <a:solidFill>
                  <a:schemeClr val="accent2">
                    <a:lumMod val="60000"/>
                    <a:lumOff val="40000"/>
                  </a:schemeClr>
                </a:solidFill>
                <a:ea typeface="楷体_GB2312" pitchFamily="1" charset="-122"/>
                <a:cs typeface="幼圆"/>
              </a:rPr>
              <a:t>nsupervised </a:t>
            </a:r>
            <a:r>
              <a:rPr lang="en-US" altLang="zh-CN" sz="3200" b="1" dirty="0">
                <a:solidFill>
                  <a:schemeClr val="accent2">
                    <a:lumMod val="60000"/>
                    <a:lumOff val="40000"/>
                  </a:schemeClr>
                </a:solidFill>
                <a:ea typeface="楷体_GB2312" pitchFamily="1" charset="-122"/>
                <a:cs typeface="幼圆"/>
              </a:rPr>
              <a:t>ML:</a:t>
            </a:r>
            <a:endParaRPr lang="zh-CN" altLang="en-US" sz="3200" b="1" dirty="0">
              <a:solidFill>
                <a:schemeClr val="accent2">
                  <a:lumMod val="60000"/>
                  <a:lumOff val="40000"/>
                </a:schemeClr>
              </a:solidFill>
              <a:ea typeface="楷体_GB2312" pitchFamily="1" charset="-122"/>
              <a:cs typeface="幼圆"/>
            </a:endParaRPr>
          </a:p>
        </p:txBody>
      </p:sp>
      <p:pic>
        <p:nvPicPr>
          <p:cNvPr id="2050" name="Picture 2" descr="C:\Users\Harshal Gosavi\Documents\Received Files\unsupervised.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a:bodyPr>
          <a:lstStyle/>
          <a:p>
            <a:pPr eaLnBrk="1" hangingPunct="1"/>
            <a:endParaRPr lang="en-US" altLang="en-US" dirty="0" smtClean="0">
              <a:ea typeface="幼圆"/>
              <a:cs typeface="幼圆"/>
            </a:endParaRPr>
          </a:p>
          <a:p>
            <a:pPr lvl="0"/>
            <a:r>
              <a:rPr lang="en-US" sz="2600" dirty="0" smtClean="0">
                <a:latin typeface="Times New Roman" pitchFamily="18" charset="0"/>
                <a:cs typeface="Times New Roman" pitchFamily="18" charset="0"/>
              </a:rPr>
              <a:t>The data was first pre-processed and analysis libraries like </a:t>
            </a:r>
          </a:p>
          <a:p>
            <a:pPr lvl="1">
              <a:buNone/>
            </a:pP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and Pandas were used to make it ready to be utilized by </a:t>
            </a:r>
          </a:p>
          <a:p>
            <a:pPr lvl="1">
              <a:buNone/>
            </a:pPr>
            <a:r>
              <a:rPr lang="en-US" dirty="0" smtClean="0">
                <a:latin typeface="Times New Roman" pitchFamily="18" charset="0"/>
                <a:cs typeface="Times New Roman" pitchFamily="18" charset="0"/>
              </a:rPr>
              <a:t>a machine learning algorithm.</a:t>
            </a:r>
          </a:p>
          <a:p>
            <a:pPr lvl="1">
              <a:buNone/>
            </a:pPr>
            <a:endParaRPr lang="en-US"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Now whenever, there is a leakage and the alarm rings, the data is sent to us and we predict if it is dangerous or not. If found dangerous the only the team is called to sanitize the place and fix the leak. This saved a lot of money for the company.</a:t>
            </a:r>
          </a:p>
          <a:p>
            <a:pPr eaLnBrk="1" hangingPunct="1">
              <a:buNone/>
            </a:pPr>
            <a:endParaRPr lang="en-US" altLang="en-US" sz="2600" dirty="0" smtClean="0">
              <a:latin typeface="Times New Roman" pitchFamily="18" charset="0"/>
              <a:ea typeface="幼圆"/>
              <a:cs typeface="Times New Roman" pitchFamily="18" charset="0"/>
            </a:endParaRPr>
          </a:p>
          <a:p>
            <a:pPr eaLnBrk="1" hangingPunct="1">
              <a:buNone/>
            </a:pPr>
            <a:r>
              <a:rPr lang="en-US" sz="2600" dirty="0" smtClean="0">
                <a:latin typeface="Times New Roman" pitchFamily="18" charset="0"/>
                <a:ea typeface="宋体" pitchFamily="2" charset="-122"/>
                <a:cs typeface="Times New Roman" pitchFamily="18" charset="0"/>
              </a:rPr>
              <a:t/>
            </a:r>
            <a:br>
              <a:rPr lang="en-US" sz="2600" dirty="0" smtClean="0">
                <a:latin typeface="Times New Roman" pitchFamily="18" charset="0"/>
                <a:ea typeface="宋体" pitchFamily="2" charset="-122"/>
                <a:cs typeface="Times New Roman" pitchFamily="18" charset="0"/>
              </a:rPr>
            </a:br>
            <a:endParaRPr lang="en-US" altLang="en-US" sz="2600" dirty="0" smtClean="0">
              <a:latin typeface="Times New Roman" pitchFamily="18" charset="0"/>
              <a:ea typeface="幼圆"/>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smtClean="0">
                <a:solidFill>
                  <a:schemeClr val="accent2">
                    <a:lumMod val="60000"/>
                    <a:lumOff val="40000"/>
                  </a:schemeClr>
                </a:solidFill>
                <a:ea typeface="楷体_GB2312" pitchFamily="1" charset="-122"/>
                <a:cs typeface="幼圆"/>
              </a:rPr>
              <a:t>Classification </a:t>
            </a:r>
            <a:r>
              <a:rPr lang="en-US" altLang="zh-CN" sz="3200" b="1" dirty="0">
                <a:solidFill>
                  <a:schemeClr val="accent2">
                    <a:lumMod val="60000"/>
                    <a:lumOff val="40000"/>
                  </a:schemeClr>
                </a:solidFill>
                <a:ea typeface="楷体_GB2312" pitchFamily="1" charset="-122"/>
                <a:cs typeface="幼圆"/>
              </a:rPr>
              <a:t>problem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074" name="Picture 2" descr="C:\Users\Harshal Gosavi\Documents\Received Files\classification problem.PNG"/>
          <p:cNvPicPr>
            <a:picLocks noChangeAspect="1" noChangeArrowheads="1"/>
          </p:cNvPicPr>
          <p:nvPr/>
        </p:nvPicPr>
        <p:blipFill>
          <a:blip r:embed="rId2"/>
          <a:srcRect/>
          <a:stretch>
            <a:fillRect/>
          </a:stretch>
        </p:blipFill>
        <p:spPr bwMode="auto">
          <a:xfrm>
            <a:off x="1" y="762000"/>
            <a:ext cx="9144000" cy="6096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672944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System work </a:t>
            </a:r>
            <a:r>
              <a:rPr lang="en-US" altLang="zh-CN" sz="3200" b="1" dirty="0">
                <a:solidFill>
                  <a:schemeClr val="accent2">
                    <a:lumMod val="60000"/>
                    <a:lumOff val="40000"/>
                  </a:schemeClr>
                </a:solidFill>
                <a:latin typeface="+mn-lt"/>
                <a:ea typeface="楷体_GB2312" pitchFamily="1" charset="-122"/>
                <a:cs typeface="幼圆"/>
              </a:rPr>
              <a:t>f</a:t>
            </a:r>
            <a:r>
              <a:rPr lang="en-US" altLang="zh-CN" sz="3200" b="1" dirty="0" smtClean="0">
                <a:solidFill>
                  <a:schemeClr val="accent2">
                    <a:lumMod val="60000"/>
                    <a:lumOff val="40000"/>
                  </a:schemeClr>
                </a:solidFill>
                <a:latin typeface="+mn-lt"/>
                <a:ea typeface="楷体_GB2312" pitchFamily="1" charset="-122"/>
                <a:cs typeface="幼圆"/>
              </a:rPr>
              <a:t>low Diagram: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flownewwwwwwwww.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User Interface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Home page: </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hom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5929354"/>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r>
              <a:rPr lang="en-US" sz="2800" dirty="0" smtClean="0">
                <a:solidFill>
                  <a:schemeClr val="accent2">
                    <a:lumMod val="60000"/>
                    <a:lumOff val="40000"/>
                  </a:schemeClr>
                </a:solidFill>
              </a:rPr>
              <a:t>Login Validation Page:</a:t>
            </a:r>
            <a:endParaRPr lang="en-US" sz="2800" dirty="0">
              <a:solidFill>
                <a:schemeClr val="accent2">
                  <a:lumMod val="60000"/>
                  <a:lumOff val="40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Train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rain_model (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3999" cy="6143644"/>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Test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est_model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Display result: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display_test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Maintenance: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maintance_form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7"/>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Report: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report.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eaLnBrk="1" hangingPunct="1">
              <a:defRPr/>
            </a:pPr>
            <a:r>
              <a:rPr lang="en-US" sz="2600" dirty="0">
                <a:latin typeface="Times New Roman" pitchFamily="18" charset="0"/>
                <a:cs typeface="Times New Roman" pitchFamily="18" charset="0"/>
              </a:rPr>
              <a:t>The existing system involves a team to be called at the manufacturing unit and thus every time, there is a leak, the team comes and sanitizes the place</a:t>
            </a:r>
            <a:r>
              <a:rPr lang="en-US" sz="2600" dirty="0" smtClean="0">
                <a:latin typeface="Times New Roman" pitchFamily="18" charset="0"/>
                <a:cs typeface="Times New Roman" pitchFamily="18" charset="0"/>
              </a:rPr>
              <a:t>.</a:t>
            </a:r>
          </a:p>
          <a:p>
            <a:pPr marL="0" indent="0" eaLnBrk="1" hangingPunct="1">
              <a:buFont typeface="Wingdings 2" pitchFamily="18" charset="2"/>
              <a:buNone/>
              <a:defRPr/>
            </a:pPr>
            <a:endParaRPr lang="en-US" sz="2600" dirty="0" smtClean="0">
              <a:latin typeface="Times New Roman" pitchFamily="18" charset="0"/>
              <a:cs typeface="Times New Roman" pitchFamily="18" charset="0"/>
            </a:endParaRPr>
          </a:p>
          <a:p>
            <a:pPr eaLnBrk="1" hangingPunct="1">
              <a:defRPr/>
            </a:pPr>
            <a:r>
              <a:rPr lang="en-US" sz="2600" dirty="0" smtClean="0">
                <a:latin typeface="Times New Roman" pitchFamily="18" charset="0"/>
                <a:cs typeface="Times New Roman" pitchFamily="18" charset="0"/>
              </a:rPr>
              <a:t>There are various sensors already installed but even if one of them rings, the team is called for prevention measures.</a:t>
            </a:r>
          </a:p>
          <a:p>
            <a:pPr eaLnBrk="1" hangingPunct="1">
              <a:defRPr/>
            </a:pPr>
            <a:endParaRPr lang="en-US" sz="2600" dirty="0" smtClean="0">
              <a:latin typeface="Times New Roman" pitchFamily="18" charset="0"/>
              <a:cs typeface="Times New Roman" pitchFamily="18" charset="0"/>
            </a:endParaRPr>
          </a:p>
          <a:p>
            <a:pPr>
              <a:defRPr/>
            </a:pPr>
            <a:r>
              <a:rPr lang="en-US" sz="2600" dirty="0" smtClean="0">
                <a:latin typeface="Times New Roman" pitchFamily="18" charset="0"/>
                <a:cs typeface="Times New Roman" pitchFamily="18" charset="0"/>
              </a:rPr>
              <a:t>For every alarm the industry calls a team, which sanitizes the place and check for the leak and this was  a big cost to the company.</a:t>
            </a:r>
            <a:endParaRPr lang="en-US" altLang="en-US" sz="2600" dirty="0" smtClean="0">
              <a:latin typeface="Times New Roman" pitchFamily="18" charset="0"/>
              <a:ea typeface="幼圆"/>
              <a:cs typeface="Times New Roman" pitchFamily="18" charset="0"/>
            </a:endParaRPr>
          </a:p>
          <a:p>
            <a:pPr eaLnBrk="1" hangingPunct="1">
              <a:buNone/>
              <a:defRPr/>
            </a:pPr>
            <a:endParaRPr lang="en-IN" sz="2600" dirty="0" smtClean="0">
              <a:latin typeface="Times New Roman" pitchFamily="18" charset="0"/>
              <a:cs typeface="Times New Roman" pitchFamily="18" charset="0"/>
            </a:endParaRPr>
          </a:p>
          <a:p>
            <a:pPr eaLnBrk="1" hangingPunct="1">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smtClean="0">
                <a:latin typeface="Times New Roman" pitchFamily="18" charset="0"/>
                <a:ea typeface="幼圆"/>
                <a:cs typeface="Times New Roman" pitchFamily="18" charset="0"/>
              </a:rPr>
              <a:t> </a:t>
            </a:r>
          </a:p>
        </p:txBody>
      </p:sp>
      <p:sp>
        <p:nvSpPr>
          <p:cNvPr id="16387" name="Text Box 4"/>
          <p:cNvSpPr txBox="1">
            <a:spLocks noChangeArrowheads="1"/>
          </p:cNvSpPr>
          <p:nvPr/>
        </p:nvSpPr>
        <p:spPr bwMode="auto">
          <a:xfrm>
            <a:off x="395288" y="141288"/>
            <a:ext cx="348685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Existing</a:t>
            </a:r>
            <a:r>
              <a:rPr lang="en-US" altLang="zh-CN" sz="3200" b="1" u="sng" dirty="0">
                <a:solidFill>
                  <a:schemeClr val="accent2">
                    <a:lumMod val="60000"/>
                    <a:lumOff val="40000"/>
                  </a:schemeClr>
                </a:solidFill>
                <a:ea typeface="楷体_GB2312" pitchFamily="1" charset="-122"/>
                <a:cs typeface="幼圆"/>
              </a:rPr>
              <a:t> </a:t>
            </a:r>
            <a:r>
              <a:rPr lang="en-US" altLang="zh-CN" sz="3200" b="1" u="sng" dirty="0" smtClean="0">
                <a:solidFill>
                  <a:schemeClr val="accent2">
                    <a:lumMod val="60000"/>
                    <a:lumOff val="40000"/>
                  </a:schemeClr>
                </a:solidFill>
                <a:ea typeface="楷体_GB2312" pitchFamily="1" charset="-122"/>
                <a:cs typeface="幼圆"/>
              </a:rPr>
              <a:t>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0"/>
            <a:ext cx="7000924" cy="3785652"/>
          </a:xfrm>
          <a:prstGeom prst="rect">
            <a:avLst/>
          </a:prstGeom>
          <a:noFill/>
        </p:spPr>
        <p:txBody>
          <a:bodyPr wrap="square" rtlCol="0">
            <a:spAutoFit/>
          </a:bodyPr>
          <a:lstStyle/>
          <a:p>
            <a:pPr algn="ct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Table Structure:</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Admin: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447801"/>
          <a:ext cx="8143931" cy="3581399"/>
        </p:xfrm>
        <a:graphic>
          <a:graphicData uri="http://schemas.openxmlformats.org/drawingml/2006/table">
            <a:tbl>
              <a:tblPr/>
              <a:tblGrid>
                <a:gridCol w="755284">
                  <a:extLst>
                    <a:ext uri="{9D8B030D-6E8A-4147-A177-3AD203B41FA5}">
                      <a16:colId xmlns:a16="http://schemas.microsoft.com/office/drawing/2014/main" val="20000"/>
                    </a:ext>
                  </a:extLst>
                </a:gridCol>
                <a:gridCol w="1313538">
                  <a:extLst>
                    <a:ext uri="{9D8B030D-6E8A-4147-A177-3AD203B41FA5}">
                      <a16:colId xmlns:a16="http://schemas.microsoft.com/office/drawing/2014/main" val="20001"/>
                    </a:ext>
                  </a:extLst>
                </a:gridCol>
                <a:gridCol w="1100088">
                  <a:extLst>
                    <a:ext uri="{9D8B030D-6E8A-4147-A177-3AD203B41FA5}">
                      <a16:colId xmlns:a16="http://schemas.microsoft.com/office/drawing/2014/main" val="20002"/>
                    </a:ext>
                  </a:extLst>
                </a:gridCol>
                <a:gridCol w="820960">
                  <a:extLst>
                    <a:ext uri="{9D8B030D-6E8A-4147-A177-3AD203B41FA5}">
                      <a16:colId xmlns:a16="http://schemas.microsoft.com/office/drawing/2014/main" val="20003"/>
                    </a:ext>
                  </a:extLst>
                </a:gridCol>
                <a:gridCol w="1888209">
                  <a:extLst>
                    <a:ext uri="{9D8B030D-6E8A-4147-A177-3AD203B41FA5}">
                      <a16:colId xmlns:a16="http://schemas.microsoft.com/office/drawing/2014/main" val="20004"/>
                    </a:ext>
                  </a:extLst>
                </a:gridCol>
                <a:gridCol w="2265852">
                  <a:extLst>
                    <a:ext uri="{9D8B030D-6E8A-4147-A177-3AD203B41FA5}">
                      <a16:colId xmlns:a16="http://schemas.microsoft.com/office/drawing/2014/main" val="20005"/>
                    </a:ext>
                  </a:extLst>
                </a:gridCol>
              </a:tblGrid>
              <a:tr h="803798">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FIELD NAME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DATA TYPE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51163">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Admin_Id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10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identification no</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28676">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20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73651">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Login 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824111">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not null</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login 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Train: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57158" y="1071548"/>
          <a:ext cx="8358247" cy="4506596"/>
        </p:xfrm>
        <a:graphic>
          <a:graphicData uri="http://schemas.openxmlformats.org/drawingml/2006/table">
            <a:tbl>
              <a:tblPr/>
              <a:tblGrid>
                <a:gridCol w="868167">
                  <a:extLst>
                    <a:ext uri="{9D8B030D-6E8A-4147-A177-3AD203B41FA5}">
                      <a16:colId xmlns:a16="http://schemas.microsoft.com/office/drawing/2014/main" val="20000"/>
                    </a:ext>
                  </a:extLst>
                </a:gridCol>
                <a:gridCol w="1523550">
                  <a:extLst>
                    <a:ext uri="{9D8B030D-6E8A-4147-A177-3AD203B41FA5}">
                      <a16:colId xmlns:a16="http://schemas.microsoft.com/office/drawing/2014/main" val="20001"/>
                    </a:ext>
                  </a:extLst>
                </a:gridCol>
                <a:gridCol w="1106490">
                  <a:extLst>
                    <a:ext uri="{9D8B030D-6E8A-4147-A177-3AD203B41FA5}">
                      <a16:colId xmlns:a16="http://schemas.microsoft.com/office/drawing/2014/main" val="20002"/>
                    </a:ext>
                  </a:extLst>
                </a:gridCol>
                <a:gridCol w="851146">
                  <a:extLst>
                    <a:ext uri="{9D8B030D-6E8A-4147-A177-3AD203B41FA5}">
                      <a16:colId xmlns:a16="http://schemas.microsoft.com/office/drawing/2014/main" val="20003"/>
                    </a:ext>
                  </a:extLst>
                </a:gridCol>
                <a:gridCol w="1846689">
                  <a:extLst>
                    <a:ext uri="{9D8B030D-6E8A-4147-A177-3AD203B41FA5}">
                      <a16:colId xmlns:a16="http://schemas.microsoft.com/office/drawing/2014/main" val="20004"/>
                    </a:ext>
                  </a:extLst>
                </a:gridCol>
                <a:gridCol w="2162205">
                  <a:extLst>
                    <a:ext uri="{9D8B030D-6E8A-4147-A177-3AD203B41FA5}">
                      <a16:colId xmlns:a16="http://schemas.microsoft.com/office/drawing/2014/main" val="20005"/>
                    </a:ext>
                  </a:extLst>
                </a:gridCol>
              </a:tblGrid>
              <a:tr h="548944">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48944">
                <a:tc>
                  <a:txBody>
                    <a:bodyPr/>
                    <a:lstStyle/>
                    <a:p>
                      <a:pPr marL="0" marR="0">
                        <a:lnSpc>
                          <a:spcPct val="115000"/>
                        </a:lnSpc>
                        <a:spcBef>
                          <a:spcPts val="0"/>
                        </a:spcBef>
                        <a:spcAft>
                          <a:spcPts val="0"/>
                        </a:spcAft>
                      </a:pPr>
                      <a:r>
                        <a:rPr lang="en-US" sz="1200">
                          <a:latin typeface="Times New Roman"/>
                          <a:ea typeface="Calibri"/>
                          <a:cs typeface="Mangal"/>
                        </a:rPr>
                        <a:t>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Train_id</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49964">
                <a:tc>
                  <a:txBody>
                    <a:bodyPr/>
                    <a:lstStyle/>
                    <a:p>
                      <a:pPr marL="0" marR="0">
                        <a:lnSpc>
                          <a:spcPct val="115000"/>
                        </a:lnSpc>
                        <a:spcBef>
                          <a:spcPts val="0"/>
                        </a:spcBef>
                        <a:spcAft>
                          <a:spcPts val="0"/>
                        </a:spcAft>
                      </a:pPr>
                      <a:r>
                        <a:rPr lang="en-US" sz="1200">
                          <a:latin typeface="Times New Roman"/>
                          <a:ea typeface="Calibri"/>
                          <a:cs typeface="Mangal"/>
                        </a:rPr>
                        <a:t>2</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Ambient temperature</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Real</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48944">
                <a:tc>
                  <a:txBody>
                    <a:bodyPr/>
                    <a:lstStyle/>
                    <a:p>
                      <a:pPr marL="0" marR="0">
                        <a:lnSpc>
                          <a:spcPct val="115000"/>
                        </a:lnSpc>
                        <a:spcBef>
                          <a:spcPts val="0"/>
                        </a:spcBef>
                        <a:spcAft>
                          <a:spcPts val="0"/>
                        </a:spcAft>
                      </a:pPr>
                      <a:r>
                        <a:rPr lang="en-US" sz="1200">
                          <a:latin typeface="Times New Roman"/>
                          <a:ea typeface="Calibri"/>
                          <a:cs typeface="Mangal"/>
                        </a:rPr>
                        <a:t>3</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17856">
                <a:tc>
                  <a:txBody>
                    <a:bodyPr/>
                    <a:lstStyle/>
                    <a:p>
                      <a:pPr marL="0" marR="0">
                        <a:lnSpc>
                          <a:spcPct val="115000"/>
                        </a:lnSpc>
                        <a:spcBef>
                          <a:spcPts val="0"/>
                        </a:spcBef>
                        <a:spcAft>
                          <a:spcPts val="0"/>
                        </a:spcAft>
                      </a:pPr>
                      <a:r>
                        <a:rPr lang="en-US" sz="1200">
                          <a:latin typeface="Times New Roman"/>
                          <a:ea typeface="Calibri"/>
                          <a:cs typeface="Mangal"/>
                        </a:rPr>
                        <a:t>4</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48944">
                <a:tc>
                  <a:txBody>
                    <a:bodyPr/>
                    <a:lstStyle/>
                    <a:p>
                      <a:pPr marL="0" marR="0">
                        <a:lnSpc>
                          <a:spcPct val="115000"/>
                        </a:lnSpc>
                        <a:spcBef>
                          <a:spcPts val="0"/>
                        </a:spcBef>
                        <a:spcAft>
                          <a:spcPts val="0"/>
                        </a:spcAft>
                      </a:pPr>
                      <a:r>
                        <a:rPr lang="en-US" sz="1200">
                          <a:latin typeface="Times New Roman"/>
                          <a:ea typeface="Calibri"/>
                          <a:cs typeface="Mangal"/>
                        </a:rPr>
                        <a:t>5</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94056">
                <a:tc>
                  <a:txBody>
                    <a:bodyPr/>
                    <a:lstStyle/>
                    <a:p>
                      <a:pPr marL="0" marR="0">
                        <a:lnSpc>
                          <a:spcPct val="115000"/>
                        </a:lnSpc>
                        <a:spcBef>
                          <a:spcPts val="0"/>
                        </a:spcBef>
                        <a:spcAft>
                          <a:spcPts val="0"/>
                        </a:spcAft>
                      </a:pPr>
                      <a:r>
                        <a:rPr lang="en-US" sz="1200">
                          <a:latin typeface="Times New Roman"/>
                          <a:ea typeface="Calibri"/>
                          <a:cs typeface="Mangal"/>
                        </a:rPr>
                        <a:t>6</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48944">
                <a:tc>
                  <a:txBody>
                    <a:bodyPr/>
                    <a:lstStyle/>
                    <a:p>
                      <a:pPr marL="0" marR="0">
                        <a:lnSpc>
                          <a:spcPct val="115000"/>
                        </a:lnSpc>
                        <a:spcBef>
                          <a:spcPts val="0"/>
                        </a:spcBef>
                        <a:spcAft>
                          <a:spcPts val="0"/>
                        </a:spcAft>
                      </a:pPr>
                      <a:r>
                        <a:rPr lang="en-US" sz="1200">
                          <a:latin typeface="Times New Roman"/>
                          <a:ea typeface="Calibri"/>
                          <a:cs typeface="Mangal"/>
                        </a:rPr>
                        <a:t>7</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Supporting team prediction</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Test: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500035" y="1142984"/>
          <a:ext cx="8001055" cy="4419616"/>
        </p:xfrm>
        <a:graphic>
          <a:graphicData uri="http://schemas.openxmlformats.org/drawingml/2006/table">
            <a:tbl>
              <a:tblPr/>
              <a:tblGrid>
                <a:gridCol w="822688">
                  <a:extLst>
                    <a:ext uri="{9D8B030D-6E8A-4147-A177-3AD203B41FA5}">
                      <a16:colId xmlns:a16="http://schemas.microsoft.com/office/drawing/2014/main" val="20000"/>
                    </a:ext>
                  </a:extLst>
                </a:gridCol>
                <a:gridCol w="1532461">
                  <a:extLst>
                    <a:ext uri="{9D8B030D-6E8A-4147-A177-3AD203B41FA5}">
                      <a16:colId xmlns:a16="http://schemas.microsoft.com/office/drawing/2014/main" val="20001"/>
                    </a:ext>
                  </a:extLst>
                </a:gridCol>
                <a:gridCol w="1031016">
                  <a:extLst>
                    <a:ext uri="{9D8B030D-6E8A-4147-A177-3AD203B41FA5}">
                      <a16:colId xmlns:a16="http://schemas.microsoft.com/office/drawing/2014/main" val="20002"/>
                    </a:ext>
                  </a:extLst>
                </a:gridCol>
                <a:gridCol w="824067">
                  <a:extLst>
                    <a:ext uri="{9D8B030D-6E8A-4147-A177-3AD203B41FA5}">
                      <a16:colId xmlns:a16="http://schemas.microsoft.com/office/drawing/2014/main" val="20003"/>
                    </a:ext>
                  </a:extLst>
                </a:gridCol>
                <a:gridCol w="1855083">
                  <a:extLst>
                    <a:ext uri="{9D8B030D-6E8A-4147-A177-3AD203B41FA5}">
                      <a16:colId xmlns:a16="http://schemas.microsoft.com/office/drawing/2014/main" val="20004"/>
                    </a:ext>
                  </a:extLst>
                </a:gridCol>
                <a:gridCol w="1935740">
                  <a:extLst>
                    <a:ext uri="{9D8B030D-6E8A-4147-A177-3AD203B41FA5}">
                      <a16:colId xmlns:a16="http://schemas.microsoft.com/office/drawing/2014/main" val="20005"/>
                    </a:ext>
                  </a:extLst>
                </a:gridCol>
              </a:tblGrid>
              <a:tr h="525005">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25005">
                <a:tc>
                  <a:txBody>
                    <a:bodyPr/>
                    <a:lstStyle/>
                    <a:p>
                      <a:pPr marL="0" marR="0">
                        <a:lnSpc>
                          <a:spcPct val="115000"/>
                        </a:lnSpc>
                        <a:spcBef>
                          <a:spcPts val="0"/>
                        </a:spcBef>
                        <a:spcAft>
                          <a:spcPts val="0"/>
                        </a:spcAft>
                      </a:pPr>
                      <a:r>
                        <a:rPr lang="en-US" sz="1200">
                          <a:latin typeface="Times New Roman"/>
                          <a:ea typeface="Calibri"/>
                          <a:cs typeface="Mangal"/>
                        </a:rPr>
                        <a:t>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Test_id</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Integer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50206">
                <a:tc>
                  <a:txBody>
                    <a:bodyPr/>
                    <a:lstStyle/>
                    <a:p>
                      <a:pPr marL="0" marR="0">
                        <a:lnSpc>
                          <a:spcPct val="115000"/>
                        </a:lnSpc>
                        <a:spcBef>
                          <a:spcPts val="0"/>
                        </a:spcBef>
                        <a:spcAft>
                          <a:spcPts val="0"/>
                        </a:spcAft>
                      </a:pPr>
                      <a:r>
                        <a:rPr lang="en-US" sz="1200">
                          <a:latin typeface="Times New Roman"/>
                          <a:ea typeface="Calibri"/>
                          <a:cs typeface="Mangal"/>
                        </a:rPr>
                        <a:t>2</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25005">
                <a:tc>
                  <a:txBody>
                    <a:bodyPr/>
                    <a:lstStyle/>
                    <a:p>
                      <a:pPr marL="0" marR="0">
                        <a:lnSpc>
                          <a:spcPct val="115000"/>
                        </a:lnSpc>
                        <a:spcBef>
                          <a:spcPts val="0"/>
                        </a:spcBef>
                        <a:spcAft>
                          <a:spcPts val="0"/>
                        </a:spcAft>
                      </a:pPr>
                      <a:r>
                        <a:rPr lang="en-US" sz="1200">
                          <a:latin typeface="Times New Roman"/>
                          <a:ea typeface="Calibri"/>
                          <a:cs typeface="Mangal"/>
                        </a:rPr>
                        <a:t>3</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617995">
                <a:tc>
                  <a:txBody>
                    <a:bodyPr/>
                    <a:lstStyle/>
                    <a:p>
                      <a:pPr marL="0" marR="0">
                        <a:lnSpc>
                          <a:spcPct val="115000"/>
                        </a:lnSpc>
                        <a:spcBef>
                          <a:spcPts val="0"/>
                        </a:spcBef>
                        <a:spcAft>
                          <a:spcPts val="0"/>
                        </a:spcAft>
                      </a:pPr>
                      <a:r>
                        <a:rPr lang="en-US" sz="1200">
                          <a:latin typeface="Times New Roman"/>
                          <a:ea typeface="Calibri"/>
                          <a:cs typeface="Mangal"/>
                        </a:rPr>
                        <a:t>4</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25005">
                <a:tc>
                  <a:txBody>
                    <a:bodyPr/>
                    <a:lstStyle/>
                    <a:p>
                      <a:pPr marL="0" marR="0">
                        <a:lnSpc>
                          <a:spcPct val="115000"/>
                        </a:lnSpc>
                        <a:spcBef>
                          <a:spcPts val="0"/>
                        </a:spcBef>
                        <a:spcAft>
                          <a:spcPts val="0"/>
                        </a:spcAft>
                      </a:pPr>
                      <a:r>
                        <a:rPr lang="en-US" sz="1200">
                          <a:latin typeface="Times New Roman"/>
                          <a:ea typeface="Calibri"/>
                          <a:cs typeface="Mangal"/>
                        </a:rPr>
                        <a:t>5</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617995">
                <a:tc>
                  <a:txBody>
                    <a:bodyPr/>
                    <a:lstStyle/>
                    <a:p>
                      <a:pPr marL="0" marR="0">
                        <a:lnSpc>
                          <a:spcPct val="115000"/>
                        </a:lnSpc>
                        <a:spcBef>
                          <a:spcPts val="0"/>
                        </a:spcBef>
                        <a:spcAft>
                          <a:spcPts val="0"/>
                        </a:spcAft>
                      </a:pPr>
                      <a:r>
                        <a:rPr lang="en-US" sz="1200">
                          <a:latin typeface="Times New Roman"/>
                          <a:ea typeface="Calibri"/>
                          <a:cs typeface="Mangal"/>
                        </a:rPr>
                        <a:t>6</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33400">
                <a:tc>
                  <a:txBody>
                    <a:bodyPr/>
                    <a:lstStyle/>
                    <a:p>
                      <a:pPr marL="0" marR="0">
                        <a:lnSpc>
                          <a:spcPct val="115000"/>
                        </a:lnSpc>
                        <a:spcBef>
                          <a:spcPts val="0"/>
                        </a:spcBef>
                        <a:spcAft>
                          <a:spcPts val="0"/>
                        </a:spcAft>
                      </a:pPr>
                      <a:r>
                        <a:rPr lang="en-US" sz="1200">
                          <a:latin typeface="Times New Roman"/>
                          <a:ea typeface="Calibri"/>
                          <a:cs typeface="Mangal"/>
                        </a:rPr>
                        <a:t>7</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Index(0/1)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superiority represent danger or not danger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Maintenance:</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295400"/>
          <a:ext cx="8358245" cy="4452095"/>
        </p:xfrm>
        <a:graphic>
          <a:graphicData uri="http://schemas.openxmlformats.org/drawingml/2006/table">
            <a:tbl>
              <a:tblPr/>
              <a:tblGrid>
                <a:gridCol w="775159">
                  <a:extLst>
                    <a:ext uri="{9D8B030D-6E8A-4147-A177-3AD203B41FA5}">
                      <a16:colId xmlns:a16="http://schemas.microsoft.com/office/drawing/2014/main" val="20000"/>
                    </a:ext>
                  </a:extLst>
                </a:gridCol>
                <a:gridCol w="1865814">
                  <a:extLst>
                    <a:ext uri="{9D8B030D-6E8A-4147-A177-3AD203B41FA5}">
                      <a16:colId xmlns:a16="http://schemas.microsoft.com/office/drawing/2014/main" val="20001"/>
                    </a:ext>
                  </a:extLst>
                </a:gridCol>
                <a:gridCol w="970823">
                  <a:extLst>
                    <a:ext uri="{9D8B030D-6E8A-4147-A177-3AD203B41FA5}">
                      <a16:colId xmlns:a16="http://schemas.microsoft.com/office/drawing/2014/main" val="20002"/>
                    </a:ext>
                  </a:extLst>
                </a:gridCol>
                <a:gridCol w="907844">
                  <a:extLst>
                    <a:ext uri="{9D8B030D-6E8A-4147-A177-3AD203B41FA5}">
                      <a16:colId xmlns:a16="http://schemas.microsoft.com/office/drawing/2014/main" val="20003"/>
                    </a:ext>
                  </a:extLst>
                </a:gridCol>
                <a:gridCol w="1900706">
                  <a:extLst>
                    <a:ext uri="{9D8B030D-6E8A-4147-A177-3AD203B41FA5}">
                      <a16:colId xmlns:a16="http://schemas.microsoft.com/office/drawing/2014/main" val="20004"/>
                    </a:ext>
                  </a:extLst>
                </a:gridCol>
                <a:gridCol w="1937899">
                  <a:extLst>
                    <a:ext uri="{9D8B030D-6E8A-4147-A177-3AD203B41FA5}">
                      <a16:colId xmlns:a16="http://schemas.microsoft.com/office/drawing/2014/main" val="20005"/>
                    </a:ext>
                  </a:extLst>
                </a:gridCol>
              </a:tblGrid>
              <a:tr h="629584">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1147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Mat_id</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unique identification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67319">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 of no</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2958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 of details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33843">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 of the 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80550">
                <a:tc>
                  <a:txBody>
                    <a:bodyPr/>
                    <a:lstStyle/>
                    <a:p>
                      <a:pPr marL="0" marR="0">
                        <a:lnSpc>
                          <a:spcPct val="115000"/>
                        </a:lnSpc>
                        <a:spcBef>
                          <a:spcPts val="0"/>
                        </a:spcBef>
                        <a:spcAft>
                          <a:spcPts val="0"/>
                        </a:spcAft>
                      </a:pPr>
                      <a:r>
                        <a:rPr lang="en-US" sz="1400">
                          <a:latin typeface="Times New Roman"/>
                          <a:ea typeface="Calibri"/>
                          <a:cs typeface="Mangal"/>
                        </a:rPr>
                        <a:t>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 time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when supporting team came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33400">
                <a:tc>
                  <a:txBody>
                    <a:bodyPr/>
                    <a:lstStyle/>
                    <a:p>
                      <a:pPr marL="0" marR="0">
                        <a:lnSpc>
                          <a:spcPct val="115000"/>
                        </a:lnSpc>
                        <a:spcBef>
                          <a:spcPts val="0"/>
                        </a:spcBef>
                        <a:spcAft>
                          <a:spcPts val="0"/>
                        </a:spcAft>
                      </a:pPr>
                      <a:r>
                        <a:rPr lang="en-US" sz="1400">
                          <a:latin typeface="Times New Roman"/>
                          <a:ea typeface="Calibri"/>
                          <a:cs typeface="Mangal"/>
                        </a:rPr>
                        <a:t>6</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information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details of the company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366345">
                <a:tc>
                  <a:txBody>
                    <a:bodyPr/>
                    <a:lstStyle/>
                    <a:p>
                      <a:pPr marL="0" marR="0">
                        <a:lnSpc>
                          <a:spcPct val="115000"/>
                        </a:lnSpc>
                        <a:spcBef>
                          <a:spcPts val="0"/>
                        </a:spcBef>
                        <a:spcAft>
                          <a:spcPts val="0"/>
                        </a:spcAft>
                      </a:pPr>
                      <a:r>
                        <a:rPr lang="en-US" sz="1400">
                          <a:latin typeface="Times New Roman"/>
                          <a:ea typeface="Calibri"/>
                          <a:cs typeface="Mangal"/>
                        </a:rPr>
                        <a:t>7</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Cost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30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Paying cost</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Report: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143000"/>
          <a:ext cx="8143932" cy="3733800"/>
        </p:xfrm>
        <a:graphic>
          <a:graphicData uri="http://schemas.openxmlformats.org/drawingml/2006/table">
            <a:tbl>
              <a:tblPr/>
              <a:tblGrid>
                <a:gridCol w="568807">
                  <a:extLst>
                    <a:ext uri="{9D8B030D-6E8A-4147-A177-3AD203B41FA5}">
                      <a16:colId xmlns:a16="http://schemas.microsoft.com/office/drawing/2014/main" val="20000"/>
                    </a:ext>
                  </a:extLst>
                </a:gridCol>
                <a:gridCol w="1476295">
                  <a:extLst>
                    <a:ext uri="{9D8B030D-6E8A-4147-A177-3AD203B41FA5}">
                      <a16:colId xmlns:a16="http://schemas.microsoft.com/office/drawing/2014/main" val="20001"/>
                    </a:ext>
                  </a:extLst>
                </a:gridCol>
                <a:gridCol w="1620450">
                  <a:extLst>
                    <a:ext uri="{9D8B030D-6E8A-4147-A177-3AD203B41FA5}">
                      <a16:colId xmlns:a16="http://schemas.microsoft.com/office/drawing/2014/main" val="20002"/>
                    </a:ext>
                  </a:extLst>
                </a:gridCol>
                <a:gridCol w="805014">
                  <a:extLst>
                    <a:ext uri="{9D8B030D-6E8A-4147-A177-3AD203B41FA5}">
                      <a16:colId xmlns:a16="http://schemas.microsoft.com/office/drawing/2014/main" val="20003"/>
                    </a:ext>
                  </a:extLst>
                </a:gridCol>
                <a:gridCol w="1875761">
                  <a:extLst>
                    <a:ext uri="{9D8B030D-6E8A-4147-A177-3AD203B41FA5}">
                      <a16:colId xmlns:a16="http://schemas.microsoft.com/office/drawing/2014/main" val="20004"/>
                    </a:ext>
                  </a:extLst>
                </a:gridCol>
                <a:gridCol w="1797605">
                  <a:extLst>
                    <a:ext uri="{9D8B030D-6E8A-4147-A177-3AD203B41FA5}">
                      <a16:colId xmlns:a16="http://schemas.microsoft.com/office/drawing/2014/main" val="20005"/>
                    </a:ext>
                  </a:extLst>
                </a:gridCol>
              </a:tblGrid>
              <a:tr h="825103">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84594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a:ea typeface="Calibri"/>
                          <a:cs typeface="Mangal"/>
                        </a:rPr>
                        <a:t>Report_id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unique identification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825103">
                <a:tc>
                  <a:txBody>
                    <a:bodyPr/>
                    <a:lstStyle/>
                    <a:p>
                      <a:pPr marL="0" marR="0">
                        <a:lnSpc>
                          <a:spcPct val="115000"/>
                        </a:lnSpc>
                        <a:spcBef>
                          <a:spcPts val="0"/>
                        </a:spcBef>
                        <a:spcAft>
                          <a:spcPts val="0"/>
                        </a:spcAft>
                      </a:pPr>
                      <a:r>
                        <a:rPr lang="en-US" sz="1400" dirty="0">
                          <a:latin typeface="Times New Roman"/>
                          <a:ea typeface="Calibri"/>
                          <a:cs typeface="Mangal"/>
                        </a:rPr>
                        <a:t>2</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smtClean="0">
                          <a:latin typeface="Times New Roman"/>
                          <a:ea typeface="Calibri"/>
                          <a:cs typeface="Mangal"/>
                        </a:rPr>
                        <a:t>Test_id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a reference of test table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123765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Mat_id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 </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It is  a reference of </a:t>
                      </a:r>
                      <a:r>
                        <a:rPr lang="en-US" sz="1400" dirty="0" smtClean="0">
                          <a:latin typeface="Times New Roman"/>
                          <a:ea typeface="Calibri"/>
                          <a:cs typeface="Mangal"/>
                        </a:rPr>
                        <a:t>maintenance </a:t>
                      </a:r>
                      <a:r>
                        <a:rPr lang="en-US" sz="1400" dirty="0">
                          <a:latin typeface="Times New Roman"/>
                          <a:ea typeface="Calibri"/>
                          <a:cs typeface="Mangal"/>
                        </a:rPr>
                        <a:t>table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Drawbacks and </a:t>
            </a:r>
            <a:r>
              <a:rPr lang="en-US" sz="3200" b="1" u="sng" dirty="0" smtClean="0">
                <a:solidFill>
                  <a:schemeClr val="accent2">
                    <a:lumMod val="60000"/>
                    <a:lumOff val="40000"/>
                  </a:schemeClr>
                </a:solidFill>
                <a:latin typeface="+mn-lt"/>
              </a:rPr>
              <a:t>Limitations:</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214282" y="642918"/>
            <a:ext cx="8643998" cy="6894195"/>
          </a:xfrm>
          <a:prstGeom prst="rect">
            <a:avLst/>
          </a:prstGeom>
          <a:noFill/>
        </p:spPr>
        <p:txBody>
          <a:bodyPr wrap="square" rtlCol="0">
            <a:spAutoFit/>
          </a:bodyPr>
          <a:lstStyle/>
          <a:p>
            <a:pPr lvl="0">
              <a:buFont typeface="Wingdings" pitchFamily="2" charset="2"/>
              <a:buChar char="Ø"/>
            </a:pPr>
            <a:endParaRPr lang="en-US" sz="2600" dirty="0" smtClean="0">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chemical industry help to provide new dataset to the </a:t>
            </a:r>
            <a:r>
              <a:rPr lang="en-US" sz="2600" dirty="0" smtClean="0">
                <a:latin typeface="Times New Roman" pitchFamily="18" charset="0"/>
                <a:cs typeface="Times New Roman" pitchFamily="18" charset="0"/>
              </a:rPr>
              <a:t>    maintenance </a:t>
            </a:r>
            <a:r>
              <a:rPr lang="en-US" sz="2600" dirty="0">
                <a:latin typeface="Times New Roman" pitchFamily="18" charset="0"/>
                <a:cs typeface="Times New Roman" pitchFamily="18" charset="0"/>
              </a:rPr>
              <a:t>team they have to send it manually (now automatic reflection is not possible</a:t>
            </a:r>
            <a:r>
              <a:rPr lang="en-US" sz="2600" dirty="0" smtClean="0">
                <a:latin typeface="Times New Roman" pitchFamily="18" charset="0"/>
                <a:cs typeface="Times New Roman" pitchFamily="18" charset="0"/>
              </a:rPr>
              <a:t>).</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Each </a:t>
            </a:r>
            <a:r>
              <a:rPr lang="en-US" sz="2600" dirty="0">
                <a:latin typeface="Times New Roman" pitchFamily="18" charset="0"/>
                <a:cs typeface="Times New Roman" pitchFamily="18" charset="0"/>
              </a:rPr>
              <a:t>module do not gives the accurate result hence every module is not perfect but every module is good</a:t>
            </a:r>
            <a:r>
              <a:rPr lang="en-US" sz="2600" dirty="0" smtClean="0">
                <a:latin typeface="Times New Roman" pitchFamily="18" charset="0"/>
                <a:cs typeface="Times New Roman" pitchFamily="18" charset="0"/>
              </a:rPr>
              <a:t>.</a:t>
            </a:r>
          </a:p>
          <a:p>
            <a:pPr lvl="0"/>
            <a:endParaRPr lang="en-US" sz="2600" dirty="0" smtClean="0">
              <a:latin typeface="Times New Roman" pitchFamily="18" charset="0"/>
              <a:cs typeface="Times New Roman" pitchFamily="18" charset="0"/>
            </a:endParaRPr>
          </a:p>
          <a:p>
            <a:r>
              <a:rPr lang="en-US" sz="2600" b="1" u="sng" dirty="0" smtClean="0">
                <a:solidFill>
                  <a:srgbClr val="00B050"/>
                </a:solidFill>
                <a:latin typeface="Times New Roman" pitchFamily="18" charset="0"/>
                <a:cs typeface="Times New Roman" pitchFamily="18" charset="0"/>
              </a:rPr>
              <a:t>Limitations:</a:t>
            </a:r>
          </a:p>
          <a:p>
            <a:endParaRPr lang="en-US" sz="2600" b="1" u="sng" dirty="0" smtClean="0">
              <a:solidFill>
                <a:srgbClr val="00B050"/>
              </a:solidFill>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existing system has no machine learning algorithm</a:t>
            </a:r>
            <a:r>
              <a:rPr lang="en-US" sz="2600" dirty="0" smtClean="0">
                <a:latin typeface="Times New Roman" pitchFamily="18" charset="0"/>
                <a:cs typeface="Times New Roman" pitchFamily="18" charset="0"/>
              </a:rPr>
              <a:t>.</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It is Completely human based thus 99% of the times, the company incurs a cost to call the special team which sanitizes the entire manufacturing unit.</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428736"/>
            <a:ext cx="8429684" cy="2185214"/>
          </a:xfrm>
          <a:prstGeom prst="rect">
            <a:avLst/>
          </a:prstGeom>
          <a:noFill/>
        </p:spPr>
        <p:txBody>
          <a:bodyPr wrap="square" rtlCol="0">
            <a:spAutoFit/>
          </a:bodyPr>
          <a:lstStyle/>
          <a:p>
            <a:pPr lvl="0">
              <a:buFont typeface="Wingdings" pitchFamily="2" charset="2"/>
              <a:buChar char="Ø"/>
            </a:pPr>
            <a:r>
              <a:rPr lang="en-US" sz="2600" dirty="0" smtClean="0">
                <a:latin typeface="Times New Roman" pitchFamily="18" charset="0"/>
                <a:cs typeface="Times New Roman" pitchFamily="18" charset="0"/>
              </a:rPr>
              <a:t>A lot of time is wasted, and the production is paused every time a leak is reported, since the team comes, and everyone is asked to vacate.</a:t>
            </a:r>
          </a:p>
          <a:p>
            <a:endParaRPr lang="zh-CN" altLang="en-US" sz="2800" b="1" dirty="0">
              <a:solidFill>
                <a:schemeClr val="accent2">
                  <a:lumMod val="60000"/>
                  <a:lumOff val="40000"/>
                </a:schemeClr>
              </a:solidFill>
              <a:ea typeface="楷体_GB2312" pitchFamily="1" charset="-122"/>
              <a:cs typeface="幼圆"/>
            </a:endParaRPr>
          </a:p>
          <a:p>
            <a:pPr>
              <a:buFont typeface="Wingdings" pitchFamily="2" charset="2"/>
              <a:buChar char="Ø"/>
            </a:pPr>
            <a:endParaRPr lang="en-US" sz="2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7204"/>
            <a:ext cx="6072230" cy="1077218"/>
          </a:xfrm>
          <a:prstGeom prst="rect">
            <a:avLst/>
          </a:prstGeom>
          <a:noFill/>
        </p:spPr>
        <p:txBody>
          <a:bodyPr wrap="square" rtlCol="0">
            <a:spAutoFit/>
          </a:bodyPr>
          <a:lstStyle/>
          <a:p>
            <a:r>
              <a:rPr lang="en-GB" sz="3200" b="1" u="sng" dirty="0" smtClean="0">
                <a:solidFill>
                  <a:schemeClr val="accent2">
                    <a:lumMod val="60000"/>
                    <a:lumOff val="40000"/>
                  </a:schemeClr>
                </a:solidFill>
                <a:latin typeface="+mn-lt"/>
              </a:rPr>
              <a:t>Proposed Enhancements:</a:t>
            </a:r>
            <a:endParaRPr lang="zh-CN" altLang="en-US" sz="3200" b="1" u="sng" dirty="0" smtClean="0">
              <a:solidFill>
                <a:schemeClr val="accent2">
                  <a:lumMod val="60000"/>
                  <a:lumOff val="40000"/>
                </a:schemeClr>
              </a:solidFill>
              <a:latin typeface="+mn-lt"/>
              <a:ea typeface="楷体_GB2312" pitchFamily="1" charset="-122"/>
              <a:cs typeface="幼圆"/>
            </a:endParaRPr>
          </a:p>
          <a:p>
            <a:endParaRPr lang="en-US" sz="3200" u="sng" dirty="0">
              <a:latin typeface="+mn-lt"/>
            </a:endParaRPr>
          </a:p>
        </p:txBody>
      </p:sp>
      <p:sp>
        <p:nvSpPr>
          <p:cNvPr id="6" name="TextBox 5"/>
          <p:cNvSpPr txBox="1"/>
          <p:nvPr/>
        </p:nvSpPr>
        <p:spPr>
          <a:xfrm>
            <a:off x="214282" y="1071546"/>
            <a:ext cx="8572560" cy="6494085"/>
          </a:xfrm>
          <a:prstGeom prst="rect">
            <a:avLst/>
          </a:prstGeom>
          <a:noFill/>
        </p:spPr>
        <p:txBody>
          <a:bodyPr wrap="square" rtlCol="0">
            <a:spAutoFit/>
          </a:bodyPr>
          <a:lstStyle/>
          <a:p>
            <a:pPr>
              <a:buFont typeface="Wingdings" pitchFamily="2" charset="2"/>
              <a:buChar char="Ø"/>
            </a:pPr>
            <a:r>
              <a:rPr lang="en-US" sz="2600" dirty="0">
                <a:latin typeface="Times New Roman" pitchFamily="18" charset="0"/>
                <a:cs typeface="Times New Roman" pitchFamily="18" charset="0"/>
              </a:rPr>
              <a:t>Whenever the H2S gas is dangerous add that moment our system will given output by lighting the red </a:t>
            </a:r>
            <a:r>
              <a:rPr lang="en-US" sz="2600" dirty="0" smtClean="0">
                <a:latin typeface="Times New Roman" pitchFamily="18" charset="0"/>
                <a:cs typeface="Times New Roman" pitchFamily="18" charset="0"/>
              </a:rPr>
              <a:t>light. </a:t>
            </a:r>
            <a:r>
              <a:rPr lang="en-US" sz="2600" dirty="0">
                <a:latin typeface="Times New Roman" pitchFamily="18" charset="0"/>
                <a:cs typeface="Times New Roman" pitchFamily="18" charset="0"/>
              </a:rPr>
              <a:t>Else lighting the yellow light</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supporting system will get message only when H2S gas is dangerous</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no of parameters we are using now in the system to check whether the H2S gas is linking or no, in future we will increase the number of parameters to get the accurate result</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In future we will provide such a functionality like chemical industry can directly  upload  new data set using admin panel to the maintains </a:t>
            </a:r>
            <a:r>
              <a:rPr lang="en-US" sz="2600" dirty="0" smtClean="0">
                <a:latin typeface="Times New Roman" pitchFamily="18" charset="0"/>
                <a:cs typeface="Times New Roman" pitchFamily="18" charset="0"/>
              </a:rPr>
              <a:t>team.</a:t>
            </a: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smtClean="0">
                <a:solidFill>
                  <a:schemeClr val="accent2">
                    <a:lumMod val="60000"/>
                    <a:lumOff val="40000"/>
                  </a:schemeClr>
                </a:solidFill>
                <a:latin typeface="+mn-lt"/>
              </a:rPr>
              <a:t>Conclusion:</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785794"/>
            <a:ext cx="9144000" cy="7837290"/>
          </a:xfrm>
          <a:prstGeom prst="rect">
            <a:avLst/>
          </a:prstGeom>
          <a:noFill/>
        </p:spPr>
        <p:txBody>
          <a:bodyPr wrap="square" rtlCol="0">
            <a:spAutoFit/>
          </a:bodyPr>
          <a:lstStyle/>
          <a:p>
            <a:pPr lvl="0">
              <a:buFont typeface="Wingdings" pitchFamily="2" charset="2"/>
              <a:buChar char="Ø"/>
            </a:pPr>
            <a:r>
              <a:rPr lang="en-US" sz="2600" dirty="0" smtClean="0">
                <a:latin typeface="Times New Roman" pitchFamily="18" charset="0"/>
                <a:cs typeface="Times New Roman" pitchFamily="18" charset="0"/>
              </a:rPr>
              <a:t> Working </a:t>
            </a:r>
            <a:r>
              <a:rPr lang="en-US" sz="2600" dirty="0">
                <a:latin typeface="Times New Roman" pitchFamily="18" charset="0"/>
                <a:cs typeface="Times New Roman" pitchFamily="18" charset="0"/>
              </a:rPr>
              <a:t>on the project was good experience. I understand the important of planning and designing as a part of software </a:t>
            </a:r>
            <a:r>
              <a:rPr lang="en-US" sz="2600" dirty="0" smtClean="0">
                <a:latin typeface="Times New Roman" pitchFamily="18" charset="0"/>
                <a:cs typeface="Times New Roman" pitchFamily="18" charset="0"/>
              </a:rPr>
              <a:t>development. The </a:t>
            </a:r>
            <a:r>
              <a:rPr lang="en-US" sz="2600" dirty="0">
                <a:latin typeface="Times New Roman" pitchFamily="18" charset="0"/>
                <a:cs typeface="Times New Roman" pitchFamily="18" charset="0"/>
              </a:rPr>
              <a:t>system which I developed is very much useful for chemical industry who interested to properly detection  of H2S </a:t>
            </a:r>
            <a:r>
              <a:rPr lang="en-US" sz="2600" dirty="0" smtClean="0">
                <a:latin typeface="Times New Roman" pitchFamily="18" charset="0"/>
                <a:cs typeface="Times New Roman" pitchFamily="18" charset="0"/>
              </a:rPr>
              <a:t>gas. I </a:t>
            </a:r>
            <a:r>
              <a:rPr lang="en-US" sz="2600" dirty="0">
                <a:latin typeface="Times New Roman" pitchFamily="18" charset="0"/>
                <a:cs typeface="Times New Roman" pitchFamily="18" charset="0"/>
              </a:rPr>
              <a:t>am very satisfied with doing such project in technology like python with machine learning which provides me several features to make the user Interface and coding more attractive and easy to understand.</a:t>
            </a:r>
          </a:p>
          <a:p>
            <a:pPr lvl="0">
              <a:buFont typeface="Wingdings" pitchFamily="2" charset="2"/>
              <a:buChar char="Ø"/>
            </a:pPr>
            <a:r>
              <a:rPr lang="en-US" sz="2600" dirty="0">
                <a:latin typeface="Times New Roman" pitchFamily="18" charset="0"/>
                <a:cs typeface="Times New Roman" pitchFamily="18" charset="0"/>
              </a:rPr>
              <a:t>For implementing the system use technology like:</a:t>
            </a:r>
          </a:p>
          <a:p>
            <a:pPr lvl="2">
              <a:buFont typeface="Arial" pitchFamily="34" charset="0"/>
              <a:buChar char="•"/>
            </a:pPr>
            <a:r>
              <a:rPr lang="en-US" sz="2600" dirty="0" smtClean="0">
                <a:latin typeface="Times New Roman" pitchFamily="18" charset="0"/>
                <a:cs typeface="Times New Roman" pitchFamily="18" charset="0"/>
              </a:rPr>
              <a:t>Python	</a:t>
            </a:r>
          </a:p>
          <a:p>
            <a:pPr lvl="2">
              <a:buFont typeface="Arial" pitchFamily="34" charset="0"/>
              <a:buChar char="•"/>
            </a:pPr>
            <a:r>
              <a:rPr lang="en-US" sz="2600" dirty="0" err="1" smtClean="0">
                <a:latin typeface="Times New Roman" pitchFamily="18" charset="0"/>
                <a:cs typeface="Times New Roman" pitchFamily="18" charset="0"/>
              </a:rPr>
              <a:t>NumPy</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lvl="2">
              <a:buFont typeface="Arial" pitchFamily="34" charset="0"/>
              <a:buChar char="•"/>
            </a:pPr>
            <a:r>
              <a:rPr lang="en-US" sz="2600" dirty="0" smtClean="0">
                <a:latin typeface="Times New Roman" pitchFamily="18" charset="0"/>
                <a:cs typeface="Times New Roman" pitchFamily="18" charset="0"/>
              </a:rPr>
              <a:t>Pandas	</a:t>
            </a:r>
            <a:endParaRPr lang="en-US" sz="2600" dirty="0">
              <a:latin typeface="Times New Roman" pitchFamily="18" charset="0"/>
              <a:cs typeface="Times New Roman" pitchFamily="18" charset="0"/>
            </a:endParaRPr>
          </a:p>
          <a:p>
            <a:pPr lvl="2">
              <a:buFont typeface="Arial" pitchFamily="34" charset="0"/>
              <a:buChar char="•"/>
            </a:pPr>
            <a:r>
              <a:rPr lang="en-US" sz="2600" dirty="0">
                <a:latin typeface="Times New Roman" pitchFamily="18" charset="0"/>
                <a:cs typeface="Times New Roman" pitchFamily="18" charset="0"/>
              </a:rPr>
              <a:t>Matplotlib</a:t>
            </a:r>
          </a:p>
          <a:p>
            <a:pPr lvl="2">
              <a:buFont typeface="Arial" pitchFamily="34" charset="0"/>
              <a:buChar char="•"/>
            </a:pPr>
            <a:r>
              <a:rPr lang="en-US" sz="2600" dirty="0" smtClean="0">
                <a:latin typeface="Times New Roman" pitchFamily="18" charset="0"/>
                <a:cs typeface="Times New Roman" pitchFamily="18" charset="0"/>
              </a:rPr>
              <a:t>Seaborn</a:t>
            </a:r>
          </a:p>
          <a:p>
            <a:pPr lvl="2">
              <a:buFont typeface="Arial" pitchFamily="34" charset="0"/>
              <a:buChar char="•"/>
            </a:pPr>
            <a:r>
              <a:rPr lang="en-US" sz="2600" dirty="0" smtClean="0">
                <a:latin typeface="Times New Roman" pitchFamily="18" charset="0"/>
                <a:cs typeface="Times New Roman" pitchFamily="18" charset="0"/>
              </a:rPr>
              <a:t>Machine learning algorithm</a:t>
            </a:r>
          </a:p>
          <a:p>
            <a:pPr lvl="2"/>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lvl="0"/>
            <a:r>
              <a:rPr lang="en-US" sz="2600" dirty="0" smtClean="0">
                <a:latin typeface="Times New Roman" pitchFamily="18" charset="0"/>
                <a:cs typeface="Times New Roman" pitchFamily="18" charset="0"/>
              </a:rPr>
              <a:t>Reduce the cost of supporting team.</a:t>
            </a:r>
          </a:p>
          <a:p>
            <a:pPr lvl="0"/>
            <a:endParaRPr lang="en-US" sz="2600"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When the supporting team used to come the labors had to wait out which used to affect the production as it used to go on hold as we wanted to increase our production.</a:t>
            </a:r>
          </a:p>
          <a:p>
            <a:pPr lvl="0"/>
            <a:endParaRPr lang="en-US" sz="2600"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When the alarm (bell) used to ring the labors used to get restless and everything used   to become more complex.</a:t>
            </a:r>
          </a:p>
          <a:p>
            <a:pPr lvl="0"/>
            <a:endParaRPr lang="en-US" sz="2600" dirty="0" smtClean="0">
              <a:latin typeface="Times New Roman" pitchFamily="18" charset="0"/>
              <a:cs typeface="Times New Roman" pitchFamily="18" charset="0"/>
            </a:endParaRPr>
          </a:p>
          <a:p>
            <a:pPr lvl="0"/>
            <a:r>
              <a:rPr lang="en-US" sz="2400" dirty="0" smtClean="0"/>
              <a:t>Security of all the peoples which work in chemical industry.</a:t>
            </a:r>
          </a:p>
          <a:p>
            <a:pPr>
              <a:buNone/>
              <a:defRPr/>
            </a:pPr>
            <a:endParaRPr lang="en-US" altLang="en-US" sz="2400" dirty="0" smtClean="0">
              <a:latin typeface="Times New Roman" pitchFamily="18" charset="0"/>
              <a:ea typeface="幼圆"/>
              <a:cs typeface="Times New Roman" pitchFamily="18" charset="0"/>
            </a:endParaRPr>
          </a:p>
          <a:p>
            <a:pPr>
              <a:buNone/>
              <a:defRPr/>
            </a:pPr>
            <a:endParaRPr lang="en-IN" sz="2400" dirty="0" smtClean="0">
              <a:latin typeface="Times New Roman" pitchFamily="18" charset="0"/>
              <a:cs typeface="Times New Roman" pitchFamily="18" charset="0"/>
            </a:endParaRPr>
          </a:p>
          <a:p>
            <a:pPr>
              <a:defRPr/>
            </a:pPr>
            <a:endParaRPr lang="en-US" altLang="en-US" sz="2400" dirty="0" smtClean="0">
              <a:latin typeface="Times New Roman" pitchFamily="18" charset="0"/>
              <a:ea typeface="幼圆"/>
              <a:cs typeface="Times New Roman" pitchFamily="18" charset="0"/>
            </a:endParaRPr>
          </a:p>
          <a:p>
            <a:pPr marL="0" indent="0">
              <a:buNone/>
              <a:defRPr/>
            </a:pPr>
            <a:r>
              <a:rPr lang="en-US" altLang="en-US" sz="2400" dirty="0" smtClean="0">
                <a:latin typeface="Times New Roman" pitchFamily="18" charset="0"/>
                <a:ea typeface="幼圆"/>
                <a:cs typeface="Times New Roman" pitchFamily="18" charset="0"/>
              </a:rPr>
              <a:t> </a:t>
            </a:r>
          </a:p>
          <a:p>
            <a:pPr lvl="0"/>
            <a:endParaRPr lang="en-US" sz="2600" dirty="0" smtClean="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50929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Need for</a:t>
            </a:r>
            <a:r>
              <a:rPr lang="en-US" altLang="zh-CN" sz="3200" b="1" u="sng" dirty="0" smtClean="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未标题-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5603" name="Picture 5" descr="未标题-2"/>
          <p:cNvPicPr>
            <a:picLocks noChangeAspect="1" noChangeArrowheads="1"/>
          </p:cNvPicPr>
          <p:nvPr/>
        </p:nvPicPr>
        <p:blipFill>
          <a:blip r:embed="rId3"/>
          <a:srcRect/>
          <a:stretch>
            <a:fillRect/>
          </a:stretch>
        </p:blipFill>
        <p:spPr bwMode="auto">
          <a:xfrm rot="-844116">
            <a:off x="1000125" y="1700213"/>
            <a:ext cx="428625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785794"/>
            <a:ext cx="8699500" cy="6072206"/>
          </a:xfrm>
        </p:spPr>
        <p:txBody>
          <a:bodyPr>
            <a:noAutofit/>
          </a:bodyPr>
          <a:lstStyle/>
          <a:p>
            <a:r>
              <a:rPr lang="en-US" sz="2600" b="1" dirty="0" smtClean="0">
                <a:solidFill>
                  <a:srgbClr val="00B050"/>
                </a:solidFill>
                <a:latin typeface="Times New Roman" pitchFamily="18" charset="0"/>
                <a:cs typeface="Times New Roman" pitchFamily="18" charset="0"/>
              </a:rPr>
              <a:t>HARDWARE :</a:t>
            </a:r>
            <a:endParaRPr lang="en-US" sz="2600" dirty="0" smtClean="0">
              <a:solidFill>
                <a:srgbClr val="00B050"/>
              </a:solidFill>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Operating System : Windows 10</a:t>
            </a:r>
          </a:p>
          <a:p>
            <a:pPr lvl="1"/>
            <a:r>
              <a:rPr lang="en-US" sz="2200" dirty="0" smtClean="0">
                <a:latin typeface="Times New Roman" pitchFamily="18" charset="0"/>
                <a:cs typeface="Times New Roman" pitchFamily="18" charset="0"/>
              </a:rPr>
              <a:t>RAM : 6 GB</a:t>
            </a:r>
          </a:p>
          <a:p>
            <a:pPr lvl="1"/>
            <a:r>
              <a:rPr lang="en-US" sz="2200" dirty="0" smtClean="0">
                <a:latin typeface="Times New Roman" pitchFamily="18" charset="0"/>
                <a:cs typeface="Times New Roman" pitchFamily="18" charset="0"/>
              </a:rPr>
              <a:t>Processor : Intel Pentium Series and above</a:t>
            </a:r>
          </a:p>
          <a:p>
            <a:pPr lvl="1"/>
            <a:r>
              <a:rPr lang="en-US" sz="2200" dirty="0" smtClean="0">
                <a:latin typeface="Times New Roman" pitchFamily="18" charset="0"/>
                <a:cs typeface="Times New Roman" pitchFamily="18" charset="0"/>
              </a:rPr>
              <a:t>Hard Disk : 2 GB</a:t>
            </a:r>
          </a:p>
          <a:p>
            <a:pPr lvl="1">
              <a:buNone/>
            </a:pPr>
            <a:endParaRPr lang="en-US" sz="2200" dirty="0" smtClean="0">
              <a:latin typeface="Times New Roman" pitchFamily="18" charset="0"/>
              <a:cs typeface="Times New Roman" pitchFamily="18" charset="0"/>
            </a:endParaRPr>
          </a:p>
          <a:p>
            <a:r>
              <a:rPr lang="en-US" sz="2600" b="1" dirty="0" smtClean="0">
                <a:solidFill>
                  <a:srgbClr val="00B050"/>
                </a:solidFill>
                <a:latin typeface="Times New Roman" pitchFamily="18" charset="0"/>
                <a:cs typeface="Times New Roman" pitchFamily="18" charset="0"/>
              </a:rPr>
              <a:t>SOFTWARE :</a:t>
            </a:r>
            <a:endParaRPr lang="en-US" sz="2600" dirty="0" smtClean="0">
              <a:solidFill>
                <a:srgbClr val="00B050"/>
              </a:solidFill>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IDE :Pycharm.</a:t>
            </a:r>
          </a:p>
          <a:p>
            <a:pPr lvl="1"/>
            <a:r>
              <a:rPr lang="en-US" sz="2200" dirty="0" smtClean="0">
                <a:latin typeface="Times New Roman" pitchFamily="18" charset="0"/>
                <a:cs typeface="Times New Roman" pitchFamily="18" charset="0"/>
              </a:rPr>
              <a:t>Browser : Chrome</a:t>
            </a:r>
          </a:p>
          <a:p>
            <a:pPr lvl="1"/>
            <a:r>
              <a:rPr lang="en-US" sz="2200" dirty="0" smtClean="0">
                <a:latin typeface="Times New Roman" pitchFamily="18" charset="0"/>
                <a:cs typeface="Times New Roman" pitchFamily="18" charset="0"/>
              </a:rPr>
              <a:t>Server : Apache HTTP server</a:t>
            </a:r>
          </a:p>
          <a:p>
            <a:pPr lvl="1"/>
            <a:r>
              <a:rPr lang="en-US" sz="2200" dirty="0" smtClean="0">
                <a:latin typeface="Times New Roman" pitchFamily="18" charset="0"/>
                <a:cs typeface="Times New Roman" pitchFamily="18" charset="0"/>
              </a:rPr>
              <a:t>Front End : HTML5, CSS3, JavaScript, Bootstrap </a:t>
            </a:r>
          </a:p>
          <a:p>
            <a:pPr lvl="1"/>
            <a:r>
              <a:rPr lang="en-US" sz="2200" dirty="0" smtClean="0">
                <a:latin typeface="Times New Roman" pitchFamily="18" charset="0"/>
                <a:cs typeface="Times New Roman" pitchFamily="18" charset="0"/>
              </a:rPr>
              <a:t>Back End : SQLITE3</a:t>
            </a:r>
          </a:p>
          <a:p>
            <a:pPr lvl="1"/>
            <a:r>
              <a:rPr lang="en-US" sz="2200" dirty="0" smtClean="0">
                <a:latin typeface="Times New Roman" pitchFamily="18" charset="0"/>
                <a:cs typeface="Times New Roman" pitchFamily="18" charset="0"/>
              </a:rPr>
              <a:t>Editor : Jupyter,Spyder</a:t>
            </a:r>
          </a:p>
          <a:p>
            <a:pPr lvl="1"/>
            <a:r>
              <a:rPr lang="en-US" sz="2200" dirty="0" smtClean="0">
                <a:latin typeface="Times New Roman" pitchFamily="18" charset="0"/>
                <a:cs typeface="Times New Roman" pitchFamily="18" charset="0"/>
              </a:rPr>
              <a:t>Language : Python.</a:t>
            </a:r>
          </a:p>
        </p:txBody>
      </p:sp>
      <p:sp>
        <p:nvSpPr>
          <p:cNvPr id="16387" name="Text Box 4"/>
          <p:cNvSpPr txBox="1">
            <a:spLocks noChangeArrowheads="1"/>
          </p:cNvSpPr>
          <p:nvPr/>
        </p:nvSpPr>
        <p:spPr bwMode="auto">
          <a:xfrm>
            <a:off x="395288" y="141288"/>
            <a:ext cx="4875053"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rPr>
              <a:t>Operating </a:t>
            </a:r>
            <a:r>
              <a:rPr lang="en-US" sz="3200" b="1" u="sng" dirty="0" smtClean="0">
                <a:solidFill>
                  <a:schemeClr val="accent2">
                    <a:lumMod val="60000"/>
                    <a:lumOff val="40000"/>
                  </a:schemeClr>
                </a:solidFill>
              </a:rPr>
              <a:t>Environment:</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642918"/>
            <a:ext cx="9143999" cy="6215082"/>
          </a:xfrm>
        </p:spPr>
        <p:txBody>
          <a:bodyPr>
            <a:noAutofit/>
          </a:bodyPr>
          <a:lstStyle/>
          <a:p>
            <a:endParaRPr lang="en-IN" sz="2600" b="1" dirty="0" smtClean="0">
              <a:latin typeface="Times New Roman" pitchFamily="18" charset="0"/>
              <a:cs typeface="Times New Roman" pitchFamily="18" charset="0"/>
            </a:endParaRPr>
          </a:p>
          <a:p>
            <a:r>
              <a:rPr lang="en-IN" sz="2600" b="1" dirty="0" smtClean="0">
                <a:solidFill>
                  <a:srgbClr val="00B050"/>
                </a:solidFill>
                <a:latin typeface="Times New Roman" pitchFamily="18" charset="0"/>
                <a:cs typeface="Times New Roman" pitchFamily="18" charset="0"/>
              </a:rPr>
              <a:t>HTML5</a:t>
            </a:r>
            <a:r>
              <a:rPr lang="en-IN" sz="2600" b="1" dirty="0" smtClean="0">
                <a:latin typeface="Times New Roman" pitchFamily="18" charset="0"/>
                <a:cs typeface="Times New Roman" pitchFamily="18" charset="0"/>
              </a:rPr>
              <a:t> :- </a:t>
            </a:r>
            <a:r>
              <a:rPr lang="en-US" sz="2600" dirty="0" smtClean="0">
                <a:latin typeface="Times New Roman" pitchFamily="18" charset="0"/>
                <a:cs typeface="Times New Roman" pitchFamily="18" charset="0"/>
              </a:rPr>
              <a:t>HTML is the standard markup language for creating</a:t>
            </a:r>
          </a:p>
          <a:p>
            <a:pPr>
              <a:buNone/>
            </a:pPr>
            <a:r>
              <a:rPr lang="en-US" sz="2600" dirty="0" smtClean="0">
                <a:latin typeface="Times New Roman" pitchFamily="18" charset="0"/>
                <a:cs typeface="Times New Roman" pitchFamily="18" charset="0"/>
              </a:rPr>
              <a:t>	 Web pages.</a:t>
            </a:r>
            <a:endParaRPr lang="en-IN" sz="2600" dirty="0" smtClean="0">
              <a:latin typeface="Times New Roman" pitchFamily="18" charset="0"/>
              <a:cs typeface="Times New Roman" pitchFamily="18" charset="0"/>
            </a:endParaRPr>
          </a:p>
          <a:p>
            <a:pPr>
              <a:lnSpc>
                <a:spcPct val="160000"/>
              </a:lnSpc>
            </a:pPr>
            <a:r>
              <a:rPr lang="en-IN" sz="2600" b="1" dirty="0" smtClean="0">
                <a:solidFill>
                  <a:srgbClr val="00B050"/>
                </a:solidFill>
                <a:latin typeface="Times New Roman" pitchFamily="18" charset="0"/>
                <a:cs typeface="Times New Roman" pitchFamily="18" charset="0"/>
              </a:rPr>
              <a:t>CSS3</a:t>
            </a:r>
            <a:r>
              <a:rPr lang="en-IN" sz="2600" b="1"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CSS3 is the latest evolution of the Cascading Style Sheets language and it use for designing web pages. </a:t>
            </a:r>
            <a:endParaRPr lang="en-IN" sz="2600" dirty="0" smtClean="0">
              <a:latin typeface="Times New Roman" pitchFamily="18" charset="0"/>
              <a:cs typeface="Times New Roman" pitchFamily="18" charset="0"/>
            </a:endParaRPr>
          </a:p>
          <a:p>
            <a:pPr>
              <a:lnSpc>
                <a:spcPct val="170000"/>
              </a:lnSpc>
            </a:pPr>
            <a:r>
              <a:rPr lang="en-IN" sz="2600" b="1" dirty="0" smtClean="0">
                <a:solidFill>
                  <a:srgbClr val="00B050"/>
                </a:solidFill>
                <a:latin typeface="Times New Roman" pitchFamily="18" charset="0"/>
                <a:cs typeface="Times New Roman" pitchFamily="18" charset="0"/>
              </a:rPr>
              <a:t>Java Script </a:t>
            </a:r>
            <a:r>
              <a:rPr lang="en-IN"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JavaScript is a lightweight, interpreted programming language and it use for validation purpose.</a:t>
            </a:r>
          </a:p>
          <a:p>
            <a:pPr>
              <a:lnSpc>
                <a:spcPct val="170000"/>
              </a:lnSpc>
            </a:pPr>
            <a:r>
              <a:rPr lang="en-US" sz="2600" b="1" dirty="0" smtClean="0">
                <a:solidFill>
                  <a:srgbClr val="00B050"/>
                </a:solidFill>
                <a:latin typeface="Times New Roman" pitchFamily="18" charset="0"/>
                <a:cs typeface="Times New Roman" pitchFamily="18" charset="0"/>
              </a:rPr>
              <a:t>SQLITE3</a:t>
            </a:r>
            <a:r>
              <a:rPr lang="en-US" sz="2600" b="1" dirty="0" smtClean="0">
                <a:latin typeface="Times New Roman" pitchFamily="18" charset="0"/>
                <a:cs typeface="Times New Roman" pitchFamily="18" charset="0"/>
              </a:rPr>
              <a:t>: Sqlite</a:t>
            </a:r>
            <a:r>
              <a:rPr lang="en-US" sz="2600" dirty="0" smtClean="0">
                <a:latin typeface="Times New Roman" pitchFamily="18" charset="0"/>
                <a:cs typeface="Times New Roman" pitchFamily="18" charset="0"/>
              </a:rPr>
              <a:t> is a database, widely used for accessing querying, updating, and managing data in databases.</a:t>
            </a:r>
          </a:p>
          <a:p>
            <a:pPr>
              <a:lnSpc>
                <a:spcPct val="170000"/>
              </a:lnSpc>
            </a:pPr>
            <a:endParaRPr lang="en-US" sz="2600" dirty="0" smtClean="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703258"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Technology </a:t>
            </a:r>
            <a:r>
              <a:rPr lang="en-US" sz="3200" b="1" u="sng" dirty="0" smtClean="0">
                <a:solidFill>
                  <a:schemeClr val="accent2">
                    <a:lumMod val="60000"/>
                    <a:lumOff val="40000"/>
                  </a:schemeClr>
                </a:solidFill>
                <a:latin typeface="+mn-lt"/>
              </a:rPr>
              <a:t>Used:</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071546"/>
            <a:ext cx="9143999" cy="5214974"/>
          </a:xfrm>
        </p:spPr>
        <p:txBody>
          <a:bodyPr>
            <a:noAutofit/>
          </a:bodyPr>
          <a:lstStyle/>
          <a:p>
            <a:pPr>
              <a:lnSpc>
                <a:spcPct val="170000"/>
              </a:lnSpc>
            </a:pPr>
            <a:r>
              <a:rPr lang="en-US" sz="2600" b="1" dirty="0" smtClean="0">
                <a:solidFill>
                  <a:srgbClr val="00B050"/>
                </a:solidFill>
                <a:latin typeface="Times New Roman" pitchFamily="18" charset="0"/>
                <a:cs typeface="Times New Roman" pitchFamily="18" charset="0"/>
              </a:rPr>
              <a:t>Python with ML</a:t>
            </a:r>
            <a:r>
              <a:rPr lang="en-US" sz="2600" b="1" dirty="0" smtClean="0">
                <a:latin typeface="Times New Roman" pitchFamily="18" charset="0"/>
                <a:cs typeface="Times New Roman" pitchFamily="18" charset="0"/>
              </a:rPr>
              <a:t>:  : Python </a:t>
            </a:r>
            <a:r>
              <a:rPr lang="en-US" sz="2600" dirty="0" smtClean="0">
                <a:latin typeface="Times New Roman" pitchFamily="18" charset="0"/>
                <a:cs typeface="Times New Roman" pitchFamily="18" charset="0"/>
              </a:rPr>
              <a:t>is technology that allow software developers to create dynamically  web application. </a:t>
            </a:r>
          </a:p>
          <a:p>
            <a:pPr>
              <a:lnSpc>
                <a:spcPct val="170000"/>
              </a:lnSpc>
            </a:pPr>
            <a:r>
              <a:rPr lang="en-US" sz="2600" b="1" dirty="0" smtClean="0">
                <a:solidFill>
                  <a:srgbClr val="00B050"/>
                </a:solidFill>
                <a:latin typeface="Times New Roman" pitchFamily="18" charset="0"/>
                <a:cs typeface="Times New Roman" pitchFamily="18" charset="0"/>
              </a:rPr>
              <a:t>Postman Tool</a:t>
            </a:r>
            <a:r>
              <a:rPr lang="en-US" sz="2600" dirty="0" smtClean="0">
                <a:latin typeface="Times New Roman" pitchFamily="18" charset="0"/>
                <a:cs typeface="Times New Roman" pitchFamily="18" charset="0"/>
              </a:rPr>
              <a:t>: Postman is currently one of the most popular tools used in API testing. </a:t>
            </a:r>
          </a:p>
          <a:p>
            <a:pPr>
              <a:lnSpc>
                <a:spcPct val="170000"/>
              </a:lnSpc>
            </a:pPr>
            <a:r>
              <a:rPr lang="en-US" sz="2600" b="1" dirty="0" smtClean="0">
                <a:solidFill>
                  <a:srgbClr val="00B050"/>
                </a:solidFill>
                <a:latin typeface="Times New Roman" pitchFamily="18" charset="0"/>
                <a:cs typeface="Times New Roman" pitchFamily="18" charset="0"/>
              </a:rPr>
              <a:t>Rest API</a:t>
            </a:r>
            <a:r>
              <a:rPr lang="en-US" sz="2600" dirty="0" smtClean="0">
                <a:latin typeface="Times New Roman" pitchFamily="18" charset="0"/>
                <a:cs typeface="Times New Roman" pitchFamily="18" charset="0"/>
              </a:rPr>
              <a:t>: An application programming interface (API) is a protocol intended to be used as an interface by software components to communicate with each other. </a:t>
            </a:r>
            <a:endParaRPr lang="en-IN"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85860"/>
            <a:ext cx="8699501" cy="4857765"/>
          </a:xfrm>
        </p:spPr>
        <p:txBody>
          <a:bodyPr>
            <a:normAutofit/>
          </a:bodyPr>
          <a:lstStyle/>
          <a:p>
            <a:pPr eaLnBrk="1" hangingPunct="1">
              <a:defRPr/>
            </a:pPr>
            <a:r>
              <a:rPr lang="en-US" sz="2600" dirty="0">
                <a:latin typeface="Times New Roman" pitchFamily="18" charset="0"/>
                <a:cs typeface="Times New Roman" pitchFamily="18" charset="0"/>
              </a:rPr>
              <a:t>The existing system has no machine learning algorithm and is completely human based, thus 99% of the times, the company incurs a cost to call the special team which sanitizes the entire manufacturing unit</a:t>
            </a:r>
            <a:r>
              <a:rPr lang="en-US" sz="2600" dirty="0" smtClean="0">
                <a:latin typeface="Times New Roman" pitchFamily="18" charset="0"/>
                <a:cs typeface="Times New Roman" pitchFamily="18" charset="0"/>
              </a:rPr>
              <a:t>.</a:t>
            </a:r>
          </a:p>
          <a:p>
            <a:pPr eaLnBrk="1" hangingPunct="1">
              <a:defRPr/>
            </a:pPr>
            <a:endParaRPr lang="en-US" sz="2600" dirty="0" smtClean="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Also, a lot of time is wasted, and the production is paused every time a leak is reported, since the team comes, and everyone is asked to vacate</a:t>
            </a:r>
            <a:r>
              <a:rPr lang="en-US" sz="2600" b="1" dirty="0">
                <a:latin typeface="Times New Roman" pitchFamily="18" charset="0"/>
                <a:cs typeface="Times New Roman" pitchFamily="18" charset="0"/>
              </a:rPr>
              <a:t>.</a:t>
            </a:r>
            <a:endParaRPr lang="en-IN" sz="2600" dirty="0">
              <a:latin typeface="Times New Roman" pitchFamily="18" charset="0"/>
              <a:cs typeface="Times New Roman" pitchFamily="18" charset="0"/>
            </a:endParaRPr>
          </a:p>
          <a:p>
            <a:pPr eaLnBrk="1" hangingPunct="1">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endParaRPr lang="en-US" altLang="en-US" sz="2600" dirty="0" smtClean="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689804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Limitations in the existing </a:t>
            </a:r>
            <a:r>
              <a:rPr lang="en-US" sz="3200" b="1" u="sng" dirty="0" smtClean="0">
                <a:solidFill>
                  <a:schemeClr val="accent2">
                    <a:lumMod val="60000"/>
                    <a:lumOff val="40000"/>
                  </a:schemeClr>
                </a:solidFill>
                <a:latin typeface="+mn-lt"/>
              </a:rPr>
              <a:t>system:</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152</TotalTime>
  <Words>1532</Words>
  <Application>Microsoft Office PowerPoint</Application>
  <PresentationFormat>On-screen Show (4:3)</PresentationFormat>
  <Paragraphs>380</Paragraphs>
  <Slides>50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宋体</vt:lpstr>
      <vt:lpstr>Arial</vt:lpstr>
      <vt:lpstr>Calibri</vt:lpstr>
      <vt:lpstr>Cambria Math</vt:lpstr>
      <vt:lpstr>Franklin Gothic Book</vt:lpstr>
      <vt:lpstr>楷体_GB2312</vt:lpstr>
      <vt:lpstr>Mangal</vt:lpstr>
      <vt:lpstr>Times New Roman</vt:lpstr>
      <vt:lpstr>Wingdings</vt:lpstr>
      <vt:lpstr>Wingdings 2</vt:lpstr>
      <vt:lpstr>幼圆</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 Gosavi</dc:creator>
  <cp:lastModifiedBy>Girish</cp:lastModifiedBy>
  <cp:revision>11</cp:revision>
  <dcterms:created xsi:type="dcterms:W3CDTF">2019-04-15T08:06:44Z</dcterms:created>
  <dcterms:modified xsi:type="dcterms:W3CDTF">2020-08-24T16:36:19Z</dcterms:modified>
</cp:coreProperties>
</file>