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660" r:id="rId5"/>
    <p:sldMasterId id="2147483672" r:id="rId6"/>
  </p:sldMasterIdLst>
  <p:notesMasterIdLst>
    <p:notesMasterId r:id="rId8"/>
  </p:notesMasterIdLst>
  <p:handoutMasterIdLst>
    <p:handoutMasterId r:id="rId9"/>
  </p:handoutMasterIdLst>
  <p:sldIdLst>
    <p:sldId id="766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  <a:srgbClr val="132A8B"/>
    <a:srgbClr val="70A8CE"/>
    <a:srgbClr val="E5AB43"/>
    <a:srgbClr val="F1ED37"/>
    <a:srgbClr val="5A8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434" autoAdjust="0"/>
  </p:normalViewPr>
  <p:slideViewPr>
    <p:cSldViewPr>
      <p:cViewPr varScale="1">
        <p:scale>
          <a:sx n="72" d="100"/>
          <a:sy n="72" d="100"/>
        </p:scale>
        <p:origin x="122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317AB-483E-4BDB-A8A0-022C86A45776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2551-7BCC-4BD0-B154-97E4F5DFAB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03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F2A3-0500-4833-AB7E-498AC5788E8A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B59EB-92F2-4B1C-B470-509D63EB69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6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800600"/>
            <a:ext cx="7772400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5638800"/>
            <a:ext cx="6400800" cy="381000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www.totalebizsolutions.com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E54A5-E3CC-4645-84AA-1E569E9270A2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960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A8E-7EA1-4B0F-8AD5-A4F01CCDF7A4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C7B-F333-4F21-BD38-690A0105163E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ACBA-6BFF-4301-BC5F-226CC5312DDE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646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32A-0829-4D18-A16E-AE7C24292D98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607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55C1-FD5D-4BD9-86E4-F630E30ADB75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568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0E27-8B96-4BE6-830A-CA583170E3C9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855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50CE-DFA8-4DD5-9287-7F5FE2240041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614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412C-FB20-4F88-8D7C-CA7E33D0B2FC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77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1E37-0DF4-40ED-B6B4-CA1A6A47F976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8162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AF83-B02E-427A-A77F-E39842CE1199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24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867F74C-523E-4E1D-9D19-CD968CC19996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B6B-AB02-4552-9907-D297EA6B8AEE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3773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6202-074E-42EE-AE9E-D62B1DE9A920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941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065-BA7B-42A5-95DC-96C525A3EDE7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0211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800600"/>
            <a:ext cx="7772400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5638802"/>
            <a:ext cx="6400800" cy="381000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solidFill>
                  <a:srgbClr val="C00000"/>
                </a:solidFill>
              </a:defRPr>
            </a:lvl1pPr>
            <a:lvl2pPr marL="342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www.totalebizsolutions.com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960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3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0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3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16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00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8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6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553982"/>
          </a:xfrm>
        </p:spPr>
        <p:txBody>
          <a:bodyPr anchor="t">
            <a:spAutoFit/>
          </a:bodyPr>
          <a:lstStyle>
            <a:lvl1pPr algn="ctr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3" indent="0">
              <a:buNone/>
              <a:defRPr sz="1500" b="1"/>
            </a:lvl2pPr>
            <a:lvl3pPr marL="685668" indent="0">
              <a:buNone/>
              <a:defRPr sz="1350" b="1"/>
            </a:lvl3pPr>
            <a:lvl4pPr marL="1028501" indent="0">
              <a:buNone/>
              <a:defRPr sz="1200" b="1"/>
            </a:lvl4pPr>
            <a:lvl5pPr marL="1371334" indent="0">
              <a:buNone/>
              <a:defRPr sz="1200" b="1"/>
            </a:lvl5pPr>
            <a:lvl6pPr marL="1714169" indent="0">
              <a:buNone/>
              <a:defRPr sz="1200" b="1"/>
            </a:lvl6pPr>
            <a:lvl7pPr marL="2057003" indent="0">
              <a:buNone/>
              <a:defRPr sz="1200" b="1"/>
            </a:lvl7pPr>
            <a:lvl8pPr marL="2399834" indent="0">
              <a:buNone/>
              <a:defRPr sz="1200" b="1"/>
            </a:lvl8pPr>
            <a:lvl9pPr marL="27426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3" indent="0">
              <a:buNone/>
              <a:defRPr sz="1500" b="1"/>
            </a:lvl2pPr>
            <a:lvl3pPr marL="685668" indent="0">
              <a:buNone/>
              <a:defRPr sz="1350" b="1"/>
            </a:lvl3pPr>
            <a:lvl4pPr marL="1028501" indent="0">
              <a:buNone/>
              <a:defRPr sz="1200" b="1"/>
            </a:lvl4pPr>
            <a:lvl5pPr marL="1371334" indent="0">
              <a:buNone/>
              <a:defRPr sz="1200" b="1"/>
            </a:lvl5pPr>
            <a:lvl6pPr marL="1714169" indent="0">
              <a:buNone/>
              <a:defRPr sz="1200" b="1"/>
            </a:lvl6pPr>
            <a:lvl7pPr marL="2057003" indent="0">
              <a:buNone/>
              <a:defRPr sz="1200" b="1"/>
            </a:lvl7pPr>
            <a:lvl8pPr marL="2399834" indent="0">
              <a:buNone/>
              <a:defRPr sz="1200" b="1"/>
            </a:lvl8pPr>
            <a:lvl9pPr marL="27426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819-6867-4D97-B333-AAA6707F47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©Total eBiz Solutions Pte Ltd. 2016.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33" indent="0">
              <a:buNone/>
              <a:defRPr sz="900"/>
            </a:lvl2pPr>
            <a:lvl3pPr marL="685668" indent="0">
              <a:buNone/>
              <a:defRPr sz="750"/>
            </a:lvl3pPr>
            <a:lvl4pPr marL="1028501" indent="0">
              <a:buNone/>
              <a:defRPr sz="675"/>
            </a:lvl4pPr>
            <a:lvl5pPr marL="1371334" indent="0">
              <a:buNone/>
              <a:defRPr sz="675"/>
            </a:lvl5pPr>
            <a:lvl6pPr marL="1714169" indent="0">
              <a:buNone/>
              <a:defRPr sz="675"/>
            </a:lvl6pPr>
            <a:lvl7pPr marL="2057003" indent="0">
              <a:buNone/>
              <a:defRPr sz="675"/>
            </a:lvl7pPr>
            <a:lvl8pPr marL="2399834" indent="0">
              <a:buNone/>
              <a:defRPr sz="675"/>
            </a:lvl8pPr>
            <a:lvl9pPr marL="2742668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33" indent="0">
              <a:buNone/>
              <a:defRPr sz="2100"/>
            </a:lvl2pPr>
            <a:lvl3pPr marL="685668" indent="0">
              <a:buNone/>
              <a:defRPr sz="1800"/>
            </a:lvl3pPr>
            <a:lvl4pPr marL="1028501" indent="0">
              <a:buNone/>
              <a:defRPr sz="1500"/>
            </a:lvl4pPr>
            <a:lvl5pPr marL="1371334" indent="0">
              <a:buNone/>
              <a:defRPr sz="1500"/>
            </a:lvl5pPr>
            <a:lvl6pPr marL="1714169" indent="0">
              <a:buNone/>
              <a:defRPr sz="1500"/>
            </a:lvl6pPr>
            <a:lvl7pPr marL="2057003" indent="0">
              <a:buNone/>
              <a:defRPr sz="1500"/>
            </a:lvl7pPr>
            <a:lvl8pPr marL="2399834" indent="0">
              <a:buNone/>
              <a:defRPr sz="1500"/>
            </a:lvl8pPr>
            <a:lvl9pPr marL="274266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33" indent="0">
              <a:buNone/>
              <a:defRPr sz="900"/>
            </a:lvl2pPr>
            <a:lvl3pPr marL="685668" indent="0">
              <a:buNone/>
              <a:defRPr sz="750"/>
            </a:lvl3pPr>
            <a:lvl4pPr marL="1028501" indent="0">
              <a:buNone/>
              <a:defRPr sz="675"/>
            </a:lvl4pPr>
            <a:lvl5pPr marL="1371334" indent="0">
              <a:buNone/>
              <a:defRPr sz="675"/>
            </a:lvl5pPr>
            <a:lvl6pPr marL="1714169" indent="0">
              <a:buNone/>
              <a:defRPr sz="675"/>
            </a:lvl6pPr>
            <a:lvl7pPr marL="2057003" indent="0">
              <a:buNone/>
              <a:defRPr sz="675"/>
            </a:lvl7pPr>
            <a:lvl8pPr marL="2399834" indent="0">
              <a:buNone/>
              <a:defRPr sz="675"/>
            </a:lvl8pPr>
            <a:lvl9pPr marL="2742668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@ 2013 Total eBiz Solutions Pte Ltd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76" y="277176"/>
            <a:ext cx="6637881" cy="492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81015" y="1103628"/>
            <a:ext cx="821684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626"/>
            <a:fld id="{71F47D9D-8D60-4698-A495-89D102E182A2}" type="slidenum">
              <a:rPr lang="en-US" sz="750" smtClean="0">
                <a:solidFill>
                  <a:prstClr val="black"/>
                </a:solidFill>
              </a:rPr>
              <a:pPr defTabSz="913626"/>
              <a:t>‹#›</a:t>
            </a:fld>
            <a:endParaRPr lang="en-US" sz="7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9293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8FA4-9FEC-4950-87E9-B12AE54309CC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C6D-8B4E-41F4-AB92-7D9B2CC55098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81F2DAB2-957C-4E0A-A724-2319E12D0BC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B77F-C701-4292-804B-27E294548675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B48-08C3-49AB-A74D-A681937058D6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65D4-BCE3-4044-B430-097FF4E5D5D2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D86FC11-E41F-4FC9-9368-28791F5550AC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©Total eBiz Solutions Pte Ltd.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CE119003-BAEB-4F8B-8C80-93F2E99049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B94D-C0E9-4359-884A-277483076BB8}" type="datetime1">
              <a:rPr lang="en-US" smtClean="0"/>
              <a:t>4/3/2019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©Total eBiz Solutions Pte Ltd. 2016.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B6AB-A5C6-4E00-90E9-A279029E138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52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5600" cy="762000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3"/>
            <a:ext cx="8229600" cy="48307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5BB28EC6-C04C-459A-9636-FF4B1F8ADE3F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6400800" cy="0"/>
          </a:xfrm>
          <a:prstGeom prst="line">
            <a:avLst/>
          </a:prstGeom>
          <a:ln w="66675">
            <a:solidFill>
              <a:srgbClr val="132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0400" y="1143000"/>
            <a:ext cx="1676400" cy="0"/>
          </a:xfrm>
          <a:prstGeom prst="line">
            <a:avLst/>
          </a:prstGeom>
          <a:ln w="666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6248400"/>
            <a:ext cx="6400800" cy="0"/>
          </a:xfrm>
          <a:prstGeom prst="line">
            <a:avLst/>
          </a:prstGeom>
          <a:ln w="101600">
            <a:solidFill>
              <a:srgbClr val="132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0400" y="6248400"/>
            <a:ext cx="1676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ebizlogo.gi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7600" y="152403"/>
            <a:ext cx="1181100" cy="8562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1143000"/>
            <a:ext cx="6400800" cy="0"/>
          </a:xfrm>
          <a:prstGeom prst="line">
            <a:avLst/>
          </a:prstGeom>
          <a:ln w="66675">
            <a:solidFill>
              <a:srgbClr val="132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010400" y="1143000"/>
            <a:ext cx="1676400" cy="0"/>
          </a:xfrm>
          <a:prstGeom prst="line">
            <a:avLst/>
          </a:prstGeom>
          <a:ln w="666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6248400"/>
            <a:ext cx="6400800" cy="0"/>
          </a:xfrm>
          <a:prstGeom prst="line">
            <a:avLst/>
          </a:prstGeom>
          <a:ln w="101600">
            <a:solidFill>
              <a:srgbClr val="132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010400" y="6248400"/>
            <a:ext cx="1676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ebizlogo.gif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467600" y="152403"/>
            <a:ext cx="1181100" cy="8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668" rtl="0" eaLnBrk="1" latinLnBrk="0" hangingPunct="1"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26" indent="-257126" algn="l" defTabSz="6856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04" indent="-214272" algn="l" defTabSz="68566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84" indent="-171416" algn="l" defTabSz="6856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18" indent="-171416" algn="l" defTabSz="685668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51" indent="-171416" algn="l" defTabSz="685668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84" indent="-171416" algn="l" defTabSz="6856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18" indent="-171416" algn="l" defTabSz="6856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52" indent="-171416" algn="l" defTabSz="6856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85" indent="-171416" algn="l" defTabSz="6856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3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8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1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4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69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03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34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68" algn="l" defTabSz="6856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>
            <a:extLst>
              <a:ext uri="{FF2B5EF4-FFF2-40B4-BE49-F238E27FC236}">
                <a16:creationId xmlns:a16="http://schemas.microsoft.com/office/drawing/2014/main" id="{FF686902-A064-4C85-89EC-EBE76CD1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656" y="1145746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cs typeface="Calibri"/>
              </a:rPr>
              <a:t>P1A: 22 Mar 2019</a:t>
            </a:r>
            <a:endParaRPr lang="en-US" sz="7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5120" y="19508"/>
            <a:ext cx="5737951" cy="245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63853" y="-819472"/>
            <a:ext cx="1763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600">
                <a:solidFill>
                  <a:srgbClr val="000000"/>
                </a:solidFill>
              </a:rPr>
              <a:t> </a:t>
            </a:r>
            <a:endParaRPr lang="en-AU" sz="110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192" y="-10328"/>
            <a:ext cx="8305800" cy="33389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4121150" algn="l"/>
              </a:tabLst>
            </a:pPr>
            <a:r>
              <a:rPr lang="en-US" sz="1200" b="1" dirty="0">
                <a:latin typeface="+mn-lt"/>
              </a:rPr>
              <a:t>Project Name: </a:t>
            </a:r>
            <a:r>
              <a:rPr lang="en-US" sz="1200" b="1" dirty="0" err="1">
                <a:latin typeface="+mn-lt"/>
              </a:rPr>
              <a:t>Tokio</a:t>
            </a:r>
            <a:r>
              <a:rPr lang="en-US" sz="1200" b="1" dirty="0">
                <a:latin typeface="+mn-lt"/>
              </a:rPr>
              <a:t> Marine </a:t>
            </a:r>
            <a:r>
              <a:rPr lang="en-US" sz="1200" b="1" dirty="0" err="1">
                <a:latin typeface="+mn-lt"/>
              </a:rPr>
              <a:t>OnePortal</a:t>
            </a:r>
            <a:r>
              <a:rPr lang="en-US" sz="1200" b="1" dirty="0">
                <a:latin typeface="+mn-lt"/>
              </a:rPr>
              <a:t>	PM : Kannan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81377" y="381869"/>
            <a:ext cx="479895" cy="2000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700" b="1" dirty="0"/>
              <a:t>Kick Off</a:t>
            </a: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292416" y="892676"/>
            <a:ext cx="1587" cy="2819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1070365" y="922901"/>
            <a:ext cx="0" cy="2405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1855366" y="954070"/>
            <a:ext cx="1588" cy="27501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3635896" y="959462"/>
            <a:ext cx="0" cy="22277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1450387" y="453877"/>
            <a:ext cx="762501" cy="2000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700" b="1" dirty="0"/>
              <a:t>Design Sign Off</a:t>
            </a:r>
            <a:endParaRPr lang="en-US" sz="700" dirty="0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594531" y="1442004"/>
            <a:ext cx="1025141" cy="2000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700" b="1" dirty="0"/>
              <a:t>Requirements Sign Off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 flipV="1">
            <a:off x="5138036" y="1005451"/>
            <a:ext cx="0" cy="2405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4329088" y="876584"/>
            <a:ext cx="0" cy="27599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214902" y="469846"/>
            <a:ext cx="813896" cy="2000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700" b="1" dirty="0"/>
              <a:t>SIT Completion</a:t>
            </a:r>
            <a:endParaRPr lang="en-US" sz="700" dirty="0"/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2075622" y="1467879"/>
            <a:ext cx="1202570" cy="20005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700" b="1" dirty="0">
                <a:cs typeface="Times New Roman" pitchFamily="18" charset="0"/>
              </a:rPr>
              <a:t>Development  Completion</a:t>
            </a: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2663953" y="878997"/>
            <a:ext cx="0" cy="2405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SG" sz="1100"/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>
            <a:off x="323528" y="1063628"/>
            <a:ext cx="535869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SG" sz="1100"/>
          </a:p>
        </p:txBody>
      </p:sp>
      <p:sp>
        <p:nvSpPr>
          <p:cNvPr id="56" name="Rectangle 35"/>
          <p:cNvSpPr>
            <a:spLocks noChangeArrowheads="1"/>
          </p:cNvSpPr>
          <p:nvPr/>
        </p:nvSpPr>
        <p:spPr bwMode="auto">
          <a:xfrm>
            <a:off x="3847480" y="1477958"/>
            <a:ext cx="992336" cy="2000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00" b="1" dirty="0">
                <a:solidFill>
                  <a:srgbClr val="000000"/>
                </a:solidFill>
                <a:cs typeface="Times New Roman" pitchFamily="18" charset="0"/>
              </a:rPr>
              <a:t>UAT Sign Off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-180528" y="741909"/>
            <a:ext cx="90011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 Aug 2018</a:t>
            </a:r>
          </a:p>
        </p:txBody>
      </p:sp>
      <p:sp>
        <p:nvSpPr>
          <p:cNvPr id="99" name="Rectangle 44"/>
          <p:cNvSpPr>
            <a:spLocks noChangeArrowheads="1"/>
          </p:cNvSpPr>
          <p:nvPr/>
        </p:nvSpPr>
        <p:spPr bwMode="auto">
          <a:xfrm>
            <a:off x="4778848" y="453877"/>
            <a:ext cx="672641" cy="2000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700" b="1" dirty="0"/>
              <a:t>Go Live</a:t>
            </a:r>
            <a:endParaRPr lang="en-US" sz="700" dirty="0"/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1115616" y="246129"/>
            <a:ext cx="36159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1400" dirty="0">
                <a:solidFill>
                  <a:srgbClr val="000099"/>
                </a:solidFill>
              </a:rPr>
              <a:t>Planned Key Milestones (Phase-1A)</a:t>
            </a:r>
          </a:p>
        </p:txBody>
      </p:sp>
      <p:sp>
        <p:nvSpPr>
          <p:cNvPr id="113" name="AutoShape 31"/>
          <p:cNvSpPr>
            <a:spLocks noChangeArrowheads="1"/>
          </p:cNvSpPr>
          <p:nvPr/>
        </p:nvSpPr>
        <p:spPr bwMode="auto">
          <a:xfrm>
            <a:off x="215894" y="624020"/>
            <a:ext cx="170933" cy="124031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sp>
        <p:nvSpPr>
          <p:cNvPr id="119" name="AutoShape 31"/>
          <p:cNvSpPr>
            <a:spLocks noChangeArrowheads="1"/>
          </p:cNvSpPr>
          <p:nvPr/>
        </p:nvSpPr>
        <p:spPr bwMode="auto">
          <a:xfrm>
            <a:off x="971600" y="1283137"/>
            <a:ext cx="170933" cy="124031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sp>
        <p:nvSpPr>
          <p:cNvPr id="121" name="AutoShape 31"/>
          <p:cNvSpPr>
            <a:spLocks noChangeArrowheads="1"/>
          </p:cNvSpPr>
          <p:nvPr/>
        </p:nvSpPr>
        <p:spPr bwMode="auto">
          <a:xfrm>
            <a:off x="2592399" y="1291413"/>
            <a:ext cx="170933" cy="124031"/>
          </a:xfrm>
          <a:prstGeom prst="diamond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sp>
        <p:nvSpPr>
          <p:cNvPr id="122" name="AutoShape 31"/>
          <p:cNvSpPr>
            <a:spLocks noChangeArrowheads="1"/>
          </p:cNvSpPr>
          <p:nvPr/>
        </p:nvSpPr>
        <p:spPr bwMode="auto">
          <a:xfrm>
            <a:off x="3536971" y="712681"/>
            <a:ext cx="170933" cy="124031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sp>
        <p:nvSpPr>
          <p:cNvPr id="124" name="AutoShape 31"/>
          <p:cNvSpPr>
            <a:spLocks noChangeArrowheads="1"/>
          </p:cNvSpPr>
          <p:nvPr/>
        </p:nvSpPr>
        <p:spPr bwMode="auto">
          <a:xfrm>
            <a:off x="4255322" y="1308831"/>
            <a:ext cx="170933" cy="124031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sp>
        <p:nvSpPr>
          <p:cNvPr id="128" name="AutoShape 31"/>
          <p:cNvSpPr>
            <a:spLocks noChangeArrowheads="1"/>
          </p:cNvSpPr>
          <p:nvPr/>
        </p:nvSpPr>
        <p:spPr bwMode="auto">
          <a:xfrm>
            <a:off x="5042991" y="704737"/>
            <a:ext cx="170933" cy="124031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000"/>
          </a:p>
        </p:txBody>
      </p:sp>
      <p:sp>
        <p:nvSpPr>
          <p:cNvPr id="133" name="Rectangle 132"/>
          <p:cNvSpPr/>
          <p:nvPr/>
        </p:nvSpPr>
        <p:spPr>
          <a:xfrm>
            <a:off x="25120" y="246129"/>
            <a:ext cx="5737951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1"/>
          <p:cNvSpPr txBox="1">
            <a:spLocks noChangeArrowheads="1"/>
          </p:cNvSpPr>
          <p:nvPr/>
        </p:nvSpPr>
        <p:spPr bwMode="auto">
          <a:xfrm>
            <a:off x="5213924" y="1871246"/>
            <a:ext cx="27424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/>
              <a:t>Overall Project Status as of 1 Apr 2019 </a:t>
            </a:r>
            <a:endParaRPr lang="en-US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60AF03-F52C-4B34-8140-F402A042F60F}"/>
              </a:ext>
            </a:extLst>
          </p:cNvPr>
          <p:cNvGrpSpPr/>
          <p:nvPr/>
        </p:nvGrpSpPr>
        <p:grpSpPr>
          <a:xfrm>
            <a:off x="7956376" y="1772816"/>
            <a:ext cx="1008112" cy="320471"/>
            <a:chOff x="7956376" y="1844823"/>
            <a:chExt cx="1008112" cy="320471"/>
          </a:xfrm>
        </p:grpSpPr>
        <p:sp>
          <p:nvSpPr>
            <p:cNvPr id="136" name="Rectangle 210"/>
            <p:cNvSpPr>
              <a:spLocks noChangeArrowheads="1"/>
            </p:cNvSpPr>
            <p:nvPr/>
          </p:nvSpPr>
          <p:spPr bwMode="auto">
            <a:xfrm rot="5400000">
              <a:off x="8300196" y="1501003"/>
              <a:ext cx="320471" cy="1008112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7" name="Oval 211"/>
            <p:cNvSpPr>
              <a:spLocks noChangeArrowheads="1"/>
            </p:cNvSpPr>
            <p:nvPr/>
          </p:nvSpPr>
          <p:spPr bwMode="auto">
            <a:xfrm rot="5400000">
              <a:off x="7988398" y="1893937"/>
              <a:ext cx="228600" cy="249238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8" name="Oval 213"/>
            <p:cNvSpPr>
              <a:spLocks noChangeArrowheads="1"/>
            </p:cNvSpPr>
            <p:nvPr/>
          </p:nvSpPr>
          <p:spPr bwMode="auto">
            <a:xfrm rot="5400000">
              <a:off x="8320980" y="1893143"/>
              <a:ext cx="228600" cy="250825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9" name="Oval 214"/>
            <p:cNvSpPr>
              <a:spLocks noChangeArrowheads="1"/>
            </p:cNvSpPr>
            <p:nvPr/>
          </p:nvSpPr>
          <p:spPr bwMode="auto">
            <a:xfrm rot="5400000">
              <a:off x="8653561" y="1893937"/>
              <a:ext cx="228600" cy="2492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140" name="Right Arrow 1"/>
          <p:cNvSpPr>
            <a:spLocks noChangeArrowheads="1"/>
          </p:cNvSpPr>
          <p:nvPr/>
        </p:nvSpPr>
        <p:spPr bwMode="auto">
          <a:xfrm rot="5400000">
            <a:off x="7975698" y="1498404"/>
            <a:ext cx="266700" cy="261938"/>
          </a:xfrm>
          <a:prstGeom prst="rightArrow">
            <a:avLst>
              <a:gd name="adj1" fmla="val 50000"/>
              <a:gd name="adj2" fmla="val 5005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139825">
              <a:lnSpc>
                <a:spcPct val="90000"/>
              </a:lnSpc>
              <a:spcBef>
                <a:spcPct val="20000"/>
              </a:spcBef>
              <a:tabLst>
                <a:tab pos="288925" algn="l"/>
                <a:tab pos="3946525" algn="l"/>
              </a:tabLst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44439" y="246129"/>
            <a:ext cx="3350551" cy="1508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5778716" y="19508"/>
            <a:ext cx="3316275" cy="237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000000"/>
                </a:solidFill>
              </a:rPr>
              <a:t>Reporting Period : 25 Mar </a:t>
            </a:r>
            <a:r>
              <a:rPr lang="en-AU" sz="1200" b="1" dirty="0">
                <a:solidFill>
                  <a:schemeClr val="tx1"/>
                </a:solidFill>
              </a:rPr>
              <a:t>2019</a:t>
            </a:r>
            <a:r>
              <a:rPr lang="en-SG" sz="1200" b="1" dirty="0">
                <a:solidFill>
                  <a:schemeClr val="tx1"/>
                </a:solidFill>
              </a:rPr>
              <a:t> To 1 Apr </a:t>
            </a:r>
            <a:r>
              <a:rPr lang="en-US" sz="1200" b="1" dirty="0">
                <a:solidFill>
                  <a:schemeClr val="tx1"/>
                </a:solidFill>
              </a:rPr>
              <a:t>2019</a:t>
            </a:r>
            <a:endParaRPr lang="en-SG" sz="1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787792-4FD2-40DC-A292-EE6CF102056B}"/>
              </a:ext>
            </a:extLst>
          </p:cNvPr>
          <p:cNvGrpSpPr/>
          <p:nvPr/>
        </p:nvGrpSpPr>
        <p:grpSpPr>
          <a:xfrm>
            <a:off x="28189" y="1800112"/>
            <a:ext cx="2392235" cy="320338"/>
            <a:chOff x="28189" y="1844906"/>
            <a:chExt cx="2392235" cy="320338"/>
          </a:xfrm>
        </p:grpSpPr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>
              <a:off x="28189" y="1892530"/>
              <a:ext cx="223955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/>
                <a:t>Customer Sentiment</a:t>
              </a:r>
              <a:endParaRPr lang="en-US" sz="1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948" y="1858240"/>
              <a:ext cx="306107" cy="306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070" y="1854290"/>
              <a:ext cx="310954" cy="3109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9470" y="1844906"/>
              <a:ext cx="310954" cy="3109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" name="Rectangle 1"/>
          <p:cNvSpPr/>
          <p:nvPr/>
        </p:nvSpPr>
        <p:spPr>
          <a:xfrm>
            <a:off x="5804389" y="260648"/>
            <a:ext cx="3338994" cy="16158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tabLst>
                <a:tab pos="1703388" algn="l"/>
              </a:tabLst>
            </a:pPr>
            <a:r>
              <a:rPr lang="en-SG" sz="1100" b="1" dirty="0"/>
              <a:t>Allocated man-days: 1192   Planned Man-days: </a:t>
            </a:r>
            <a:r>
              <a:rPr lang="en-SG" sz="1100" b="1" dirty="0">
                <a:cs typeface="Calibri"/>
              </a:rPr>
              <a:t>2800</a:t>
            </a:r>
            <a:endParaRPr lang="en-SG" sz="1100" b="1" dirty="0"/>
          </a:p>
          <a:p>
            <a:r>
              <a:rPr lang="en-SG" sz="1100" b="1" dirty="0"/>
              <a:t>Utilized Man-days: </a:t>
            </a:r>
            <a:r>
              <a:rPr lang="en-SG" sz="1100" b="1" dirty="0">
                <a:highlight>
                  <a:srgbClr val="FFFF00"/>
                </a:highlight>
              </a:rPr>
              <a:t>674</a:t>
            </a:r>
            <a:endParaRPr lang="en-SG" sz="1100" b="1" dirty="0">
              <a:highlight>
                <a:srgbClr val="FFFF00"/>
              </a:highlight>
              <a:cs typeface="Calibri"/>
            </a:endParaRPr>
          </a:p>
          <a:p>
            <a:endParaRPr lang="en-SG" sz="1100" b="1" dirty="0"/>
          </a:p>
          <a:p>
            <a:r>
              <a:rPr lang="en-SG" sz="1100" b="1" u="sng" dirty="0"/>
              <a:t>Team Members:</a:t>
            </a:r>
            <a:r>
              <a:rPr lang="en-SG" sz="1100" b="1" dirty="0"/>
              <a:t>.</a:t>
            </a:r>
          </a:p>
          <a:p>
            <a:pPr marL="228600" indent="-228600">
              <a:buAutoNum type="arabicPeriod"/>
            </a:pPr>
            <a:r>
              <a:rPr lang="en-SG" sz="1100" b="1" dirty="0"/>
              <a:t>Mourou 		2. Deepti	</a:t>
            </a:r>
            <a:endParaRPr lang="en-SG" sz="1100" b="1" dirty="0">
              <a:cs typeface="Calibri"/>
            </a:endParaRPr>
          </a:p>
          <a:p>
            <a:r>
              <a:rPr lang="en-SG" sz="1100" b="1" dirty="0">
                <a:cs typeface="Calibri"/>
              </a:rPr>
              <a:t>3.    Saumya		4. Kannan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n-SG" sz="1100" b="1">
                <a:cs typeface="Calibri"/>
              </a:rPr>
              <a:t>Ramesh</a:t>
            </a:r>
            <a:r>
              <a:rPr lang="en-SG" sz="1100" b="1" dirty="0">
                <a:cs typeface="Calibri"/>
              </a:rPr>
              <a:t>		6. </a:t>
            </a:r>
          </a:p>
          <a:p>
            <a:endParaRPr lang="en-US" sz="1100" b="1" dirty="0"/>
          </a:p>
          <a:p>
            <a:endParaRPr lang="en-US" sz="1100" b="1" dirty="0">
              <a:cs typeface="Calibri"/>
            </a:endParaRPr>
          </a:p>
        </p:txBody>
      </p:sp>
      <p:sp>
        <p:nvSpPr>
          <p:cNvPr id="62" name="Right Arrow 1"/>
          <p:cNvSpPr>
            <a:spLocks noChangeArrowheads="1"/>
          </p:cNvSpPr>
          <p:nvPr/>
        </p:nvSpPr>
        <p:spPr bwMode="auto">
          <a:xfrm rot="5400000">
            <a:off x="2128659" y="1568591"/>
            <a:ext cx="266700" cy="261938"/>
          </a:xfrm>
          <a:prstGeom prst="rightArrow">
            <a:avLst>
              <a:gd name="adj1" fmla="val 50000"/>
              <a:gd name="adj2" fmla="val 5005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139825">
              <a:lnSpc>
                <a:spcPct val="90000"/>
              </a:lnSpc>
              <a:spcBef>
                <a:spcPct val="20000"/>
              </a:spcBef>
              <a:tabLst>
                <a:tab pos="288925" algn="l"/>
                <a:tab pos="3946525" algn="l"/>
              </a:tabLst>
            </a:pPr>
            <a:endParaRPr lang="en-US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1763688" y="692696"/>
            <a:ext cx="170933" cy="124031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700"/>
          </a:p>
        </p:txBody>
      </p:sp>
      <p:graphicFrame>
        <p:nvGraphicFramePr>
          <p:cNvPr id="134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849038"/>
              </p:ext>
            </p:extLst>
          </p:nvPr>
        </p:nvGraphicFramePr>
        <p:xfrm>
          <a:off x="38768" y="2157209"/>
          <a:ext cx="9059865" cy="4722121"/>
        </p:xfrm>
        <a:graphic>
          <a:graphicData uri="http://schemas.openxmlformats.org/drawingml/2006/table">
            <a:tbl>
              <a:tblPr/>
              <a:tblGrid>
                <a:gridCol w="519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22">
                  <a:extLst>
                    <a:ext uri="{9D8B030D-6E8A-4147-A177-3AD203B41FA5}">
                      <a16:colId xmlns:a16="http://schemas.microsoft.com/office/drawing/2014/main" val="11953537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585">
                  <a:extLst>
                    <a:ext uri="{9D8B030D-6E8A-4147-A177-3AD203B41FA5}">
                      <a16:colId xmlns:a16="http://schemas.microsoft.com/office/drawing/2014/main" val="1239450868"/>
                    </a:ext>
                  </a:extLst>
                </a:gridCol>
                <a:gridCol w="410298">
                  <a:extLst>
                    <a:ext uri="{9D8B030D-6E8A-4147-A177-3AD203B41FA5}">
                      <a16:colId xmlns:a16="http://schemas.microsoft.com/office/drawing/2014/main" val="25236986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Update on main achievements / events of last week</a:t>
                      </a: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Project Milestones/Phases &amp; Delivery Date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36">
                <a:tc rowSpan="7">
                  <a:txBody>
                    <a:bodyPr/>
                    <a:lstStyle/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UAT Completed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Initial Data load completed in Production</a:t>
                      </a:r>
                    </a:p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Delta Sync process deployed in production</a:t>
                      </a:r>
                    </a:p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 Portal Application Deployed in Production </a:t>
                      </a:r>
                    </a:p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Deliverables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Due Date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050" b="1" dirty="0"/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Status/Remark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Requirements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sngStrike" kern="5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21-Sep-18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5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10-Oct-18</a:t>
                      </a:r>
                      <a:endParaRPr kumimoji="0" lang="en-SG" sz="1050" b="0" i="0" u="none" strike="noStrike" kern="5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SG" sz="105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50" dirty="0"/>
                        <a:t> Completed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050" b="0" i="0" u="none" strike="noStrike" kern="5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05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50" dirty="0"/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39765"/>
                  </a:ext>
                </a:extLst>
              </a:tr>
              <a:tr h="295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Design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sngStrike" kern="5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28-Sep-18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sngStrike" kern="5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12-Oct-18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5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26-Oct-18</a:t>
                      </a:r>
                      <a:endParaRPr kumimoji="0" lang="en-SG" sz="1050" b="0" i="0" u="none" strike="noStrike" kern="5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SG" sz="105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50" dirty="0"/>
                        <a:t>Completed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050" b="0" i="0" u="none" strike="noStrike" kern="5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05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050" b="0" i="0" u="none" strike="noStrike" kern="5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139872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Development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5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31-Dec-18</a:t>
                      </a: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9208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156884"/>
                  </a:ext>
                </a:extLst>
              </a:tr>
              <a:tr h="1964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Planned achievements / Activities for this / next week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SIT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5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24-Jan-19</a:t>
                      </a: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450305"/>
                  </a:ext>
                </a:extLst>
              </a:tr>
              <a:tr h="164993">
                <a:tc rowSpan="4">
                  <a:txBody>
                    <a:bodyPr/>
                    <a:lstStyle/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Fixing VAPT Issues</a:t>
                      </a:r>
                    </a:p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Issues identified during live verification</a:t>
                      </a:r>
                    </a:p>
                    <a:p>
                      <a:pPr marL="228600" marR="0" lvl="0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Phase 1b requirement meeting </a:t>
                      </a:r>
                    </a:p>
                    <a:p>
                      <a:pPr marL="0" marR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UAT Completion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5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08-Mar-19</a:t>
                      </a: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50" kern="5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9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Go-live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P1A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15-Mar-19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050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316204"/>
                  </a:ext>
                </a:extLst>
              </a:tr>
              <a:tr h="14761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050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51678"/>
                  </a:ext>
                </a:extLst>
              </a:tr>
              <a:tr h="346379">
                <a:tc>
                  <a:txBody>
                    <a:bodyPr/>
                    <a:lstStyle/>
                    <a:p>
                      <a:pPr marL="119063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Issues (I) / Risks (R) / Escalations (E) to be dealt with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119063" marR="0" lvl="0" indent="-1190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Overall Progress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243">
                <a:tc rowSpan="5">
                  <a:txBody>
                    <a:bodyPr/>
                    <a:lstStyle/>
                    <a:p>
                      <a:pPr marL="285750" marR="0" lvl="0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sym typeface="Wingdings" panose="05000000000000000000" pitchFamily="2" charset="2"/>
                        </a:rPr>
                        <a:t>Overall project under estimated and will have major cost impact.  </a:t>
                      </a:r>
                    </a:p>
                    <a:p>
                      <a:pPr marL="285750" marR="0" lvl="0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sym typeface="Wingdings" panose="05000000000000000000" pitchFamily="2" charset="2"/>
                        </a:rPr>
                        <a:t>Quality issues in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sym typeface="Wingdings" panose="05000000000000000000" pitchFamily="2" charset="2"/>
                        </a:rPr>
                        <a:t>Trigyn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sym typeface="Wingdings" panose="05000000000000000000" pitchFamily="2" charset="2"/>
                        </a:rPr>
                        <a:t> deliverables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Phases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Progress 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Due Date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Remarks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24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Phase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9-May-19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Tentative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674170"/>
                  </a:ext>
                </a:extLst>
              </a:tr>
              <a:tr h="22624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Phase 2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11-Jul-19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Tentative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326015"/>
                  </a:ext>
                </a:extLst>
              </a:tr>
              <a:tr h="22624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Phase 3 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30-Sep-19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Tentative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463837"/>
                  </a:ext>
                </a:extLst>
              </a:tr>
              <a:tr h="24979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29-Nov-19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 Months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65263"/>
                  </a:ext>
                </a:extLst>
              </a:tr>
            </a:tbl>
          </a:graphicData>
        </a:graphic>
      </p:graphicFrame>
      <p:sp>
        <p:nvSpPr>
          <p:cNvPr id="47" name="Text Box 3">
            <a:extLst>
              <a:ext uri="{FF2B5EF4-FFF2-40B4-BE49-F238E27FC236}">
                <a16:creationId xmlns:a16="http://schemas.microsoft.com/office/drawing/2014/main" id="{A4B6D7A3-59F0-4E6D-BA41-B7B0151E4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09" y="1138390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P1A: 21 Sep 2018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110FFD87-BD58-4DBF-8CA1-91505C3F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734" y="761145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/>
              </a:rPr>
              <a:t>P1A: 28 Sep 2018</a:t>
            </a:r>
            <a:endParaRPr lang="en-US" sz="7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ABEF8A4A-5CB4-49F1-A358-00079344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788" y="1123204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P1A: 31 Dec 2018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510351ED-0F99-4A9B-A597-1193F254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717" y="792651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cs typeface="Calibri"/>
              </a:rPr>
              <a:t>P1A:24 Jan 2019</a:t>
            </a:r>
            <a:endParaRPr lang="en-US" sz="7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BE5A5DD5-C751-4442-A6F0-BF91090D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9" y="812953"/>
            <a:ext cx="900113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/>
              </a:rPr>
              <a:t>P1A: 27 Mar 2019</a:t>
            </a:r>
            <a:endParaRPr lang="en-US" sz="7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42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B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BS" id="{F074AA2F-2A5E-486E-8A28-ECA780C1B2A1}" vid="{B320D0F0-0E44-4952-BE7E-03569243CC4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B7FE4DDC19B46B1F18B371A428633" ma:contentTypeVersion="2" ma:contentTypeDescription="Create a new document." ma:contentTypeScope="" ma:versionID="4d547edba83321ef6ee07a47b56984d3">
  <xsd:schema xmlns:xsd="http://www.w3.org/2001/XMLSchema" xmlns:xs="http://www.w3.org/2001/XMLSchema" xmlns:p="http://schemas.microsoft.com/office/2006/metadata/properties" xmlns:ns2="d6b06a5f-e715-42fb-bb57-41d506c8c8fd" targetNamespace="http://schemas.microsoft.com/office/2006/metadata/properties" ma:root="true" ma:fieldsID="18e0107304f6ef9ddebd0011f1964ebb" ns2:_="">
    <xsd:import namespace="d6b06a5f-e715-42fb-bb57-41d506c8c8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06a5f-e715-42fb-bb57-41d506c8c8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1D5A0-BF9D-4D9F-89F7-4F4AFB0BD2EC}">
  <ds:schemaRefs>
    <ds:schemaRef ds:uri="http://purl.org/dc/elements/1.1/"/>
    <ds:schemaRef ds:uri="d6b06a5f-e715-42fb-bb57-41d506c8c8fd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A66310-30EB-4E46-81DA-ECF9FC090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06a5f-e715-42fb-bb57-41d506c8c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CB022-C993-4A66-8760-720D965CFD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Custom Design</vt:lpstr>
      <vt:lpstr>TeBS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&amp; Azure Practice (14-Jan-18)</dc:title>
  <dc:subject/>
  <dc:creator/>
  <cp:lastModifiedBy/>
  <cp:revision>1336</cp:revision>
  <dcterms:created xsi:type="dcterms:W3CDTF">2016-07-18T04:37:25Z</dcterms:created>
  <dcterms:modified xsi:type="dcterms:W3CDTF">2019-04-03T03:26:35Z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0x010100597B7FE4DDC19B46B1F18B371A428633</vt:lpwstr>
  </property>
</Properties>
</file>