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6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9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79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8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8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1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8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8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1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1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4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9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4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DFDED7-D340-455F-817E-2D4901453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1974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C++ Learnings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A6947-3E80-4393-BC78-8AB19EBE0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1718"/>
            <a:ext cx="9144000" cy="646785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By Girish Lande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3B85D596-1446-4D95-B612-D8B6223F4B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87" b="1655"/>
          <a:stretch/>
        </p:blipFill>
        <p:spPr>
          <a:xfrm>
            <a:off x="838201" y="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94669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B3EA-D211-4123-B8AE-DBF173D2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Roboto"/>
              </a:rPr>
              <a:t>Little endian vs Big Endian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0B6B12-86D2-4270-B9B1-92C5C7608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130" y="732769"/>
            <a:ext cx="2647950" cy="51911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C716563-9921-4579-9B90-CF3D5BE2CBB0}"/>
              </a:ext>
            </a:extLst>
          </p:cNvPr>
          <p:cNvSpPr/>
          <p:nvPr/>
        </p:nvSpPr>
        <p:spPr>
          <a:xfrm>
            <a:off x="174172" y="1436858"/>
            <a:ext cx="875522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6F008A"/>
                </a:solidFill>
                <a:latin typeface="Consolas" panose="020B0609020204030204" pitchFamily="49" charset="0"/>
              </a:rPr>
              <a:t>SWAP_INT16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(x)   (((x) &gt;&gt; 8) | ((x) &lt;&lt; 8))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memory_represent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 printf(</a:t>
            </a:r>
            <a:r>
              <a:rPr lang="nn-NO" dirty="0">
                <a:solidFill>
                  <a:srgbClr val="A31515"/>
                </a:solidFill>
                <a:latin typeface="Consolas" panose="020B0609020204030204" pitchFamily="49" charset="0"/>
              </a:rPr>
              <a:t>" %.2x"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[i]);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x = 32000;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"The little endian value is: 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memory_represent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*)&amp;x, 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(x));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y = _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byteswap_ushort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(x);  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y = </a:t>
            </a:r>
            <a:r>
              <a:rPr lang="en-IN" dirty="0">
                <a:solidFill>
                  <a:srgbClr val="6F008A"/>
                </a:solidFill>
                <a:latin typeface="Consolas" panose="020B0609020204030204" pitchFamily="49" charset="0"/>
              </a:rPr>
              <a:t>SWAP_INT16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"The Big endian value after conversion is: 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memory_represent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*)&amp;y, 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(y));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C18E9F-5E7B-4EB0-916A-3BEF194DCDCF}"/>
              </a:ext>
            </a:extLst>
          </p:cNvPr>
          <p:cNvSpPr/>
          <p:nvPr/>
        </p:nvSpPr>
        <p:spPr>
          <a:xfrm>
            <a:off x="7892729" y="5943600"/>
            <a:ext cx="39189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Convert between little endian and big endian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26B4DE-E22C-4A72-AE02-812A9DA5B57F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4261607" y="5421142"/>
            <a:ext cx="3631122" cy="979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0A884AB-8EB8-40F9-833F-00C86B8A438A}"/>
              </a:ext>
            </a:extLst>
          </p:cNvPr>
          <p:cNvSpPr/>
          <p:nvPr/>
        </p:nvSpPr>
        <p:spPr>
          <a:xfrm>
            <a:off x="3833769" y="4983061"/>
            <a:ext cx="335559" cy="6291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017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B3EA-D211-4123-B8AE-DBF173D2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Roboto"/>
              </a:rPr>
              <a:t>2 ways to pass pointer and allocate memory to it.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104B9F-BB3C-4127-8196-59C508771EEE}"/>
              </a:ext>
            </a:extLst>
          </p:cNvPr>
          <p:cNvSpPr/>
          <p:nvPr/>
        </p:nvSpPr>
        <p:spPr>
          <a:xfrm>
            <a:off x="699082" y="2840852"/>
            <a:ext cx="705234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** </a:t>
            </a:r>
            <a:r>
              <a:rPr lang="en-IN" dirty="0" err="1">
                <a:solidFill>
                  <a:srgbClr val="808080"/>
                </a:solidFill>
                <a:latin typeface="Consolas" panose="020B0609020204030204" pitchFamily="49" charset="0"/>
              </a:rPr>
              <a:t>ptr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 { *</a:t>
            </a:r>
            <a:r>
              <a:rPr lang="en-IN" dirty="0" err="1">
                <a:solidFill>
                  <a:srgbClr val="808080"/>
                </a:solidFill>
                <a:latin typeface="Consolas" panose="020B0609020204030204" pitchFamily="49" charset="0"/>
              </a:rPr>
              <a:t>ptr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(10); }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* f1() {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(20); }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808080"/>
                </a:solidFill>
                <a:latin typeface="Consolas" panose="020B0609020204030204" pitchFamily="49" charset="0"/>
              </a:rPr>
              <a:t>argc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IN" dirty="0" err="1">
                <a:solidFill>
                  <a:srgbClr val="808080"/>
                </a:solidFill>
                <a:latin typeface="Consolas" panose="020B0609020204030204" pitchFamily="49" charset="0"/>
              </a:rPr>
              <a:t>argv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* p2 = f1();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*p2 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711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B3EA-D211-4123-B8AE-DBF173D2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Roboto"/>
              </a:rPr>
              <a:t>Yoda conditions</a:t>
            </a:r>
            <a:r>
              <a:rPr lang="en-IN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81A697-0035-4079-9D54-EB2B9D76EC4B}"/>
              </a:ext>
            </a:extLst>
          </p:cNvPr>
          <p:cNvSpPr/>
          <p:nvPr/>
        </p:nvSpPr>
        <p:spPr>
          <a:xfrm>
            <a:off x="230737" y="1596802"/>
            <a:ext cx="1153682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The main reason to do this (so-called "Yoda conditional") is to prevent accidents whereby you accidentally use an assignment operator (=) instead of the equal comparison operator (==).</a:t>
            </a:r>
          </a:p>
          <a:p>
            <a:endParaRPr lang="en-IN" sz="1400" dirty="0"/>
          </a:p>
          <a:p>
            <a:r>
              <a:rPr lang="en-IN" sz="1400" dirty="0"/>
              <a:t>That is, if you made the mistake of doing:</a:t>
            </a:r>
          </a:p>
          <a:p>
            <a:endParaRPr lang="en-IN" sz="1400" dirty="0"/>
          </a:p>
          <a:p>
            <a:r>
              <a:rPr lang="en-IN" sz="1400" dirty="0"/>
              <a:t>$foo = 5;</a:t>
            </a:r>
          </a:p>
          <a:p>
            <a:r>
              <a:rPr lang="en-IN" sz="1400" dirty="0"/>
              <a:t>if ($foo = 1) {</a:t>
            </a:r>
          </a:p>
          <a:p>
            <a:r>
              <a:rPr lang="en-IN" sz="1400" dirty="0"/>
              <a:t>  // Stuff</a:t>
            </a:r>
          </a:p>
          <a:p>
            <a:r>
              <a:rPr lang="en-IN" sz="1400" dirty="0"/>
              <a:t>}</a:t>
            </a:r>
          </a:p>
          <a:p>
            <a:r>
              <a:rPr lang="en-IN" sz="1400" dirty="0"/>
              <a:t>The statement will evaluate to true (or, in the case of some languages—like PHP—a truthy value) and you'll have a hard-to-find bug.</a:t>
            </a:r>
          </a:p>
          <a:p>
            <a:endParaRPr lang="en-IN" sz="1400" dirty="0"/>
          </a:p>
          <a:p>
            <a:r>
              <a:rPr lang="en-IN" sz="1400" dirty="0"/>
              <a:t>But if you did:</a:t>
            </a:r>
          </a:p>
          <a:p>
            <a:endParaRPr lang="en-IN" sz="1400" dirty="0"/>
          </a:p>
          <a:p>
            <a:r>
              <a:rPr lang="en-IN" sz="1400" dirty="0"/>
              <a:t>$foo = 5;</a:t>
            </a:r>
          </a:p>
          <a:p>
            <a:r>
              <a:rPr lang="en-IN" sz="1400" dirty="0"/>
              <a:t>if (1 = $foo) {</a:t>
            </a:r>
          </a:p>
          <a:p>
            <a:r>
              <a:rPr lang="en-IN" sz="1400" dirty="0"/>
              <a:t>  // Stuff</a:t>
            </a:r>
          </a:p>
          <a:p>
            <a:r>
              <a:rPr lang="en-IN" sz="1400" dirty="0"/>
              <a:t>}</a:t>
            </a:r>
          </a:p>
          <a:p>
            <a:r>
              <a:rPr lang="en-IN" sz="1400" dirty="0"/>
              <a:t>You'll receive a fatal error because you can't assign $foo to an integer.</a:t>
            </a:r>
          </a:p>
          <a:p>
            <a:endParaRPr lang="en-IN" sz="1400" dirty="0"/>
          </a:p>
          <a:p>
            <a:r>
              <a:rPr lang="en-IN" sz="1400" dirty="0"/>
              <a:t>But as you pointed out, reversing the order generally makes things less readable. So, many coding standards (but not all, including WordPress) suggest or require $foo == 1 despite the bug hunting benefits of 1 == $foo.</a:t>
            </a:r>
          </a:p>
        </p:txBody>
      </p:sp>
    </p:spTree>
    <p:extLst>
      <p:ext uri="{BB962C8B-B14F-4D97-AF65-F5344CB8AC3E}">
        <p14:creationId xmlns:p14="http://schemas.microsoft.com/office/powerpoint/2010/main" val="2441323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B3EA-D211-4123-B8AE-DBF173D2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Roboto"/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429446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B3EA-D211-4123-B8AE-DBF173D2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Roboto"/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596834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B3EA-D211-4123-B8AE-DBF173D2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Roboto"/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560680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B3EA-D211-4123-B8AE-DBF173D2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Roboto"/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71560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54F3B-878F-4682-A2B8-235EEE43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/>
              <a:t>Rule of Five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A2CD8-68D1-4FE3-9360-745B51F3E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The rule of three and rule of five are rules of thumb in C++ for the building of exception-safe code and for formalizing rules on resource management. The rules prescribe how the default members of a class should be used to achieve these goals systematically.</a:t>
            </a:r>
          </a:p>
          <a:p>
            <a:endParaRPr lang="en-IN" dirty="0"/>
          </a:p>
          <a:p>
            <a:r>
              <a:rPr lang="en-IN" dirty="0"/>
              <a:t> if a class defines any of the following then it should probably explicitly define all three:[1]</a:t>
            </a:r>
          </a:p>
          <a:p>
            <a:endParaRPr lang="en-IN" dirty="0"/>
          </a:p>
          <a:p>
            <a:r>
              <a:rPr lang="en-IN" dirty="0"/>
              <a:t>destructor</a:t>
            </a:r>
          </a:p>
          <a:p>
            <a:r>
              <a:rPr lang="en-IN" dirty="0"/>
              <a:t>copy constructor</a:t>
            </a:r>
          </a:p>
          <a:p>
            <a:r>
              <a:rPr lang="en-IN" dirty="0"/>
              <a:t>copy assignment operator</a:t>
            </a:r>
          </a:p>
          <a:p>
            <a:r>
              <a:rPr lang="en-IN" dirty="0"/>
              <a:t>move constructor</a:t>
            </a:r>
          </a:p>
          <a:p>
            <a:r>
              <a:rPr lang="en-IN" dirty="0"/>
              <a:t>move assignment operator</a:t>
            </a:r>
          </a:p>
        </p:txBody>
      </p:sp>
    </p:spTree>
    <p:extLst>
      <p:ext uri="{BB962C8B-B14F-4D97-AF65-F5344CB8AC3E}">
        <p14:creationId xmlns:p14="http://schemas.microsoft.com/office/powerpoint/2010/main" val="248080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D042-6715-48AE-80F9-1A9AD666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/>
              <a:t>Re-entrant</a:t>
            </a:r>
            <a:r>
              <a:rPr lang="en-IN" dirty="0"/>
              <a:t> </a:t>
            </a:r>
            <a:r>
              <a:rPr lang="en-IN" b="1" i="0" dirty="0"/>
              <a:t>function</a:t>
            </a:r>
            <a:r>
              <a:rPr lang="en-IN" dirty="0"/>
              <a:t>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76876-3D18-4158-B1EF-3B715F323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A thread-safe function can be called simultaneously from multiple threads, even when the invocations use shared data, because all references to the shared data are serialized.</a:t>
            </a:r>
          </a:p>
          <a:p>
            <a:r>
              <a:rPr lang="en-IN" sz="2000" dirty="0"/>
              <a:t>A re-entrant function can also be called simultaneously from multiple threads, but only if each invocation uses its own data.</a:t>
            </a:r>
          </a:p>
          <a:p>
            <a:r>
              <a:rPr lang="en-IN" sz="2000" dirty="0"/>
              <a:t>Hence, a thread-safe function is always re-entrant, but a re-entrant function is not always thread-safe.</a:t>
            </a:r>
          </a:p>
        </p:txBody>
      </p:sp>
    </p:spTree>
    <p:extLst>
      <p:ext uri="{BB962C8B-B14F-4D97-AF65-F5344CB8AC3E}">
        <p14:creationId xmlns:p14="http://schemas.microsoft.com/office/powerpoint/2010/main" val="656807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DD70-6657-4B83-B223-035DBC1C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/>
              <a:t>Re entrant class</a:t>
            </a:r>
            <a:r>
              <a:rPr lang="en-IN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59B74-4797-42A1-860D-5070D3DC9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class is said to be re-entrant if its member functions can be called safely from multiple threads, as long as each thread uses a different instance of the class. The class is thread-safe if its member functions can be called safely from multiple threads, even if all the threads use the same instance of the class</a:t>
            </a:r>
          </a:p>
        </p:txBody>
      </p:sp>
    </p:spTree>
    <p:extLst>
      <p:ext uri="{BB962C8B-B14F-4D97-AF65-F5344CB8AC3E}">
        <p14:creationId xmlns:p14="http://schemas.microsoft.com/office/powerpoint/2010/main" val="366190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B3EA-D211-4123-B8AE-DBF173D2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/>
              <a:t>Example of re-entrant class</a:t>
            </a:r>
            <a:r>
              <a:rPr lang="en-IN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0FE21-57B7-411C-B427-ABD907894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3658299" cy="41605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class Counter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public:</a:t>
            </a:r>
          </a:p>
          <a:p>
            <a:pPr marL="0" indent="0">
              <a:buNone/>
            </a:pPr>
            <a:r>
              <a:rPr lang="en-IN" dirty="0"/>
              <a:t>    Counter() { n = 0;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void increment() { ++n; }</a:t>
            </a:r>
          </a:p>
          <a:p>
            <a:pPr marL="0" indent="0">
              <a:buNone/>
            </a:pPr>
            <a:r>
              <a:rPr lang="en-IN" dirty="0"/>
              <a:t>    void decrement() { --n; }</a:t>
            </a:r>
          </a:p>
          <a:p>
            <a:pPr marL="0" indent="0">
              <a:buNone/>
            </a:pPr>
            <a:r>
              <a:rPr lang="en-IN" dirty="0"/>
              <a:t>    int value() </a:t>
            </a:r>
            <a:r>
              <a:rPr lang="en-IN" dirty="0" err="1"/>
              <a:t>const</a:t>
            </a:r>
            <a:r>
              <a:rPr lang="en-IN" dirty="0"/>
              <a:t> { return n;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private:</a:t>
            </a:r>
          </a:p>
          <a:p>
            <a:pPr marL="0" indent="0">
              <a:buNone/>
            </a:pPr>
            <a:r>
              <a:rPr lang="en-IN" dirty="0"/>
              <a:t>    int n;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9EB31D-CA50-4A51-AE14-6B0F1261A690}"/>
              </a:ext>
            </a:extLst>
          </p:cNvPr>
          <p:cNvSpPr/>
          <p:nvPr/>
        </p:nvSpPr>
        <p:spPr>
          <a:xfrm>
            <a:off x="5665365" y="212827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Class Counter is </a:t>
            </a:r>
            <a:r>
              <a:rPr lang="en-IN" b="1" dirty="0"/>
              <a:t>re-entrant.</a:t>
            </a:r>
            <a:r>
              <a:rPr lang="en-IN" dirty="0"/>
              <a:t> </a:t>
            </a:r>
          </a:p>
          <a:p>
            <a:r>
              <a:rPr lang="en-IN" dirty="0"/>
              <a:t>The class isn't thread-safe, because if multiple threads try to modify the data member n, the result is undefined. This is because the ++ and -- operators aren't always atomic. Indeed, they usually expand to three machine instructions:</a:t>
            </a:r>
          </a:p>
        </p:txBody>
      </p:sp>
    </p:spTree>
    <p:extLst>
      <p:ext uri="{BB962C8B-B14F-4D97-AF65-F5344CB8AC3E}">
        <p14:creationId xmlns:p14="http://schemas.microsoft.com/office/powerpoint/2010/main" val="207708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49025F-3D87-4D38-9CE0-BCB34FAF200A}"/>
              </a:ext>
            </a:extLst>
          </p:cNvPr>
          <p:cNvSpPr/>
          <p:nvPr/>
        </p:nvSpPr>
        <p:spPr>
          <a:xfrm>
            <a:off x="260059" y="1950160"/>
            <a:ext cx="1234020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search(</a:t>
            </a:r>
            <a:r>
              <a:rPr lang="en-I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fs::</a:t>
            </a:r>
            <a:r>
              <a:rPr lang="en-IN" sz="1400" dirty="0">
                <a:solidFill>
                  <a:srgbClr val="2B91AF"/>
                </a:solidFill>
                <a:latin typeface="Consolas" panose="020B0609020204030204" pitchFamily="49" charset="0"/>
              </a:rPr>
              <a:t>path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IN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file_name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fs::</a:t>
            </a:r>
            <a:r>
              <a:rPr lang="en-IN" sz="1400" dirty="0">
                <a:solidFill>
                  <a:srgbClr val="2B91AF"/>
                </a:solidFill>
                <a:latin typeface="Consolas" panose="020B0609020204030204" pitchFamily="49" charset="0"/>
              </a:rPr>
              <a:t>path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pathToShow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{ fs::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current_path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() };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fs::</a:t>
            </a:r>
            <a:r>
              <a:rPr lang="en-IN" sz="1400" dirty="0">
                <a:solidFill>
                  <a:srgbClr val="2B91AF"/>
                </a:solidFill>
                <a:latin typeface="Consolas" panose="020B0609020204030204" pitchFamily="49" charset="0"/>
              </a:rPr>
              <a:t>path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parentpath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pathToShow.parent_path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d = fs::</a:t>
            </a:r>
            <a:r>
              <a:rPr lang="en-I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recursive_directory_iterator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parentpath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fs::</a:t>
            </a:r>
            <a:r>
              <a:rPr lang="en-IN" sz="1400" dirty="0">
                <a:solidFill>
                  <a:srgbClr val="2B91AF"/>
                </a:solidFill>
                <a:latin typeface="Consolas" panose="020B0609020204030204" pitchFamily="49" charset="0"/>
              </a:rPr>
              <a:t>path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absPath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found = std::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find_if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(d, end(d), [&amp;</a:t>
            </a:r>
            <a:r>
              <a:rPr lang="en-IN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file_name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absPath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](</a:t>
            </a:r>
            <a:r>
              <a:rPr lang="en-I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IN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dir_entry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dir_entry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.path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().filename() == </a:t>
            </a:r>
            <a:r>
              <a:rPr lang="en-IN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file_name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absPath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dir_entry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.path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});</a:t>
            </a:r>
          </a:p>
          <a:p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(found 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!=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end(d)) {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400" dirty="0">
                <a:solidFill>
                  <a:srgbClr val="008000"/>
                </a:solidFill>
                <a:latin typeface="Consolas" panose="020B0609020204030204" pitchFamily="49" charset="0"/>
              </a:rPr>
              <a:t>// we have found what we were looking for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A31515"/>
                </a:solidFill>
                <a:latin typeface="Consolas" panose="020B0609020204030204" pitchFamily="49" charset="0"/>
              </a:rPr>
              <a:t>"We have found file:"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absPath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A31515"/>
                </a:solidFill>
                <a:latin typeface="Consolas" panose="020B0609020204030204" pitchFamily="49" charset="0"/>
              </a:rPr>
              <a:t>"We didn't find file"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1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BB3F2EF-960A-4652-9C09-3F368A05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007" y="373514"/>
            <a:ext cx="11680971" cy="1325563"/>
          </a:xfrm>
        </p:spPr>
        <p:txBody>
          <a:bodyPr>
            <a:normAutofit/>
          </a:bodyPr>
          <a:lstStyle/>
          <a:p>
            <a:r>
              <a:rPr lang="en-IN" i="0"/>
              <a:t>Search datafiles </a:t>
            </a:r>
            <a:r>
              <a:rPr lang="en-IN" i="0" dirty="0"/>
              <a:t>in current project directory</a:t>
            </a:r>
          </a:p>
        </p:txBody>
      </p:sp>
    </p:spTree>
    <p:extLst>
      <p:ext uri="{BB962C8B-B14F-4D97-AF65-F5344CB8AC3E}">
        <p14:creationId xmlns:p14="http://schemas.microsoft.com/office/powerpoint/2010/main" val="16532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BB3F2EF-960A-4652-9C09-3F368A05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007" y="373514"/>
            <a:ext cx="11680971" cy="1325563"/>
          </a:xfrm>
        </p:spPr>
        <p:txBody>
          <a:bodyPr>
            <a:normAutofit/>
          </a:bodyPr>
          <a:lstStyle/>
          <a:p>
            <a:r>
              <a:rPr lang="en-IN" i="0" dirty="0"/>
              <a:t>Updating coding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2D1C0C-7898-4622-9CBC-783AC0BCD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15" y="2131752"/>
            <a:ext cx="7048500" cy="41433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5C560FA-E11B-40D8-B850-79CD48E8AF66}"/>
              </a:ext>
            </a:extLst>
          </p:cNvPr>
          <p:cNvSpPr/>
          <p:nvPr/>
        </p:nvSpPr>
        <p:spPr>
          <a:xfrm>
            <a:off x="8770776" y="3004457"/>
            <a:ext cx="2902209" cy="118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Different standards of </a:t>
            </a:r>
            <a:r>
              <a:rPr lang="en-IN" dirty="0" err="1"/>
              <a:t>c++</a:t>
            </a:r>
            <a:r>
              <a:rPr lang="en-IN" dirty="0"/>
              <a:t> code styling</a:t>
            </a:r>
          </a:p>
        </p:txBody>
      </p:sp>
    </p:spTree>
    <p:extLst>
      <p:ext uri="{BB962C8B-B14F-4D97-AF65-F5344CB8AC3E}">
        <p14:creationId xmlns:p14="http://schemas.microsoft.com/office/powerpoint/2010/main" val="3816776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B3EA-D211-4123-B8AE-DBF173D2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/>
              <a:t>About Templates</a:t>
            </a:r>
            <a:r>
              <a:rPr lang="en-IN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0FE21-57B7-411C-B427-ABD907894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394659" cy="2635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</a:t>
            </a:r>
            <a:r>
              <a:rPr lang="en-US" b="1" dirty="0"/>
              <a:t>cannot</a:t>
            </a:r>
            <a:r>
              <a:rPr lang="en-US" dirty="0"/>
              <a:t> have templates in source file .</a:t>
            </a:r>
            <a:r>
              <a:rPr lang="en-US" dirty="0" err="1"/>
              <a:t>cpp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should add all source code in header only. Because templates are expanded at compile time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9189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B3EA-D211-4123-B8AE-DBF173D2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IN" b="1" dirty="0" err="1">
                <a:latin typeface="Roboto"/>
              </a:rPr>
              <a:t>emplace_back</a:t>
            </a:r>
            <a:r>
              <a:rPr lang="en-IN" b="1" dirty="0">
                <a:latin typeface="Roboto"/>
              </a:rPr>
              <a:t>() vs </a:t>
            </a:r>
            <a:r>
              <a:rPr lang="en-IN" b="1" dirty="0" err="1">
                <a:latin typeface="Roboto"/>
              </a:rPr>
              <a:t>push_back</a:t>
            </a:r>
            <a:r>
              <a:rPr lang="en-IN" b="1" dirty="0">
                <a:latin typeface="Roboto"/>
              </a:rPr>
              <a:t>()</a:t>
            </a:r>
            <a:endParaRPr lang="en-IN" dirty="0">
              <a:latin typeface="Roboto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F65BCD-5DB3-42BD-8E76-D7E4BD1C255A}"/>
              </a:ext>
            </a:extLst>
          </p:cNvPr>
          <p:cNvSpPr/>
          <p:nvPr/>
        </p:nvSpPr>
        <p:spPr>
          <a:xfrm>
            <a:off x="595618" y="1582341"/>
            <a:ext cx="109895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/>
            </a:pPr>
            <a:r>
              <a:rPr lang="en-IN" b="1" dirty="0" err="1">
                <a:latin typeface="Roboto"/>
              </a:rPr>
              <a:t>push_back</a:t>
            </a:r>
            <a:r>
              <a:rPr lang="en-IN" b="1" dirty="0">
                <a:latin typeface="Roboto"/>
              </a:rPr>
              <a:t>()</a:t>
            </a:r>
            <a:r>
              <a:rPr lang="en-IN" dirty="0">
                <a:latin typeface="Roboto"/>
              </a:rPr>
              <a:t> copies a string into a vector. First, a new string object will be implicitly created initialized with provided char*. Then </a:t>
            </a:r>
            <a:r>
              <a:rPr lang="en-IN" dirty="0" err="1">
                <a:latin typeface="Roboto"/>
              </a:rPr>
              <a:t>push_back</a:t>
            </a:r>
            <a:r>
              <a:rPr lang="en-IN" dirty="0">
                <a:latin typeface="Roboto"/>
              </a:rPr>
              <a:t> will be called which will copy this string into the vector using the move constructor because the original string is a temporary object. Then the temporary object will be destroyed.</a:t>
            </a:r>
          </a:p>
          <a:p>
            <a:pPr fontAlgn="base"/>
            <a:endParaRPr lang="en-IN" dirty="0">
              <a:latin typeface="Roboto"/>
            </a:endParaRPr>
          </a:p>
          <a:p>
            <a:pPr fontAlgn="base">
              <a:buFont typeface="+mj-lt"/>
              <a:buAutoNum type="arabicPeriod"/>
            </a:pPr>
            <a:r>
              <a:rPr lang="en-IN" b="1" dirty="0" err="1">
                <a:latin typeface="Roboto"/>
              </a:rPr>
              <a:t>emplace_back</a:t>
            </a:r>
            <a:r>
              <a:rPr lang="en-IN" b="1" dirty="0">
                <a:latin typeface="Roboto"/>
              </a:rPr>
              <a:t>()</a:t>
            </a:r>
            <a:r>
              <a:rPr lang="en-IN" dirty="0">
                <a:latin typeface="Roboto"/>
              </a:rPr>
              <a:t> constructs a string in-place, so no temporary string will be created but rather </a:t>
            </a:r>
            <a:r>
              <a:rPr lang="en-IN" dirty="0" err="1">
                <a:latin typeface="Roboto"/>
              </a:rPr>
              <a:t>emplace_back</a:t>
            </a:r>
            <a:r>
              <a:rPr lang="en-IN" dirty="0">
                <a:latin typeface="Roboto"/>
              </a:rPr>
              <a:t>() will be called directly with char* argument. It will then create a string to be stored in the vector initialized with this char*. So, in this case, we avoid constructing and destroying an unnecessary temporary string object.</a:t>
            </a:r>
            <a:endParaRPr lang="en-IN" b="0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40786651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263F24"/>
      </a:dk2>
      <a:lt2>
        <a:srgbClr val="EAE7E4"/>
      </a:lt2>
      <a:accent1>
        <a:srgbClr val="4D7DC3"/>
      </a:accent1>
      <a:accent2>
        <a:srgbClr val="3B9CB1"/>
      </a:accent2>
      <a:accent3>
        <a:srgbClr val="47B49A"/>
      </a:accent3>
      <a:accent4>
        <a:srgbClr val="3BB164"/>
      </a:accent4>
      <a:accent5>
        <a:srgbClr val="4FB648"/>
      </a:accent5>
      <a:accent6>
        <a:srgbClr val="75B13B"/>
      </a:accent6>
      <a:hlink>
        <a:srgbClr val="A87A38"/>
      </a:hlink>
      <a:folHlink>
        <a:srgbClr val="848484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1129</Words>
  <Application>Microsoft Office PowerPoint</Application>
  <PresentationFormat>Widescreen</PresentationFormat>
  <Paragraphs>124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Consolas</vt:lpstr>
      <vt:lpstr>Elephant</vt:lpstr>
      <vt:lpstr>Roboto</vt:lpstr>
      <vt:lpstr>BrushVTI</vt:lpstr>
      <vt:lpstr>C++ Learnings</vt:lpstr>
      <vt:lpstr>Rule of Five </vt:lpstr>
      <vt:lpstr>Re-entrant function  </vt:lpstr>
      <vt:lpstr>Re entrant class </vt:lpstr>
      <vt:lpstr>Example of re-entrant class </vt:lpstr>
      <vt:lpstr>Search datafiles in current project directory</vt:lpstr>
      <vt:lpstr>Updating coding style</vt:lpstr>
      <vt:lpstr>About Templates </vt:lpstr>
      <vt:lpstr>emplace_back() vs push_back()</vt:lpstr>
      <vt:lpstr>Little endian vs Big Endian</vt:lpstr>
      <vt:lpstr>2 ways to pass pointer and allocate memory to it.</vt:lpstr>
      <vt:lpstr>Yoda conditions </vt:lpstr>
      <vt:lpstr>Header</vt:lpstr>
      <vt:lpstr>Header</vt:lpstr>
      <vt:lpstr>Header</vt:lpstr>
      <vt:lpstr>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Girish Lande</dc:creator>
  <cp:lastModifiedBy>Girish Lande</cp:lastModifiedBy>
  <cp:revision>32</cp:revision>
  <dcterms:created xsi:type="dcterms:W3CDTF">2020-04-27T06:53:24Z</dcterms:created>
  <dcterms:modified xsi:type="dcterms:W3CDTF">2020-05-27T05:52:15Z</dcterms:modified>
</cp:coreProperties>
</file>