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757" r:id="rId2"/>
    <p:sldId id="779" r:id="rId3"/>
    <p:sldId id="785" r:id="rId4"/>
    <p:sldId id="795" r:id="rId5"/>
    <p:sldId id="796" r:id="rId6"/>
    <p:sldId id="798" r:id="rId7"/>
    <p:sldId id="799" r:id="rId8"/>
    <p:sldId id="800" r:id="rId9"/>
    <p:sldId id="801" r:id="rId10"/>
    <p:sldId id="802" r:id="rId11"/>
    <p:sldId id="804" r:id="rId12"/>
    <p:sldId id="803" r:id="rId13"/>
    <p:sldId id="805" r:id="rId14"/>
    <p:sldId id="808" r:id="rId15"/>
    <p:sldId id="810" r:id="rId16"/>
    <p:sldId id="809" r:id="rId17"/>
    <p:sldId id="807" r:id="rId18"/>
    <p:sldId id="806" r:id="rId19"/>
    <p:sldId id="75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epak_Handoo" initials="D" lastIdx="1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8C0F"/>
    <a:srgbClr val="1E829A"/>
    <a:srgbClr val="0B7B48"/>
    <a:srgbClr val="2491AC"/>
    <a:srgbClr val="FF9800"/>
    <a:srgbClr val="92ACB5"/>
    <a:srgbClr val="7191BE"/>
    <a:srgbClr val="154587"/>
    <a:srgbClr val="254D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24" autoAdjust="0"/>
  </p:normalViewPr>
  <p:slideViewPr>
    <p:cSldViewPr snapToGrid="0" snapToObjects="1">
      <p:cViewPr varScale="1">
        <p:scale>
          <a:sx n="114" d="100"/>
          <a:sy n="114" d="100"/>
        </p:scale>
        <p:origin x="156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4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8712"/>
    </p:cViewPr>
  </p:sorterViewPr>
  <p:notesViewPr>
    <p:cSldViewPr snapToGrid="0" snapToObjects="1">
      <p:cViewPr varScale="1">
        <p:scale>
          <a:sx n="67" d="100"/>
          <a:sy n="67" d="100"/>
        </p:scale>
        <p:origin x="-2796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6BC28-3819-43BB-95A7-F5671C07B5C1}" type="datetimeFigureOut">
              <a:rPr lang="en-IN" smtClean="0"/>
              <a:pPr/>
              <a:t>03-03-2020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DBE168-25FC-479E-B01A-6F757432DEA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387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green-band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178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pic>
        <p:nvPicPr>
          <p:cNvPr id="8" name="Picture 7" descr="blue-green-band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9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27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259"/>
            <a:ext cx="8913813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grey-green-band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86887"/>
            <a:ext cx="9144000" cy="109739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414408" y="6578600"/>
            <a:ext cx="22894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800" dirty="0"/>
              <a:t>Copyright © 2016 Agiliad. All Rights Reserved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1588322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1608851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grey-green-band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86887"/>
            <a:ext cx="9144000" cy="109739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3414408" y="6578600"/>
            <a:ext cx="22894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800" dirty="0"/>
              <a:t>Copyright © 2016 Agiliad. All Rights Reserved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367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37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 marL="685800" indent="-336550">
              <a:buFont typeface="Andalus" panose="02020603050405020304" pitchFamily="18" charset="-78"/>
              <a:buChar char="-"/>
              <a:defRPr>
                <a:latin typeface="Calibri" panose="020F0502020204030204" pitchFamily="34" charset="0"/>
              </a:defRPr>
            </a:lvl2pPr>
            <a:lvl3pPr marL="1035050" indent="-349250">
              <a:buFont typeface="Wingdings" panose="05000000000000000000" pitchFamily="2" charset="2"/>
              <a:buChar char="ü"/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Number Placeholder 12"/>
          <p:cNvSpPr txBox="1">
            <a:spLocks/>
          </p:cNvSpPr>
          <p:nvPr userDrawn="1"/>
        </p:nvSpPr>
        <p:spPr>
          <a:xfrm>
            <a:off x="8458200" y="6467873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822907-8A9D-4F6B-98F6-913902AD56B5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370" y="6787023"/>
            <a:ext cx="9144000" cy="66385"/>
          </a:xfrm>
          <a:prstGeom prst="rect">
            <a:avLst/>
          </a:prstGeom>
        </p:spPr>
      </p:pic>
      <p:pic>
        <p:nvPicPr>
          <p:cNvPr id="2" name="Picture 1"/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2400" y="3908"/>
            <a:ext cx="9144000" cy="663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244" y="194897"/>
            <a:ext cx="1645920" cy="37374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3360707" y="6538844"/>
            <a:ext cx="2396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900" dirty="0">
                <a:latin typeface="Calibri" panose="020F0502020204030204" pitchFamily="34" charset="0"/>
              </a:rPr>
              <a:t>Copyright © 2017 Agiliad™.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02655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5" r:id="rId4"/>
    <p:sldLayoutId id="2147483667" r:id="rId5"/>
    <p:sldLayoutId id="2147483668" r:id="rId6"/>
    <p:sldLayoutId id="2147483670" r:id="rId7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ull-screen-blue-background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0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27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887850" y="880712"/>
            <a:ext cx="4160617" cy="733277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273050" indent="-273050">
              <a:lnSpc>
                <a:spcPct val="150000"/>
              </a:lnSpc>
              <a:buClr>
                <a:schemeClr val="accent1"/>
              </a:buClr>
              <a:buFont typeface="Wingdings 2" pitchFamily="18" charset="2"/>
              <a:buChar char=""/>
            </a:pPr>
            <a:endParaRPr lang="en-IN" sz="12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594" y="185299"/>
            <a:ext cx="4786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C++</a:t>
            </a:r>
            <a:endParaRPr lang="en-IN" sz="2400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0E6CF5-55F3-4F06-BE71-8EC7A613BBF4}"/>
              </a:ext>
            </a:extLst>
          </p:cNvPr>
          <p:cNvSpPr/>
          <p:nvPr/>
        </p:nvSpPr>
        <p:spPr>
          <a:xfrm>
            <a:off x="95533" y="1071253"/>
            <a:ext cx="5886645" cy="461666"/>
          </a:xfrm>
          <a:prstGeom prst="rect">
            <a:avLst/>
          </a:prstGeom>
          <a:noFill/>
        </p:spPr>
        <p:txBody>
          <a:bodyPr wrap="square" lIns="91440" tIns="45720" rIns="91440" bIns="45720">
            <a:normAutofit fontScale="92500" lnSpcReduction="10000"/>
          </a:bodyPr>
          <a:lstStyle/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Rule of 5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8DE1F8-BDCE-48AF-ADC0-86848ABE5583}"/>
              </a:ext>
            </a:extLst>
          </p:cNvPr>
          <p:cNvSpPr/>
          <p:nvPr/>
        </p:nvSpPr>
        <p:spPr>
          <a:xfrm>
            <a:off x="310393" y="2274838"/>
            <a:ext cx="654760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that claims that if a class defines any of the following then it should probably explicitly define all five:</a:t>
            </a:r>
          </a:p>
          <a:p>
            <a:endParaRPr lang="en-IN" dirty="0"/>
          </a:p>
          <a:p>
            <a:r>
              <a:rPr lang="en-IN" dirty="0"/>
              <a:t>destructor</a:t>
            </a:r>
          </a:p>
          <a:p>
            <a:r>
              <a:rPr lang="en-IN" dirty="0"/>
              <a:t>copy constructor</a:t>
            </a:r>
          </a:p>
          <a:p>
            <a:r>
              <a:rPr lang="en-IN" dirty="0"/>
              <a:t>copy assignment operator</a:t>
            </a:r>
          </a:p>
          <a:p>
            <a:r>
              <a:rPr lang="en-IN" dirty="0"/>
              <a:t>move constructor</a:t>
            </a:r>
          </a:p>
          <a:p>
            <a:r>
              <a:rPr lang="en-IN" dirty="0"/>
              <a:t>move assignment operator</a:t>
            </a:r>
          </a:p>
        </p:txBody>
      </p:sp>
    </p:spTree>
    <p:extLst>
      <p:ext uri="{BB962C8B-B14F-4D97-AF65-F5344CB8AC3E}">
        <p14:creationId xmlns:p14="http://schemas.microsoft.com/office/powerpoint/2010/main" val="98513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887850" y="880712"/>
            <a:ext cx="4160617" cy="733277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273050" indent="-273050">
              <a:lnSpc>
                <a:spcPct val="150000"/>
              </a:lnSpc>
              <a:buClr>
                <a:schemeClr val="accent1"/>
              </a:buClr>
              <a:buFont typeface="Wingdings 2" pitchFamily="18" charset="2"/>
              <a:buChar char=""/>
            </a:pPr>
            <a:endParaRPr lang="en-IN" sz="12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594" y="185299"/>
            <a:ext cx="4786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C++</a:t>
            </a:r>
            <a:endParaRPr lang="en-IN" sz="2400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0E6CF5-55F3-4F06-BE71-8EC7A613BBF4}"/>
              </a:ext>
            </a:extLst>
          </p:cNvPr>
          <p:cNvSpPr/>
          <p:nvPr/>
        </p:nvSpPr>
        <p:spPr>
          <a:xfrm>
            <a:off x="95533" y="769249"/>
            <a:ext cx="5886645" cy="461666"/>
          </a:xfrm>
          <a:prstGeom prst="rect">
            <a:avLst/>
          </a:prstGeom>
          <a:noFill/>
        </p:spPr>
        <p:txBody>
          <a:bodyPr wrap="square" lIns="91440" tIns="45720" rIns="91440" bIns="45720">
            <a:normAutofit fontScale="92500" lnSpcReduction="10000"/>
          </a:bodyPr>
          <a:lstStyle/>
          <a:p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Exceptions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D7E52B-0CC3-42B7-96A2-0D63FB8870A6}"/>
              </a:ext>
            </a:extLst>
          </p:cNvPr>
          <p:cNvSpPr/>
          <p:nvPr/>
        </p:nvSpPr>
        <p:spPr>
          <a:xfrm>
            <a:off x="2285999" y="646964"/>
            <a:ext cx="8409963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int main() </a:t>
            </a:r>
          </a:p>
          <a:p>
            <a:r>
              <a:rPr lang="en-IN" dirty="0"/>
              <a:t>{ </a:t>
            </a:r>
          </a:p>
          <a:p>
            <a:r>
              <a:rPr lang="en-IN" dirty="0"/>
              <a:t>   int x = -1; </a:t>
            </a:r>
          </a:p>
          <a:p>
            <a:r>
              <a:rPr lang="en-IN" dirty="0"/>
              <a:t>  </a:t>
            </a:r>
          </a:p>
          <a:p>
            <a:r>
              <a:rPr lang="en-IN" dirty="0"/>
              <a:t>   // Some code </a:t>
            </a:r>
          </a:p>
          <a:p>
            <a:r>
              <a:rPr lang="en-IN" dirty="0"/>
              <a:t>   </a:t>
            </a:r>
            <a:r>
              <a:rPr lang="en-IN" dirty="0" err="1"/>
              <a:t>cout</a:t>
            </a:r>
            <a:r>
              <a:rPr lang="en-IN" dirty="0"/>
              <a:t> &lt;&lt; "Before try \n"; </a:t>
            </a:r>
          </a:p>
          <a:p>
            <a:r>
              <a:rPr lang="en-IN" dirty="0"/>
              <a:t>   try { </a:t>
            </a:r>
          </a:p>
          <a:p>
            <a:r>
              <a:rPr lang="en-IN" dirty="0"/>
              <a:t>      </a:t>
            </a:r>
            <a:r>
              <a:rPr lang="en-IN" dirty="0" err="1"/>
              <a:t>cout</a:t>
            </a:r>
            <a:r>
              <a:rPr lang="en-IN" dirty="0"/>
              <a:t> &lt;&lt; "Inside try \n"; </a:t>
            </a:r>
          </a:p>
          <a:p>
            <a:r>
              <a:rPr lang="en-IN" dirty="0"/>
              <a:t>      if (x &lt; 0) </a:t>
            </a:r>
          </a:p>
          <a:p>
            <a:r>
              <a:rPr lang="en-IN" dirty="0"/>
              <a:t>      { </a:t>
            </a:r>
          </a:p>
          <a:p>
            <a:r>
              <a:rPr lang="en-IN" dirty="0"/>
              <a:t>         throw x; </a:t>
            </a:r>
          </a:p>
          <a:p>
            <a:r>
              <a:rPr lang="en-IN" dirty="0"/>
              <a:t>         </a:t>
            </a:r>
            <a:r>
              <a:rPr lang="en-IN" dirty="0" err="1"/>
              <a:t>cout</a:t>
            </a:r>
            <a:r>
              <a:rPr lang="en-IN" dirty="0"/>
              <a:t> &lt;&lt; "After throw (Never executed) \n"; </a:t>
            </a:r>
          </a:p>
          <a:p>
            <a:r>
              <a:rPr lang="en-IN" dirty="0"/>
              <a:t>      } </a:t>
            </a:r>
          </a:p>
          <a:p>
            <a:r>
              <a:rPr lang="en-IN" dirty="0"/>
              <a:t>   } </a:t>
            </a:r>
          </a:p>
          <a:p>
            <a:r>
              <a:rPr lang="en-IN" dirty="0"/>
              <a:t>   catch (int x ) { </a:t>
            </a:r>
          </a:p>
          <a:p>
            <a:r>
              <a:rPr lang="en-IN" dirty="0"/>
              <a:t>      </a:t>
            </a:r>
            <a:r>
              <a:rPr lang="en-IN" dirty="0" err="1"/>
              <a:t>cout</a:t>
            </a:r>
            <a:r>
              <a:rPr lang="en-IN" dirty="0"/>
              <a:t> &lt;&lt; "Exception Caught \n"; </a:t>
            </a:r>
          </a:p>
          <a:p>
            <a:r>
              <a:rPr lang="en-IN" dirty="0"/>
              <a:t>   } </a:t>
            </a:r>
          </a:p>
          <a:p>
            <a:r>
              <a:rPr lang="en-IN" dirty="0"/>
              <a:t>  </a:t>
            </a:r>
          </a:p>
          <a:p>
            <a:r>
              <a:rPr lang="en-IN" dirty="0"/>
              <a:t>   </a:t>
            </a:r>
            <a:r>
              <a:rPr lang="en-IN" dirty="0" err="1"/>
              <a:t>cout</a:t>
            </a:r>
            <a:r>
              <a:rPr lang="en-IN" dirty="0"/>
              <a:t> &lt;&lt; "After catch (Will be executed) \n"; </a:t>
            </a:r>
          </a:p>
          <a:p>
            <a:r>
              <a:rPr lang="en-IN" dirty="0"/>
              <a:t>   return 0; </a:t>
            </a:r>
          </a:p>
          <a:p>
            <a:r>
              <a:rPr lang="en-IN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038218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887850" y="880712"/>
            <a:ext cx="4160617" cy="733277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273050" indent="-273050">
              <a:lnSpc>
                <a:spcPct val="150000"/>
              </a:lnSpc>
              <a:buClr>
                <a:schemeClr val="accent1"/>
              </a:buClr>
              <a:buFont typeface="Wingdings 2" pitchFamily="18" charset="2"/>
              <a:buChar char=""/>
            </a:pPr>
            <a:endParaRPr lang="en-IN" sz="12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594" y="185299"/>
            <a:ext cx="4786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C++</a:t>
            </a:r>
            <a:endParaRPr lang="en-IN" sz="2400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0E6CF5-55F3-4F06-BE71-8EC7A613BBF4}"/>
              </a:ext>
            </a:extLst>
          </p:cNvPr>
          <p:cNvSpPr/>
          <p:nvPr/>
        </p:nvSpPr>
        <p:spPr>
          <a:xfrm>
            <a:off x="95533" y="1071253"/>
            <a:ext cx="5886645" cy="461666"/>
          </a:xfrm>
          <a:prstGeom prst="rect">
            <a:avLst/>
          </a:prstGeom>
          <a:noFill/>
        </p:spPr>
        <p:txBody>
          <a:bodyPr wrap="square" lIns="91440" tIns="45720" rIns="91440" bIns="45720">
            <a:normAutofit fontScale="92500" lnSpcReduction="10000"/>
          </a:bodyPr>
          <a:lstStyle/>
          <a:p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 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IO 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26ADD6-5B94-4F06-AB39-2FBFC3868667}"/>
              </a:ext>
            </a:extLst>
          </p:cNvPr>
          <p:cNvSpPr/>
          <p:nvPr/>
        </p:nvSpPr>
        <p:spPr>
          <a:xfrm>
            <a:off x="1900106" y="759239"/>
            <a:ext cx="8326073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  <a:r>
              <a:rPr lang="en-IN" dirty="0" err="1"/>
              <a:t>fstream</a:t>
            </a:r>
            <a:r>
              <a:rPr lang="en-IN" dirty="0"/>
              <a:t> stream;</a:t>
            </a:r>
          </a:p>
          <a:p>
            <a:r>
              <a:rPr lang="en-IN" dirty="0"/>
              <a:t>    </a:t>
            </a:r>
            <a:r>
              <a:rPr lang="en-IN" dirty="0" err="1"/>
              <a:t>stream.open</a:t>
            </a:r>
            <a:r>
              <a:rPr lang="en-IN" dirty="0"/>
              <a:t>("abc.txt", </a:t>
            </a:r>
            <a:r>
              <a:rPr lang="en-IN" dirty="0" err="1"/>
              <a:t>ios</a:t>
            </a:r>
            <a:r>
              <a:rPr lang="en-IN" dirty="0"/>
              <a:t>::out);</a:t>
            </a:r>
          </a:p>
          <a:p>
            <a:r>
              <a:rPr lang="en-IN" dirty="0"/>
              <a:t>    if (</a:t>
            </a:r>
            <a:r>
              <a:rPr lang="en-IN" dirty="0" err="1"/>
              <a:t>stream.is_open</a:t>
            </a:r>
            <a:r>
              <a:rPr lang="en-IN" dirty="0"/>
              <a:t>()) {</a:t>
            </a:r>
          </a:p>
          <a:p>
            <a:r>
              <a:rPr lang="en-IN" dirty="0"/>
              <a:t>        </a:t>
            </a:r>
            <a:r>
              <a:rPr lang="en-IN" dirty="0" err="1"/>
              <a:t>cout</a:t>
            </a:r>
            <a:r>
              <a:rPr lang="en-IN" dirty="0"/>
              <a:t> &lt;&lt; "File is opened for write" &lt;&lt; 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r>
              <a:rPr lang="en-IN" dirty="0"/>
              <a:t>        stream &lt;&lt; "Hi This is one line \</a:t>
            </a:r>
            <a:r>
              <a:rPr lang="en-IN" dirty="0" err="1"/>
              <a:t>nThis</a:t>
            </a:r>
            <a:r>
              <a:rPr lang="en-IN" dirty="0"/>
              <a:t> is second line" &lt;&lt; 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r>
              <a:rPr lang="en-IN" dirty="0"/>
              <a:t>        </a:t>
            </a:r>
            <a:r>
              <a:rPr lang="en-IN" dirty="0" err="1"/>
              <a:t>stream.close</a:t>
            </a:r>
            <a:r>
              <a:rPr lang="en-IN" dirty="0"/>
              <a:t>();</a:t>
            </a:r>
          </a:p>
          <a:p>
            <a:r>
              <a:rPr lang="en-IN" dirty="0"/>
              <a:t>    } else {</a:t>
            </a:r>
          </a:p>
          <a:p>
            <a:r>
              <a:rPr lang="en-IN" dirty="0"/>
              <a:t>        </a:t>
            </a:r>
            <a:r>
              <a:rPr lang="en-IN" dirty="0" err="1"/>
              <a:t>cout</a:t>
            </a:r>
            <a:r>
              <a:rPr lang="en-IN" dirty="0"/>
              <a:t> &lt;&lt; "failed to open a stream.";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r>
              <a:rPr lang="en-IN" dirty="0"/>
              <a:t> </a:t>
            </a:r>
            <a:r>
              <a:rPr lang="en-IN" dirty="0" err="1"/>
              <a:t>stream.open</a:t>
            </a:r>
            <a:r>
              <a:rPr lang="en-IN" dirty="0"/>
              <a:t>("abc.txt", </a:t>
            </a:r>
            <a:r>
              <a:rPr lang="en-IN" dirty="0" err="1"/>
              <a:t>ios</a:t>
            </a:r>
            <a:r>
              <a:rPr lang="en-IN" dirty="0"/>
              <a:t> ::in);</a:t>
            </a:r>
          </a:p>
          <a:p>
            <a:r>
              <a:rPr lang="en-IN" dirty="0"/>
              <a:t>    if (</a:t>
            </a:r>
            <a:r>
              <a:rPr lang="en-IN" dirty="0" err="1"/>
              <a:t>stream.is_open</a:t>
            </a:r>
            <a:r>
              <a:rPr lang="en-IN" dirty="0"/>
              <a:t>()) {</a:t>
            </a:r>
          </a:p>
          <a:p>
            <a:r>
              <a:rPr lang="en-IN" dirty="0"/>
              <a:t>        </a:t>
            </a:r>
            <a:r>
              <a:rPr lang="en-IN" dirty="0" err="1"/>
              <a:t>cout</a:t>
            </a:r>
            <a:r>
              <a:rPr lang="en-IN" dirty="0"/>
              <a:t> &lt;&lt; "File is opened for read:" &lt;&lt; 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r>
              <a:rPr lang="en-IN" dirty="0"/>
              <a:t>        string str;</a:t>
            </a:r>
          </a:p>
          <a:p>
            <a:r>
              <a:rPr lang="en-IN" dirty="0"/>
              <a:t>        while (stream) {</a:t>
            </a:r>
          </a:p>
          <a:p>
            <a:r>
              <a:rPr lang="en-IN" dirty="0"/>
              <a:t>            stream &gt;&gt; str;</a:t>
            </a:r>
          </a:p>
          <a:p>
            <a:r>
              <a:rPr lang="en-IN" dirty="0"/>
              <a:t>            </a:t>
            </a:r>
            <a:r>
              <a:rPr lang="en-IN" dirty="0" err="1"/>
              <a:t>cout</a:t>
            </a:r>
            <a:r>
              <a:rPr lang="en-IN" dirty="0"/>
              <a:t> &lt;&lt; str &lt;&lt; " ";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    </a:t>
            </a:r>
            <a:r>
              <a:rPr lang="en-IN" dirty="0" err="1"/>
              <a:t>cout</a:t>
            </a:r>
            <a:r>
              <a:rPr lang="en-IN" dirty="0"/>
              <a:t> &lt;&lt; "\n";</a:t>
            </a:r>
          </a:p>
          <a:p>
            <a:r>
              <a:rPr lang="en-IN" dirty="0"/>
              <a:t>        </a:t>
            </a:r>
            <a:r>
              <a:rPr lang="en-IN" dirty="0" err="1"/>
              <a:t>stream.close</a:t>
            </a:r>
            <a:r>
              <a:rPr lang="en-IN" dirty="0"/>
              <a:t>();</a:t>
            </a:r>
          </a:p>
          <a:p>
            <a:r>
              <a:rPr lang="en-IN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007868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887850" y="880712"/>
            <a:ext cx="4160617" cy="733277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273050" indent="-273050">
              <a:lnSpc>
                <a:spcPct val="150000"/>
              </a:lnSpc>
              <a:buClr>
                <a:schemeClr val="accent1"/>
              </a:buClr>
              <a:buFont typeface="Wingdings 2" pitchFamily="18" charset="2"/>
              <a:buChar char=""/>
            </a:pPr>
            <a:endParaRPr lang="en-IN" sz="12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594" y="185299"/>
            <a:ext cx="4786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C++</a:t>
            </a:r>
            <a:endParaRPr lang="en-IN" sz="2400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0E6CF5-55F3-4F06-BE71-8EC7A613BBF4}"/>
              </a:ext>
            </a:extLst>
          </p:cNvPr>
          <p:cNvSpPr/>
          <p:nvPr/>
        </p:nvSpPr>
        <p:spPr>
          <a:xfrm>
            <a:off x="95533" y="837505"/>
            <a:ext cx="5886645" cy="461666"/>
          </a:xfrm>
          <a:prstGeom prst="rect">
            <a:avLst/>
          </a:prstGeom>
          <a:noFill/>
        </p:spPr>
        <p:txBody>
          <a:bodyPr wrap="square" lIns="91440" tIns="45720" rIns="91440" bIns="45720">
            <a:normAutofit fontScale="92500" lnSpcReduction="10000"/>
          </a:bodyPr>
          <a:lstStyle/>
          <a:p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bject Oriented programming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4366B079-B2C9-4DC0-9D7B-F81FA1C94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25" y="1938688"/>
            <a:ext cx="706755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064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887850" y="880712"/>
            <a:ext cx="4160617" cy="733277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273050" indent="-273050">
              <a:lnSpc>
                <a:spcPct val="150000"/>
              </a:lnSpc>
              <a:buClr>
                <a:schemeClr val="accent1"/>
              </a:buClr>
              <a:buFont typeface="Wingdings 2" pitchFamily="18" charset="2"/>
              <a:buChar char=""/>
            </a:pPr>
            <a:endParaRPr lang="en-IN" sz="12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594" y="185299"/>
            <a:ext cx="4786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C++</a:t>
            </a:r>
            <a:endParaRPr lang="en-IN" sz="2400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0E6CF5-55F3-4F06-BE71-8EC7A613BBF4}"/>
              </a:ext>
            </a:extLst>
          </p:cNvPr>
          <p:cNvSpPr/>
          <p:nvPr/>
        </p:nvSpPr>
        <p:spPr>
          <a:xfrm>
            <a:off x="95533" y="837505"/>
            <a:ext cx="5886645" cy="461666"/>
          </a:xfrm>
          <a:prstGeom prst="rect">
            <a:avLst/>
          </a:prstGeom>
          <a:noFill/>
        </p:spPr>
        <p:txBody>
          <a:bodyPr wrap="square" lIns="91440" tIns="45720" rIns="91440" bIns="45720">
            <a:normAutofit fontScale="92500" lnSpcReduction="10000"/>
          </a:bodyPr>
          <a:lstStyle/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Pillars of OOP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21D864-53BA-4A14-9F5A-A5305C4C1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437" y="1833562"/>
            <a:ext cx="59531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356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887850" y="880712"/>
            <a:ext cx="4160617" cy="733277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273050" indent="-273050">
              <a:lnSpc>
                <a:spcPct val="150000"/>
              </a:lnSpc>
              <a:buClr>
                <a:schemeClr val="accent1"/>
              </a:buClr>
              <a:buFont typeface="Wingdings 2" pitchFamily="18" charset="2"/>
              <a:buChar char=""/>
            </a:pPr>
            <a:endParaRPr lang="en-IN" sz="12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594" y="185299"/>
            <a:ext cx="4786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C++</a:t>
            </a:r>
            <a:endParaRPr lang="en-IN" sz="2400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0E6CF5-55F3-4F06-BE71-8EC7A613BBF4}"/>
              </a:ext>
            </a:extLst>
          </p:cNvPr>
          <p:cNvSpPr/>
          <p:nvPr/>
        </p:nvSpPr>
        <p:spPr>
          <a:xfrm>
            <a:off x="95533" y="837505"/>
            <a:ext cx="5886645" cy="461666"/>
          </a:xfrm>
          <a:prstGeom prst="rect">
            <a:avLst/>
          </a:prstGeom>
          <a:noFill/>
        </p:spPr>
        <p:txBody>
          <a:bodyPr wrap="square" lIns="91440" tIns="45720" rIns="91440" bIns="45720">
            <a:normAutofit fontScale="92500" lnSpcReduction="10000"/>
          </a:bodyPr>
          <a:lstStyle/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Abstraction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30523294-3932-4846-B7C1-32223FA1196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888" y="2436006"/>
            <a:ext cx="2133710" cy="2489328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DB9086-57FA-49AE-BEB8-DA1A0F816F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64" y="1757571"/>
            <a:ext cx="4657143" cy="334285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31492FD-7294-4A17-B49D-DB3B11E8ECA1}"/>
              </a:ext>
            </a:extLst>
          </p:cNvPr>
          <p:cNvSpPr/>
          <p:nvPr/>
        </p:nvSpPr>
        <p:spPr>
          <a:xfrm>
            <a:off x="2571750" y="878507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interface, abstract class</a:t>
            </a:r>
          </a:p>
        </p:txBody>
      </p:sp>
    </p:spTree>
    <p:extLst>
      <p:ext uri="{BB962C8B-B14F-4D97-AF65-F5344CB8AC3E}">
        <p14:creationId xmlns:p14="http://schemas.microsoft.com/office/powerpoint/2010/main" val="4125946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887850" y="880712"/>
            <a:ext cx="4160617" cy="733277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273050" indent="-273050">
              <a:lnSpc>
                <a:spcPct val="150000"/>
              </a:lnSpc>
              <a:buClr>
                <a:schemeClr val="accent1"/>
              </a:buClr>
              <a:buFont typeface="Wingdings 2" pitchFamily="18" charset="2"/>
              <a:buChar char=""/>
            </a:pPr>
            <a:endParaRPr lang="en-IN" sz="12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594" y="185299"/>
            <a:ext cx="4786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C++</a:t>
            </a:r>
            <a:endParaRPr lang="en-IN" sz="2400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0E6CF5-55F3-4F06-BE71-8EC7A613BBF4}"/>
              </a:ext>
            </a:extLst>
          </p:cNvPr>
          <p:cNvSpPr/>
          <p:nvPr/>
        </p:nvSpPr>
        <p:spPr>
          <a:xfrm>
            <a:off x="95533" y="837505"/>
            <a:ext cx="5886645" cy="461666"/>
          </a:xfrm>
          <a:prstGeom prst="rect">
            <a:avLst/>
          </a:prstGeom>
          <a:noFill/>
        </p:spPr>
        <p:txBody>
          <a:bodyPr wrap="square" lIns="91440" tIns="45720" rIns="91440" bIns="45720">
            <a:normAutofit fontScale="92500" lnSpcReduction="10000"/>
          </a:bodyPr>
          <a:lstStyle/>
          <a:p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Encapsulation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2E7F44-5065-4277-B76C-FCC2FA9AF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666" y="1648047"/>
            <a:ext cx="5666667" cy="356190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D1DFDC3-DF59-471B-889A-D8F7123883AD}"/>
              </a:ext>
            </a:extLst>
          </p:cNvPr>
          <p:cNvSpPr/>
          <p:nvPr/>
        </p:nvSpPr>
        <p:spPr>
          <a:xfrm>
            <a:off x="3062646" y="929839"/>
            <a:ext cx="1941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access specifiers</a:t>
            </a:r>
          </a:p>
        </p:txBody>
      </p:sp>
    </p:spTree>
    <p:extLst>
      <p:ext uri="{BB962C8B-B14F-4D97-AF65-F5344CB8AC3E}">
        <p14:creationId xmlns:p14="http://schemas.microsoft.com/office/powerpoint/2010/main" val="910746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887850" y="880712"/>
            <a:ext cx="4160617" cy="733277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273050" indent="-273050">
              <a:lnSpc>
                <a:spcPct val="150000"/>
              </a:lnSpc>
              <a:buClr>
                <a:schemeClr val="accent1"/>
              </a:buClr>
              <a:buFont typeface="Wingdings 2" pitchFamily="18" charset="2"/>
              <a:buChar char=""/>
            </a:pPr>
            <a:endParaRPr lang="en-IN" sz="12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594" y="185299"/>
            <a:ext cx="4786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C++</a:t>
            </a:r>
            <a:endParaRPr lang="en-IN" sz="2400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0E6CF5-55F3-4F06-BE71-8EC7A613BBF4}"/>
              </a:ext>
            </a:extLst>
          </p:cNvPr>
          <p:cNvSpPr/>
          <p:nvPr/>
        </p:nvSpPr>
        <p:spPr>
          <a:xfrm>
            <a:off x="95533" y="837505"/>
            <a:ext cx="5886645" cy="461666"/>
          </a:xfrm>
          <a:prstGeom prst="rect">
            <a:avLst/>
          </a:prstGeom>
          <a:noFill/>
        </p:spPr>
        <p:txBody>
          <a:bodyPr wrap="square" lIns="91440" tIns="45720" rIns="91440" bIns="45720">
            <a:normAutofit fontScale="92500" lnSpcReduction="10000"/>
          </a:bodyPr>
          <a:lstStyle/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Inheritance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B6F3D81-EB63-46C6-991C-68AB32D2A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04" y="1532919"/>
            <a:ext cx="8464492" cy="527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068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887850" y="880712"/>
            <a:ext cx="4160617" cy="733277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273050" indent="-273050">
              <a:lnSpc>
                <a:spcPct val="150000"/>
              </a:lnSpc>
              <a:buClr>
                <a:schemeClr val="accent1"/>
              </a:buClr>
              <a:buFont typeface="Wingdings 2" pitchFamily="18" charset="2"/>
              <a:buChar char=""/>
            </a:pPr>
            <a:endParaRPr lang="en-IN" sz="12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594" y="185299"/>
            <a:ext cx="4786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C++</a:t>
            </a:r>
            <a:endParaRPr lang="en-IN" sz="2400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0E6CF5-55F3-4F06-BE71-8EC7A613BBF4}"/>
              </a:ext>
            </a:extLst>
          </p:cNvPr>
          <p:cNvSpPr/>
          <p:nvPr/>
        </p:nvSpPr>
        <p:spPr>
          <a:xfrm>
            <a:off x="95533" y="837505"/>
            <a:ext cx="5886645" cy="461666"/>
          </a:xfrm>
          <a:prstGeom prst="rect">
            <a:avLst/>
          </a:prstGeom>
          <a:noFill/>
        </p:spPr>
        <p:txBody>
          <a:bodyPr wrap="square" lIns="91440" tIns="45720" rIns="91440" bIns="45720">
            <a:normAutofit fontScale="92500" lnSpcReduction="10000"/>
          </a:bodyPr>
          <a:lstStyle/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Polymorphism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E11B21FD-5472-48D1-922F-E1AAA451F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841" y="2145664"/>
            <a:ext cx="479107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760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ull-screen-green-background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30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37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BDCF26"/>
          </a:solidFill>
        </p:spPr>
        <p:txBody>
          <a:bodyPr tIns="46800" bIns="46800" anchor="b" anchorCtr="0">
            <a:noAutofit/>
          </a:bodyPr>
          <a:lstStyle/>
          <a:p>
            <a:pPr algn="r"/>
            <a:r>
              <a:rPr lang="en-US" sz="3200" dirty="0"/>
              <a:t>C++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4"/>
            <a:ext cx="8001000" cy="3734306"/>
          </a:xfrm>
        </p:spPr>
        <p:txBody>
          <a:bodyPr>
            <a:normAutofit/>
          </a:bodyPr>
          <a:lstStyle/>
          <a:p>
            <a:pPr algn="r"/>
            <a:r>
              <a:rPr lang="en-US" sz="1200" dirty="0"/>
              <a:t> 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574683" y="3035143"/>
            <a:ext cx="2340717" cy="44040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200" dirty="0">
              <a:solidFill>
                <a:srgbClr val="81818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3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887850" y="880712"/>
            <a:ext cx="4160617" cy="733277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273050" indent="-273050">
              <a:lnSpc>
                <a:spcPct val="150000"/>
              </a:lnSpc>
              <a:buClr>
                <a:schemeClr val="accent1"/>
              </a:buClr>
              <a:buFont typeface="Wingdings 2" pitchFamily="18" charset="2"/>
              <a:buChar char=""/>
            </a:pPr>
            <a:endParaRPr lang="en-IN" sz="12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594" y="185299"/>
            <a:ext cx="4786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C++</a:t>
            </a:r>
            <a:endParaRPr lang="en-IN" sz="2400" dirty="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DA3178-D2BA-4C51-A67E-57701D289794}"/>
              </a:ext>
            </a:extLst>
          </p:cNvPr>
          <p:cNvSpPr txBox="1"/>
          <p:nvPr/>
        </p:nvSpPr>
        <p:spPr>
          <a:xfrm>
            <a:off x="377506" y="1082180"/>
            <a:ext cx="853999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Applications: </a:t>
            </a:r>
            <a:r>
              <a:rPr lang="en-IN" dirty="0"/>
              <a:t>Windows, Mac, Android, Adobe system, Google application, chrome, MYSQL server, Microsoft Office, IE, Visual studio, Facebook, </a:t>
            </a:r>
            <a:r>
              <a:rPr lang="en-IN" dirty="0" err="1"/>
              <a:t>Youtube</a:t>
            </a:r>
            <a:r>
              <a:rPr lang="en-IN" dirty="0"/>
              <a:t>,  Amazon, </a:t>
            </a:r>
            <a:r>
              <a:rPr lang="en-IN" dirty="0" err="1"/>
              <a:t>Orable</a:t>
            </a:r>
            <a:r>
              <a:rPr lang="en-IN" dirty="0"/>
              <a:t>, SAP, MongoDB, IDEs,  etc.</a:t>
            </a:r>
          </a:p>
          <a:p>
            <a:endParaRPr lang="en-IN" dirty="0"/>
          </a:p>
          <a:p>
            <a:r>
              <a:rPr lang="en-IN" b="1" dirty="0"/>
              <a:t>Features</a:t>
            </a:r>
          </a:p>
          <a:p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STL containers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Templates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Exceptions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File IO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Multithreading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Rule of Five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Function pointers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Lambda expressions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Virtual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Operator overloading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Inheritance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Polymorphism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8214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887850" y="880712"/>
            <a:ext cx="4160617" cy="733277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273050" indent="-273050">
              <a:lnSpc>
                <a:spcPct val="150000"/>
              </a:lnSpc>
              <a:buClr>
                <a:schemeClr val="accent1"/>
              </a:buClr>
              <a:buFont typeface="Wingdings 2" pitchFamily="18" charset="2"/>
              <a:buChar char=""/>
            </a:pPr>
            <a:endParaRPr lang="en-IN" sz="12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594" y="185299"/>
            <a:ext cx="4786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C++</a:t>
            </a:r>
            <a:endParaRPr lang="en-IN" sz="2400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0E6CF5-55F3-4F06-BE71-8EC7A613BBF4}"/>
              </a:ext>
            </a:extLst>
          </p:cNvPr>
          <p:cNvSpPr/>
          <p:nvPr/>
        </p:nvSpPr>
        <p:spPr>
          <a:xfrm>
            <a:off x="95533" y="1071253"/>
            <a:ext cx="5886645" cy="461666"/>
          </a:xfrm>
          <a:prstGeom prst="rect">
            <a:avLst/>
          </a:prstGeom>
          <a:noFill/>
        </p:spPr>
        <p:txBody>
          <a:bodyPr wrap="square" lIns="91440" tIns="45720" rIns="91440" bIns="45720">
            <a:normAutofit fontScale="92500" lnSpcReduction="10000"/>
          </a:bodyPr>
          <a:lstStyle/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STL containers</a:t>
            </a:r>
          </a:p>
          <a:p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CD7D7B1-AE07-48B8-9BF1-630D34AD5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94" y="2207998"/>
            <a:ext cx="8593357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44" tIns="0" rIns="19044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altLang="en-US" sz="1600" dirty="0">
                <a:latin typeface="+mj-lt"/>
              </a:rPr>
              <a:t>Vector (Dynamic array) size vs capacity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IN" altLang="en-US" sz="1600" dirty="0">
              <a:latin typeface="+mj-lt"/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altLang="en-US" sz="1600" dirty="0">
                <a:latin typeface="+mj-lt"/>
              </a:rPr>
              <a:t>Lists (dynamic container)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IN" altLang="en-US" sz="1600" dirty="0">
              <a:latin typeface="+mj-lt"/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altLang="en-US" sz="1600" dirty="0">
                <a:latin typeface="+mj-lt"/>
              </a:rPr>
              <a:t>Vector vs Lists (append, insert, delete, random access)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IN" altLang="en-US" sz="1600" dirty="0">
              <a:latin typeface="+mj-lt"/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altLang="en-US" sz="1600" dirty="0">
                <a:latin typeface="+mj-lt"/>
              </a:rPr>
              <a:t>Maps (internally balanced Red black tree, keys are sorted)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IN" altLang="en-US" sz="1600" dirty="0">
              <a:latin typeface="+mj-lt"/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altLang="en-US" sz="1600" dirty="0">
                <a:latin typeface="+mj-lt"/>
              </a:rPr>
              <a:t>Custom objects as Map values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IN" altLang="en-US" sz="1600" dirty="0">
              <a:latin typeface="+mj-lt"/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altLang="en-US" sz="1600" dirty="0">
                <a:latin typeface="+mj-lt"/>
              </a:rPr>
              <a:t>Multimaps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IN" altLang="en-US" sz="1600" dirty="0">
              <a:latin typeface="+mj-lt"/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altLang="en-US" sz="1600" dirty="0">
                <a:latin typeface="+mj-lt"/>
              </a:rPr>
              <a:t>Sorting vectors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IN" altLang="en-US" sz="1600" dirty="0">
              <a:latin typeface="+mj-lt"/>
            </a:endParaRPr>
          </a:p>
          <a:p>
            <a:pPr lvl="0"/>
            <a:endParaRPr lang="en-IN" altLang="en-US" sz="1600" dirty="0">
              <a:latin typeface="+mj-lt"/>
            </a:endParaRPr>
          </a:p>
          <a:p>
            <a:pPr lvl="0"/>
            <a:endParaRPr lang="en-IN" altLang="en-US" sz="1600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en-US" sz="1600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lvl="0"/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5224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887850" y="880712"/>
            <a:ext cx="4160617" cy="733277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273050" indent="-273050">
              <a:lnSpc>
                <a:spcPct val="150000"/>
              </a:lnSpc>
              <a:buClr>
                <a:schemeClr val="accent1"/>
              </a:buClr>
              <a:buFont typeface="Wingdings 2" pitchFamily="18" charset="2"/>
              <a:buChar char=""/>
            </a:pPr>
            <a:endParaRPr lang="en-IN" sz="12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594" y="185299"/>
            <a:ext cx="4786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C++</a:t>
            </a:r>
            <a:endParaRPr lang="en-IN" sz="2400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0E6CF5-55F3-4F06-BE71-8EC7A613BBF4}"/>
              </a:ext>
            </a:extLst>
          </p:cNvPr>
          <p:cNvSpPr/>
          <p:nvPr/>
        </p:nvSpPr>
        <p:spPr>
          <a:xfrm>
            <a:off x="-2019322" y="911769"/>
            <a:ext cx="5886645" cy="461666"/>
          </a:xfrm>
          <a:prstGeom prst="rect">
            <a:avLst/>
          </a:prstGeom>
          <a:noFill/>
        </p:spPr>
        <p:txBody>
          <a:bodyPr wrap="square" lIns="91440" tIns="45720" rIns="91440" bIns="45720">
            <a:normAutofit fontScale="92500" lnSpcReduction="10000"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Templates</a:t>
            </a:r>
          </a:p>
          <a:p>
            <a:pPr algn="ctr"/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CD7D7B1-AE07-48B8-9BF1-630D34AD5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94" y="1638613"/>
            <a:ext cx="3227336" cy="5816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44" tIns="0" rIns="19044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altLang="en-US" sz="1400" b="1" dirty="0">
                <a:latin typeface="+mj-lt"/>
              </a:rPr>
              <a:t>Template functions</a:t>
            </a:r>
          </a:p>
          <a:p>
            <a:pPr lvl="0"/>
            <a:endParaRPr lang="fr-FR" altLang="en-US" sz="1400" dirty="0">
              <a:latin typeface="+mj-lt"/>
            </a:endParaRPr>
          </a:p>
          <a:p>
            <a:pPr lvl="0"/>
            <a:r>
              <a:rPr lang="fr-FR" altLang="en-US" sz="1400" dirty="0" err="1">
                <a:latin typeface="+mj-lt"/>
              </a:rPr>
              <a:t>template</a:t>
            </a:r>
            <a:r>
              <a:rPr lang="fr-FR" altLang="en-US" sz="1400" dirty="0">
                <a:latin typeface="+mj-lt"/>
              </a:rPr>
              <a:t> &lt;</a:t>
            </a:r>
            <a:r>
              <a:rPr lang="fr-FR" altLang="en-US" sz="1400" dirty="0" err="1">
                <a:latin typeface="+mj-lt"/>
              </a:rPr>
              <a:t>typename</a:t>
            </a:r>
            <a:r>
              <a:rPr lang="fr-FR" altLang="en-US" sz="1400" dirty="0">
                <a:latin typeface="+mj-lt"/>
              </a:rPr>
              <a:t> T&gt; </a:t>
            </a:r>
          </a:p>
          <a:p>
            <a:pPr lvl="0"/>
            <a:r>
              <a:rPr lang="fr-FR" altLang="en-US" sz="1400" dirty="0">
                <a:latin typeface="+mj-lt"/>
              </a:rPr>
              <a:t>T </a:t>
            </a:r>
            <a:r>
              <a:rPr lang="fr-FR" altLang="en-US" sz="1400" dirty="0" err="1">
                <a:latin typeface="+mj-lt"/>
              </a:rPr>
              <a:t>myMax</a:t>
            </a:r>
            <a:r>
              <a:rPr lang="fr-FR" altLang="en-US" sz="1400" dirty="0">
                <a:latin typeface="+mj-lt"/>
              </a:rPr>
              <a:t>(T x, T y) </a:t>
            </a:r>
          </a:p>
          <a:p>
            <a:pPr lvl="0"/>
            <a:r>
              <a:rPr lang="fr-FR" altLang="en-US" sz="1400" dirty="0">
                <a:latin typeface="+mj-lt"/>
              </a:rPr>
              <a:t>{ </a:t>
            </a:r>
          </a:p>
          <a:p>
            <a:pPr lvl="0"/>
            <a:r>
              <a:rPr lang="fr-FR" altLang="en-US" sz="1400" dirty="0">
                <a:latin typeface="+mj-lt"/>
              </a:rPr>
              <a:t>   return (x &gt; y)? x: y; </a:t>
            </a:r>
          </a:p>
          <a:p>
            <a:pPr lvl="0"/>
            <a:r>
              <a:rPr lang="fr-FR" altLang="en-US" sz="1400" dirty="0">
                <a:latin typeface="+mj-lt"/>
              </a:rPr>
              <a:t>} </a:t>
            </a:r>
            <a:endParaRPr lang="en-IN" altLang="en-US" sz="1400" dirty="0">
              <a:latin typeface="+mj-lt"/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IN" altLang="en-US" sz="1400" dirty="0">
              <a:latin typeface="+mj-lt"/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altLang="en-US" sz="1400" b="1" dirty="0">
                <a:latin typeface="+mj-lt"/>
              </a:rPr>
              <a:t>Template classes</a:t>
            </a:r>
          </a:p>
          <a:p>
            <a:pPr lvl="0"/>
            <a:endParaRPr lang="en-IN" altLang="en-US" sz="1400" dirty="0">
              <a:latin typeface="+mj-lt"/>
            </a:endParaRPr>
          </a:p>
          <a:p>
            <a:r>
              <a:rPr lang="en-IN" sz="1400" dirty="0"/>
              <a:t>template &lt;</a:t>
            </a:r>
            <a:r>
              <a:rPr lang="en-IN" sz="1400" dirty="0" err="1"/>
              <a:t>typename</a:t>
            </a:r>
            <a:r>
              <a:rPr lang="en-IN" sz="1400" dirty="0"/>
              <a:t> T&gt; </a:t>
            </a:r>
          </a:p>
          <a:p>
            <a:r>
              <a:rPr lang="en-IN" sz="1400" dirty="0"/>
              <a:t>class Array { </a:t>
            </a:r>
          </a:p>
          <a:p>
            <a:r>
              <a:rPr lang="en-IN" sz="1400" dirty="0"/>
              <a:t>private: </a:t>
            </a:r>
          </a:p>
          <a:p>
            <a:r>
              <a:rPr lang="en-IN" sz="1400" dirty="0"/>
              <a:t>    T *</a:t>
            </a:r>
            <a:r>
              <a:rPr lang="en-IN" sz="1400" dirty="0" err="1"/>
              <a:t>ptr</a:t>
            </a:r>
            <a:r>
              <a:rPr lang="en-IN" sz="1400" dirty="0"/>
              <a:t>; </a:t>
            </a:r>
          </a:p>
          <a:p>
            <a:r>
              <a:rPr lang="en-IN" sz="1400" dirty="0"/>
              <a:t>    int size; </a:t>
            </a:r>
          </a:p>
          <a:p>
            <a:r>
              <a:rPr lang="en-IN" sz="1400" dirty="0"/>
              <a:t>public: </a:t>
            </a:r>
          </a:p>
          <a:p>
            <a:r>
              <a:rPr lang="en-IN" sz="1400" dirty="0"/>
              <a:t>    Array(T </a:t>
            </a:r>
            <a:r>
              <a:rPr lang="en-IN" sz="1400" dirty="0" err="1"/>
              <a:t>arr</a:t>
            </a:r>
            <a:r>
              <a:rPr lang="en-IN" sz="1400" dirty="0"/>
              <a:t>[], int s); </a:t>
            </a:r>
          </a:p>
          <a:p>
            <a:r>
              <a:rPr lang="en-IN" sz="1400" dirty="0"/>
              <a:t>    void print(); </a:t>
            </a:r>
          </a:p>
          <a:p>
            <a:r>
              <a:rPr lang="en-IN" sz="1400" dirty="0"/>
              <a:t>}; </a:t>
            </a:r>
          </a:p>
          <a:p>
            <a:pPr lvl="0"/>
            <a:endParaRPr lang="en-IN" altLang="en-US" sz="1400" dirty="0">
              <a:latin typeface="+mj-lt"/>
            </a:endParaRPr>
          </a:p>
          <a:p>
            <a:pPr lvl="0"/>
            <a:endParaRPr lang="en-IN" altLang="en-US" sz="1400" dirty="0">
              <a:latin typeface="+mj-lt"/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IN" altLang="en-US" sz="1400" dirty="0">
              <a:latin typeface="+mj-lt"/>
            </a:endParaRPr>
          </a:p>
          <a:p>
            <a:pPr lvl="0"/>
            <a:endParaRPr lang="en-IN" altLang="en-US" sz="1400" dirty="0">
              <a:latin typeface="+mj-lt"/>
            </a:endParaRPr>
          </a:p>
          <a:p>
            <a:pPr lvl="0"/>
            <a:endParaRPr lang="en-IN" altLang="en-US" sz="1400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en-US" sz="1400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lvl="0"/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68056D-75D7-48F6-95C4-2FD476DFE7DF}"/>
              </a:ext>
            </a:extLst>
          </p:cNvPr>
          <p:cNvSpPr/>
          <p:nvPr/>
        </p:nvSpPr>
        <p:spPr>
          <a:xfrm>
            <a:off x="4256151" y="2885106"/>
            <a:ext cx="435714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/>
              <a:t>  </a:t>
            </a:r>
          </a:p>
          <a:p>
            <a:r>
              <a:rPr lang="en-IN" sz="1400" dirty="0"/>
              <a:t>template &lt;</a:t>
            </a:r>
            <a:r>
              <a:rPr lang="en-IN" sz="1400" dirty="0" err="1"/>
              <a:t>typename</a:t>
            </a:r>
            <a:r>
              <a:rPr lang="en-IN" sz="1400" dirty="0"/>
              <a:t> T&gt; </a:t>
            </a:r>
          </a:p>
          <a:p>
            <a:r>
              <a:rPr lang="en-IN" sz="1400" dirty="0"/>
              <a:t>Array&lt;T&gt;::Array(T </a:t>
            </a:r>
            <a:r>
              <a:rPr lang="en-IN" sz="1400" dirty="0" err="1"/>
              <a:t>arr</a:t>
            </a:r>
            <a:r>
              <a:rPr lang="en-IN" sz="1400" dirty="0"/>
              <a:t>[], int s) { 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ptr</a:t>
            </a:r>
            <a:r>
              <a:rPr lang="en-IN" sz="1400" dirty="0"/>
              <a:t> = new T[s]; </a:t>
            </a:r>
          </a:p>
          <a:p>
            <a:r>
              <a:rPr lang="en-IN" sz="1400" dirty="0"/>
              <a:t>    size = s; </a:t>
            </a:r>
          </a:p>
          <a:p>
            <a:r>
              <a:rPr lang="en-IN" sz="1400" dirty="0"/>
              <a:t>    for(int </a:t>
            </a:r>
            <a:r>
              <a:rPr lang="en-IN" sz="1400" dirty="0" err="1"/>
              <a:t>i</a:t>
            </a:r>
            <a:r>
              <a:rPr lang="en-IN" sz="1400" dirty="0"/>
              <a:t> = 0; </a:t>
            </a:r>
            <a:r>
              <a:rPr lang="en-IN" sz="1400" dirty="0" err="1"/>
              <a:t>i</a:t>
            </a:r>
            <a:r>
              <a:rPr lang="en-IN" sz="1400" dirty="0"/>
              <a:t> &lt; size; </a:t>
            </a:r>
            <a:r>
              <a:rPr lang="en-IN" sz="1400" dirty="0" err="1"/>
              <a:t>i</a:t>
            </a:r>
            <a:r>
              <a:rPr lang="en-IN" sz="1400" dirty="0"/>
              <a:t>++) 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ptr</a:t>
            </a:r>
            <a:r>
              <a:rPr lang="en-IN" sz="1400" dirty="0"/>
              <a:t>[</a:t>
            </a:r>
            <a:r>
              <a:rPr lang="en-IN" sz="1400" dirty="0" err="1"/>
              <a:t>i</a:t>
            </a:r>
            <a:r>
              <a:rPr lang="en-IN" sz="1400" dirty="0"/>
              <a:t>] = </a:t>
            </a:r>
            <a:r>
              <a:rPr lang="en-IN" sz="1400" dirty="0" err="1"/>
              <a:t>arr</a:t>
            </a:r>
            <a:r>
              <a:rPr lang="en-IN" sz="1400" dirty="0"/>
              <a:t>[</a:t>
            </a:r>
            <a:r>
              <a:rPr lang="en-IN" sz="1400" dirty="0" err="1"/>
              <a:t>i</a:t>
            </a:r>
            <a:r>
              <a:rPr lang="en-IN" sz="1400" dirty="0"/>
              <a:t>]; </a:t>
            </a:r>
          </a:p>
          <a:p>
            <a:r>
              <a:rPr lang="en-IN" sz="1400" dirty="0"/>
              <a:t>} </a:t>
            </a:r>
          </a:p>
          <a:p>
            <a:r>
              <a:rPr lang="en-IN" sz="1400" dirty="0"/>
              <a:t>  </a:t>
            </a:r>
          </a:p>
          <a:p>
            <a:r>
              <a:rPr lang="en-IN" sz="1400" dirty="0"/>
              <a:t>template &lt;</a:t>
            </a:r>
            <a:r>
              <a:rPr lang="en-IN" sz="1400" dirty="0" err="1"/>
              <a:t>typename</a:t>
            </a:r>
            <a:r>
              <a:rPr lang="en-IN" sz="1400" dirty="0"/>
              <a:t> T&gt; </a:t>
            </a:r>
          </a:p>
          <a:p>
            <a:r>
              <a:rPr lang="en-IN" sz="1400" dirty="0"/>
              <a:t>void Array&lt;T&gt;::print() { </a:t>
            </a:r>
          </a:p>
          <a:p>
            <a:r>
              <a:rPr lang="en-IN" sz="1400" dirty="0"/>
              <a:t>    for (int </a:t>
            </a:r>
            <a:r>
              <a:rPr lang="en-IN" sz="1400" dirty="0" err="1"/>
              <a:t>i</a:t>
            </a:r>
            <a:r>
              <a:rPr lang="en-IN" sz="1400" dirty="0"/>
              <a:t> = 0; </a:t>
            </a:r>
            <a:r>
              <a:rPr lang="en-IN" sz="1400" dirty="0" err="1"/>
              <a:t>i</a:t>
            </a:r>
            <a:r>
              <a:rPr lang="en-IN" sz="1400" dirty="0"/>
              <a:t> &lt; size; </a:t>
            </a:r>
            <a:r>
              <a:rPr lang="en-IN" sz="1400" dirty="0" err="1"/>
              <a:t>i</a:t>
            </a:r>
            <a:r>
              <a:rPr lang="en-IN" sz="1400" dirty="0"/>
              <a:t>++) 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cout</a:t>
            </a:r>
            <a:r>
              <a:rPr lang="en-IN" sz="1400" dirty="0"/>
              <a:t>&lt;&lt;" "&lt;&lt;*(</a:t>
            </a:r>
            <a:r>
              <a:rPr lang="en-IN" sz="1400" dirty="0" err="1"/>
              <a:t>ptr</a:t>
            </a:r>
            <a:r>
              <a:rPr lang="en-IN" sz="1400" dirty="0"/>
              <a:t> + </a:t>
            </a:r>
            <a:r>
              <a:rPr lang="en-IN" sz="1400" dirty="0" err="1"/>
              <a:t>i</a:t>
            </a:r>
            <a:r>
              <a:rPr lang="en-IN" sz="1400" dirty="0"/>
              <a:t>); 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cout</a:t>
            </a:r>
            <a:r>
              <a:rPr lang="en-IN" sz="1400" dirty="0"/>
              <a:t>&lt;&lt;</a:t>
            </a:r>
            <a:r>
              <a:rPr lang="en-IN" sz="1400" dirty="0" err="1"/>
              <a:t>endl</a:t>
            </a:r>
            <a:r>
              <a:rPr lang="en-IN" sz="1400" dirty="0"/>
              <a:t>; </a:t>
            </a:r>
          </a:p>
          <a:p>
            <a:r>
              <a:rPr lang="en-IN" sz="14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555716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887850" y="880712"/>
            <a:ext cx="4160617" cy="733277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273050" indent="-273050">
              <a:lnSpc>
                <a:spcPct val="150000"/>
              </a:lnSpc>
              <a:buClr>
                <a:schemeClr val="accent1"/>
              </a:buClr>
              <a:buFont typeface="Wingdings 2" pitchFamily="18" charset="2"/>
              <a:buChar char=""/>
            </a:pPr>
            <a:endParaRPr lang="en-IN" sz="12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594" y="185299"/>
            <a:ext cx="4786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C++</a:t>
            </a:r>
            <a:endParaRPr lang="en-IN" sz="2400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0E6CF5-55F3-4F06-BE71-8EC7A613BBF4}"/>
              </a:ext>
            </a:extLst>
          </p:cNvPr>
          <p:cNvSpPr/>
          <p:nvPr/>
        </p:nvSpPr>
        <p:spPr>
          <a:xfrm>
            <a:off x="95533" y="1071253"/>
            <a:ext cx="5886645" cy="461666"/>
          </a:xfrm>
          <a:prstGeom prst="rect">
            <a:avLst/>
          </a:prstGeom>
          <a:noFill/>
        </p:spPr>
        <p:txBody>
          <a:bodyPr wrap="square" lIns="91440" tIns="45720" rIns="91440" bIns="45720">
            <a:normAutofit fontScale="92500" lnSpcReduction="10000"/>
          </a:bodyPr>
          <a:lstStyle/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 pointers</a:t>
            </a:r>
          </a:p>
          <a:p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CD7D7B1-AE07-48B8-9BF1-630D34AD5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94" y="2400359"/>
            <a:ext cx="8593357" cy="4293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44" tIns="0" rIns="19044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IN" altLang="en-US" sz="1600" dirty="0">
                <a:latin typeface="+mj-lt"/>
              </a:rPr>
              <a:t>bool </a:t>
            </a:r>
            <a:r>
              <a:rPr lang="en-IN" altLang="en-US" sz="1600" dirty="0" err="1">
                <a:latin typeface="+mj-lt"/>
              </a:rPr>
              <a:t>isPrime</a:t>
            </a:r>
            <a:r>
              <a:rPr lang="en-IN" altLang="en-US" sz="1600" dirty="0">
                <a:latin typeface="+mj-lt"/>
              </a:rPr>
              <a:t>(int n)</a:t>
            </a:r>
          </a:p>
          <a:p>
            <a:pPr lvl="0"/>
            <a:r>
              <a:rPr lang="en-IN" altLang="en-US" sz="1600" dirty="0">
                <a:latin typeface="+mj-lt"/>
              </a:rPr>
              <a:t>{</a:t>
            </a:r>
          </a:p>
          <a:p>
            <a:pPr lvl="0"/>
            <a:r>
              <a:rPr lang="en-IN" altLang="en-US" sz="1600" dirty="0">
                <a:latin typeface="+mj-lt"/>
              </a:rPr>
              <a:t>    bool prime = true;</a:t>
            </a:r>
          </a:p>
          <a:p>
            <a:pPr lvl="0"/>
            <a:r>
              <a:rPr lang="en-IN" altLang="en-US" sz="1600" dirty="0">
                <a:latin typeface="+mj-lt"/>
              </a:rPr>
              <a:t>    for (int </a:t>
            </a:r>
            <a:r>
              <a:rPr lang="en-IN" altLang="en-US" sz="1600" dirty="0" err="1">
                <a:latin typeface="+mj-lt"/>
              </a:rPr>
              <a:t>i</a:t>
            </a:r>
            <a:r>
              <a:rPr lang="en-IN" altLang="en-US" sz="1600" dirty="0">
                <a:latin typeface="+mj-lt"/>
              </a:rPr>
              <a:t> = 2; </a:t>
            </a:r>
            <a:r>
              <a:rPr lang="en-IN" altLang="en-US" sz="1600" dirty="0" err="1">
                <a:latin typeface="+mj-lt"/>
              </a:rPr>
              <a:t>i</a:t>
            </a:r>
            <a:r>
              <a:rPr lang="en-IN" altLang="en-US" sz="1600" dirty="0">
                <a:latin typeface="+mj-lt"/>
              </a:rPr>
              <a:t> &lt; n; </a:t>
            </a:r>
            <a:r>
              <a:rPr lang="en-IN" altLang="en-US" sz="1600" dirty="0" err="1">
                <a:latin typeface="+mj-lt"/>
              </a:rPr>
              <a:t>i</a:t>
            </a:r>
            <a:r>
              <a:rPr lang="en-IN" altLang="en-US" sz="1600" dirty="0">
                <a:latin typeface="+mj-lt"/>
              </a:rPr>
              <a:t>++) {</a:t>
            </a:r>
          </a:p>
          <a:p>
            <a:pPr lvl="0"/>
            <a:r>
              <a:rPr lang="en-IN" altLang="en-US" sz="1600" dirty="0">
                <a:latin typeface="+mj-lt"/>
              </a:rPr>
              <a:t>        if (n % </a:t>
            </a:r>
            <a:r>
              <a:rPr lang="en-IN" altLang="en-US" sz="1600" dirty="0" err="1">
                <a:latin typeface="+mj-lt"/>
              </a:rPr>
              <a:t>i</a:t>
            </a:r>
            <a:r>
              <a:rPr lang="en-IN" altLang="en-US" sz="1600" dirty="0">
                <a:latin typeface="+mj-lt"/>
              </a:rPr>
              <a:t> == 0)</a:t>
            </a:r>
          </a:p>
          <a:p>
            <a:pPr lvl="0"/>
            <a:r>
              <a:rPr lang="en-IN" altLang="en-US" sz="1600" dirty="0">
                <a:latin typeface="+mj-lt"/>
              </a:rPr>
              <a:t>            return false;</a:t>
            </a:r>
          </a:p>
          <a:p>
            <a:pPr lvl="0"/>
            <a:r>
              <a:rPr lang="en-IN" altLang="en-US" sz="1600" dirty="0">
                <a:latin typeface="+mj-lt"/>
              </a:rPr>
              <a:t>    }</a:t>
            </a:r>
          </a:p>
          <a:p>
            <a:pPr lvl="0"/>
            <a:r>
              <a:rPr lang="en-IN" altLang="en-US" sz="1600" dirty="0">
                <a:latin typeface="+mj-lt"/>
              </a:rPr>
              <a:t>    return true;</a:t>
            </a:r>
          </a:p>
          <a:p>
            <a:pPr lvl="0"/>
            <a:r>
              <a:rPr lang="en-IN" altLang="en-US" sz="1600" dirty="0">
                <a:latin typeface="+mj-lt"/>
              </a:rPr>
              <a:t>}</a:t>
            </a:r>
          </a:p>
          <a:p>
            <a:pPr lvl="0"/>
            <a:endParaRPr lang="en-IN" altLang="en-US" sz="1600" dirty="0">
              <a:latin typeface="+mj-lt"/>
            </a:endParaRPr>
          </a:p>
          <a:p>
            <a:pPr lvl="0"/>
            <a:r>
              <a:rPr lang="en-IN" altLang="en-US" sz="1600" dirty="0">
                <a:latin typeface="+mj-lt"/>
              </a:rPr>
              <a:t>bool </a:t>
            </a:r>
            <a:r>
              <a:rPr lang="en-IN" altLang="en-US" sz="1600" dirty="0" err="1">
                <a:latin typeface="+mj-lt"/>
              </a:rPr>
              <a:t>isEven</a:t>
            </a:r>
            <a:r>
              <a:rPr lang="en-IN" altLang="en-US" sz="1600" dirty="0">
                <a:latin typeface="+mj-lt"/>
              </a:rPr>
              <a:t>(int n)</a:t>
            </a:r>
          </a:p>
          <a:p>
            <a:pPr lvl="0"/>
            <a:r>
              <a:rPr lang="en-IN" altLang="en-US" sz="1600" dirty="0">
                <a:latin typeface="+mj-lt"/>
              </a:rPr>
              <a:t>{</a:t>
            </a:r>
          </a:p>
          <a:p>
            <a:pPr lvl="0"/>
            <a:r>
              <a:rPr lang="en-IN" altLang="en-US" sz="1600" dirty="0">
                <a:latin typeface="+mj-lt"/>
              </a:rPr>
              <a:t>    return n % 2 == 0;</a:t>
            </a:r>
          </a:p>
          <a:p>
            <a:pPr lvl="0"/>
            <a:r>
              <a:rPr lang="en-IN" altLang="en-US" sz="1600" dirty="0">
                <a:latin typeface="+mj-lt"/>
              </a:rPr>
              <a:t>}</a:t>
            </a:r>
          </a:p>
          <a:p>
            <a:pPr lvl="0"/>
            <a:endParaRPr lang="en-IN" altLang="en-US" sz="1100" dirty="0">
              <a:latin typeface="+mj-lt"/>
            </a:endParaRPr>
          </a:p>
          <a:p>
            <a:pPr lvl="0"/>
            <a:endParaRPr lang="en-IN" altLang="en-US" sz="1100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en-US" sz="1100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lvl="0"/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167A06-D9B5-424A-8E11-B61C785BC294}"/>
              </a:ext>
            </a:extLst>
          </p:cNvPr>
          <p:cNvSpPr/>
          <p:nvPr/>
        </p:nvSpPr>
        <p:spPr>
          <a:xfrm>
            <a:off x="3506598" y="906328"/>
            <a:ext cx="545880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/>
              <a:t>void </a:t>
            </a:r>
            <a:r>
              <a:rPr lang="en-IN" sz="1600" dirty="0" err="1"/>
              <a:t>performCheck</a:t>
            </a:r>
            <a:r>
              <a:rPr lang="en-IN" sz="1600" dirty="0"/>
              <a:t>(</a:t>
            </a:r>
            <a:r>
              <a:rPr lang="en-IN" sz="1600" dirty="0" err="1"/>
              <a:t>const</a:t>
            </a:r>
            <a:r>
              <a:rPr lang="en-IN" sz="1600" dirty="0"/>
              <a:t> string&amp; </a:t>
            </a:r>
            <a:r>
              <a:rPr lang="en-IN" sz="1600" dirty="0" err="1"/>
              <a:t>testname</a:t>
            </a:r>
            <a:r>
              <a:rPr lang="en-IN" sz="1600" dirty="0"/>
              <a:t>, bool (*</a:t>
            </a:r>
            <a:r>
              <a:rPr lang="en-IN" sz="1600" dirty="0" err="1"/>
              <a:t>func</a:t>
            </a:r>
            <a:r>
              <a:rPr lang="en-IN" sz="1600" dirty="0"/>
              <a:t>)(int), int n)</a:t>
            </a:r>
          </a:p>
          <a:p>
            <a:r>
              <a:rPr lang="en-IN" sz="1600" dirty="0"/>
              <a:t>{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cout</a:t>
            </a:r>
            <a:r>
              <a:rPr lang="en-IN" sz="1600" dirty="0"/>
              <a:t> &lt;&lt; </a:t>
            </a:r>
            <a:r>
              <a:rPr lang="en-IN" sz="1600" dirty="0" err="1"/>
              <a:t>endl</a:t>
            </a:r>
            <a:r>
              <a:rPr lang="en-IN" sz="1600" dirty="0"/>
              <a:t> &lt;&lt; </a:t>
            </a:r>
            <a:r>
              <a:rPr lang="en-IN" sz="1600" dirty="0" err="1"/>
              <a:t>testname</a:t>
            </a:r>
            <a:r>
              <a:rPr lang="en-IN" sz="1600" dirty="0"/>
              <a:t> &lt;&lt; </a:t>
            </a:r>
            <a:r>
              <a:rPr lang="en-IN" sz="1600" dirty="0" err="1"/>
              <a:t>endl</a:t>
            </a:r>
            <a:r>
              <a:rPr lang="en-IN" sz="1600" dirty="0"/>
              <a:t>;</a:t>
            </a:r>
          </a:p>
          <a:p>
            <a:r>
              <a:rPr lang="en-IN" sz="1600" dirty="0"/>
              <a:t>    if (</a:t>
            </a:r>
            <a:r>
              <a:rPr lang="en-IN" sz="1600" dirty="0" err="1"/>
              <a:t>func</a:t>
            </a:r>
            <a:r>
              <a:rPr lang="en-IN" sz="1600" dirty="0"/>
              <a:t>(n)) {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cout</a:t>
            </a:r>
            <a:r>
              <a:rPr lang="en-IN" sz="1600" dirty="0"/>
              <a:t> &lt;&lt; "Passed!!" &lt;&lt; </a:t>
            </a:r>
            <a:r>
              <a:rPr lang="en-IN" sz="1600" dirty="0" err="1"/>
              <a:t>endl</a:t>
            </a:r>
            <a:r>
              <a:rPr lang="en-IN" sz="1600" dirty="0"/>
              <a:t>;</a:t>
            </a:r>
          </a:p>
          <a:p>
            <a:r>
              <a:rPr lang="en-IN" sz="1600" dirty="0"/>
              <a:t>    } else {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cout</a:t>
            </a:r>
            <a:r>
              <a:rPr lang="en-IN" sz="1600" dirty="0"/>
              <a:t> &lt;&lt; "Failed!!" &lt;&lt; </a:t>
            </a:r>
            <a:r>
              <a:rPr lang="en-IN" sz="1600" dirty="0" err="1"/>
              <a:t>endl</a:t>
            </a:r>
            <a:r>
              <a:rPr lang="en-IN" sz="1600" dirty="0"/>
              <a:t>;</a:t>
            </a:r>
          </a:p>
          <a:p>
            <a:r>
              <a:rPr lang="en-IN" sz="1600" dirty="0"/>
              <a:t>    }</a:t>
            </a:r>
          </a:p>
          <a:p>
            <a:r>
              <a:rPr lang="en-IN" sz="1600" dirty="0"/>
              <a:t>}</a:t>
            </a:r>
          </a:p>
          <a:p>
            <a:endParaRPr lang="en-IN" sz="1600" dirty="0"/>
          </a:p>
          <a:p>
            <a:r>
              <a:rPr lang="en-IN" sz="1600" dirty="0"/>
              <a:t>int main()</a:t>
            </a:r>
          </a:p>
          <a:p>
            <a:r>
              <a:rPr lang="en-IN" sz="1600" dirty="0"/>
              <a:t>{</a:t>
            </a:r>
          </a:p>
          <a:p>
            <a:r>
              <a:rPr lang="en-IN" sz="1600" dirty="0"/>
              <a:t>    int n = 5;</a:t>
            </a:r>
          </a:p>
          <a:p>
            <a:r>
              <a:rPr lang="en-IN" sz="1600" dirty="0"/>
              <a:t>    bool (*</a:t>
            </a:r>
            <a:r>
              <a:rPr lang="en-IN" sz="1600" dirty="0" err="1"/>
              <a:t>func</a:t>
            </a:r>
            <a:r>
              <a:rPr lang="en-IN" sz="1600" dirty="0"/>
              <a:t>)(int n);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performCheck</a:t>
            </a:r>
            <a:r>
              <a:rPr lang="en-IN" sz="1600" dirty="0"/>
              <a:t>("Check if number is prime", </a:t>
            </a:r>
            <a:r>
              <a:rPr lang="en-IN" sz="1600" dirty="0" err="1"/>
              <a:t>isPrime</a:t>
            </a:r>
            <a:r>
              <a:rPr lang="en-IN" sz="1600" dirty="0"/>
              <a:t>, 5);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performCheck</a:t>
            </a:r>
            <a:r>
              <a:rPr lang="en-IN" sz="1600" dirty="0"/>
              <a:t>("Check if number is Even", </a:t>
            </a:r>
            <a:r>
              <a:rPr lang="en-IN" sz="1600" dirty="0" err="1"/>
              <a:t>isEven</a:t>
            </a:r>
            <a:r>
              <a:rPr lang="en-IN" sz="1600" dirty="0"/>
              <a:t>, 5);</a:t>
            </a:r>
          </a:p>
          <a:p>
            <a:r>
              <a:rPr lang="en-IN" sz="1600" dirty="0"/>
              <a:t>    return 0;</a:t>
            </a:r>
          </a:p>
          <a:p>
            <a:r>
              <a:rPr lang="en-I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4052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887850" y="880712"/>
            <a:ext cx="4160617" cy="733277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273050" indent="-273050">
              <a:lnSpc>
                <a:spcPct val="150000"/>
              </a:lnSpc>
              <a:buClr>
                <a:schemeClr val="accent1"/>
              </a:buClr>
              <a:buFont typeface="Wingdings 2" pitchFamily="18" charset="2"/>
              <a:buChar char=""/>
            </a:pPr>
            <a:endParaRPr lang="en-IN" sz="12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594" y="185299"/>
            <a:ext cx="4786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C++</a:t>
            </a:r>
            <a:endParaRPr lang="en-IN" sz="2400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0E6CF5-55F3-4F06-BE71-8EC7A613BBF4}"/>
              </a:ext>
            </a:extLst>
          </p:cNvPr>
          <p:cNvSpPr/>
          <p:nvPr/>
        </p:nvSpPr>
        <p:spPr>
          <a:xfrm>
            <a:off x="95533" y="1071253"/>
            <a:ext cx="5886645" cy="461666"/>
          </a:xfrm>
          <a:prstGeom prst="rect">
            <a:avLst/>
          </a:prstGeom>
          <a:noFill/>
        </p:spPr>
        <p:txBody>
          <a:bodyPr wrap="square" lIns="91440" tIns="45720" rIns="91440" bIns="45720">
            <a:normAutofit fontScale="92500" lnSpcReduction="10000"/>
          </a:bodyPr>
          <a:lstStyle/>
          <a:p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Functor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FF61E2-AF8B-471C-9CA7-06497BC7FE23}"/>
              </a:ext>
            </a:extLst>
          </p:cNvPr>
          <p:cNvSpPr/>
          <p:nvPr/>
        </p:nvSpPr>
        <p:spPr>
          <a:xfrm>
            <a:off x="285750" y="1957208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myFunc</a:t>
            </a:r>
            <a:r>
              <a:rPr lang="en-IN" dirty="0"/>
              <a:t> {</a:t>
            </a:r>
          </a:p>
          <a:p>
            <a:r>
              <a:rPr lang="en-IN" dirty="0"/>
              <a:t>    int </a:t>
            </a:r>
            <a:r>
              <a:rPr lang="en-IN" dirty="0" err="1"/>
              <a:t>arg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/>
              <a:t>public:</a:t>
            </a:r>
          </a:p>
          <a:p>
            <a:r>
              <a:rPr lang="en-IN" dirty="0"/>
              <a:t>    </a:t>
            </a:r>
            <a:r>
              <a:rPr lang="en-IN" dirty="0" err="1"/>
              <a:t>myFunc</a:t>
            </a:r>
            <a:r>
              <a:rPr lang="en-IN" dirty="0"/>
              <a:t>(int a)</a:t>
            </a:r>
          </a:p>
          <a:p>
            <a:r>
              <a:rPr lang="en-IN" dirty="0"/>
              <a:t>        : </a:t>
            </a:r>
            <a:r>
              <a:rPr lang="en-IN" dirty="0" err="1"/>
              <a:t>arg</a:t>
            </a:r>
            <a:r>
              <a:rPr lang="en-IN" dirty="0"/>
              <a:t>(a)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r>
              <a:rPr lang="en-IN" dirty="0"/>
              <a:t>    void operator()(int n)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  </a:t>
            </a:r>
            <a:r>
              <a:rPr lang="en-IN" dirty="0" err="1"/>
              <a:t>cout</a:t>
            </a:r>
            <a:r>
              <a:rPr lang="en-IN" dirty="0"/>
              <a:t> &lt;&lt; "\</a:t>
            </a:r>
            <a:r>
              <a:rPr lang="en-IN" dirty="0" err="1"/>
              <a:t>nThis</a:t>
            </a:r>
            <a:r>
              <a:rPr lang="en-IN" dirty="0"/>
              <a:t> is </a:t>
            </a:r>
            <a:r>
              <a:rPr lang="en-IN" dirty="0" err="1"/>
              <a:t>functor</a:t>
            </a:r>
            <a:r>
              <a:rPr lang="en-IN" dirty="0"/>
              <a:t>:" &lt;&lt; (n/</a:t>
            </a:r>
            <a:r>
              <a:rPr lang="en-IN" dirty="0" err="1"/>
              <a:t>arg</a:t>
            </a:r>
            <a:r>
              <a:rPr lang="en-IN" dirty="0"/>
              <a:t>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151EB9-FE90-448B-B1AF-ADFB5BD4F51C}"/>
              </a:ext>
            </a:extLst>
          </p:cNvPr>
          <p:cNvSpPr/>
          <p:nvPr/>
        </p:nvSpPr>
        <p:spPr>
          <a:xfrm>
            <a:off x="4476467" y="1957208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int main()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 </a:t>
            </a:r>
            <a:r>
              <a:rPr lang="en-IN" dirty="0" err="1"/>
              <a:t>myFunc</a:t>
            </a:r>
            <a:r>
              <a:rPr lang="en-IN" dirty="0"/>
              <a:t> </a:t>
            </a:r>
            <a:r>
              <a:rPr lang="en-IN" dirty="0" err="1"/>
              <a:t>func</a:t>
            </a:r>
            <a:r>
              <a:rPr lang="en-IN" dirty="0"/>
              <a:t>(2);</a:t>
            </a:r>
          </a:p>
          <a:p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func</a:t>
            </a:r>
            <a:r>
              <a:rPr lang="en-IN" dirty="0"/>
              <a:t>(5);</a:t>
            </a:r>
          </a:p>
          <a:p>
            <a:r>
              <a:rPr lang="en-IN" dirty="0"/>
              <a:t>    </a:t>
            </a:r>
            <a:r>
              <a:rPr lang="en-IN" dirty="0" err="1"/>
              <a:t>func</a:t>
            </a:r>
            <a:r>
              <a:rPr lang="en-IN" dirty="0"/>
              <a:t>(10);</a:t>
            </a:r>
          </a:p>
          <a:p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cout</a:t>
            </a:r>
            <a:r>
              <a:rPr lang="en-IN" dirty="0"/>
              <a:t> &lt;&lt; 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r>
              <a:rPr lang="en-IN" dirty="0"/>
              <a:t>    return 0;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9170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887850" y="880712"/>
            <a:ext cx="4160617" cy="733277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273050" indent="-273050">
              <a:lnSpc>
                <a:spcPct val="150000"/>
              </a:lnSpc>
              <a:buClr>
                <a:schemeClr val="accent1"/>
              </a:buClr>
              <a:buFont typeface="Wingdings 2" pitchFamily="18" charset="2"/>
              <a:buChar char=""/>
            </a:pPr>
            <a:endParaRPr lang="en-IN" sz="12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594" y="185299"/>
            <a:ext cx="4786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C++</a:t>
            </a:r>
            <a:endParaRPr lang="en-IN" sz="2400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0E6CF5-55F3-4F06-BE71-8EC7A613BBF4}"/>
              </a:ext>
            </a:extLst>
          </p:cNvPr>
          <p:cNvSpPr/>
          <p:nvPr/>
        </p:nvSpPr>
        <p:spPr>
          <a:xfrm>
            <a:off x="95533" y="1071253"/>
            <a:ext cx="5886645" cy="461666"/>
          </a:xfrm>
          <a:prstGeom prst="rect">
            <a:avLst/>
          </a:prstGeom>
          <a:noFill/>
        </p:spPr>
        <p:txBody>
          <a:bodyPr wrap="square" lIns="91440" tIns="45720" rIns="91440" bIns="45720">
            <a:normAutofit fontScale="92500" lnSpcReduction="10000"/>
          </a:bodyPr>
          <a:lstStyle/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 keyword</a:t>
            </a:r>
          </a:p>
          <a:p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6BFFEF-1CEA-4A97-B659-8F37B26F52CA}"/>
              </a:ext>
            </a:extLst>
          </p:cNvPr>
          <p:cNvSpPr/>
          <p:nvPr/>
        </p:nvSpPr>
        <p:spPr>
          <a:xfrm>
            <a:off x="178594" y="1766667"/>
            <a:ext cx="6858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int main()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 vector&lt;int&gt; a { 10, 20, 30, 40, 50 };</a:t>
            </a:r>
          </a:p>
          <a:p>
            <a:r>
              <a:rPr lang="en-IN" dirty="0"/>
              <a:t>    for (vector&lt;int&gt;::iterator it = </a:t>
            </a:r>
            <a:r>
              <a:rPr lang="en-IN" dirty="0" err="1"/>
              <a:t>a.begin</a:t>
            </a:r>
            <a:r>
              <a:rPr lang="en-IN" dirty="0"/>
              <a:t>(); it != </a:t>
            </a:r>
            <a:r>
              <a:rPr lang="en-IN" dirty="0" err="1"/>
              <a:t>a.end</a:t>
            </a:r>
            <a:r>
              <a:rPr lang="en-IN" dirty="0"/>
              <a:t>(); ++it) {</a:t>
            </a:r>
          </a:p>
          <a:p>
            <a:r>
              <a:rPr lang="en-IN" dirty="0"/>
              <a:t>        </a:t>
            </a:r>
            <a:r>
              <a:rPr lang="en-IN" dirty="0" err="1"/>
              <a:t>cout</a:t>
            </a:r>
            <a:r>
              <a:rPr lang="en-IN" dirty="0"/>
              <a:t> &lt;&lt; *it &lt;&lt;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r>
              <a:rPr lang="en-IN" dirty="0"/>
              <a:t>    for (auto it = </a:t>
            </a:r>
            <a:r>
              <a:rPr lang="en-IN" dirty="0" err="1"/>
              <a:t>a.begin</a:t>
            </a:r>
            <a:r>
              <a:rPr lang="en-IN" dirty="0"/>
              <a:t>(); it != </a:t>
            </a:r>
            <a:r>
              <a:rPr lang="en-IN" dirty="0" err="1"/>
              <a:t>a.end</a:t>
            </a:r>
            <a:r>
              <a:rPr lang="en-IN" dirty="0"/>
              <a:t>(); it++) {</a:t>
            </a:r>
          </a:p>
          <a:p>
            <a:r>
              <a:rPr lang="en-IN" dirty="0"/>
              <a:t>        </a:t>
            </a:r>
            <a:r>
              <a:rPr lang="en-IN" dirty="0" err="1"/>
              <a:t>cout</a:t>
            </a:r>
            <a:r>
              <a:rPr lang="en-IN" dirty="0"/>
              <a:t> &lt;&lt; *it &lt;&lt; 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r>
              <a:rPr lang="en-IN" dirty="0"/>
              <a:t>    for (auto x : a) {</a:t>
            </a:r>
          </a:p>
          <a:p>
            <a:r>
              <a:rPr lang="en-IN" dirty="0"/>
              <a:t>        </a:t>
            </a:r>
            <a:r>
              <a:rPr lang="en-IN" dirty="0" err="1"/>
              <a:t>cout</a:t>
            </a:r>
            <a:r>
              <a:rPr lang="en-IN" dirty="0"/>
              <a:t> &lt;&lt; x &lt;&lt; 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   return 0;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7217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887850" y="880712"/>
            <a:ext cx="4160617" cy="733277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273050" indent="-273050">
              <a:lnSpc>
                <a:spcPct val="150000"/>
              </a:lnSpc>
              <a:buClr>
                <a:schemeClr val="accent1"/>
              </a:buClr>
              <a:buFont typeface="Wingdings 2" pitchFamily="18" charset="2"/>
              <a:buChar char=""/>
            </a:pPr>
            <a:endParaRPr lang="en-IN" sz="12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594" y="185299"/>
            <a:ext cx="4786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C++</a:t>
            </a:r>
            <a:endParaRPr lang="en-IN" sz="2400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0E6CF5-55F3-4F06-BE71-8EC7A613BBF4}"/>
              </a:ext>
            </a:extLst>
          </p:cNvPr>
          <p:cNvSpPr/>
          <p:nvPr/>
        </p:nvSpPr>
        <p:spPr>
          <a:xfrm>
            <a:off x="95533" y="846681"/>
            <a:ext cx="5886645" cy="461666"/>
          </a:xfrm>
          <a:prstGeom prst="rect">
            <a:avLst/>
          </a:prstGeom>
          <a:noFill/>
        </p:spPr>
        <p:txBody>
          <a:bodyPr wrap="square" lIns="91440" tIns="45720" rIns="91440" bIns="45720">
            <a:normAutofit fontScale="92500" lnSpcReduction="10000"/>
          </a:bodyPr>
          <a:lstStyle/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Lambda expressions</a:t>
            </a:r>
          </a:p>
          <a:p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72601D-D5E0-46DF-B7B1-AE3715B9087E}"/>
              </a:ext>
            </a:extLst>
          </p:cNvPr>
          <p:cNvSpPr/>
          <p:nvPr/>
        </p:nvSpPr>
        <p:spPr>
          <a:xfrm>
            <a:off x="178594" y="1502688"/>
            <a:ext cx="716000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#include &lt;algorithm&gt;</a:t>
            </a:r>
          </a:p>
          <a:p>
            <a:r>
              <a:rPr lang="en-IN" dirty="0"/>
              <a:t>#include &lt;vector&gt;</a:t>
            </a:r>
          </a:p>
          <a:p>
            <a:endParaRPr lang="en-IN" dirty="0"/>
          </a:p>
          <a:p>
            <a:r>
              <a:rPr lang="en-IN" dirty="0"/>
              <a:t>namespace {</a:t>
            </a:r>
          </a:p>
          <a:p>
            <a:r>
              <a:rPr lang="en-IN" dirty="0"/>
              <a:t>  struct f {</a:t>
            </a:r>
          </a:p>
          <a:p>
            <a:r>
              <a:rPr lang="en-IN" dirty="0"/>
              <a:t>    void operator()(int) {</a:t>
            </a:r>
          </a:p>
          <a:p>
            <a:r>
              <a:rPr lang="en-IN" dirty="0"/>
              <a:t>      // do something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 };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void </a:t>
            </a:r>
            <a:r>
              <a:rPr lang="en-IN" dirty="0" err="1"/>
              <a:t>func</a:t>
            </a:r>
            <a:r>
              <a:rPr lang="en-IN" dirty="0"/>
              <a:t>(std::vector&lt;int&gt;&amp; v) {</a:t>
            </a:r>
          </a:p>
          <a:p>
            <a:r>
              <a:rPr lang="en-IN" dirty="0"/>
              <a:t>  f </a:t>
            </a:r>
            <a:r>
              <a:rPr lang="en-IN" dirty="0" err="1"/>
              <a:t>f</a:t>
            </a:r>
            <a:r>
              <a:rPr lang="en-IN" dirty="0"/>
              <a:t>;</a:t>
            </a:r>
          </a:p>
          <a:p>
            <a:r>
              <a:rPr lang="en-IN" dirty="0"/>
              <a:t>  std::</a:t>
            </a:r>
            <a:r>
              <a:rPr lang="en-IN" dirty="0" err="1"/>
              <a:t>for_each</a:t>
            </a:r>
            <a:r>
              <a:rPr lang="en-IN" dirty="0"/>
              <a:t>(</a:t>
            </a:r>
            <a:r>
              <a:rPr lang="en-IN" dirty="0" err="1"/>
              <a:t>v.begin</a:t>
            </a:r>
            <a:r>
              <a:rPr lang="en-IN" dirty="0"/>
              <a:t>(), </a:t>
            </a:r>
            <a:r>
              <a:rPr lang="en-IN" dirty="0" err="1"/>
              <a:t>v.end</a:t>
            </a:r>
            <a:r>
              <a:rPr lang="en-IN" dirty="0"/>
              <a:t>(), f);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Syntax: []() { } // barebone lambda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AF094D-8295-4FB1-BE65-F316CCC056E1}"/>
              </a:ext>
            </a:extLst>
          </p:cNvPr>
          <p:cNvSpPr/>
          <p:nvPr/>
        </p:nvSpPr>
        <p:spPr>
          <a:xfrm>
            <a:off x="4022824" y="3390462"/>
            <a:ext cx="48685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void func3(std::vector&lt;int&gt;&amp; v) {</a:t>
            </a:r>
          </a:p>
          <a:p>
            <a:r>
              <a:rPr lang="en-IN" dirty="0"/>
              <a:t>  std::</a:t>
            </a:r>
            <a:r>
              <a:rPr lang="en-IN" dirty="0" err="1"/>
              <a:t>for_each</a:t>
            </a:r>
            <a:r>
              <a:rPr lang="en-IN" dirty="0"/>
              <a:t>(</a:t>
            </a:r>
            <a:r>
              <a:rPr lang="en-IN" dirty="0" err="1"/>
              <a:t>v.begin</a:t>
            </a:r>
            <a:r>
              <a:rPr lang="en-IN" dirty="0"/>
              <a:t>(), </a:t>
            </a:r>
            <a:r>
              <a:rPr lang="en-IN" dirty="0" err="1"/>
              <a:t>v.end</a:t>
            </a:r>
            <a:r>
              <a:rPr lang="en-IN" dirty="0"/>
              <a:t>(), [](int) { /* do something here*/ });</a:t>
            </a:r>
          </a:p>
          <a:p>
            <a:r>
              <a:rPr lang="en-IN" dirty="0"/>
              <a:t>}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8C77A78-2B4F-4C86-9170-2D218A4D6793}"/>
              </a:ext>
            </a:extLst>
          </p:cNvPr>
          <p:cNvSpPr/>
          <p:nvPr/>
        </p:nvSpPr>
        <p:spPr>
          <a:xfrm>
            <a:off x="2885813" y="3783435"/>
            <a:ext cx="864066" cy="3523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748628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Custom 10">
      <a:dk1>
        <a:sysClr val="windowText" lastClr="000000"/>
      </a:dk1>
      <a:lt1>
        <a:sysClr val="window" lastClr="FFFFFF"/>
      </a:lt1>
      <a:dk2>
        <a:srgbClr val="154587"/>
      </a:dk2>
      <a:lt2>
        <a:srgbClr val="BBC0AC"/>
      </a:lt2>
      <a:accent1>
        <a:srgbClr val="BDCF2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46757</TotalTime>
  <Words>1103</Words>
  <Application>Microsoft Office PowerPoint</Application>
  <PresentationFormat>On-screen Show (4:3)</PresentationFormat>
  <Paragraphs>252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Andalus</vt:lpstr>
      <vt:lpstr>Arial</vt:lpstr>
      <vt:lpstr>Calibri</vt:lpstr>
      <vt:lpstr>Wingdings</vt:lpstr>
      <vt:lpstr>Wingdings 2</vt:lpstr>
      <vt:lpstr>Perception</vt:lpstr>
      <vt:lpstr>PowerPoint Presentation</vt:lpstr>
      <vt:lpstr>C++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Overview</dc:title>
  <dc:creator>handoos</dc:creator>
  <cp:lastModifiedBy>Girish Lande</cp:lastModifiedBy>
  <cp:revision>2606</cp:revision>
  <cp:lastPrinted>2011-10-20T13:03:28Z</cp:lastPrinted>
  <dcterms:created xsi:type="dcterms:W3CDTF">2011-05-17T05:30:03Z</dcterms:created>
  <dcterms:modified xsi:type="dcterms:W3CDTF">2020-03-03T04:58:28Z</dcterms:modified>
</cp:coreProperties>
</file>