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3" r:id="rId7"/>
    <p:sldId id="265" r:id="rId8"/>
    <p:sldId id="262"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5/29/2020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5/29/2020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5/29/2020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5/29/2020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5/29/2020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5/29/2020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5/29/2020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5/29/2020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5/29/2020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5/29/2020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5/29/2020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5/29/2020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5/29/2020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C++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b="1" dirty="0">
                <a:latin typeface="Roboto"/>
              </a:rPr>
              <a:t>Little endian vs Big Endian</a:t>
            </a:r>
          </a:p>
        </p:txBody>
      </p:sp>
      <p:pic>
        <p:nvPicPr>
          <p:cNvPr id="4" name="Picture 3">
            <a:extLst>
              <a:ext uri="{FF2B5EF4-FFF2-40B4-BE49-F238E27FC236}">
                <a16:creationId xmlns:a16="http://schemas.microsoft.com/office/drawing/2014/main" id="{810B6B12-86D2-4270-B9B1-92C5C7608B09}"/>
              </a:ext>
            </a:extLst>
          </p:cNvPr>
          <p:cNvPicPr>
            <a:picLocks noChangeAspect="1"/>
          </p:cNvPicPr>
          <p:nvPr/>
        </p:nvPicPr>
        <p:blipFill>
          <a:blip r:embed="rId2"/>
          <a:stretch>
            <a:fillRect/>
          </a:stretch>
        </p:blipFill>
        <p:spPr>
          <a:xfrm>
            <a:off x="8807130" y="732769"/>
            <a:ext cx="2647950" cy="5191125"/>
          </a:xfrm>
          <a:prstGeom prst="rect">
            <a:avLst/>
          </a:prstGeom>
        </p:spPr>
      </p:pic>
      <p:sp>
        <p:nvSpPr>
          <p:cNvPr id="7" name="Rectangle 6">
            <a:extLst>
              <a:ext uri="{FF2B5EF4-FFF2-40B4-BE49-F238E27FC236}">
                <a16:creationId xmlns:a16="http://schemas.microsoft.com/office/drawing/2014/main" id="{CC716563-9921-4579-9B90-CF3D5BE2CBB0}"/>
              </a:ext>
            </a:extLst>
          </p:cNvPr>
          <p:cNvSpPr/>
          <p:nvPr/>
        </p:nvSpPr>
        <p:spPr>
          <a:xfrm>
            <a:off x="174172" y="1436858"/>
            <a:ext cx="8755224" cy="5355312"/>
          </a:xfrm>
          <a:prstGeom prst="rect">
            <a:avLst/>
          </a:prstGeom>
        </p:spPr>
        <p:txBody>
          <a:bodyPr wrap="square">
            <a:spAutoFit/>
          </a:bodyPr>
          <a:lstStyle/>
          <a:p>
            <a:r>
              <a:rPr lang="nn-NO" dirty="0">
                <a:solidFill>
                  <a:srgbClr val="808080"/>
                </a:solidFill>
                <a:latin typeface="Consolas" panose="020B0609020204030204" pitchFamily="49" charset="0"/>
              </a:rPr>
              <a:t>#define</a:t>
            </a:r>
            <a:r>
              <a:rPr lang="nn-NO" dirty="0">
                <a:solidFill>
                  <a:srgbClr val="000000"/>
                </a:solidFill>
                <a:latin typeface="Consolas" panose="020B0609020204030204" pitchFamily="49" charset="0"/>
              </a:rPr>
              <a:t> </a:t>
            </a:r>
            <a:r>
              <a:rPr lang="nn-NO" dirty="0">
                <a:solidFill>
                  <a:srgbClr val="6F008A"/>
                </a:solidFill>
                <a:latin typeface="Consolas" panose="020B0609020204030204" pitchFamily="49" charset="0"/>
              </a:rPr>
              <a:t>SWAP_INT16</a:t>
            </a:r>
            <a:r>
              <a:rPr lang="nn-NO" dirty="0">
                <a:solidFill>
                  <a:srgbClr val="000000"/>
                </a:solidFill>
                <a:latin typeface="Consolas" panose="020B0609020204030204" pitchFamily="49" charset="0"/>
              </a:rPr>
              <a:t>(x)   (((x) &gt;&gt; 8) | ((x) &lt;&lt; 8))</a:t>
            </a:r>
          </a:p>
          <a:p>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void</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memory_represent</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t>
            </a:r>
            <a:r>
              <a:rPr lang="en-IN" dirty="0">
                <a:solidFill>
                  <a:srgbClr val="808080"/>
                </a:solidFill>
                <a:latin typeface="Consolas" panose="020B0609020204030204" pitchFamily="49" charset="0"/>
              </a:rPr>
              <a:t>value</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a:solidFill>
                  <a:srgbClr val="808080"/>
                </a:solidFill>
                <a:latin typeface="Consolas" panose="020B0609020204030204" pitchFamily="49" charset="0"/>
              </a:rPr>
              <a:t>n</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i</a:t>
            </a:r>
            <a:r>
              <a:rPr lang="en-IN" dirty="0">
                <a:solidFill>
                  <a:srgbClr val="000000"/>
                </a:solidFill>
                <a:latin typeface="Consolas" panose="020B0609020204030204" pitchFamily="49" charset="0"/>
              </a:rPr>
              <a:t>;</a:t>
            </a:r>
          </a:p>
          <a:p>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(i = 0; i &lt; </a:t>
            </a:r>
            <a:r>
              <a:rPr lang="nn-NO" dirty="0">
                <a:solidFill>
                  <a:srgbClr val="808080"/>
                </a:solidFill>
                <a:latin typeface="Consolas" panose="020B0609020204030204" pitchFamily="49" charset="0"/>
              </a:rPr>
              <a:t>n</a:t>
            </a:r>
            <a:r>
              <a:rPr lang="nn-NO" dirty="0">
                <a:solidFill>
                  <a:srgbClr val="000000"/>
                </a:solidFill>
                <a:latin typeface="Consolas" panose="020B0609020204030204" pitchFamily="49" charset="0"/>
              </a:rPr>
              <a:t>; i++) printf(</a:t>
            </a:r>
            <a:r>
              <a:rPr lang="nn-NO" dirty="0">
                <a:solidFill>
                  <a:srgbClr val="A31515"/>
                </a:solidFill>
                <a:latin typeface="Consolas" panose="020B0609020204030204" pitchFamily="49" charset="0"/>
              </a:rPr>
              <a:t>" %.2x"</a:t>
            </a:r>
            <a:r>
              <a:rPr lang="nn-NO" dirty="0">
                <a:solidFill>
                  <a:srgbClr val="000000"/>
                </a:solidFill>
                <a:latin typeface="Consolas" panose="020B0609020204030204" pitchFamily="49" charset="0"/>
              </a:rPr>
              <a:t>, </a:t>
            </a:r>
            <a:r>
              <a:rPr lang="nn-NO" dirty="0">
                <a:solidFill>
                  <a:srgbClr val="808080"/>
                </a:solidFill>
                <a:latin typeface="Consolas" panose="020B0609020204030204" pitchFamily="49" charset="0"/>
              </a:rPr>
              <a:t>value</a:t>
            </a:r>
            <a:r>
              <a:rPr lang="nn-NO" dirty="0">
                <a:solidFill>
                  <a:srgbClr val="000000"/>
                </a:solidFill>
                <a:latin typeface="Consolas" panose="020B0609020204030204" pitchFamily="49" charset="0"/>
              </a:rPr>
              <a:t>[i]);</a:t>
            </a:r>
          </a:p>
          <a:p>
            <a:r>
              <a:rPr lang="en-IN" dirty="0">
                <a:solidFill>
                  <a:srgbClr val="000000"/>
                </a:solidFill>
                <a:latin typeface="Consolas" panose="020B0609020204030204" pitchFamily="49" charset="0"/>
              </a:rPr>
              <a:t>}</a:t>
            </a:r>
          </a:p>
          <a:p>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unsigned</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short</a:t>
            </a:r>
            <a:r>
              <a:rPr lang="en-IN" dirty="0">
                <a:solidFill>
                  <a:srgbClr val="000000"/>
                </a:solidFill>
                <a:latin typeface="Consolas" panose="020B0609020204030204" pitchFamily="49" charset="0"/>
              </a:rPr>
              <a:t> x = 32000;</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unsigned</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short</a:t>
            </a:r>
            <a:r>
              <a:rPr lang="en-IN" dirty="0">
                <a:solidFill>
                  <a:srgbClr val="000000"/>
                </a:solidFill>
                <a:latin typeface="Consolas" panose="020B0609020204030204" pitchFamily="49" charset="0"/>
              </a:rPr>
              <a:t> y;</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"The little endian value is: "</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memory_represent</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*)&amp;x, </a:t>
            </a:r>
            <a:r>
              <a:rPr lang="en-IN" dirty="0" err="1">
                <a:solidFill>
                  <a:srgbClr val="0000FF"/>
                </a:solidFill>
                <a:latin typeface="Consolas" panose="020B0609020204030204" pitchFamily="49" charset="0"/>
              </a:rPr>
              <a:t>sizeof</a:t>
            </a:r>
            <a:r>
              <a:rPr lang="en-IN" dirty="0">
                <a:solidFill>
                  <a:srgbClr val="000000"/>
                </a:solidFill>
                <a:latin typeface="Consolas" panose="020B0609020204030204" pitchFamily="49" charset="0"/>
              </a:rPr>
              <a:t>(x));</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endl</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y = _</a:t>
            </a:r>
            <a:r>
              <a:rPr lang="en-IN" dirty="0" err="1">
                <a:solidFill>
                  <a:srgbClr val="000000"/>
                </a:solidFill>
                <a:latin typeface="Consolas" panose="020B0609020204030204" pitchFamily="49" charset="0"/>
              </a:rPr>
              <a:t>byteswap_ushort</a:t>
            </a:r>
            <a:r>
              <a:rPr lang="en-IN" dirty="0">
                <a:solidFill>
                  <a:srgbClr val="000000"/>
                </a:solidFill>
                <a:latin typeface="Consolas" panose="020B0609020204030204" pitchFamily="49" charset="0"/>
              </a:rPr>
              <a:t>(x);    </a:t>
            </a:r>
          </a:p>
          <a:p>
            <a:r>
              <a:rPr lang="en-IN" dirty="0">
                <a:solidFill>
                  <a:srgbClr val="000000"/>
                </a:solidFill>
                <a:latin typeface="Consolas" panose="020B0609020204030204" pitchFamily="49" charset="0"/>
              </a:rPr>
              <a:t>    y = </a:t>
            </a:r>
            <a:r>
              <a:rPr lang="en-IN" dirty="0">
                <a:solidFill>
                  <a:srgbClr val="6F008A"/>
                </a:solidFill>
                <a:latin typeface="Consolas" panose="020B0609020204030204" pitchFamily="49" charset="0"/>
              </a:rPr>
              <a:t>SWAP_INT16</a:t>
            </a:r>
            <a:r>
              <a:rPr lang="en-IN" dirty="0">
                <a:solidFill>
                  <a:srgbClr val="000000"/>
                </a:solidFill>
                <a:latin typeface="Consolas" panose="020B0609020204030204" pitchFamily="49" charset="0"/>
              </a:rPr>
              <a:t>(x);</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"The Big endian value after conversion is: "</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memory_represent</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*)&amp;y, </a:t>
            </a:r>
            <a:r>
              <a:rPr lang="en-IN" dirty="0" err="1">
                <a:solidFill>
                  <a:srgbClr val="0000FF"/>
                </a:solidFill>
                <a:latin typeface="Consolas" panose="020B0609020204030204" pitchFamily="49" charset="0"/>
              </a:rPr>
              <a:t>sizeof</a:t>
            </a:r>
            <a:r>
              <a:rPr lang="en-IN" dirty="0">
                <a:solidFill>
                  <a:srgbClr val="000000"/>
                </a:solidFill>
                <a:latin typeface="Consolas" panose="020B0609020204030204" pitchFamily="49" charset="0"/>
              </a:rPr>
              <a:t>(y));</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endl</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
        <p:nvSpPr>
          <p:cNvPr id="8" name="Rectangle: Rounded Corners 7">
            <a:extLst>
              <a:ext uri="{FF2B5EF4-FFF2-40B4-BE49-F238E27FC236}">
                <a16:creationId xmlns:a16="http://schemas.microsoft.com/office/drawing/2014/main" id="{BDC18E9F-5E7B-4EB0-916A-3BEF194DCDCF}"/>
              </a:ext>
            </a:extLst>
          </p:cNvPr>
          <p:cNvSpPr/>
          <p:nvPr/>
        </p:nvSpPr>
        <p:spPr>
          <a:xfrm>
            <a:off x="7892729" y="5943600"/>
            <a:ext cx="391896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Convert between little endian and big endian</a:t>
            </a:r>
          </a:p>
        </p:txBody>
      </p:sp>
      <p:cxnSp>
        <p:nvCxnSpPr>
          <p:cNvPr id="10" name="Straight Arrow Connector 9">
            <a:extLst>
              <a:ext uri="{FF2B5EF4-FFF2-40B4-BE49-F238E27FC236}">
                <a16:creationId xmlns:a16="http://schemas.microsoft.com/office/drawing/2014/main" id="{3B26B4DE-E22C-4A72-AE02-812A9DA5B57F}"/>
              </a:ext>
            </a:extLst>
          </p:cNvPr>
          <p:cNvCxnSpPr>
            <a:stCxn id="8" idx="1"/>
          </p:cNvCxnSpPr>
          <p:nvPr/>
        </p:nvCxnSpPr>
        <p:spPr>
          <a:xfrm flipH="1" flipV="1">
            <a:off x="4261607" y="5421142"/>
            <a:ext cx="3631122" cy="979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30A884AB-8EB8-40F9-833F-00C86B8A438A}"/>
              </a:ext>
            </a:extLst>
          </p:cNvPr>
          <p:cNvSpPr/>
          <p:nvPr/>
        </p:nvSpPr>
        <p:spPr>
          <a:xfrm>
            <a:off x="3833769" y="4983061"/>
            <a:ext cx="335559" cy="629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7101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b="1" dirty="0">
                <a:latin typeface="Roboto"/>
              </a:rPr>
              <a:t>2 ways to pass pointer and allocate memory to it.</a:t>
            </a:r>
            <a:endParaRPr lang="en-IN" dirty="0"/>
          </a:p>
        </p:txBody>
      </p:sp>
      <p:sp>
        <p:nvSpPr>
          <p:cNvPr id="3" name="Rectangle 2">
            <a:extLst>
              <a:ext uri="{FF2B5EF4-FFF2-40B4-BE49-F238E27FC236}">
                <a16:creationId xmlns:a16="http://schemas.microsoft.com/office/drawing/2014/main" id="{F1104B9F-BB3C-4127-8196-59C508771EEE}"/>
              </a:ext>
            </a:extLst>
          </p:cNvPr>
          <p:cNvSpPr/>
          <p:nvPr/>
        </p:nvSpPr>
        <p:spPr>
          <a:xfrm>
            <a:off x="699082" y="2840852"/>
            <a:ext cx="7052346" cy="3416320"/>
          </a:xfrm>
          <a:prstGeom prst="rect">
            <a:avLst/>
          </a:prstGeom>
        </p:spPr>
        <p:txBody>
          <a:bodyPr wrap="square">
            <a:spAutoFit/>
          </a:bodyPr>
          <a:lstStyle/>
          <a:p>
            <a:r>
              <a:rPr lang="en-IN" dirty="0">
                <a:solidFill>
                  <a:srgbClr val="0000FF"/>
                </a:solidFill>
                <a:latin typeface="Consolas" panose="020B0609020204030204" pitchFamily="49" charset="0"/>
              </a:rPr>
              <a:t>void</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func</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808080"/>
                </a:solidFill>
                <a:latin typeface="Consolas" panose="020B0609020204030204" pitchFamily="49" charset="0"/>
              </a:rPr>
              <a:t>ptr</a:t>
            </a:r>
            <a:r>
              <a:rPr lang="en-IN" dirty="0">
                <a:solidFill>
                  <a:srgbClr val="000000"/>
                </a:solidFill>
                <a:latin typeface="Consolas" panose="020B0609020204030204" pitchFamily="49" charset="0"/>
              </a:rPr>
              <a:t>) { *</a:t>
            </a:r>
            <a:r>
              <a:rPr lang="en-IN" dirty="0" err="1">
                <a:solidFill>
                  <a:srgbClr val="808080"/>
                </a:solidFill>
                <a:latin typeface="Consolas" panose="020B0609020204030204" pitchFamily="49" charset="0"/>
              </a:rPr>
              <a:t>ptr</a:t>
            </a:r>
            <a:r>
              <a:rPr lang="en-IN" dirty="0">
                <a:solidFill>
                  <a:srgbClr val="000000"/>
                </a:solidFill>
                <a:latin typeface="Consolas" panose="020B0609020204030204" pitchFamily="49" charset="0"/>
              </a:rPr>
              <a:t> = </a:t>
            </a:r>
            <a:r>
              <a:rPr lang="en-IN" dirty="0">
                <a:solidFill>
                  <a:srgbClr val="0000FF"/>
                </a:solidFill>
                <a:latin typeface="Consolas" panose="020B0609020204030204" pitchFamily="49" charset="0"/>
              </a:rPr>
              <a:t>new</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(10); }</a:t>
            </a:r>
          </a:p>
          <a:p>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f1() {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new</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(20); }</a:t>
            </a:r>
          </a:p>
          <a:p>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808080"/>
                </a:solidFill>
                <a:latin typeface="Consolas" panose="020B0609020204030204" pitchFamily="49" charset="0"/>
              </a:rPr>
              <a:t>argc</a:t>
            </a:r>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const</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t>
            </a:r>
            <a:r>
              <a:rPr lang="en-IN" dirty="0" err="1">
                <a:solidFill>
                  <a:srgbClr val="808080"/>
                </a:solidFill>
                <a:latin typeface="Consolas" panose="020B0609020204030204" pitchFamily="49" charset="0"/>
              </a:rPr>
              <a:t>argv</a:t>
            </a:r>
            <a:r>
              <a:rPr lang="en-IN" dirty="0">
                <a:solidFill>
                  <a:srgbClr val="000000"/>
                </a:solidFill>
                <a:latin typeface="Consolas" panose="020B0609020204030204" pitchFamily="49" charset="0"/>
              </a:rPr>
              <a:t>[]) {</a:t>
            </a:r>
          </a:p>
          <a:p>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ptr</a:t>
            </a:r>
            <a:r>
              <a:rPr lang="en-IN" dirty="0">
                <a:solidFill>
                  <a:srgbClr val="000000"/>
                </a:solidFill>
                <a:latin typeface="Consolas" panose="020B0609020204030204" pitchFamily="49" charset="0"/>
              </a:rPr>
              <a:t> = </a:t>
            </a:r>
            <a:r>
              <a:rPr lang="en-IN" dirty="0" err="1">
                <a:solidFill>
                  <a:srgbClr val="0000FF"/>
                </a:solidFill>
                <a:latin typeface="Consolas" panose="020B0609020204030204" pitchFamily="49" charset="0"/>
              </a:rPr>
              <a:t>nullptr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p2 = f1();</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func</a:t>
            </a:r>
            <a:r>
              <a:rPr lang="en-IN" dirty="0">
                <a:solidFill>
                  <a:srgbClr val="000000"/>
                </a:solidFill>
                <a:latin typeface="Consolas" panose="020B0609020204030204" pitchFamily="49" charset="0"/>
              </a:rPr>
              <a:t>(&amp;</a:t>
            </a:r>
            <a:r>
              <a:rPr lang="en-IN" dirty="0" err="1">
                <a:solidFill>
                  <a:srgbClr val="000000"/>
                </a:solidFill>
                <a:latin typeface="Consolas" panose="020B0609020204030204" pitchFamily="49" charset="0"/>
              </a:rPr>
              <a:t>ptr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std::</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ptr</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std::</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*p2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63571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b="1" dirty="0">
                <a:latin typeface="Roboto"/>
              </a:rPr>
              <a:t>Yoda conditions</a:t>
            </a:r>
            <a:r>
              <a:rPr lang="en-IN" dirty="0"/>
              <a:t>	</a:t>
            </a:r>
          </a:p>
        </p:txBody>
      </p:sp>
      <p:sp>
        <p:nvSpPr>
          <p:cNvPr id="4" name="Rectangle 3">
            <a:extLst>
              <a:ext uri="{FF2B5EF4-FFF2-40B4-BE49-F238E27FC236}">
                <a16:creationId xmlns:a16="http://schemas.microsoft.com/office/drawing/2014/main" id="{4F81A697-0035-4079-9D54-EB2B9D76EC4B}"/>
              </a:ext>
            </a:extLst>
          </p:cNvPr>
          <p:cNvSpPr/>
          <p:nvPr/>
        </p:nvSpPr>
        <p:spPr>
          <a:xfrm>
            <a:off x="230737" y="1596802"/>
            <a:ext cx="11536822" cy="4616648"/>
          </a:xfrm>
          <a:prstGeom prst="rect">
            <a:avLst/>
          </a:prstGeom>
        </p:spPr>
        <p:txBody>
          <a:bodyPr wrap="square">
            <a:spAutoFit/>
          </a:bodyPr>
          <a:lstStyle/>
          <a:p>
            <a:r>
              <a:rPr lang="en-IN" sz="1400" dirty="0"/>
              <a:t>The main reason to do this (so-called "Yoda conditional") is to prevent accidents whereby you accidentally use an assignment operator (=) instead of the equal comparison operator (==).</a:t>
            </a:r>
          </a:p>
          <a:p>
            <a:endParaRPr lang="en-IN" sz="1400" dirty="0"/>
          </a:p>
          <a:p>
            <a:r>
              <a:rPr lang="en-IN" sz="1400" dirty="0"/>
              <a:t>That is, if you made the mistake of doing:</a:t>
            </a:r>
          </a:p>
          <a:p>
            <a:endParaRPr lang="en-IN" sz="1400" dirty="0"/>
          </a:p>
          <a:p>
            <a:r>
              <a:rPr lang="en-IN" sz="1400" dirty="0"/>
              <a:t>$foo = 5;</a:t>
            </a:r>
          </a:p>
          <a:p>
            <a:r>
              <a:rPr lang="en-IN" sz="1400" dirty="0"/>
              <a:t>if ($foo = 1) {</a:t>
            </a:r>
          </a:p>
          <a:p>
            <a:r>
              <a:rPr lang="en-IN" sz="1400" dirty="0"/>
              <a:t>  // Stuff</a:t>
            </a:r>
          </a:p>
          <a:p>
            <a:r>
              <a:rPr lang="en-IN" sz="1400" dirty="0"/>
              <a:t>}</a:t>
            </a:r>
          </a:p>
          <a:p>
            <a:r>
              <a:rPr lang="en-IN" sz="1400" dirty="0"/>
              <a:t>The statement will evaluate to true (or, in the case of some languages—like PHP—a truthy value) and you'll have a hard-to-find bug.</a:t>
            </a:r>
          </a:p>
          <a:p>
            <a:endParaRPr lang="en-IN" sz="1400" dirty="0"/>
          </a:p>
          <a:p>
            <a:r>
              <a:rPr lang="en-IN" sz="1400" dirty="0"/>
              <a:t>But if you did:</a:t>
            </a:r>
          </a:p>
          <a:p>
            <a:endParaRPr lang="en-IN" sz="1400" dirty="0"/>
          </a:p>
          <a:p>
            <a:r>
              <a:rPr lang="en-IN" sz="1400" dirty="0"/>
              <a:t>$foo = 5;</a:t>
            </a:r>
          </a:p>
          <a:p>
            <a:r>
              <a:rPr lang="en-IN" sz="1400" dirty="0"/>
              <a:t>if (1 = $foo) {</a:t>
            </a:r>
          </a:p>
          <a:p>
            <a:r>
              <a:rPr lang="en-IN" sz="1400" dirty="0"/>
              <a:t>  // Stuff</a:t>
            </a:r>
          </a:p>
          <a:p>
            <a:r>
              <a:rPr lang="en-IN" sz="1400" dirty="0"/>
              <a:t>}</a:t>
            </a:r>
          </a:p>
          <a:p>
            <a:r>
              <a:rPr lang="en-IN" sz="1400" dirty="0"/>
              <a:t>You'll receive a fatal error because you can't assign $foo to an integer.</a:t>
            </a:r>
          </a:p>
          <a:p>
            <a:endParaRPr lang="en-IN" sz="1400" dirty="0"/>
          </a:p>
          <a:p>
            <a:r>
              <a:rPr lang="en-IN" sz="1400" dirty="0"/>
              <a:t>But as you pointed out, reversing the order generally makes things less readable. So, many coding standards (but not all, including WordPress) suggest or require $foo == 1 despite the bug hunting benefits of 1 == $foo.</a:t>
            </a:r>
          </a:p>
        </p:txBody>
      </p:sp>
    </p:spTree>
    <p:extLst>
      <p:ext uri="{BB962C8B-B14F-4D97-AF65-F5344CB8AC3E}">
        <p14:creationId xmlns:p14="http://schemas.microsoft.com/office/powerpoint/2010/main" val="244132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err="1">
                <a:latin typeface="Roboto"/>
              </a:rPr>
              <a:t>Doxygen</a:t>
            </a:r>
            <a:r>
              <a:rPr lang="en-IN" b="1" dirty="0">
                <a:latin typeface="Roboto"/>
              </a:rPr>
              <a:t> comments	</a:t>
            </a:r>
          </a:p>
        </p:txBody>
      </p:sp>
      <p:sp>
        <p:nvSpPr>
          <p:cNvPr id="3" name="Rectangle 2">
            <a:extLst>
              <a:ext uri="{FF2B5EF4-FFF2-40B4-BE49-F238E27FC236}">
                <a16:creationId xmlns:a16="http://schemas.microsoft.com/office/drawing/2014/main" id="{10450DBE-2079-4336-9C26-277F01709C42}"/>
              </a:ext>
            </a:extLst>
          </p:cNvPr>
          <p:cNvSpPr/>
          <p:nvPr/>
        </p:nvSpPr>
        <p:spPr>
          <a:xfrm>
            <a:off x="397079" y="1593058"/>
            <a:ext cx="11699846" cy="4893647"/>
          </a:xfrm>
          <a:prstGeom prst="rect">
            <a:avLst/>
          </a:prstGeom>
        </p:spPr>
        <p:txBody>
          <a:bodyPr wrap="square">
            <a:spAutoFit/>
          </a:bodyPr>
          <a:lstStyle/>
          <a:p>
            <a:endParaRPr lang="en-IN" sz="1200" dirty="0"/>
          </a:p>
          <a:p>
            <a:r>
              <a:rPr lang="en-IN" sz="1200" dirty="0"/>
              <a:t> @class </a:t>
            </a:r>
            <a:r>
              <a:rPr lang="en-IN" sz="1200" dirty="0" err="1"/>
              <a:t>PhantomDetector</a:t>
            </a:r>
            <a:endParaRPr lang="en-IN" sz="1200" dirty="0"/>
          </a:p>
          <a:p>
            <a:r>
              <a:rPr lang="en-IN" sz="1200"/>
              <a:t> @</a:t>
            </a:r>
            <a:r>
              <a:rPr lang="en-IN" sz="1200" dirty="0"/>
              <a:t>brief Main API class for Phantom type detection</a:t>
            </a:r>
          </a:p>
          <a:p>
            <a:endParaRPr lang="en-IN" sz="1200" dirty="0"/>
          </a:p>
          <a:p>
            <a:r>
              <a:rPr lang="en-IN" sz="1200" dirty="0"/>
              <a:t>/*!</a:t>
            </a:r>
          </a:p>
          <a:p>
            <a:r>
              <a:rPr lang="en-IN" sz="1200" dirty="0"/>
              <a:t>  @</a:t>
            </a:r>
            <a:r>
              <a:rPr lang="en-IN" sz="1200" dirty="0" err="1"/>
              <a:t>fn</a:t>
            </a:r>
            <a:r>
              <a:rPr lang="en-IN" sz="1200" dirty="0"/>
              <a:t> &lt;function name&gt;</a:t>
            </a:r>
          </a:p>
          <a:p>
            <a:endParaRPr lang="en-IN" sz="1200" dirty="0"/>
          </a:p>
          <a:p>
            <a:r>
              <a:rPr lang="en-IN" sz="1200" dirty="0"/>
              <a:t>  @brief &lt;function description&gt;</a:t>
            </a:r>
          </a:p>
          <a:p>
            <a:endParaRPr lang="en-IN" sz="1200" dirty="0"/>
          </a:p>
          <a:p>
            <a:r>
              <a:rPr lang="en-IN" sz="1200" dirty="0"/>
              <a:t>   \returns explain return value</a:t>
            </a:r>
          </a:p>
          <a:p>
            <a:endParaRPr lang="en-IN" sz="1200" dirty="0"/>
          </a:p>
          <a:p>
            <a:r>
              <a:rPr lang="en-IN" sz="1200" dirty="0"/>
              <a:t>  @param[in]       &lt;input explanation&gt;</a:t>
            </a:r>
          </a:p>
          <a:p>
            <a:r>
              <a:rPr lang="en-IN" sz="1200" dirty="0"/>
              <a:t>  @param[out]      &lt;output explanation&gt;</a:t>
            </a:r>
          </a:p>
          <a:p>
            <a:r>
              <a:rPr lang="en-IN" sz="1200" dirty="0"/>
              <a:t>  */</a:t>
            </a:r>
          </a:p>
          <a:p>
            <a:endParaRPr lang="en-IN" sz="1200" dirty="0"/>
          </a:p>
          <a:p>
            <a:r>
              <a:rPr lang="en-IN" sz="1200" b="1" dirty="0"/>
              <a:t>Should We have </a:t>
            </a:r>
            <a:r>
              <a:rPr lang="en-IN" sz="1200" b="1" dirty="0" err="1"/>
              <a:t>doxygen</a:t>
            </a:r>
            <a:r>
              <a:rPr lang="en-IN" sz="1200" b="1" dirty="0"/>
              <a:t> interface only for public interface ? </a:t>
            </a:r>
          </a:p>
          <a:p>
            <a:r>
              <a:rPr lang="en-IN" sz="1200" dirty="0"/>
              <a:t>https://github.com/GalSim-developers/GalSim/issues/182</a:t>
            </a:r>
          </a:p>
          <a:p>
            <a:endParaRPr lang="en-IN" sz="1200" dirty="0"/>
          </a:p>
          <a:p>
            <a:r>
              <a:rPr lang="en-IN" sz="1200" dirty="0"/>
              <a:t>Do we really want to be </a:t>
            </a:r>
            <a:r>
              <a:rPr lang="en-IN" sz="1200" dirty="0" err="1"/>
              <a:t>doxygenizing</a:t>
            </a:r>
            <a:r>
              <a:rPr lang="en-IN" sz="1200" dirty="0"/>
              <a:t> private (and protected) methods and variables? My preference would be no, for two reasons:</a:t>
            </a:r>
          </a:p>
          <a:p>
            <a:endParaRPr lang="en-IN" sz="1200" dirty="0"/>
          </a:p>
          <a:p>
            <a:r>
              <a:rPr lang="en-IN" sz="1200" dirty="0"/>
              <a:t>They are implementation details that the user doesn't need to know about. We shouldn't be adding extra text in the documentation that they shouldn't ever need to read.</a:t>
            </a:r>
          </a:p>
          <a:p>
            <a:endParaRPr lang="en-IN" sz="1200" dirty="0"/>
          </a:p>
          <a:p>
            <a:r>
              <a:rPr lang="en-IN" sz="1200" dirty="0"/>
              <a:t>I find doxy comments less readable inline than regular comments. The extra </a:t>
            </a:r>
            <a:r>
              <a:rPr lang="en-IN" sz="1200" dirty="0" err="1"/>
              <a:t>markup</a:t>
            </a:r>
            <a:r>
              <a:rPr lang="en-IN" sz="1200" dirty="0"/>
              <a:t> just gets in the way, IMO. It's clearly worth it for documenting the public interface, since it makes nice web pages. But when you're just describing how something is working for the next developer that might come along and need to edit the code, I find regular comments to be more readable and thus more effective.</a:t>
            </a:r>
          </a:p>
        </p:txBody>
      </p:sp>
    </p:spTree>
    <p:extLst>
      <p:ext uri="{BB962C8B-B14F-4D97-AF65-F5344CB8AC3E}">
        <p14:creationId xmlns:p14="http://schemas.microsoft.com/office/powerpoint/2010/main" val="342944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a:latin typeface="Roboto"/>
              </a:rPr>
              <a:t>Header</a:t>
            </a:r>
          </a:p>
        </p:txBody>
      </p:sp>
    </p:spTree>
    <p:extLst>
      <p:ext uri="{BB962C8B-B14F-4D97-AF65-F5344CB8AC3E}">
        <p14:creationId xmlns:p14="http://schemas.microsoft.com/office/powerpoint/2010/main" val="3596834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a:latin typeface="Roboto"/>
              </a:rPr>
              <a:t>Header</a:t>
            </a:r>
          </a:p>
        </p:txBody>
      </p:sp>
    </p:spTree>
    <p:extLst>
      <p:ext uri="{BB962C8B-B14F-4D97-AF65-F5344CB8AC3E}">
        <p14:creationId xmlns:p14="http://schemas.microsoft.com/office/powerpoint/2010/main" val="256068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a:latin typeface="Roboto"/>
              </a:rPr>
              <a:t>Header</a:t>
            </a:r>
          </a:p>
        </p:txBody>
      </p:sp>
    </p:spTree>
    <p:extLst>
      <p:ext uri="{BB962C8B-B14F-4D97-AF65-F5344CB8AC3E}">
        <p14:creationId xmlns:p14="http://schemas.microsoft.com/office/powerpoint/2010/main" val="71560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4F3B-878F-4682-A2B8-235EEE4347F1}"/>
              </a:ext>
            </a:extLst>
          </p:cNvPr>
          <p:cNvSpPr>
            <a:spLocks noGrp="1"/>
          </p:cNvSpPr>
          <p:nvPr>
            <p:ph type="title"/>
          </p:nvPr>
        </p:nvSpPr>
        <p:spPr/>
        <p:txBody>
          <a:bodyPr/>
          <a:lstStyle/>
          <a:p>
            <a:r>
              <a:rPr lang="en-IN" b="1" i="0" dirty="0"/>
              <a:t>Rule of Five </a:t>
            </a:r>
          </a:p>
        </p:txBody>
      </p:sp>
      <p:sp>
        <p:nvSpPr>
          <p:cNvPr id="3" name="Content Placeholder 2">
            <a:extLst>
              <a:ext uri="{FF2B5EF4-FFF2-40B4-BE49-F238E27FC236}">
                <a16:creationId xmlns:a16="http://schemas.microsoft.com/office/drawing/2014/main" id="{AA0A2CD8-68D1-4FE3-9360-745B51F3EAA8}"/>
              </a:ext>
            </a:extLst>
          </p:cNvPr>
          <p:cNvSpPr>
            <a:spLocks noGrp="1"/>
          </p:cNvSpPr>
          <p:nvPr>
            <p:ph idx="1"/>
          </p:nvPr>
        </p:nvSpPr>
        <p:spPr/>
        <p:txBody>
          <a:bodyPr>
            <a:normAutofit fontScale="62500" lnSpcReduction="20000"/>
          </a:bodyPr>
          <a:lstStyle/>
          <a:p>
            <a:r>
              <a:rPr lang="en-IN" dirty="0"/>
              <a:t>The rule of three and rule of five are rules of thumb in C++ for the building of exception-safe code and for formalizing rules on resource management. The rules prescribe how the default members of a class should be used to achieve these goals systematically.</a:t>
            </a:r>
          </a:p>
          <a:p>
            <a:endParaRPr lang="en-IN" dirty="0"/>
          </a:p>
          <a:p>
            <a:r>
              <a:rPr lang="en-IN" dirty="0"/>
              <a:t> if a class defines any of the following then it should probably explicitly define all three:[1]</a:t>
            </a:r>
          </a:p>
          <a:p>
            <a:endParaRPr lang="en-IN" dirty="0"/>
          </a:p>
          <a:p>
            <a:r>
              <a:rPr lang="en-IN" dirty="0"/>
              <a:t>destructor</a:t>
            </a:r>
          </a:p>
          <a:p>
            <a:r>
              <a:rPr lang="en-IN" dirty="0"/>
              <a:t>copy constructor</a:t>
            </a:r>
          </a:p>
          <a:p>
            <a:r>
              <a:rPr lang="en-IN" dirty="0"/>
              <a:t>copy assignment operator</a:t>
            </a:r>
          </a:p>
          <a:p>
            <a:r>
              <a:rPr lang="en-IN" dirty="0"/>
              <a:t>move constructor</a:t>
            </a:r>
          </a:p>
          <a:p>
            <a:r>
              <a:rPr lang="en-IN" dirty="0"/>
              <a:t>move assignment operator</a:t>
            </a:r>
          </a:p>
        </p:txBody>
      </p:sp>
    </p:spTree>
    <p:extLst>
      <p:ext uri="{BB962C8B-B14F-4D97-AF65-F5344CB8AC3E}">
        <p14:creationId xmlns:p14="http://schemas.microsoft.com/office/powerpoint/2010/main" val="248080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D042-6715-48AE-80F9-1A9AD666E9C2}"/>
              </a:ext>
            </a:extLst>
          </p:cNvPr>
          <p:cNvSpPr>
            <a:spLocks noGrp="1"/>
          </p:cNvSpPr>
          <p:nvPr>
            <p:ph type="title"/>
          </p:nvPr>
        </p:nvSpPr>
        <p:spPr/>
        <p:txBody>
          <a:bodyPr/>
          <a:lstStyle/>
          <a:p>
            <a:r>
              <a:rPr lang="en-IN" b="1" i="0" dirty="0"/>
              <a:t>Re-entrant</a:t>
            </a:r>
            <a:r>
              <a:rPr lang="en-IN" dirty="0"/>
              <a:t> </a:t>
            </a:r>
            <a:r>
              <a:rPr lang="en-IN" b="1" i="0" dirty="0"/>
              <a:t>function</a:t>
            </a:r>
            <a:r>
              <a:rPr lang="en-IN" dirty="0"/>
              <a:t> 	</a:t>
            </a:r>
          </a:p>
        </p:txBody>
      </p:sp>
      <p:sp>
        <p:nvSpPr>
          <p:cNvPr id="3" name="Content Placeholder 2">
            <a:extLst>
              <a:ext uri="{FF2B5EF4-FFF2-40B4-BE49-F238E27FC236}">
                <a16:creationId xmlns:a16="http://schemas.microsoft.com/office/drawing/2014/main" id="{8D576876-3D18-4158-B1EF-3B715F3231D9}"/>
              </a:ext>
            </a:extLst>
          </p:cNvPr>
          <p:cNvSpPr>
            <a:spLocks noGrp="1"/>
          </p:cNvSpPr>
          <p:nvPr>
            <p:ph idx="1"/>
          </p:nvPr>
        </p:nvSpPr>
        <p:spPr/>
        <p:txBody>
          <a:bodyPr>
            <a:normAutofit/>
          </a:bodyPr>
          <a:lstStyle/>
          <a:p>
            <a:r>
              <a:rPr lang="en-IN" sz="2000" dirty="0"/>
              <a:t>A thread-safe function can be called simultaneously from multiple threads, even when the invocations use shared data, because all references to the shared data are serialized.</a:t>
            </a:r>
          </a:p>
          <a:p>
            <a:r>
              <a:rPr lang="en-IN" sz="2000" dirty="0"/>
              <a:t>A re-entrant function can also be called simultaneously from multiple threads, but only if each invocation uses its own data.</a:t>
            </a:r>
          </a:p>
          <a:p>
            <a:r>
              <a:rPr lang="en-IN" sz="2000" dirty="0"/>
              <a:t>Hence, a thread-safe function is always re-entrant, but a re-entrant function is not always thread-safe.</a:t>
            </a:r>
          </a:p>
        </p:txBody>
      </p:sp>
    </p:spTree>
    <p:extLst>
      <p:ext uri="{BB962C8B-B14F-4D97-AF65-F5344CB8AC3E}">
        <p14:creationId xmlns:p14="http://schemas.microsoft.com/office/powerpoint/2010/main" val="65680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DD70-6657-4B83-B223-035DBC1C6295}"/>
              </a:ext>
            </a:extLst>
          </p:cNvPr>
          <p:cNvSpPr>
            <a:spLocks noGrp="1"/>
          </p:cNvSpPr>
          <p:nvPr>
            <p:ph type="title"/>
          </p:nvPr>
        </p:nvSpPr>
        <p:spPr/>
        <p:txBody>
          <a:bodyPr/>
          <a:lstStyle/>
          <a:p>
            <a:r>
              <a:rPr lang="en-IN" b="1" i="0" dirty="0"/>
              <a:t>Re entrant class</a:t>
            </a:r>
            <a:r>
              <a:rPr lang="en-IN" dirty="0"/>
              <a:t>	</a:t>
            </a:r>
          </a:p>
        </p:txBody>
      </p:sp>
      <p:sp>
        <p:nvSpPr>
          <p:cNvPr id="3" name="Content Placeholder 2">
            <a:extLst>
              <a:ext uri="{FF2B5EF4-FFF2-40B4-BE49-F238E27FC236}">
                <a16:creationId xmlns:a16="http://schemas.microsoft.com/office/drawing/2014/main" id="{F1B59B74-4797-42A1-860D-5070D3DC9D1D}"/>
              </a:ext>
            </a:extLst>
          </p:cNvPr>
          <p:cNvSpPr>
            <a:spLocks noGrp="1"/>
          </p:cNvSpPr>
          <p:nvPr>
            <p:ph idx="1"/>
          </p:nvPr>
        </p:nvSpPr>
        <p:spPr/>
        <p:txBody>
          <a:bodyPr/>
          <a:lstStyle/>
          <a:p>
            <a:r>
              <a:rPr lang="en-IN" dirty="0"/>
              <a:t>a class is said to be re-entrant if its member functions can be called safely from multiple threads, as long as each thread uses a different instance of the class. The class is thread-safe if its member functions can be called safely from multiple threads, even if all the threads use the same instance of the class</a:t>
            </a:r>
          </a:p>
        </p:txBody>
      </p:sp>
    </p:spTree>
    <p:extLst>
      <p:ext uri="{BB962C8B-B14F-4D97-AF65-F5344CB8AC3E}">
        <p14:creationId xmlns:p14="http://schemas.microsoft.com/office/powerpoint/2010/main" val="366190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i="0" dirty="0"/>
              <a:t>Example of re-entrant class</a:t>
            </a:r>
            <a:r>
              <a:rPr lang="en-IN" dirty="0"/>
              <a:t>	</a:t>
            </a:r>
          </a:p>
        </p:txBody>
      </p:sp>
      <p:sp>
        <p:nvSpPr>
          <p:cNvPr id="3" name="Content Placeholder 2">
            <a:extLst>
              <a:ext uri="{FF2B5EF4-FFF2-40B4-BE49-F238E27FC236}">
                <a16:creationId xmlns:a16="http://schemas.microsoft.com/office/drawing/2014/main" id="{CA30FE21-57B7-411C-B427-ABD907894B03}"/>
              </a:ext>
            </a:extLst>
          </p:cNvPr>
          <p:cNvSpPr>
            <a:spLocks noGrp="1"/>
          </p:cNvSpPr>
          <p:nvPr>
            <p:ph idx="1"/>
          </p:nvPr>
        </p:nvSpPr>
        <p:spPr>
          <a:xfrm>
            <a:off x="838200" y="2011680"/>
            <a:ext cx="3658299" cy="4160520"/>
          </a:xfrm>
        </p:spPr>
        <p:txBody>
          <a:bodyPr>
            <a:normAutofit fontScale="62500" lnSpcReduction="20000"/>
          </a:bodyPr>
          <a:lstStyle/>
          <a:p>
            <a:pPr marL="0" indent="0">
              <a:buNone/>
            </a:pPr>
            <a:r>
              <a:rPr lang="en-IN" dirty="0"/>
              <a:t>class Counter</a:t>
            </a:r>
          </a:p>
          <a:p>
            <a:pPr marL="0" indent="0">
              <a:buNone/>
            </a:pPr>
            <a:r>
              <a:rPr lang="en-IN" dirty="0"/>
              <a:t>{</a:t>
            </a:r>
          </a:p>
          <a:p>
            <a:pPr marL="0" indent="0">
              <a:buNone/>
            </a:pPr>
            <a:r>
              <a:rPr lang="en-IN" dirty="0"/>
              <a:t>public:</a:t>
            </a:r>
          </a:p>
          <a:p>
            <a:pPr marL="0" indent="0">
              <a:buNone/>
            </a:pPr>
            <a:r>
              <a:rPr lang="en-IN" dirty="0"/>
              <a:t>    Counter() { n = 0; }</a:t>
            </a:r>
          </a:p>
          <a:p>
            <a:pPr marL="0" indent="0">
              <a:buNone/>
            </a:pPr>
            <a:endParaRPr lang="en-IN" dirty="0"/>
          </a:p>
          <a:p>
            <a:pPr marL="0" indent="0">
              <a:buNone/>
            </a:pPr>
            <a:r>
              <a:rPr lang="en-IN" dirty="0"/>
              <a:t>    void increment() { ++n; }</a:t>
            </a:r>
          </a:p>
          <a:p>
            <a:pPr marL="0" indent="0">
              <a:buNone/>
            </a:pPr>
            <a:r>
              <a:rPr lang="en-IN" dirty="0"/>
              <a:t>    void decrement() { --n; }</a:t>
            </a:r>
          </a:p>
          <a:p>
            <a:pPr marL="0" indent="0">
              <a:buNone/>
            </a:pPr>
            <a:r>
              <a:rPr lang="en-IN" dirty="0"/>
              <a:t>    int value() </a:t>
            </a:r>
            <a:r>
              <a:rPr lang="en-IN" dirty="0" err="1"/>
              <a:t>const</a:t>
            </a:r>
            <a:r>
              <a:rPr lang="en-IN" dirty="0"/>
              <a:t> { return n; }</a:t>
            </a:r>
          </a:p>
          <a:p>
            <a:pPr marL="0" indent="0">
              <a:buNone/>
            </a:pPr>
            <a:endParaRPr lang="en-IN" dirty="0"/>
          </a:p>
          <a:p>
            <a:pPr marL="0" indent="0">
              <a:buNone/>
            </a:pPr>
            <a:r>
              <a:rPr lang="en-IN" dirty="0"/>
              <a:t>private:</a:t>
            </a:r>
          </a:p>
          <a:p>
            <a:pPr marL="0" indent="0">
              <a:buNone/>
            </a:pPr>
            <a:r>
              <a:rPr lang="en-IN" dirty="0"/>
              <a:t>    int n;</a:t>
            </a:r>
          </a:p>
          <a:p>
            <a:pPr marL="0" indent="0">
              <a:buNone/>
            </a:pPr>
            <a:r>
              <a:rPr lang="en-IN" dirty="0"/>
              <a:t>};</a:t>
            </a:r>
          </a:p>
        </p:txBody>
      </p:sp>
      <p:sp>
        <p:nvSpPr>
          <p:cNvPr id="4" name="Rectangle 3">
            <a:extLst>
              <a:ext uri="{FF2B5EF4-FFF2-40B4-BE49-F238E27FC236}">
                <a16:creationId xmlns:a16="http://schemas.microsoft.com/office/drawing/2014/main" id="{029EB31D-CA50-4A51-AE14-6B0F1261A690}"/>
              </a:ext>
            </a:extLst>
          </p:cNvPr>
          <p:cNvSpPr/>
          <p:nvPr/>
        </p:nvSpPr>
        <p:spPr>
          <a:xfrm>
            <a:off x="5665365" y="2128274"/>
            <a:ext cx="6096000" cy="1754326"/>
          </a:xfrm>
          <a:prstGeom prst="rect">
            <a:avLst/>
          </a:prstGeom>
        </p:spPr>
        <p:txBody>
          <a:bodyPr>
            <a:spAutoFit/>
          </a:bodyPr>
          <a:lstStyle/>
          <a:p>
            <a:r>
              <a:rPr lang="en-IN" dirty="0"/>
              <a:t>Class Counter is </a:t>
            </a:r>
            <a:r>
              <a:rPr lang="en-IN" b="1" dirty="0"/>
              <a:t>re-entrant.</a:t>
            </a:r>
            <a:r>
              <a:rPr lang="en-IN" dirty="0"/>
              <a:t> </a:t>
            </a:r>
          </a:p>
          <a:p>
            <a:r>
              <a:rPr lang="en-IN" dirty="0"/>
              <a:t>The class isn't thread-safe, because if multiple threads try to modify the data member n, the result is undefined. This is because the ++ and -- operators aren't always atomic. Indeed, they usually expand to three machine instructions:</a:t>
            </a:r>
          </a:p>
        </p:txBody>
      </p:sp>
    </p:spTree>
    <p:extLst>
      <p:ext uri="{BB962C8B-B14F-4D97-AF65-F5344CB8AC3E}">
        <p14:creationId xmlns:p14="http://schemas.microsoft.com/office/powerpoint/2010/main" val="207708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49025F-3D87-4D38-9CE0-BCB34FAF200A}"/>
              </a:ext>
            </a:extLst>
          </p:cNvPr>
          <p:cNvSpPr/>
          <p:nvPr/>
        </p:nvSpPr>
        <p:spPr>
          <a:xfrm>
            <a:off x="260059" y="1950160"/>
            <a:ext cx="12340205" cy="4832092"/>
          </a:xfrm>
          <a:prstGeom prst="rect">
            <a:avLst/>
          </a:prstGeom>
        </p:spPr>
        <p:txBody>
          <a:bodyPr wrap="square">
            <a:spAutoFit/>
          </a:bodyPr>
          <a:lstStyle/>
          <a:p>
            <a:r>
              <a:rPr lang="en-IN" sz="1400" dirty="0">
                <a:solidFill>
                  <a:srgbClr val="0000FF"/>
                </a:solidFill>
                <a:latin typeface="Consolas" panose="020B0609020204030204" pitchFamily="49" charset="0"/>
              </a:rPr>
              <a:t>void</a:t>
            </a:r>
            <a:r>
              <a:rPr lang="en-IN" sz="1400" dirty="0">
                <a:solidFill>
                  <a:srgbClr val="000000"/>
                </a:solidFill>
                <a:latin typeface="Consolas" panose="020B0609020204030204" pitchFamily="49" charset="0"/>
              </a:rPr>
              <a:t> search(</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&amp; </a:t>
            </a:r>
            <a:r>
              <a:rPr lang="en-IN" sz="1400" dirty="0" err="1">
                <a:solidFill>
                  <a:srgbClr val="808080"/>
                </a:solidFill>
                <a:latin typeface="Consolas" panose="020B0609020204030204" pitchFamily="49" charset="0"/>
              </a:rPr>
              <a:t>file_name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pathToShow</a:t>
            </a:r>
            <a:r>
              <a:rPr lang="en-IN" sz="1400" dirty="0">
                <a:solidFill>
                  <a:srgbClr val="000000"/>
                </a:solidFill>
                <a:latin typeface="Consolas" panose="020B0609020204030204" pitchFamily="49" charset="0"/>
              </a:rPr>
              <a:t> { fs::</a:t>
            </a:r>
            <a:r>
              <a:rPr lang="en-IN" sz="1400" dirty="0" err="1">
                <a:solidFill>
                  <a:srgbClr val="000000"/>
                </a:solidFill>
                <a:latin typeface="Consolas" panose="020B0609020204030204" pitchFamily="49" charset="0"/>
              </a:rPr>
              <a:t>current_path</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parentpath</a:t>
            </a:r>
            <a:r>
              <a:rPr lang="en-IN" sz="1400" dirty="0">
                <a:solidFill>
                  <a:srgbClr val="000000"/>
                </a:solidFill>
                <a:latin typeface="Consolas" panose="020B0609020204030204" pitchFamily="49" charset="0"/>
              </a:rPr>
              <a:t> = </a:t>
            </a:r>
            <a:r>
              <a:rPr lang="en-IN" sz="1400" dirty="0" err="1">
                <a:solidFill>
                  <a:srgbClr val="000000"/>
                </a:solidFill>
                <a:latin typeface="Consolas" panose="020B0609020204030204" pitchFamily="49" charset="0"/>
              </a:rPr>
              <a:t>pathToShow.parent_path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auto</a:t>
            </a:r>
            <a:r>
              <a:rPr lang="en-IN" sz="1400" dirty="0">
                <a:solidFill>
                  <a:srgbClr val="000000"/>
                </a:solidFill>
                <a:latin typeface="Consolas" panose="020B0609020204030204" pitchFamily="49" charset="0"/>
              </a:rPr>
              <a:t> d = fs::</a:t>
            </a:r>
            <a:r>
              <a:rPr lang="en-IN" sz="1400" dirty="0" err="1">
                <a:solidFill>
                  <a:srgbClr val="2B91AF"/>
                </a:solidFill>
                <a:latin typeface="Consolas" panose="020B0609020204030204" pitchFamily="49" charset="0"/>
              </a:rPr>
              <a:t>recursive_directory_iterator</a:t>
            </a:r>
            <a:r>
              <a:rPr lang="en-IN" sz="1400" dirty="0">
                <a:solidFill>
                  <a:srgbClr val="000000"/>
                </a:solidFill>
                <a:latin typeface="Consolas" panose="020B0609020204030204" pitchFamily="49" charset="0"/>
              </a:rPr>
              <a:t>(</a:t>
            </a:r>
            <a:r>
              <a:rPr lang="en-IN" sz="1400" dirty="0" err="1">
                <a:solidFill>
                  <a:srgbClr val="000000"/>
                </a:solidFill>
                <a:latin typeface="Consolas" panose="020B0609020204030204" pitchFamily="49" charset="0"/>
              </a:rPr>
              <a:t>parentpath</a:t>
            </a:r>
            <a:r>
              <a:rPr lang="en-IN" sz="1400" dirty="0">
                <a:solidFill>
                  <a:srgbClr val="000000"/>
                </a:solidFill>
                <a:latin typeface="Consolas" panose="020B0609020204030204" pitchFamily="49" charset="0"/>
              </a:rPr>
              <a:t>);</a:t>
            </a:r>
          </a:p>
          <a:p>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auto</a:t>
            </a:r>
            <a:r>
              <a:rPr lang="en-IN" sz="1400" dirty="0">
                <a:solidFill>
                  <a:srgbClr val="000000"/>
                </a:solidFill>
                <a:latin typeface="Consolas" panose="020B0609020204030204" pitchFamily="49" charset="0"/>
              </a:rPr>
              <a:t> found = std::</a:t>
            </a:r>
            <a:r>
              <a:rPr lang="en-IN" sz="1400" dirty="0" err="1">
                <a:solidFill>
                  <a:srgbClr val="000000"/>
                </a:solidFill>
                <a:latin typeface="Consolas" panose="020B0609020204030204" pitchFamily="49" charset="0"/>
              </a:rPr>
              <a:t>find_if</a:t>
            </a:r>
            <a:r>
              <a:rPr lang="en-IN" sz="1400" dirty="0">
                <a:solidFill>
                  <a:srgbClr val="000000"/>
                </a:solidFill>
                <a:latin typeface="Consolas" panose="020B0609020204030204" pitchFamily="49" charset="0"/>
              </a:rPr>
              <a:t>(d, end(d), [&amp;</a:t>
            </a:r>
            <a:r>
              <a:rPr lang="en-IN" sz="1400" dirty="0" err="1">
                <a:solidFill>
                  <a:srgbClr val="808080"/>
                </a:solidFill>
                <a:latin typeface="Consolas" panose="020B0609020204030204" pitchFamily="49" charset="0"/>
              </a:rPr>
              <a:t>file_name</a:t>
            </a:r>
            <a:r>
              <a:rPr lang="en-IN" sz="1400" dirty="0">
                <a:solidFill>
                  <a:srgbClr val="000000"/>
                </a:solidFill>
                <a:latin typeface="Consolas" panose="020B0609020204030204" pitchFamily="49" charset="0"/>
              </a:rPr>
              <a:t>, &amp;</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auto</a:t>
            </a:r>
            <a:r>
              <a:rPr lang="en-IN" sz="1400" dirty="0">
                <a:solidFill>
                  <a:srgbClr val="000000"/>
                </a:solidFill>
                <a:latin typeface="Consolas" panose="020B0609020204030204" pitchFamily="49" charset="0"/>
              </a:rPr>
              <a:t>&amp; </a:t>
            </a:r>
            <a:r>
              <a:rPr lang="en-IN" sz="1400" dirty="0" err="1">
                <a:solidFill>
                  <a:srgbClr val="808080"/>
                </a:solidFill>
                <a:latin typeface="Consolas" panose="020B0609020204030204" pitchFamily="49" charset="0"/>
              </a:rPr>
              <a:t>dir_entry</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if</a:t>
            </a:r>
            <a:r>
              <a:rPr lang="en-IN" sz="1400" dirty="0">
                <a:solidFill>
                  <a:srgbClr val="000000"/>
                </a:solidFill>
                <a:latin typeface="Consolas" panose="020B0609020204030204" pitchFamily="49" charset="0"/>
              </a:rPr>
              <a:t> (</a:t>
            </a:r>
            <a:r>
              <a:rPr lang="en-IN" sz="1400" dirty="0" err="1">
                <a:solidFill>
                  <a:srgbClr val="808080"/>
                </a:solidFill>
                <a:latin typeface="Consolas" panose="020B0609020204030204" pitchFamily="49" charset="0"/>
              </a:rPr>
              <a:t>dir_entry</a:t>
            </a:r>
            <a:r>
              <a:rPr lang="en-IN" sz="1400" dirty="0" err="1">
                <a:solidFill>
                  <a:srgbClr val="000000"/>
                </a:solidFill>
                <a:latin typeface="Consolas" panose="020B0609020204030204" pitchFamily="49" charset="0"/>
              </a:rPr>
              <a:t>.path</a:t>
            </a:r>
            <a:r>
              <a:rPr lang="en-IN" sz="1400" dirty="0">
                <a:solidFill>
                  <a:srgbClr val="000000"/>
                </a:solidFill>
                <a:latin typeface="Consolas" panose="020B0609020204030204" pitchFamily="49" charset="0"/>
              </a:rPr>
              <a:t>().filename() == </a:t>
            </a:r>
            <a:r>
              <a:rPr lang="en-IN" sz="1400" dirty="0" err="1">
                <a:solidFill>
                  <a:srgbClr val="808080"/>
                </a:solidFill>
                <a:latin typeface="Consolas" panose="020B0609020204030204" pitchFamily="49" charset="0"/>
              </a:rPr>
              <a:t>file_name</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 = </a:t>
            </a:r>
            <a:r>
              <a:rPr lang="en-IN" sz="1400" dirty="0" err="1">
                <a:solidFill>
                  <a:srgbClr val="808080"/>
                </a:solidFill>
                <a:latin typeface="Consolas" panose="020B0609020204030204" pitchFamily="49" charset="0"/>
              </a:rPr>
              <a:t>dir_entry</a:t>
            </a:r>
            <a:r>
              <a:rPr lang="en-IN" sz="1400" dirty="0" err="1">
                <a:solidFill>
                  <a:srgbClr val="000000"/>
                </a:solidFill>
                <a:latin typeface="Consolas" panose="020B0609020204030204" pitchFamily="49" charset="0"/>
              </a:rPr>
              <a:t>.path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return</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true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return</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false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p>
          <a:p>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if</a:t>
            </a:r>
            <a:r>
              <a:rPr lang="en-IN" sz="1400" dirty="0">
                <a:solidFill>
                  <a:srgbClr val="000000"/>
                </a:solidFill>
                <a:latin typeface="Consolas" panose="020B0609020204030204" pitchFamily="49" charset="0"/>
              </a:rPr>
              <a:t> (found </a:t>
            </a:r>
            <a:r>
              <a:rPr lang="en-IN" sz="1400" dirty="0">
                <a:solidFill>
                  <a:srgbClr val="008080"/>
                </a:solidFill>
                <a:latin typeface="Consolas" panose="020B0609020204030204" pitchFamily="49" charset="0"/>
              </a:rPr>
              <a:t>!=</a:t>
            </a:r>
            <a:r>
              <a:rPr lang="en-IN" sz="1400" dirty="0">
                <a:solidFill>
                  <a:srgbClr val="000000"/>
                </a:solidFill>
                <a:latin typeface="Consolas" panose="020B0609020204030204" pitchFamily="49" charset="0"/>
              </a:rPr>
              <a:t> end(d)) {</a:t>
            </a:r>
          </a:p>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we have found what we were looking for</a:t>
            </a:r>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cout</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&lt;&lt;</a:t>
            </a:r>
            <a:r>
              <a:rPr lang="en-IN" sz="1400" dirty="0">
                <a:solidFill>
                  <a:srgbClr val="000000"/>
                </a:solidFill>
                <a:latin typeface="Consolas" panose="020B0609020204030204" pitchFamily="49" charset="0"/>
              </a:rPr>
              <a:t> </a:t>
            </a:r>
            <a:r>
              <a:rPr lang="en-IN" sz="1400" dirty="0">
                <a:solidFill>
                  <a:srgbClr val="A31515"/>
                </a:solidFill>
                <a:latin typeface="Consolas" panose="020B0609020204030204" pitchFamily="49" charset="0"/>
              </a:rPr>
              <a:t>"We have found file:"</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&lt;&lt;</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 </a:t>
            </a:r>
            <a:r>
              <a:rPr lang="en-IN" sz="1400" dirty="0">
                <a:solidFill>
                  <a:srgbClr val="0000FF"/>
                </a:solidFill>
                <a:latin typeface="Consolas" panose="020B0609020204030204" pitchFamily="49" charset="0"/>
              </a:rPr>
              <a:t>else</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cout</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&lt;&lt;</a:t>
            </a:r>
            <a:r>
              <a:rPr lang="en-IN" sz="1400" dirty="0">
                <a:solidFill>
                  <a:srgbClr val="000000"/>
                </a:solidFill>
                <a:latin typeface="Consolas" panose="020B0609020204030204" pitchFamily="49" charset="0"/>
              </a:rPr>
              <a:t> </a:t>
            </a:r>
            <a:r>
              <a:rPr lang="en-IN" sz="1400" dirty="0">
                <a:solidFill>
                  <a:srgbClr val="A31515"/>
                </a:solidFill>
                <a:latin typeface="Consolas" panose="020B0609020204030204" pitchFamily="49" charset="0"/>
              </a:rPr>
              <a:t>"We didn't find file"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a:t>
            </a:r>
            <a:endParaRPr lang="en-IN" sz="1400" dirty="0"/>
          </a:p>
        </p:txBody>
      </p:sp>
      <p:sp>
        <p:nvSpPr>
          <p:cNvPr id="5" name="Title 1">
            <a:extLst>
              <a:ext uri="{FF2B5EF4-FFF2-40B4-BE49-F238E27FC236}">
                <a16:creationId xmlns:a16="http://schemas.microsoft.com/office/drawing/2014/main" id="{4BB3F2EF-960A-4652-9C09-3F368A05EA04}"/>
              </a:ext>
            </a:extLst>
          </p:cNvPr>
          <p:cNvSpPr>
            <a:spLocks noGrp="1"/>
          </p:cNvSpPr>
          <p:nvPr>
            <p:ph type="title"/>
          </p:nvPr>
        </p:nvSpPr>
        <p:spPr>
          <a:xfrm>
            <a:off x="604007" y="373514"/>
            <a:ext cx="11680971" cy="1325563"/>
          </a:xfrm>
        </p:spPr>
        <p:txBody>
          <a:bodyPr>
            <a:normAutofit/>
          </a:bodyPr>
          <a:lstStyle/>
          <a:p>
            <a:r>
              <a:rPr lang="en-IN" i="0"/>
              <a:t>Search datafiles </a:t>
            </a:r>
            <a:r>
              <a:rPr lang="en-IN" i="0" dirty="0"/>
              <a:t>in current project directory</a:t>
            </a:r>
          </a:p>
        </p:txBody>
      </p:sp>
    </p:spTree>
    <p:extLst>
      <p:ext uri="{BB962C8B-B14F-4D97-AF65-F5344CB8AC3E}">
        <p14:creationId xmlns:p14="http://schemas.microsoft.com/office/powerpoint/2010/main" val="16532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B3F2EF-960A-4652-9C09-3F368A05EA04}"/>
              </a:ext>
            </a:extLst>
          </p:cNvPr>
          <p:cNvSpPr>
            <a:spLocks noGrp="1"/>
          </p:cNvSpPr>
          <p:nvPr>
            <p:ph type="title"/>
          </p:nvPr>
        </p:nvSpPr>
        <p:spPr>
          <a:xfrm>
            <a:off x="604007" y="373514"/>
            <a:ext cx="11680971" cy="1325563"/>
          </a:xfrm>
        </p:spPr>
        <p:txBody>
          <a:bodyPr>
            <a:normAutofit/>
          </a:bodyPr>
          <a:lstStyle/>
          <a:p>
            <a:r>
              <a:rPr lang="en-IN" i="0" dirty="0"/>
              <a:t>Updating coding style</a:t>
            </a:r>
          </a:p>
        </p:txBody>
      </p:sp>
      <p:pic>
        <p:nvPicPr>
          <p:cNvPr id="2" name="Picture 1">
            <a:extLst>
              <a:ext uri="{FF2B5EF4-FFF2-40B4-BE49-F238E27FC236}">
                <a16:creationId xmlns:a16="http://schemas.microsoft.com/office/drawing/2014/main" id="{782D1C0C-7898-4622-9CBC-783AC0BCD623}"/>
              </a:ext>
            </a:extLst>
          </p:cNvPr>
          <p:cNvPicPr>
            <a:picLocks noChangeAspect="1"/>
          </p:cNvPicPr>
          <p:nvPr/>
        </p:nvPicPr>
        <p:blipFill>
          <a:blip r:embed="rId2"/>
          <a:stretch>
            <a:fillRect/>
          </a:stretch>
        </p:blipFill>
        <p:spPr>
          <a:xfrm>
            <a:off x="519015" y="2131752"/>
            <a:ext cx="7048500" cy="4143375"/>
          </a:xfrm>
          <a:prstGeom prst="rect">
            <a:avLst/>
          </a:prstGeom>
        </p:spPr>
      </p:pic>
      <p:sp>
        <p:nvSpPr>
          <p:cNvPr id="3" name="Rectangle 2">
            <a:extLst>
              <a:ext uri="{FF2B5EF4-FFF2-40B4-BE49-F238E27FC236}">
                <a16:creationId xmlns:a16="http://schemas.microsoft.com/office/drawing/2014/main" id="{35C560FA-E11B-40D8-B850-79CD48E8AF66}"/>
              </a:ext>
            </a:extLst>
          </p:cNvPr>
          <p:cNvSpPr/>
          <p:nvPr/>
        </p:nvSpPr>
        <p:spPr>
          <a:xfrm>
            <a:off x="8770776" y="3004457"/>
            <a:ext cx="2902209" cy="1184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Different standards of </a:t>
            </a:r>
            <a:r>
              <a:rPr lang="en-IN" dirty="0" err="1"/>
              <a:t>c++</a:t>
            </a:r>
            <a:r>
              <a:rPr lang="en-IN" dirty="0"/>
              <a:t> code styling</a:t>
            </a:r>
          </a:p>
        </p:txBody>
      </p:sp>
    </p:spTree>
    <p:extLst>
      <p:ext uri="{BB962C8B-B14F-4D97-AF65-F5344CB8AC3E}">
        <p14:creationId xmlns:p14="http://schemas.microsoft.com/office/powerpoint/2010/main" val="381677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i="0" dirty="0"/>
              <a:t>About Templates</a:t>
            </a:r>
            <a:r>
              <a:rPr lang="en-IN" dirty="0"/>
              <a:t>	</a:t>
            </a:r>
          </a:p>
        </p:txBody>
      </p:sp>
      <p:sp>
        <p:nvSpPr>
          <p:cNvPr id="3" name="Content Placeholder 2">
            <a:extLst>
              <a:ext uri="{FF2B5EF4-FFF2-40B4-BE49-F238E27FC236}">
                <a16:creationId xmlns:a16="http://schemas.microsoft.com/office/drawing/2014/main" id="{CA30FE21-57B7-411C-B427-ABD907894B03}"/>
              </a:ext>
            </a:extLst>
          </p:cNvPr>
          <p:cNvSpPr>
            <a:spLocks noGrp="1"/>
          </p:cNvSpPr>
          <p:nvPr>
            <p:ph idx="1"/>
          </p:nvPr>
        </p:nvSpPr>
        <p:spPr>
          <a:xfrm>
            <a:off x="838200" y="2011680"/>
            <a:ext cx="10394659" cy="2635821"/>
          </a:xfrm>
        </p:spPr>
        <p:txBody>
          <a:bodyPr>
            <a:normAutofit/>
          </a:bodyPr>
          <a:lstStyle/>
          <a:p>
            <a:pPr marL="0" indent="0">
              <a:buNone/>
            </a:pPr>
            <a:r>
              <a:rPr lang="en-US" dirty="0"/>
              <a:t>You </a:t>
            </a:r>
            <a:r>
              <a:rPr lang="en-US" b="1" dirty="0"/>
              <a:t>cannot</a:t>
            </a:r>
            <a:r>
              <a:rPr lang="en-US" dirty="0"/>
              <a:t> have templates in source file .</a:t>
            </a:r>
            <a:r>
              <a:rPr lang="en-US" dirty="0" err="1"/>
              <a:t>cpp</a:t>
            </a:r>
            <a:endParaRPr lang="en-US" dirty="0"/>
          </a:p>
          <a:p>
            <a:pPr marL="0" indent="0">
              <a:buNone/>
            </a:pPr>
            <a:endParaRPr lang="en-US" dirty="0"/>
          </a:p>
          <a:p>
            <a:pPr marL="0" indent="0">
              <a:buNone/>
            </a:pPr>
            <a:r>
              <a:rPr lang="en-US" dirty="0"/>
              <a:t>You should add all source code in header only. Because templates are expanded at compile time </a:t>
            </a:r>
            <a:endParaRPr lang="en-IN" dirty="0"/>
          </a:p>
        </p:txBody>
      </p:sp>
    </p:spTree>
    <p:extLst>
      <p:ext uri="{BB962C8B-B14F-4D97-AF65-F5344CB8AC3E}">
        <p14:creationId xmlns:p14="http://schemas.microsoft.com/office/powerpoint/2010/main" val="321918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pPr fontAlgn="base"/>
            <a:r>
              <a:rPr lang="en-IN" b="1" dirty="0" err="1">
                <a:latin typeface="Roboto"/>
              </a:rPr>
              <a:t>emplace_back</a:t>
            </a:r>
            <a:r>
              <a:rPr lang="en-IN" b="1" dirty="0">
                <a:latin typeface="Roboto"/>
              </a:rPr>
              <a:t>() vs </a:t>
            </a:r>
            <a:r>
              <a:rPr lang="en-IN" b="1" dirty="0" err="1">
                <a:latin typeface="Roboto"/>
              </a:rPr>
              <a:t>push_back</a:t>
            </a:r>
            <a:r>
              <a:rPr lang="en-IN" b="1" dirty="0">
                <a:latin typeface="Roboto"/>
              </a:rPr>
              <a:t>()</a:t>
            </a:r>
            <a:endParaRPr lang="en-IN" dirty="0">
              <a:latin typeface="Roboto"/>
            </a:endParaRPr>
          </a:p>
        </p:txBody>
      </p:sp>
      <p:sp>
        <p:nvSpPr>
          <p:cNvPr id="3" name="Rectangle 2">
            <a:extLst>
              <a:ext uri="{FF2B5EF4-FFF2-40B4-BE49-F238E27FC236}">
                <a16:creationId xmlns:a16="http://schemas.microsoft.com/office/drawing/2014/main" id="{A1F65BCD-5DB3-42BD-8E76-D7E4BD1C255A}"/>
              </a:ext>
            </a:extLst>
          </p:cNvPr>
          <p:cNvSpPr/>
          <p:nvPr/>
        </p:nvSpPr>
        <p:spPr>
          <a:xfrm>
            <a:off x="595618" y="1582341"/>
            <a:ext cx="10989578" cy="2585323"/>
          </a:xfrm>
          <a:prstGeom prst="rect">
            <a:avLst/>
          </a:prstGeom>
        </p:spPr>
        <p:txBody>
          <a:bodyPr wrap="square">
            <a:spAutoFit/>
          </a:bodyPr>
          <a:lstStyle/>
          <a:p>
            <a:pPr fontAlgn="base">
              <a:buFont typeface="+mj-lt"/>
              <a:buAutoNum type="arabicPeriod"/>
            </a:pPr>
            <a:r>
              <a:rPr lang="en-IN" b="1" dirty="0" err="1">
                <a:latin typeface="Roboto"/>
              </a:rPr>
              <a:t>push_back</a:t>
            </a:r>
            <a:r>
              <a:rPr lang="en-IN" b="1" dirty="0">
                <a:latin typeface="Roboto"/>
              </a:rPr>
              <a:t>()</a:t>
            </a:r>
            <a:r>
              <a:rPr lang="en-IN" dirty="0">
                <a:latin typeface="Roboto"/>
              </a:rPr>
              <a:t> copies a string into a vector. First, a new string object will be implicitly created initialized with provided char*. Then </a:t>
            </a:r>
            <a:r>
              <a:rPr lang="en-IN" dirty="0" err="1">
                <a:latin typeface="Roboto"/>
              </a:rPr>
              <a:t>push_back</a:t>
            </a:r>
            <a:r>
              <a:rPr lang="en-IN" dirty="0">
                <a:latin typeface="Roboto"/>
              </a:rPr>
              <a:t> will be called which will copy this string into the vector using the move constructor because the original string is a temporary object. Then the temporary object will be destroyed.</a:t>
            </a:r>
          </a:p>
          <a:p>
            <a:pPr fontAlgn="base"/>
            <a:endParaRPr lang="en-IN" dirty="0">
              <a:latin typeface="Roboto"/>
            </a:endParaRPr>
          </a:p>
          <a:p>
            <a:pPr fontAlgn="base">
              <a:buFont typeface="+mj-lt"/>
              <a:buAutoNum type="arabicPeriod"/>
            </a:pPr>
            <a:r>
              <a:rPr lang="en-IN" b="1" dirty="0" err="1">
                <a:latin typeface="Roboto"/>
              </a:rPr>
              <a:t>emplace_back</a:t>
            </a:r>
            <a:r>
              <a:rPr lang="en-IN" b="1" dirty="0">
                <a:latin typeface="Roboto"/>
              </a:rPr>
              <a:t>()</a:t>
            </a:r>
            <a:r>
              <a:rPr lang="en-IN" dirty="0">
                <a:latin typeface="Roboto"/>
              </a:rPr>
              <a:t> constructs a string in-place, so no temporary string will be created but rather </a:t>
            </a:r>
            <a:r>
              <a:rPr lang="en-IN" dirty="0" err="1">
                <a:latin typeface="Roboto"/>
              </a:rPr>
              <a:t>emplace_back</a:t>
            </a:r>
            <a:r>
              <a:rPr lang="en-IN" dirty="0">
                <a:latin typeface="Roboto"/>
              </a:rPr>
              <a:t>() will be called directly with char* argument. It will then create a string to be stored in the vector initialized with this char*. So, in this case, we avoid constructing and destroying an unnecessary temporary string object.</a:t>
            </a:r>
            <a:endParaRPr lang="en-IN" b="0" i="0" dirty="0">
              <a:effectLst/>
              <a:latin typeface="Roboto"/>
            </a:endParaRPr>
          </a:p>
        </p:txBody>
      </p:sp>
    </p:spTree>
    <p:extLst>
      <p:ext uri="{BB962C8B-B14F-4D97-AF65-F5344CB8AC3E}">
        <p14:creationId xmlns:p14="http://schemas.microsoft.com/office/powerpoint/2010/main" val="1740786651"/>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151</TotalTime>
  <Words>1343</Words>
  <Application>Microsoft Office PowerPoint</Application>
  <PresentationFormat>Widescreen</PresentationFormat>
  <Paragraphs>147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Consolas</vt:lpstr>
      <vt:lpstr>Elephant</vt:lpstr>
      <vt:lpstr>Roboto</vt:lpstr>
      <vt:lpstr>BrushVTI</vt:lpstr>
      <vt:lpstr>C++ Learnings</vt:lpstr>
      <vt:lpstr>Rule of Five </vt:lpstr>
      <vt:lpstr>Re-entrant function  </vt:lpstr>
      <vt:lpstr>Re entrant class </vt:lpstr>
      <vt:lpstr>Example of re-entrant class </vt:lpstr>
      <vt:lpstr>Search datafiles in current project directory</vt:lpstr>
      <vt:lpstr>Updating coding style</vt:lpstr>
      <vt:lpstr>About Templates </vt:lpstr>
      <vt:lpstr>emplace_back() vs push_back()</vt:lpstr>
      <vt:lpstr>Little endian vs Big Endian</vt:lpstr>
      <vt:lpstr>2 ways to pass pointer and allocate memory to it.</vt:lpstr>
      <vt:lpstr>Yoda conditions </vt:lpstr>
      <vt:lpstr>Doxygen comments </vt:lpstr>
      <vt:lpstr>Header</vt:lpstr>
      <vt:lpstr>Header</vt:lpstr>
      <vt:lpstr>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Girish Lande</cp:lastModifiedBy>
  <cp:revision>34</cp:revision>
  <dcterms:created xsi:type="dcterms:W3CDTF">2020-04-27T06:53:24Z</dcterms:created>
  <dcterms:modified xsi:type="dcterms:W3CDTF">2020-05-29T04:46:53Z</dcterms:modified>
</cp:coreProperties>
</file>