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757" r:id="rId2"/>
    <p:sldId id="779" r:id="rId3"/>
    <p:sldId id="785" r:id="rId4"/>
    <p:sldId id="795" r:id="rId5"/>
    <p:sldId id="796" r:id="rId6"/>
    <p:sldId id="797" r:id="rId7"/>
    <p:sldId id="798" r:id="rId8"/>
    <p:sldId id="799" r:id="rId9"/>
    <p:sldId id="801" r:id="rId10"/>
    <p:sldId id="800" r:id="rId11"/>
    <p:sldId id="802" r:id="rId12"/>
    <p:sldId id="803" r:id="rId13"/>
    <p:sldId id="75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epak_Handoo" initials="D"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C0F"/>
    <a:srgbClr val="1E829A"/>
    <a:srgbClr val="0B7B48"/>
    <a:srgbClr val="2491AC"/>
    <a:srgbClr val="FF9800"/>
    <a:srgbClr val="92ACB5"/>
    <a:srgbClr val="7191BE"/>
    <a:srgbClr val="154587"/>
    <a:srgbClr val="254DB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24" autoAdjust="0"/>
  </p:normalViewPr>
  <p:slideViewPr>
    <p:cSldViewPr snapToGrid="0" snapToObjects="1">
      <p:cViewPr varScale="1">
        <p:scale>
          <a:sx n="114" d="100"/>
          <a:sy n="114" d="100"/>
        </p:scale>
        <p:origin x="102" y="102"/>
      </p:cViewPr>
      <p:guideLst>
        <p:guide orient="horz" pos="2160"/>
        <p:guide pos="2880"/>
      </p:guideLst>
    </p:cSldViewPr>
  </p:slideViewPr>
  <p:outlineViewPr>
    <p:cViewPr>
      <p:scale>
        <a:sx n="33" d="100"/>
        <a:sy n="33" d="100"/>
      </p:scale>
      <p:origin x="0" y="8430"/>
    </p:cViewPr>
  </p:outlineViewPr>
  <p:notesTextViewPr>
    <p:cViewPr>
      <p:scale>
        <a:sx n="100" d="100"/>
        <a:sy n="100" d="100"/>
      </p:scale>
      <p:origin x="0" y="0"/>
    </p:cViewPr>
  </p:notesTextViewPr>
  <p:sorterViewPr>
    <p:cViewPr>
      <p:scale>
        <a:sx n="200" d="100"/>
        <a:sy n="200" d="100"/>
      </p:scale>
      <p:origin x="0" y="8712"/>
    </p:cViewPr>
  </p:sorterViewPr>
  <p:notesViewPr>
    <p:cSldViewPr snapToGrid="0" snapToObjects="1">
      <p:cViewPr varScale="1">
        <p:scale>
          <a:sx n="67" d="100"/>
          <a:sy n="67" d="100"/>
        </p:scale>
        <p:origin x="-2796"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10887BA-37ED-45C0-85F0-0407E54661B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7FE32BF5-98FE-4383-96B5-64A289E1861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BC76C8E-1089-44B5-8003-D2398D905FE9}" type="datetime1">
              <a:rPr lang="en-IN" smtClean="0"/>
              <a:t>14-04-2020</a:t>
            </a:fld>
            <a:endParaRPr lang="en-IN"/>
          </a:p>
        </p:txBody>
      </p:sp>
      <p:sp>
        <p:nvSpPr>
          <p:cNvPr id="4" name="Footer Placeholder 3">
            <a:extLst>
              <a:ext uri="{FF2B5EF4-FFF2-40B4-BE49-F238E27FC236}">
                <a16:creationId xmlns:a16="http://schemas.microsoft.com/office/drawing/2014/main" id="{66750556-B486-4673-A9E6-D062F2D312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5D809F37-D72F-480E-A790-855AEC3B38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223B75-14AB-475F-8606-674EA283439F}" type="slidenum">
              <a:rPr lang="en-IN" smtClean="0"/>
              <a:t>‹#›</a:t>
            </a:fld>
            <a:endParaRPr lang="en-IN"/>
          </a:p>
        </p:txBody>
      </p:sp>
    </p:spTree>
    <p:extLst>
      <p:ext uri="{BB962C8B-B14F-4D97-AF65-F5344CB8AC3E}">
        <p14:creationId xmlns:p14="http://schemas.microsoft.com/office/powerpoint/2010/main" val="40669289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9F8CC5-FCC3-4E34-8A5A-AEC86A2B4564}" type="datetime1">
              <a:rPr lang="en-IN" smtClean="0"/>
              <a:t>14-04-2020</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DBE168-25FC-479E-B01A-6F757432DEAF}" type="slidenum">
              <a:rPr lang="en-IN" smtClean="0"/>
              <a:pPr/>
              <a:t>‹#›</a:t>
            </a:fld>
            <a:endParaRPr lang="en-IN" dirty="0"/>
          </a:p>
        </p:txBody>
      </p:sp>
    </p:spTree>
    <p:extLst>
      <p:ext uri="{BB962C8B-B14F-4D97-AF65-F5344CB8AC3E}">
        <p14:creationId xmlns:p14="http://schemas.microsoft.com/office/powerpoint/2010/main" val="24638779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8915400" cy="877824"/>
          </a:xfrm>
        </p:spPr>
        <p:txBody>
          <a:bodyPr/>
          <a:lstStyle/>
          <a:p>
            <a:r>
              <a:rPr lang="en-US" dirty="0"/>
              <a:t>Click to edit Master title style</a:t>
            </a:r>
            <a:endParaRPr dirty="0"/>
          </a:p>
        </p:txBody>
      </p:sp>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2400" kern="1200">
                <a:solidFill>
                  <a:schemeClr val="tx1">
                    <a:lumMod val="65000"/>
                    <a:lumOff val="35000"/>
                  </a:schemeClr>
                </a:solidFill>
                <a:latin typeface="Arial"/>
                <a:ea typeface="+mn-ea"/>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pPr/>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A822907-8A9D-4F6B-98F6-913902AD56B5}" type="slidenum">
              <a:rPr lang="en-US" smtClean="0"/>
              <a:pPr/>
              <a:t>‹#›</a:t>
            </a:fld>
            <a:endParaRPr lang="en-US" dirty="0"/>
          </a:p>
        </p:txBody>
      </p:sp>
      <p:pic>
        <p:nvPicPr>
          <p:cNvPr id="7" name="Picture 6" descr="green-band.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1017829"/>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1"/>
          <p:cNvSpPr>
            <a:spLocks noGrp="1"/>
          </p:cNvSpPr>
          <p:nvPr>
            <p:ph type="ctrTitle"/>
          </p:nvPr>
        </p:nvSpPr>
        <p:spPr>
          <a:xfrm>
            <a:off x="0" y="2157319"/>
            <a:ext cx="8915400" cy="877824"/>
          </a:xfrm>
          <a:solidFill>
            <a:schemeClr val="accent1"/>
          </a:solidFill>
        </p:spPr>
        <p:txBody>
          <a:bodyPr/>
          <a:lstStyle>
            <a:lvl1pPr>
              <a:defRPr>
                <a:solidFill>
                  <a:schemeClr val="tx1">
                    <a:lumMod val="65000"/>
                    <a:lumOff val="35000"/>
                  </a:schemeClr>
                </a:solidFill>
              </a:defRPr>
            </a:lvl1pPr>
          </a:lstStyle>
          <a:p>
            <a:r>
              <a:rPr lang="en-US" dirty="0"/>
              <a:t>Click to edit Master title style</a:t>
            </a:r>
            <a:endParaRPr dirty="0"/>
          </a:p>
        </p:txBody>
      </p:sp>
      <p:sp>
        <p:nvSpPr>
          <p:cNvPr id="7"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2400" kern="1200">
                <a:solidFill>
                  <a:schemeClr val="tx1">
                    <a:lumMod val="65000"/>
                    <a:lumOff val="35000"/>
                  </a:schemeClr>
                </a:solidFill>
                <a:latin typeface="Arial"/>
                <a:ea typeface="+mn-ea"/>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pic>
        <p:nvPicPr>
          <p:cNvPr id="8" name="Picture 7" descr="blue-green-band.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1097390"/>
          </a:xfrm>
          <a:prstGeom prst="rect">
            <a:avLst/>
          </a:prstGeom>
        </p:spPr>
      </p:pic>
    </p:spTree>
    <p:extLst>
      <p:ext uri="{BB962C8B-B14F-4D97-AF65-F5344CB8AC3E}">
        <p14:creationId xmlns:p14="http://schemas.microsoft.com/office/powerpoint/2010/main" val="380527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88259"/>
            <a:ext cx="8913813" cy="914400"/>
          </a:xfrm>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pPr/>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A822907-8A9D-4F6B-98F6-913902AD56B5}" type="slidenum">
              <a:rPr lang="en-US" smtClean="0"/>
              <a:pPr/>
              <a:t>‹#›</a:t>
            </a:fld>
            <a:endParaRPr lang="en-US" dirty="0"/>
          </a:p>
        </p:txBody>
      </p:sp>
      <p:pic>
        <p:nvPicPr>
          <p:cNvPr id="8" name="Picture 7" descr="grey-green-band.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5786887"/>
            <a:ext cx="9144000" cy="1097390"/>
          </a:xfrm>
          <a:prstGeom prst="rect">
            <a:avLst/>
          </a:prstGeom>
        </p:spPr>
      </p:pic>
      <p:sp>
        <p:nvSpPr>
          <p:cNvPr id="9" name="TextBox 8"/>
          <p:cNvSpPr txBox="1"/>
          <p:nvPr userDrawn="1"/>
        </p:nvSpPr>
        <p:spPr>
          <a:xfrm>
            <a:off x="3414408" y="6578600"/>
            <a:ext cx="2289409" cy="215444"/>
          </a:xfrm>
          <a:prstGeom prst="rect">
            <a:avLst/>
          </a:prstGeom>
          <a:noFill/>
        </p:spPr>
        <p:txBody>
          <a:bodyPr wrap="none" rtlCol="0">
            <a:spAutoFit/>
          </a:bodyPr>
          <a:lstStyle/>
          <a:p>
            <a:pPr algn="ctr"/>
            <a:r>
              <a:rPr lang="en-IN" sz="800" dirty="0"/>
              <a:t>Copyright © 2016 Agiliad.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09456"/>
            <a:ext cx="8913813" cy="914400"/>
          </a:xfrm>
        </p:spPr>
        <p:txBody>
          <a:bodyPr/>
          <a:lstStyle/>
          <a:p>
            <a:r>
              <a:rPr lang="en-US"/>
              <a:t>Click to edit Master title style</a:t>
            </a:r>
            <a:endParaRPr/>
          </a:p>
        </p:txBody>
      </p:sp>
      <p:sp>
        <p:nvSpPr>
          <p:cNvPr id="3" name="Content Placeholder 2"/>
          <p:cNvSpPr>
            <a:spLocks noGrp="1"/>
          </p:cNvSpPr>
          <p:nvPr>
            <p:ph sz="half" idx="1"/>
          </p:nvPr>
        </p:nvSpPr>
        <p:spPr>
          <a:xfrm>
            <a:off x="1117600" y="1588322"/>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5147534" y="1608851"/>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Slide Number Placeholder 6"/>
          <p:cNvSpPr>
            <a:spLocks noGrp="1"/>
          </p:cNvSpPr>
          <p:nvPr>
            <p:ph type="sldNum" sz="quarter" idx="12"/>
          </p:nvPr>
        </p:nvSpPr>
        <p:spPr/>
        <p:txBody>
          <a:bodyPr/>
          <a:lstStyle/>
          <a:p>
            <a:fld id="{4A822907-8A9D-4F6B-98F6-913902AD56B5}" type="slidenum">
              <a:rPr lang="en-US" smtClean="0"/>
              <a:pPr/>
              <a:t>‹#›</a:t>
            </a:fld>
            <a:endParaRPr lang="en-US" dirty="0"/>
          </a:p>
        </p:txBody>
      </p:sp>
      <p:pic>
        <p:nvPicPr>
          <p:cNvPr id="9" name="Picture 8" descr="grey-green-band.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5786887"/>
            <a:ext cx="9144000" cy="1097390"/>
          </a:xfrm>
          <a:prstGeom prst="rect">
            <a:avLst/>
          </a:prstGeom>
        </p:spPr>
      </p:pic>
      <p:sp>
        <p:nvSpPr>
          <p:cNvPr id="8" name="TextBox 7"/>
          <p:cNvSpPr txBox="1"/>
          <p:nvPr userDrawn="1"/>
        </p:nvSpPr>
        <p:spPr>
          <a:xfrm>
            <a:off x="3414408" y="6578600"/>
            <a:ext cx="2289409" cy="215444"/>
          </a:xfrm>
          <a:prstGeom prst="rect">
            <a:avLst/>
          </a:prstGeom>
          <a:noFill/>
        </p:spPr>
        <p:txBody>
          <a:bodyPr wrap="none" rtlCol="0">
            <a:spAutoFit/>
          </a:bodyPr>
          <a:lstStyle/>
          <a:p>
            <a:pPr algn="ctr"/>
            <a:r>
              <a:rPr lang="en-IN" sz="800" dirty="0"/>
              <a:t>Copyright © 2016 Agiliad. All Rights Reserved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A822907-8A9D-4F6B-98F6-913902AD56B5}" type="slidenum">
              <a:rPr lang="en-US" smtClean="0"/>
              <a:pPr/>
              <a:t>‹#›</a:t>
            </a:fld>
            <a:endParaRPr lang="en-US" dirty="0"/>
          </a:p>
        </p:txBody>
      </p:sp>
    </p:spTree>
    <p:extLst>
      <p:ext uri="{BB962C8B-B14F-4D97-AF65-F5344CB8AC3E}">
        <p14:creationId xmlns:p14="http://schemas.microsoft.com/office/powerpoint/2010/main" val="3696367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A822907-8A9D-4F6B-98F6-913902AD56B5}" type="slidenum">
              <a:rPr lang="en-US" smtClean="0"/>
              <a:pPr/>
              <a:t>‹#›</a:t>
            </a:fld>
            <a:endParaRPr lang="en-US" dirty="0"/>
          </a:p>
        </p:txBody>
      </p:sp>
    </p:spTree>
    <p:extLst>
      <p:ext uri="{BB962C8B-B14F-4D97-AF65-F5344CB8AC3E}">
        <p14:creationId xmlns:p14="http://schemas.microsoft.com/office/powerpoint/2010/main" val="210337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Calibri" panose="020F0502020204030204" pitchFamily="34" charset="0"/>
              </a:defRPr>
            </a:lvl1pPr>
            <a:lvl2pPr marL="685800" indent="-336550">
              <a:buFont typeface="Andalus" panose="02020603050405020304" pitchFamily="18" charset="-78"/>
              <a:buChar char="-"/>
              <a:defRPr>
                <a:latin typeface="Calibri" panose="020F0502020204030204" pitchFamily="34" charset="0"/>
              </a:defRPr>
            </a:lvl2pPr>
            <a:lvl3pPr marL="1035050" indent="-349250">
              <a:buFont typeface="Wingdings" panose="05000000000000000000" pitchFamily="2" charset="2"/>
              <a:buChar char="ü"/>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Number Placeholder 12"/>
          <p:cNvSpPr txBox="1">
            <a:spLocks/>
          </p:cNvSpPr>
          <p:nvPr userDrawn="1"/>
        </p:nvSpPr>
        <p:spPr>
          <a:xfrm>
            <a:off x="8458200" y="6467873"/>
            <a:ext cx="457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4A822907-8A9D-4F6B-98F6-913902AD56B5}" type="slidenum">
              <a:rPr kumimoji="0" lang="en-US" sz="1050" b="0" i="0" u="none" strike="noStrike" kern="1200" cap="none" spc="0" normalizeH="0" baseline="0" noProof="0" smtClean="0">
                <a:ln>
                  <a:noFill/>
                </a:ln>
                <a:solidFill>
                  <a:schemeClr val="tx1">
                    <a:lumMod val="65000"/>
                    <a:lumOff val="35000"/>
                  </a:schemeClr>
                </a:solidFill>
                <a:effectLst/>
                <a:uLnTx/>
                <a:uFillTx/>
                <a:latin typeface="Calibri" panose="020F050202020403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schemeClr val="tx1">
                  <a:lumMod val="65000"/>
                  <a:lumOff val="35000"/>
                </a:schemeClr>
              </a:solidFill>
              <a:effectLst/>
              <a:uLnTx/>
              <a:uFillTx/>
              <a:latin typeface="Calibri" panose="020F0502020204030204" pitchFamily="34" charset="0"/>
              <a:ea typeface="+mn-ea"/>
              <a:cs typeface="+mn-cs"/>
            </a:endParaRPr>
          </a:p>
        </p:txBody>
      </p:sp>
      <p:pic>
        <p:nvPicPr>
          <p:cNvPr id="8" name="Picture 7"/>
          <p:cNvPicPr>
            <a:picLocks/>
          </p:cNvPicPr>
          <p:nvPr userDrawn="1"/>
        </p:nvPicPr>
        <p:blipFill>
          <a:blip r:embed="rId2"/>
          <a:stretch>
            <a:fillRect/>
          </a:stretch>
        </p:blipFill>
        <p:spPr>
          <a:xfrm>
            <a:off x="-6370" y="6787023"/>
            <a:ext cx="9144000" cy="66385"/>
          </a:xfrm>
          <a:prstGeom prst="rect">
            <a:avLst/>
          </a:prstGeom>
        </p:spPr>
      </p:pic>
      <p:pic>
        <p:nvPicPr>
          <p:cNvPr id="2" name="Picture 1"/>
          <p:cNvPicPr>
            <a:picLocks/>
          </p:cNvPicPr>
          <p:nvPr userDrawn="1"/>
        </p:nvPicPr>
        <p:blipFill>
          <a:blip r:embed="rId3"/>
          <a:stretch>
            <a:fillRect/>
          </a:stretch>
        </p:blipFill>
        <p:spPr>
          <a:xfrm>
            <a:off x="-2400" y="3908"/>
            <a:ext cx="9144000" cy="66385"/>
          </a:xfrm>
          <a:prstGeom prst="rect">
            <a:avLst/>
          </a:prstGeom>
        </p:spPr>
      </p:pic>
      <p:pic>
        <p:nvPicPr>
          <p:cNvPr id="11" name="Picture 10"/>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7285244" y="194897"/>
            <a:ext cx="1645920" cy="373745"/>
          </a:xfrm>
          <a:prstGeom prst="rect">
            <a:avLst/>
          </a:prstGeom>
        </p:spPr>
      </p:pic>
      <p:sp>
        <p:nvSpPr>
          <p:cNvPr id="12" name="TextBox 11"/>
          <p:cNvSpPr txBox="1"/>
          <p:nvPr userDrawn="1"/>
        </p:nvSpPr>
        <p:spPr>
          <a:xfrm>
            <a:off x="3360707" y="6538844"/>
            <a:ext cx="2396811" cy="230832"/>
          </a:xfrm>
          <a:prstGeom prst="rect">
            <a:avLst/>
          </a:prstGeom>
          <a:noFill/>
        </p:spPr>
        <p:txBody>
          <a:bodyPr wrap="none" rtlCol="0">
            <a:spAutoFit/>
          </a:bodyPr>
          <a:lstStyle/>
          <a:p>
            <a:pPr algn="ctr"/>
            <a:r>
              <a:rPr lang="en-IN" sz="900" dirty="0">
                <a:latin typeface="Calibri" panose="020F0502020204030204" pitchFamily="34" charset="0"/>
              </a:rPr>
              <a:t>Copyright © 2017 Agiliad™. All Rights Reserved</a:t>
            </a:r>
          </a:p>
        </p:txBody>
      </p:sp>
    </p:spTree>
    <p:extLst>
      <p:ext uri="{BB962C8B-B14F-4D97-AF65-F5344CB8AC3E}">
        <p14:creationId xmlns:p14="http://schemas.microsoft.com/office/powerpoint/2010/main" val="3026556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23856"/>
            <a:ext cx="8913813" cy="914400"/>
          </a:xfrm>
          <a:prstGeom prst="rect">
            <a:avLst/>
          </a:prstGeom>
          <a:solidFill>
            <a:schemeClr val="tx2"/>
          </a:solidFill>
        </p:spPr>
        <p:txBody>
          <a:bodyPr vert="horz" lIns="1188720" tIns="45720" rIns="274320" bIns="45720" rtlCol="0" anchor="ctr">
            <a:normAutofit/>
          </a:bodyPr>
          <a:lstStyle/>
          <a:p>
            <a:r>
              <a:rPr lang="en-US" dirty="0"/>
              <a:t>Click to edit Master title style</a:t>
            </a:r>
            <a:endParaRPr dirty="0"/>
          </a:p>
        </p:txBody>
      </p:sp>
      <p:sp>
        <p:nvSpPr>
          <p:cNvPr id="3" name="Text Placeholder 2"/>
          <p:cNvSpPr>
            <a:spLocks noGrp="1"/>
          </p:cNvSpPr>
          <p:nvPr>
            <p:ph type="body" idx="1"/>
          </p:nvPr>
        </p:nvSpPr>
        <p:spPr>
          <a:xfrm>
            <a:off x="1114424" y="2595562"/>
            <a:ext cx="7610476" cy="3670767"/>
          </a:xfrm>
          <a:prstGeom prst="rect">
            <a:avLst/>
          </a:prstGeom>
          <a:ln>
            <a:noFill/>
          </a:ln>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70FAA508-F0CD-46EA-95FB-26B559A0B5D9}" type="datetimeFigureOut">
              <a:rPr lang="en-US" smtClean="0"/>
              <a:pPr/>
              <a:t>4/14/2020</a:t>
            </a:fld>
            <a:endParaRPr lang="en-US" dirty="0"/>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4A822907-8A9D-4F6B-98F6-913902AD56B5}" type="slidenum">
              <a:rPr lang="en-US" smtClean="0"/>
              <a:pPr/>
              <a:t>‹#›</a:t>
            </a:fld>
            <a:endParaRPr lang="en-US" dirty="0"/>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cSld>
  <p:clrMap bg1="lt1" tx1="dk1" bg2="lt2" tx2="dk2" accent1="accent1" accent2="accent2" accent3="accent3" accent4="accent4" accent5="accent5" accent6="accent6" hlink="hlink" folHlink="folHlink"/>
  <p:sldLayoutIdLst>
    <p:sldLayoutId id="2147483661" r:id="rId1"/>
    <p:sldLayoutId id="2147483666" r:id="rId2"/>
    <p:sldLayoutId id="2147483662" r:id="rId3"/>
    <p:sldLayoutId id="2147483665" r:id="rId4"/>
    <p:sldLayoutId id="2147483667" r:id="rId5"/>
    <p:sldLayoutId id="2147483668" r:id="rId6"/>
    <p:sldLayoutId id="2147483670" r:id="rId7"/>
  </p:sldLayoutIdLst>
  <p:txStyles>
    <p:titleStyle>
      <a:lvl1pPr marL="0" indent="0" algn="l" defTabSz="914400" rtl="0" eaLnBrk="1" latinLnBrk="0" hangingPunct="1">
        <a:spcBef>
          <a:spcPct val="0"/>
        </a:spcBef>
        <a:buNone/>
        <a:defRPr sz="4000" kern="1200">
          <a:solidFill>
            <a:schemeClr val="bg1"/>
          </a:solidFill>
          <a:latin typeface="Arial"/>
          <a:ea typeface="+mj-ea"/>
          <a:cs typeface="Arial"/>
        </a:defRPr>
      </a:lvl1pPr>
    </p:titleStyle>
    <p:body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Arial"/>
          <a:ea typeface="+mn-ea"/>
          <a:cs typeface="Arial"/>
        </a:defRPr>
      </a:lvl1pPr>
      <a:lvl2pPr marL="685800" indent="-3365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Arial"/>
          <a:ea typeface="+mn-ea"/>
          <a:cs typeface="Arial"/>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Arial"/>
          <a:ea typeface="+mn-ea"/>
          <a:cs typeface="Arial"/>
        </a:defRPr>
      </a:lvl3pPr>
      <a:lvl4pPr marL="1371600" indent="-3365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Arial"/>
          <a:ea typeface="+mn-ea"/>
          <a:cs typeface="Arial"/>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Arial"/>
          <a:ea typeface="+mn-ea"/>
          <a:cs typeface="Arial"/>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hyperlink" Target="https://doc.qt.io/qt-5/qml-string.html" TargetMode="External"/><Relationship Id="rId3" Type="http://schemas.openxmlformats.org/officeDocument/2006/relationships/hyperlink" Target="https://doc.qt.io/qt-5/qml-double.html" TargetMode="External"/><Relationship Id="rId7" Type="http://schemas.openxmlformats.org/officeDocument/2006/relationships/hyperlink" Target="https://doc.qt.io/qt-5/qml-real.html" TargetMode="External"/><Relationship Id="rId2" Type="http://schemas.openxmlformats.org/officeDocument/2006/relationships/hyperlink" Target="https://doc.qt.io/qt-5/qml-bool.html" TargetMode="External"/><Relationship Id="rId1" Type="http://schemas.openxmlformats.org/officeDocument/2006/relationships/slideLayout" Target="../slideLayouts/slideLayout7.xml"/><Relationship Id="rId6" Type="http://schemas.openxmlformats.org/officeDocument/2006/relationships/hyperlink" Target="https://doc.qt.io/qt-5/qml-list.html" TargetMode="External"/><Relationship Id="rId5" Type="http://schemas.openxmlformats.org/officeDocument/2006/relationships/hyperlink" Target="https://doc.qt.io/qt-5/qml-int.html" TargetMode="External"/><Relationship Id="rId10" Type="http://schemas.openxmlformats.org/officeDocument/2006/relationships/hyperlink" Target="https://doc.qt.io/qt-5/qml-var.html" TargetMode="External"/><Relationship Id="rId4" Type="http://schemas.openxmlformats.org/officeDocument/2006/relationships/hyperlink" Target="https://doc.qt.io/qt-5/qml-enumeration.html" TargetMode="External"/><Relationship Id="rId9" Type="http://schemas.openxmlformats.org/officeDocument/2006/relationships/hyperlink" Target="https://doc.qt.io/qt-5/qml-url.html"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doc.qt.io/qt-5/qml-qtquick-flow.html" TargetMode="External"/><Relationship Id="rId7" Type="http://schemas.openxmlformats.org/officeDocument/2006/relationships/hyperlink" Target="https://doc.qt.io/qt-5/qml-qtquick-row.html" TargetMode="External"/><Relationship Id="rId2" Type="http://schemas.openxmlformats.org/officeDocument/2006/relationships/hyperlink" Target="https://doc.qt.io/qt-5/qml-qtquick-column.html" TargetMode="External"/><Relationship Id="rId1" Type="http://schemas.openxmlformats.org/officeDocument/2006/relationships/slideLayout" Target="../slideLayouts/slideLayout7.xml"/><Relationship Id="rId6" Type="http://schemas.openxmlformats.org/officeDocument/2006/relationships/hyperlink" Target="https://doc.qt.io/qt-5/qml-qtquick-positioner.html" TargetMode="External"/><Relationship Id="rId5" Type="http://schemas.openxmlformats.org/officeDocument/2006/relationships/hyperlink" Target="https://doc.qt.io/qt-5/qml-qtquick-layoutmirroring.html" TargetMode="External"/><Relationship Id="rId4" Type="http://schemas.openxmlformats.org/officeDocument/2006/relationships/hyperlink" Target="https://doc.qt.io/qt-5/qml-qtquick-grid.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ull-screen-blue-background.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9143086" cy="6858000"/>
          </a:xfrm>
          <a:prstGeom prst="rect">
            <a:avLst/>
          </a:prstGeom>
        </p:spPr>
      </p:pic>
    </p:spTree>
    <p:extLst>
      <p:ext uri="{BB962C8B-B14F-4D97-AF65-F5344CB8AC3E}">
        <p14:creationId xmlns:p14="http://schemas.microsoft.com/office/powerpoint/2010/main" val="2979272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887850" y="880712"/>
            <a:ext cx="4160617" cy="7332777"/>
          </a:xfrm>
          <a:prstGeom prst="rect">
            <a:avLst/>
          </a:prstGeom>
          <a:ln>
            <a:noFill/>
          </a:ln>
        </p:spPr>
        <p:txBody>
          <a:bodyPr vert="horz" lIns="91440" tIns="45720" rIns="91440" bIns="45720" rtlCol="0">
            <a:noAutofit/>
          </a:bodyPr>
          <a:lstStyle/>
          <a:p>
            <a:pPr marL="273050" indent="-273050">
              <a:lnSpc>
                <a:spcPct val="150000"/>
              </a:lnSpc>
              <a:buClr>
                <a:schemeClr val="accent1"/>
              </a:buClr>
              <a:buFont typeface="Wingdings 2" pitchFamily="18" charset="2"/>
              <a:buChar char=""/>
            </a:pPr>
            <a:endParaRPr lang="en-IN" sz="1200" dirty="0">
              <a:solidFill>
                <a:schemeClr val="tx1">
                  <a:lumMod val="65000"/>
                  <a:lumOff val="35000"/>
                </a:schemeClr>
              </a:solidFill>
              <a:latin typeface="Arial"/>
              <a:cs typeface="Arial"/>
            </a:endParaRPr>
          </a:p>
        </p:txBody>
      </p:sp>
      <p:sp>
        <p:nvSpPr>
          <p:cNvPr id="7" name="TextBox 6"/>
          <p:cNvSpPr txBox="1"/>
          <p:nvPr/>
        </p:nvSpPr>
        <p:spPr>
          <a:xfrm>
            <a:off x="178594" y="185299"/>
            <a:ext cx="4786313" cy="461665"/>
          </a:xfrm>
          <a:prstGeom prst="rect">
            <a:avLst/>
          </a:prstGeom>
          <a:noFill/>
        </p:spPr>
        <p:txBody>
          <a:bodyPr wrap="square" rtlCol="0">
            <a:spAutoFit/>
          </a:bodyPr>
          <a:lstStyle/>
          <a:p>
            <a:r>
              <a:rPr lang="en-US" sz="2400" dirty="0">
                <a:solidFill>
                  <a:schemeClr val="tx2"/>
                </a:solidFill>
              </a:rPr>
              <a:t>QML </a:t>
            </a:r>
            <a:endParaRPr lang="en-IN" sz="2400" dirty="0">
              <a:solidFill>
                <a:schemeClr val="tx2"/>
              </a:solidFill>
            </a:endParaRPr>
          </a:p>
        </p:txBody>
      </p:sp>
      <p:sp>
        <p:nvSpPr>
          <p:cNvPr id="4" name="Rectangle 3">
            <a:extLst>
              <a:ext uri="{FF2B5EF4-FFF2-40B4-BE49-F238E27FC236}">
                <a16:creationId xmlns:a16="http://schemas.microsoft.com/office/drawing/2014/main" id="{520E6CF5-55F3-4F06-BE71-8EC7A613BBF4}"/>
              </a:ext>
            </a:extLst>
          </p:cNvPr>
          <p:cNvSpPr/>
          <p:nvPr/>
        </p:nvSpPr>
        <p:spPr>
          <a:xfrm>
            <a:off x="1202051" y="911769"/>
            <a:ext cx="5886645" cy="461666"/>
          </a:xfrm>
          <a:prstGeom prst="rect">
            <a:avLst/>
          </a:prstGeom>
          <a:noFill/>
        </p:spPr>
        <p:txBody>
          <a:bodyPr wrap="square" lIns="91440" tIns="45720" rIns="91440" bIns="45720">
            <a:normAutofit fontScale="92500" lnSpcReduction="10000"/>
          </a:bodyPr>
          <a:lstStyle/>
          <a:p>
            <a:pPr algn="ctr"/>
            <a:r>
              <a:rPr lang="en-US" sz="2800" dirty="0">
                <a:ln w="0"/>
                <a:effectLst>
                  <a:outerShdw blurRad="38100" dist="19050" dir="2700000" algn="tl" rotWithShape="0">
                    <a:schemeClr val="dk1">
                      <a:alpha val="40000"/>
                    </a:schemeClr>
                  </a:outerShdw>
                </a:effectLst>
              </a:rPr>
              <a:t>QML Mouse Events</a:t>
            </a:r>
          </a:p>
          <a:p>
            <a:pPr algn="ct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3">
            <a:extLst>
              <a:ext uri="{FF2B5EF4-FFF2-40B4-BE49-F238E27FC236}">
                <a16:creationId xmlns:a16="http://schemas.microsoft.com/office/drawing/2014/main" id="{1CD7D7B1-AE07-48B8-9BF1-630D34AD5FC0}"/>
              </a:ext>
            </a:extLst>
          </p:cNvPr>
          <p:cNvSpPr>
            <a:spLocks noChangeArrowheads="1"/>
          </p:cNvSpPr>
          <p:nvPr/>
        </p:nvSpPr>
        <p:spPr bwMode="auto">
          <a:xfrm>
            <a:off x="275321" y="1527171"/>
            <a:ext cx="8593357"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44" tIns="0" rIns="19044"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IN" dirty="0"/>
              <a:t>QML uses signals and handlers to deliver mouse interactions. Specifically, the </a:t>
            </a:r>
            <a:r>
              <a:rPr lang="en-IN" dirty="0" err="1"/>
              <a:t>MouseArea</a:t>
            </a:r>
            <a:r>
              <a:rPr lang="en-IN" dirty="0"/>
              <a:t> and </a:t>
            </a:r>
            <a:r>
              <a:rPr lang="en-IN" dirty="0" err="1"/>
              <a:t>MouseEvent</a:t>
            </a:r>
            <a:r>
              <a:rPr lang="en-IN" dirty="0"/>
              <a:t> elements provide QML components with signal handlers to accept mouse events within a defined area.</a:t>
            </a:r>
          </a:p>
          <a:p>
            <a:pPr lvl="0"/>
            <a:endParaRPr lang="en-IN" dirty="0"/>
          </a:p>
          <a:p>
            <a:pPr lvl="0"/>
            <a:r>
              <a:rPr lang="en-IN" dirty="0"/>
              <a:t>The </a:t>
            </a:r>
            <a:r>
              <a:rPr lang="en-IN" dirty="0" err="1"/>
              <a:t>MouseArea</a:t>
            </a:r>
            <a:r>
              <a:rPr lang="en-IN" dirty="0"/>
              <a:t> element receives events within a defined area. One quick way to define this area is to anchor the </a:t>
            </a:r>
            <a:r>
              <a:rPr lang="en-IN" dirty="0" err="1"/>
              <a:t>MouseArea</a:t>
            </a:r>
            <a:r>
              <a:rPr lang="en-IN" dirty="0"/>
              <a:t> to its parent's area using the </a:t>
            </a:r>
            <a:r>
              <a:rPr lang="en-IN" dirty="0" err="1"/>
              <a:t>anchors.fill</a:t>
            </a:r>
            <a:r>
              <a:rPr lang="en-IN" dirty="0"/>
              <a:t> property.</a:t>
            </a:r>
            <a:endParaRPr lang="pt-BR" altLang="en-US" sz="1600"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en-US" sz="1600" b="0" i="0" u="none" strike="noStrike" cap="none" normalizeH="0" baseline="0" dirty="0">
              <a:ln>
                <a:noFill/>
              </a:ln>
              <a:solidFill>
                <a:schemeClr val="tx1"/>
              </a:solidFill>
              <a:effectLst/>
              <a:latin typeface="+mj-lt"/>
            </a:endParaRPr>
          </a:p>
          <a:p>
            <a:pPr lvl="0"/>
            <a:endParaRPr kumimoji="0" lang="en-US" altLang="en-US" sz="1600" b="0" i="0" u="none" strike="noStrike" cap="none" normalizeH="0" baseline="0" dirty="0">
              <a:ln>
                <a:noFill/>
              </a:ln>
              <a:solidFill>
                <a:schemeClr val="tx1"/>
              </a:solidFill>
              <a:effectLst/>
              <a:latin typeface="+mj-lt"/>
            </a:endParaRPr>
          </a:p>
        </p:txBody>
      </p:sp>
      <p:sp>
        <p:nvSpPr>
          <p:cNvPr id="3" name="TextBox 2">
            <a:extLst>
              <a:ext uri="{FF2B5EF4-FFF2-40B4-BE49-F238E27FC236}">
                <a16:creationId xmlns:a16="http://schemas.microsoft.com/office/drawing/2014/main" id="{EAABC144-05E8-4D8C-A183-8F87AEE49BBD}"/>
              </a:ext>
            </a:extLst>
          </p:cNvPr>
          <p:cNvSpPr txBox="1"/>
          <p:nvPr/>
        </p:nvSpPr>
        <p:spPr>
          <a:xfrm>
            <a:off x="335560" y="3833769"/>
            <a:ext cx="4160617" cy="2277547"/>
          </a:xfrm>
          <a:prstGeom prst="rect">
            <a:avLst/>
          </a:prstGeom>
          <a:noFill/>
        </p:spPr>
        <p:txBody>
          <a:bodyPr wrap="square" rtlCol="0">
            <a:spAutoFit/>
          </a:bodyPr>
          <a:lstStyle/>
          <a:p>
            <a:r>
              <a:rPr lang="en-IN" sz="1200" dirty="0"/>
              <a:t>Rectangle {</a:t>
            </a:r>
          </a:p>
          <a:p>
            <a:r>
              <a:rPr lang="en-IN" sz="1200" dirty="0"/>
              <a:t>    id: button1</a:t>
            </a:r>
          </a:p>
          <a:p>
            <a:r>
              <a:rPr lang="en-IN" sz="1200" dirty="0"/>
              <a:t>    width: 100</a:t>
            </a:r>
          </a:p>
          <a:p>
            <a:r>
              <a:rPr lang="en-IN" sz="1200" dirty="0"/>
              <a:t>    height: 100</a:t>
            </a:r>
          </a:p>
          <a:p>
            <a:endParaRPr lang="en-IN" sz="1200" dirty="0"/>
          </a:p>
          <a:p>
            <a:r>
              <a:rPr lang="en-IN" sz="1200" dirty="0"/>
              <a:t>    </a:t>
            </a:r>
            <a:r>
              <a:rPr lang="en-IN" sz="1200" dirty="0" err="1"/>
              <a:t>MouseArea</a:t>
            </a:r>
            <a:r>
              <a:rPr lang="en-IN" sz="1200" dirty="0"/>
              <a:t> {</a:t>
            </a:r>
          </a:p>
          <a:p>
            <a:r>
              <a:rPr lang="en-IN" sz="1200" dirty="0"/>
              <a:t>        </a:t>
            </a:r>
            <a:r>
              <a:rPr lang="en-IN" sz="1200" dirty="0" err="1"/>
              <a:t>anchors.fill</a:t>
            </a:r>
            <a:r>
              <a:rPr lang="en-IN" sz="1200" dirty="0"/>
              <a:t>: parent</a:t>
            </a:r>
          </a:p>
          <a:p>
            <a:r>
              <a:rPr lang="en-IN" sz="1200" dirty="0"/>
              <a:t>        </a:t>
            </a:r>
            <a:r>
              <a:rPr lang="en-IN" sz="1200" dirty="0" err="1"/>
              <a:t>onClicked</a:t>
            </a:r>
            <a:r>
              <a:rPr lang="en-IN" sz="1200" dirty="0"/>
              <a:t>: console.log("button clicked")</a:t>
            </a:r>
          </a:p>
          <a:p>
            <a:r>
              <a:rPr lang="en-IN" sz="1200" dirty="0"/>
              <a:t>    }</a:t>
            </a:r>
          </a:p>
          <a:p>
            <a:r>
              <a:rPr lang="en-IN" sz="1200" dirty="0"/>
              <a:t>  </a:t>
            </a:r>
          </a:p>
          <a:p>
            <a:r>
              <a:rPr lang="en-IN" sz="1200" dirty="0"/>
              <a:t>}</a:t>
            </a:r>
          </a:p>
          <a:p>
            <a:endParaRPr lang="en-IN" sz="1000" dirty="0"/>
          </a:p>
        </p:txBody>
      </p:sp>
      <p:sp>
        <p:nvSpPr>
          <p:cNvPr id="5" name="TextBox 4">
            <a:extLst>
              <a:ext uri="{FF2B5EF4-FFF2-40B4-BE49-F238E27FC236}">
                <a16:creationId xmlns:a16="http://schemas.microsoft.com/office/drawing/2014/main" id="{7674BA95-1C35-4D6F-922E-6D7EB7057B48}"/>
              </a:ext>
            </a:extLst>
          </p:cNvPr>
          <p:cNvSpPr txBox="1"/>
          <p:nvPr/>
        </p:nvSpPr>
        <p:spPr>
          <a:xfrm>
            <a:off x="4182670" y="4025333"/>
            <a:ext cx="4504888" cy="1754326"/>
          </a:xfrm>
          <a:prstGeom prst="rect">
            <a:avLst/>
          </a:prstGeom>
          <a:noFill/>
        </p:spPr>
        <p:txBody>
          <a:bodyPr wrap="square" rtlCol="0">
            <a:spAutoFit/>
          </a:bodyPr>
          <a:lstStyle/>
          <a:p>
            <a:r>
              <a:rPr lang="en-IN" sz="1200" dirty="0"/>
              <a:t> </a:t>
            </a:r>
            <a:r>
              <a:rPr lang="en-IN" sz="1200" dirty="0" err="1"/>
              <a:t>MouseArea</a:t>
            </a:r>
            <a:r>
              <a:rPr lang="en-IN" sz="1200" dirty="0"/>
              <a:t> {</a:t>
            </a:r>
          </a:p>
          <a:p>
            <a:endParaRPr lang="en-IN" sz="1200" dirty="0"/>
          </a:p>
          <a:p>
            <a:r>
              <a:rPr lang="en-IN" sz="1200" dirty="0"/>
              <a:t>        </a:t>
            </a:r>
            <a:r>
              <a:rPr lang="en-IN" sz="1200" dirty="0" err="1"/>
              <a:t>anchors.fill</a:t>
            </a:r>
            <a:r>
              <a:rPr lang="en-IN" sz="1200" dirty="0"/>
              <a:t>: parent</a:t>
            </a:r>
          </a:p>
          <a:p>
            <a:r>
              <a:rPr lang="en-IN" sz="1200" dirty="0"/>
              <a:t>        </a:t>
            </a:r>
            <a:r>
              <a:rPr lang="en-IN" sz="1200" dirty="0" err="1"/>
              <a:t>onClicked</a:t>
            </a:r>
            <a:r>
              <a:rPr lang="en-IN" sz="1200" dirty="0"/>
              <a:t>: console.log("area clicked")</a:t>
            </a:r>
          </a:p>
          <a:p>
            <a:r>
              <a:rPr lang="en-IN" sz="1200" dirty="0"/>
              <a:t>        </a:t>
            </a:r>
            <a:r>
              <a:rPr lang="en-IN" sz="1200" dirty="0" err="1"/>
              <a:t>onDoubleClicked</a:t>
            </a:r>
            <a:r>
              <a:rPr lang="en-IN" sz="1200" dirty="0"/>
              <a:t>: console.log("area double clicked")</a:t>
            </a:r>
          </a:p>
          <a:p>
            <a:r>
              <a:rPr lang="en-IN" sz="1200" dirty="0"/>
              <a:t>        </a:t>
            </a:r>
            <a:r>
              <a:rPr lang="en-IN" sz="1200" dirty="0" err="1"/>
              <a:t>onEntered</a:t>
            </a:r>
            <a:r>
              <a:rPr lang="en-IN" sz="1200" dirty="0"/>
              <a:t>: console.log("mouse entered the area")</a:t>
            </a:r>
          </a:p>
          <a:p>
            <a:r>
              <a:rPr lang="en-IN" sz="1200" dirty="0"/>
              <a:t>        </a:t>
            </a:r>
            <a:r>
              <a:rPr lang="en-IN" sz="1200" dirty="0" err="1"/>
              <a:t>onExited</a:t>
            </a:r>
            <a:r>
              <a:rPr lang="en-IN" sz="1200" dirty="0"/>
              <a:t>: console.log("mouse left the area")</a:t>
            </a:r>
          </a:p>
          <a:p>
            <a:endParaRPr lang="en-IN" sz="1200" dirty="0"/>
          </a:p>
          <a:p>
            <a:r>
              <a:rPr lang="en-IN" sz="1200" dirty="0"/>
              <a:t>    }</a:t>
            </a:r>
          </a:p>
        </p:txBody>
      </p:sp>
    </p:spTree>
    <p:extLst>
      <p:ext uri="{BB962C8B-B14F-4D97-AF65-F5344CB8AC3E}">
        <p14:creationId xmlns:p14="http://schemas.microsoft.com/office/powerpoint/2010/main" val="987955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887850" y="880712"/>
            <a:ext cx="4160617" cy="7332777"/>
          </a:xfrm>
          <a:prstGeom prst="rect">
            <a:avLst/>
          </a:prstGeom>
          <a:ln>
            <a:noFill/>
          </a:ln>
        </p:spPr>
        <p:txBody>
          <a:bodyPr vert="horz" lIns="91440" tIns="45720" rIns="91440" bIns="45720" rtlCol="0">
            <a:noAutofit/>
          </a:bodyPr>
          <a:lstStyle/>
          <a:p>
            <a:pPr marL="273050" indent="-273050">
              <a:lnSpc>
                <a:spcPct val="150000"/>
              </a:lnSpc>
              <a:buClr>
                <a:schemeClr val="accent1"/>
              </a:buClr>
              <a:buFont typeface="Wingdings 2" pitchFamily="18" charset="2"/>
              <a:buChar char=""/>
            </a:pPr>
            <a:endParaRPr lang="en-IN" sz="1200" dirty="0">
              <a:solidFill>
                <a:schemeClr val="tx1">
                  <a:lumMod val="65000"/>
                  <a:lumOff val="35000"/>
                </a:schemeClr>
              </a:solidFill>
              <a:latin typeface="Arial"/>
              <a:cs typeface="Arial"/>
            </a:endParaRPr>
          </a:p>
        </p:txBody>
      </p:sp>
      <p:sp>
        <p:nvSpPr>
          <p:cNvPr id="7" name="TextBox 6"/>
          <p:cNvSpPr txBox="1"/>
          <p:nvPr/>
        </p:nvSpPr>
        <p:spPr>
          <a:xfrm>
            <a:off x="178594" y="185299"/>
            <a:ext cx="4786313" cy="461665"/>
          </a:xfrm>
          <a:prstGeom prst="rect">
            <a:avLst/>
          </a:prstGeom>
          <a:noFill/>
        </p:spPr>
        <p:txBody>
          <a:bodyPr wrap="square" rtlCol="0">
            <a:spAutoFit/>
          </a:bodyPr>
          <a:lstStyle/>
          <a:p>
            <a:r>
              <a:rPr lang="en-US" sz="2400" dirty="0">
                <a:solidFill>
                  <a:schemeClr val="tx2"/>
                </a:solidFill>
              </a:rPr>
              <a:t>QML </a:t>
            </a:r>
            <a:endParaRPr lang="en-IN" sz="2400" dirty="0">
              <a:solidFill>
                <a:schemeClr val="tx2"/>
              </a:solidFill>
            </a:endParaRPr>
          </a:p>
        </p:txBody>
      </p:sp>
      <p:sp>
        <p:nvSpPr>
          <p:cNvPr id="4" name="Rectangle 3">
            <a:extLst>
              <a:ext uri="{FF2B5EF4-FFF2-40B4-BE49-F238E27FC236}">
                <a16:creationId xmlns:a16="http://schemas.microsoft.com/office/drawing/2014/main" id="{520E6CF5-55F3-4F06-BE71-8EC7A613BBF4}"/>
              </a:ext>
            </a:extLst>
          </p:cNvPr>
          <p:cNvSpPr/>
          <p:nvPr/>
        </p:nvSpPr>
        <p:spPr>
          <a:xfrm>
            <a:off x="1202051" y="911769"/>
            <a:ext cx="5886645" cy="461666"/>
          </a:xfrm>
          <a:prstGeom prst="rect">
            <a:avLst/>
          </a:prstGeom>
          <a:noFill/>
        </p:spPr>
        <p:txBody>
          <a:bodyPr wrap="square" lIns="91440" tIns="45720" rIns="91440" bIns="45720">
            <a:normAutofit fontScale="92500" lnSpcReduction="10000"/>
          </a:bodyPr>
          <a:lstStyle/>
          <a:p>
            <a:pPr algn="ctr"/>
            <a:r>
              <a:rPr lang="en-IN" sz="2800" dirty="0">
                <a:ln w="0"/>
                <a:effectLst>
                  <a:outerShdw blurRad="38100" dist="19050" dir="2700000" algn="tl" rotWithShape="0">
                    <a:schemeClr val="dk1">
                      <a:alpha val="40000"/>
                    </a:schemeClr>
                  </a:outerShdw>
                </a:effectLst>
              </a:rPr>
              <a:t>Models and Views in Qt Quick</a:t>
            </a:r>
            <a:endParaRPr lang="en-US" sz="2800" dirty="0">
              <a:ln w="0"/>
              <a:effectLst>
                <a:outerShdw blurRad="38100" dist="19050" dir="2700000" algn="tl" rotWithShape="0">
                  <a:schemeClr val="dk1">
                    <a:alpha val="40000"/>
                  </a:schemeClr>
                </a:outerShdw>
              </a:effectLst>
            </a:endParaRPr>
          </a:p>
          <a:p>
            <a:pPr algn="ct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3">
            <a:extLst>
              <a:ext uri="{FF2B5EF4-FFF2-40B4-BE49-F238E27FC236}">
                <a16:creationId xmlns:a16="http://schemas.microsoft.com/office/drawing/2014/main" id="{1CD7D7B1-AE07-48B8-9BF1-630D34AD5FC0}"/>
              </a:ext>
            </a:extLst>
          </p:cNvPr>
          <p:cNvSpPr>
            <a:spLocks noChangeArrowheads="1"/>
          </p:cNvSpPr>
          <p:nvPr/>
        </p:nvSpPr>
        <p:spPr bwMode="auto">
          <a:xfrm>
            <a:off x="275321" y="1607183"/>
            <a:ext cx="8593357"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44" tIns="0" rIns="19044"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IN" dirty="0"/>
              <a:t>applications need to form data and display the data. Qt Quick has the notion of models, views, and delegates to display data. They modularize the visualization of data in order to give the developer or designer control over the different aspects of the data.</a:t>
            </a:r>
            <a:endParaRPr kumimoji="0" lang="en-US" altLang="en-US" sz="1600" b="0" i="0" u="none" strike="noStrike" cap="none" normalizeH="0" baseline="0" dirty="0">
              <a:ln>
                <a:noFill/>
              </a:ln>
              <a:solidFill>
                <a:schemeClr val="tx1"/>
              </a:solidFill>
              <a:effectLst/>
              <a:latin typeface="+mj-lt"/>
            </a:endParaRPr>
          </a:p>
        </p:txBody>
      </p:sp>
      <p:pic>
        <p:nvPicPr>
          <p:cNvPr id="5122" name="Picture 2">
            <a:extLst>
              <a:ext uri="{FF2B5EF4-FFF2-40B4-BE49-F238E27FC236}">
                <a16:creationId xmlns:a16="http://schemas.microsoft.com/office/drawing/2014/main" id="{455EC1BC-3586-46CD-B73A-2673F34001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951" y="3498306"/>
            <a:ext cx="2276475" cy="24479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EABA321-04F2-4C20-BBBE-A1B39350FEA7}"/>
              </a:ext>
            </a:extLst>
          </p:cNvPr>
          <p:cNvSpPr/>
          <p:nvPr/>
        </p:nvSpPr>
        <p:spPr>
          <a:xfrm>
            <a:off x="3284290" y="3297365"/>
            <a:ext cx="5129868" cy="2862322"/>
          </a:xfrm>
          <a:prstGeom prst="rect">
            <a:avLst/>
          </a:prstGeom>
        </p:spPr>
        <p:txBody>
          <a:bodyPr wrap="square">
            <a:spAutoFit/>
          </a:bodyPr>
          <a:lstStyle/>
          <a:p>
            <a:r>
              <a:rPr lang="en-IN" sz="1200" dirty="0"/>
              <a:t> </a:t>
            </a:r>
            <a:r>
              <a:rPr lang="en-IN" sz="1200" dirty="0" err="1"/>
              <a:t>ListModel</a:t>
            </a:r>
            <a:r>
              <a:rPr lang="en-IN" sz="1200" dirty="0"/>
              <a:t> {</a:t>
            </a:r>
          </a:p>
          <a:p>
            <a:r>
              <a:rPr lang="en-IN" sz="1200" dirty="0"/>
              <a:t>        id: </a:t>
            </a:r>
            <a:r>
              <a:rPr lang="en-IN" sz="1200" dirty="0" err="1"/>
              <a:t>todomodel</a:t>
            </a:r>
            <a:endParaRPr lang="en-IN" sz="1200" dirty="0"/>
          </a:p>
          <a:p>
            <a:r>
              <a:rPr lang="en-IN" sz="1200" dirty="0"/>
              <a:t>        </a:t>
            </a:r>
            <a:r>
              <a:rPr lang="en-IN" sz="1200" dirty="0" err="1"/>
              <a:t>ListElement</a:t>
            </a:r>
            <a:r>
              <a:rPr lang="en-IN" sz="1200" dirty="0"/>
              <a:t> {done: </a:t>
            </a:r>
            <a:r>
              <a:rPr lang="en-IN" sz="1200" dirty="0" err="1"/>
              <a:t>false;description</a:t>
            </a:r>
            <a:r>
              <a:rPr lang="en-IN" sz="1200" dirty="0"/>
              <a:t>:"wash the car"}</a:t>
            </a:r>
          </a:p>
          <a:p>
            <a:r>
              <a:rPr lang="en-IN" sz="1200" dirty="0"/>
              <a:t>        </a:t>
            </a:r>
            <a:r>
              <a:rPr lang="en-IN" sz="1200" dirty="0" err="1"/>
              <a:t>ListElement</a:t>
            </a:r>
            <a:r>
              <a:rPr lang="en-IN" sz="1200" dirty="0"/>
              <a:t> {done: </a:t>
            </a:r>
            <a:r>
              <a:rPr lang="en-IN" sz="1200" dirty="0" err="1"/>
              <a:t>false;description</a:t>
            </a:r>
            <a:r>
              <a:rPr lang="en-IN" sz="1200" dirty="0"/>
              <a:t>:"Buy milk and vegetables"}</a:t>
            </a:r>
          </a:p>
          <a:p>
            <a:r>
              <a:rPr lang="en-IN" sz="1200" dirty="0"/>
              <a:t>        </a:t>
            </a:r>
            <a:r>
              <a:rPr lang="en-IN" sz="1200" dirty="0" err="1"/>
              <a:t>ListElement</a:t>
            </a:r>
            <a:r>
              <a:rPr lang="en-IN" sz="1200" dirty="0"/>
              <a:t> {done: </a:t>
            </a:r>
            <a:r>
              <a:rPr lang="en-IN" sz="1200" dirty="0" err="1"/>
              <a:t>false;description</a:t>
            </a:r>
            <a:r>
              <a:rPr lang="en-IN" sz="1200" dirty="0"/>
              <a:t>:"do homework"}</a:t>
            </a:r>
          </a:p>
          <a:p>
            <a:r>
              <a:rPr lang="en-IN" sz="1200" dirty="0"/>
              <a:t>    }</a:t>
            </a:r>
          </a:p>
          <a:p>
            <a:r>
              <a:rPr lang="en-IN" sz="1200" dirty="0"/>
              <a:t>    </a:t>
            </a:r>
          </a:p>
          <a:p>
            <a:r>
              <a:rPr lang="en-IN" sz="1200" dirty="0"/>
              <a:t>    </a:t>
            </a:r>
            <a:r>
              <a:rPr lang="en-IN" sz="1200" dirty="0" err="1"/>
              <a:t>ListView</a:t>
            </a:r>
            <a:r>
              <a:rPr lang="en-IN" sz="1200" dirty="0"/>
              <a:t> {</a:t>
            </a:r>
          </a:p>
          <a:p>
            <a:r>
              <a:rPr lang="en-IN" sz="1200" dirty="0"/>
              <a:t>        id: </a:t>
            </a:r>
            <a:r>
              <a:rPr lang="en-IN" sz="1200" dirty="0" err="1"/>
              <a:t>todoView</a:t>
            </a:r>
            <a:endParaRPr lang="en-IN" sz="1200" dirty="0"/>
          </a:p>
          <a:p>
            <a:r>
              <a:rPr lang="en-IN" sz="1200" dirty="0"/>
              <a:t>        model: </a:t>
            </a:r>
            <a:r>
              <a:rPr lang="en-IN" sz="1200" dirty="0" err="1"/>
              <a:t>todomodel</a:t>
            </a:r>
            <a:endParaRPr lang="en-IN" sz="1200" dirty="0"/>
          </a:p>
          <a:p>
            <a:r>
              <a:rPr lang="en-IN" sz="1200" dirty="0"/>
              <a:t>        delegate: Row {</a:t>
            </a:r>
          </a:p>
          <a:p>
            <a:r>
              <a:rPr lang="en-IN" sz="1200" dirty="0"/>
              <a:t>            </a:t>
            </a:r>
            <a:r>
              <a:rPr lang="en-IN" sz="1200" dirty="0" err="1"/>
              <a:t>CheckBox</a:t>
            </a:r>
            <a:r>
              <a:rPr lang="en-IN" sz="1200" dirty="0"/>
              <a:t> {checked: </a:t>
            </a:r>
            <a:r>
              <a:rPr lang="en-IN" sz="1200" dirty="0" err="1"/>
              <a:t>model.done</a:t>
            </a:r>
            <a:r>
              <a:rPr lang="en-IN" sz="1200" dirty="0"/>
              <a:t>}</a:t>
            </a:r>
          </a:p>
          <a:p>
            <a:r>
              <a:rPr lang="en-IN" sz="1200" dirty="0"/>
              <a:t>            </a:t>
            </a:r>
            <a:r>
              <a:rPr lang="en-IN" sz="1200" dirty="0" err="1"/>
              <a:t>TextInput</a:t>
            </a:r>
            <a:r>
              <a:rPr lang="en-IN" sz="1200" dirty="0"/>
              <a:t> { text: </a:t>
            </a:r>
            <a:r>
              <a:rPr lang="en-IN" sz="1200" dirty="0" err="1"/>
              <a:t>model.description</a:t>
            </a:r>
            <a:r>
              <a:rPr lang="en-IN" sz="1200" dirty="0"/>
              <a:t>}</a:t>
            </a:r>
          </a:p>
          <a:p>
            <a:r>
              <a:rPr lang="en-IN" sz="1200" dirty="0"/>
              <a:t>        }</a:t>
            </a:r>
          </a:p>
          <a:p>
            <a:r>
              <a:rPr lang="en-IN" sz="1200" dirty="0"/>
              <a:t>    }</a:t>
            </a:r>
          </a:p>
        </p:txBody>
      </p:sp>
    </p:spTree>
    <p:extLst>
      <p:ext uri="{BB962C8B-B14F-4D97-AF65-F5344CB8AC3E}">
        <p14:creationId xmlns:p14="http://schemas.microsoft.com/office/powerpoint/2010/main" val="3962175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887850" y="880712"/>
            <a:ext cx="4160617" cy="7332777"/>
          </a:xfrm>
          <a:prstGeom prst="rect">
            <a:avLst/>
          </a:prstGeom>
          <a:ln>
            <a:noFill/>
          </a:ln>
        </p:spPr>
        <p:txBody>
          <a:bodyPr vert="horz" lIns="91440" tIns="45720" rIns="91440" bIns="45720" rtlCol="0">
            <a:noAutofit/>
          </a:bodyPr>
          <a:lstStyle/>
          <a:p>
            <a:pPr marL="273050" indent="-273050">
              <a:lnSpc>
                <a:spcPct val="150000"/>
              </a:lnSpc>
              <a:buClr>
                <a:schemeClr val="accent1"/>
              </a:buClr>
              <a:buFont typeface="Wingdings 2" pitchFamily="18" charset="2"/>
              <a:buChar char=""/>
            </a:pPr>
            <a:endParaRPr lang="en-IN" sz="1200" dirty="0">
              <a:solidFill>
                <a:schemeClr val="tx1">
                  <a:lumMod val="65000"/>
                  <a:lumOff val="35000"/>
                </a:schemeClr>
              </a:solidFill>
              <a:latin typeface="Arial"/>
              <a:cs typeface="Arial"/>
            </a:endParaRPr>
          </a:p>
        </p:txBody>
      </p:sp>
      <p:sp>
        <p:nvSpPr>
          <p:cNvPr id="7" name="TextBox 6"/>
          <p:cNvSpPr txBox="1"/>
          <p:nvPr/>
        </p:nvSpPr>
        <p:spPr>
          <a:xfrm>
            <a:off x="178594" y="185299"/>
            <a:ext cx="4786313" cy="461665"/>
          </a:xfrm>
          <a:prstGeom prst="rect">
            <a:avLst/>
          </a:prstGeom>
          <a:noFill/>
        </p:spPr>
        <p:txBody>
          <a:bodyPr wrap="square" rtlCol="0">
            <a:spAutoFit/>
          </a:bodyPr>
          <a:lstStyle/>
          <a:p>
            <a:r>
              <a:rPr lang="en-US" sz="2400" dirty="0">
                <a:solidFill>
                  <a:schemeClr val="tx2"/>
                </a:solidFill>
              </a:rPr>
              <a:t>QML </a:t>
            </a:r>
            <a:endParaRPr lang="en-IN" sz="2400" dirty="0">
              <a:solidFill>
                <a:schemeClr val="tx2"/>
              </a:solidFill>
            </a:endParaRPr>
          </a:p>
        </p:txBody>
      </p:sp>
      <p:sp>
        <p:nvSpPr>
          <p:cNvPr id="4" name="Rectangle 3">
            <a:extLst>
              <a:ext uri="{FF2B5EF4-FFF2-40B4-BE49-F238E27FC236}">
                <a16:creationId xmlns:a16="http://schemas.microsoft.com/office/drawing/2014/main" id="{520E6CF5-55F3-4F06-BE71-8EC7A613BBF4}"/>
              </a:ext>
            </a:extLst>
          </p:cNvPr>
          <p:cNvSpPr/>
          <p:nvPr/>
        </p:nvSpPr>
        <p:spPr>
          <a:xfrm>
            <a:off x="1202051" y="911769"/>
            <a:ext cx="5886645" cy="461666"/>
          </a:xfrm>
          <a:prstGeom prst="rect">
            <a:avLst/>
          </a:prstGeom>
          <a:noFill/>
        </p:spPr>
        <p:txBody>
          <a:bodyPr wrap="square" lIns="91440" tIns="45720" rIns="91440" bIns="45720">
            <a:normAutofit fontScale="92500" lnSpcReduction="10000"/>
          </a:bodyPr>
          <a:lstStyle/>
          <a:p>
            <a:pPr algn="ctr"/>
            <a:r>
              <a:rPr lang="en-US" sz="2800" dirty="0">
                <a:ln w="0"/>
                <a:effectLst>
                  <a:outerShdw blurRad="38100" dist="19050" dir="2700000" algn="tl" rotWithShape="0">
                    <a:schemeClr val="dk1">
                      <a:alpha val="40000"/>
                    </a:schemeClr>
                  </a:outerShdw>
                </a:effectLst>
              </a:rPr>
              <a:t>Let's do some exercises</a:t>
            </a:r>
          </a:p>
          <a:p>
            <a:pPr algn="ct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3">
            <a:extLst>
              <a:ext uri="{FF2B5EF4-FFF2-40B4-BE49-F238E27FC236}">
                <a16:creationId xmlns:a16="http://schemas.microsoft.com/office/drawing/2014/main" id="{1CD7D7B1-AE07-48B8-9BF1-630D34AD5FC0}"/>
              </a:ext>
            </a:extLst>
          </p:cNvPr>
          <p:cNvSpPr>
            <a:spLocks noChangeArrowheads="1"/>
          </p:cNvSpPr>
          <p:nvPr/>
        </p:nvSpPr>
        <p:spPr bwMode="auto">
          <a:xfrm>
            <a:off x="568934" y="2046218"/>
            <a:ext cx="6519762"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44" tIns="0" rIns="19044"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lvl="0" indent="-285750">
              <a:buFont typeface="Arial" panose="020B0604020202020204" pitchFamily="34" charset="0"/>
              <a:buChar char="•"/>
            </a:pPr>
            <a:r>
              <a:rPr lang="en-US" altLang="en-US" sz="1600" dirty="0">
                <a:latin typeface="+mj-lt"/>
              </a:rPr>
              <a:t>Learn Rectangle properties </a:t>
            </a:r>
          </a:p>
          <a:p>
            <a:pPr marL="285750" lvl="0" indent="-285750">
              <a:buFont typeface="Arial" panose="020B0604020202020204" pitchFamily="34" charset="0"/>
              <a:buChar char="•"/>
            </a:pPr>
            <a:r>
              <a:rPr lang="en-IN" altLang="en-US" sz="1600" dirty="0">
                <a:latin typeface="+mj-lt"/>
              </a:rPr>
              <a:t>Learn how to create </a:t>
            </a:r>
            <a:r>
              <a:rPr lang="en-IN" altLang="en-US" sz="1600" dirty="0" err="1">
                <a:latin typeface="+mj-lt"/>
              </a:rPr>
              <a:t>Create</a:t>
            </a:r>
            <a:r>
              <a:rPr lang="en-IN" altLang="en-US" sz="1600" dirty="0">
                <a:latin typeface="+mj-lt"/>
              </a:rPr>
              <a:t> custom control (Button) </a:t>
            </a:r>
          </a:p>
          <a:p>
            <a:pPr marL="285750" lvl="0" indent="-285750">
              <a:buFont typeface="Arial" panose="020B0604020202020204" pitchFamily="34" charset="0"/>
              <a:buChar char="•"/>
            </a:pPr>
            <a:r>
              <a:rPr lang="en-US" altLang="en-US" sz="1600" dirty="0">
                <a:latin typeface="+mj-lt"/>
              </a:rPr>
              <a:t>How anchors work</a:t>
            </a:r>
          </a:p>
          <a:p>
            <a:pPr marL="285750" lvl="0" indent="-285750">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mj-lt"/>
              </a:rPr>
              <a:t>How to use Images</a:t>
            </a:r>
          </a:p>
          <a:p>
            <a:pPr marL="285750" lvl="0" indent="-285750">
              <a:buFont typeface="Arial" panose="020B0604020202020204" pitchFamily="34" charset="0"/>
              <a:buChar char="•"/>
            </a:pPr>
            <a:r>
              <a:rPr lang="en-US" altLang="en-US" sz="1600" dirty="0">
                <a:latin typeface="+mj-lt"/>
              </a:rPr>
              <a:t>MVC Demo. Create a simple </a:t>
            </a:r>
            <a:r>
              <a:rPr lang="en-US" altLang="en-US" sz="1600" dirty="0" err="1">
                <a:latin typeface="+mj-lt"/>
              </a:rPr>
              <a:t>TodoList</a:t>
            </a:r>
            <a:r>
              <a:rPr lang="en-US" altLang="en-US" sz="1600" dirty="0">
                <a:latin typeface="+mj-lt"/>
              </a:rPr>
              <a:t> application</a:t>
            </a:r>
            <a:endParaRPr kumimoji="0" lang="en-US" altLang="en-US" sz="16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969939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ull-screen-green-background.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3086" cy="6858000"/>
          </a:xfrm>
          <a:prstGeom prst="rect">
            <a:avLst/>
          </a:prstGeom>
        </p:spPr>
      </p:pic>
    </p:spTree>
    <p:extLst>
      <p:ext uri="{BB962C8B-B14F-4D97-AF65-F5344CB8AC3E}">
        <p14:creationId xmlns:p14="http://schemas.microsoft.com/office/powerpoint/2010/main" val="1935373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BDCF26"/>
          </a:solidFill>
        </p:spPr>
        <p:txBody>
          <a:bodyPr tIns="46800" bIns="46800" anchor="b" anchorCtr="0">
            <a:noAutofit/>
          </a:bodyPr>
          <a:lstStyle/>
          <a:p>
            <a:pPr algn="r"/>
            <a:r>
              <a:rPr lang="en-US" sz="3200" dirty="0"/>
              <a:t>QML</a:t>
            </a:r>
          </a:p>
        </p:txBody>
      </p:sp>
      <p:sp>
        <p:nvSpPr>
          <p:cNvPr id="3" name="Subtitle 2"/>
          <p:cNvSpPr>
            <a:spLocks noGrp="1"/>
          </p:cNvSpPr>
          <p:nvPr>
            <p:ph type="subTitle" idx="1"/>
          </p:nvPr>
        </p:nvSpPr>
        <p:spPr>
          <a:xfrm>
            <a:off x="914400" y="3034554"/>
            <a:ext cx="8001000" cy="3734306"/>
          </a:xfrm>
        </p:spPr>
        <p:txBody>
          <a:bodyPr>
            <a:normAutofit/>
          </a:bodyPr>
          <a:lstStyle/>
          <a:p>
            <a:pPr algn="r"/>
            <a:r>
              <a:rPr lang="en-US" sz="1200" dirty="0"/>
              <a:t> </a:t>
            </a:r>
          </a:p>
        </p:txBody>
      </p:sp>
      <p:sp>
        <p:nvSpPr>
          <p:cNvPr id="4" name="Subtitle 2"/>
          <p:cNvSpPr txBox="1">
            <a:spLocks/>
          </p:cNvSpPr>
          <p:nvPr/>
        </p:nvSpPr>
        <p:spPr>
          <a:xfrm>
            <a:off x="6574683" y="3035143"/>
            <a:ext cx="2340717" cy="440408"/>
          </a:xfrm>
          <a:prstGeom prst="rect">
            <a:avLst/>
          </a:prstGeom>
          <a:solidFill>
            <a:schemeClr val="bg2">
              <a:lumMod val="40000"/>
              <a:lumOff val="60000"/>
            </a:schemeClr>
          </a:solidFill>
          <a:ln w="25400" cap="flat" cmpd="sng" algn="ctr">
            <a:noFill/>
            <a:prstDash val="solid"/>
          </a:ln>
          <a:effectLst/>
        </p:spPr>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2400" kern="1200">
                <a:solidFill>
                  <a:schemeClr val="tx1">
                    <a:lumMod val="65000"/>
                    <a:lumOff val="35000"/>
                  </a:schemeClr>
                </a:solidFill>
                <a:latin typeface="Arial"/>
                <a:ea typeface="+mn-ea"/>
                <a:cs typeface="Arial"/>
              </a:defRPr>
            </a:lvl1pPr>
            <a:lvl2pPr marL="457200" indent="0" algn="ctr" defTabSz="914400" rtl="0" eaLnBrk="1" latinLnBrk="0" hangingPunct="1">
              <a:spcBef>
                <a:spcPts val="600"/>
              </a:spcBef>
              <a:buClr>
                <a:schemeClr val="accent1"/>
              </a:buClr>
              <a:buFont typeface="Wingdings 2" pitchFamily="18" charset="2"/>
              <a:buNone/>
              <a:defRPr sz="18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accent1"/>
              </a:buClr>
              <a:buFont typeface="Wingdings 2" pitchFamily="18" charset="2"/>
              <a:buNone/>
              <a:defRPr sz="18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accent1"/>
              </a:buClr>
              <a:buFont typeface="Wingdings 2"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accent1"/>
              </a:buClr>
              <a:buFont typeface="Wingdings 2" pitchFamily="18"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lumMod val="50000"/>
                </a:schemeClr>
              </a:buClr>
              <a:buFont typeface="Wingdings 2" pitchFamily="18"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Wingdings 2" pitchFamily="18"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lumMod val="50000"/>
                </a:schemeClr>
              </a:buClr>
              <a:buFont typeface="Wingdings 2" pitchFamily="18"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Wingdings 2" pitchFamily="18" charset="2"/>
              <a:buNone/>
              <a:defRPr lang="en-US" sz="1800" kern="1200">
                <a:solidFill>
                  <a:schemeClr val="tx1">
                    <a:tint val="75000"/>
                  </a:schemeClr>
                </a:solidFill>
                <a:latin typeface="+mn-lt"/>
                <a:ea typeface="+mn-ea"/>
                <a:cs typeface="+mn-cs"/>
              </a:defRPr>
            </a:lvl9pPr>
          </a:lstStyle>
          <a:p>
            <a:pPr algn="r"/>
            <a:endParaRPr lang="en-US" sz="1200" dirty="0">
              <a:solidFill>
                <a:srgbClr val="818181"/>
              </a:solidFill>
            </a:endParaRPr>
          </a:p>
        </p:txBody>
      </p:sp>
    </p:spTree>
    <p:extLst>
      <p:ext uri="{BB962C8B-B14F-4D97-AF65-F5344CB8AC3E}">
        <p14:creationId xmlns:p14="http://schemas.microsoft.com/office/powerpoint/2010/main" val="23483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887850" y="880712"/>
            <a:ext cx="4160617" cy="7332777"/>
          </a:xfrm>
          <a:prstGeom prst="rect">
            <a:avLst/>
          </a:prstGeom>
          <a:ln>
            <a:noFill/>
          </a:ln>
        </p:spPr>
        <p:txBody>
          <a:bodyPr vert="horz" lIns="91440" tIns="45720" rIns="91440" bIns="45720" rtlCol="0">
            <a:noAutofit/>
          </a:bodyPr>
          <a:lstStyle/>
          <a:p>
            <a:pPr marL="273050" indent="-273050">
              <a:lnSpc>
                <a:spcPct val="150000"/>
              </a:lnSpc>
              <a:buClr>
                <a:schemeClr val="accent1"/>
              </a:buClr>
              <a:buFont typeface="Wingdings 2" pitchFamily="18" charset="2"/>
              <a:buChar char=""/>
            </a:pPr>
            <a:endParaRPr lang="en-IN" sz="1200" dirty="0">
              <a:solidFill>
                <a:schemeClr val="tx1">
                  <a:lumMod val="65000"/>
                  <a:lumOff val="35000"/>
                </a:schemeClr>
              </a:solidFill>
              <a:latin typeface="Arial"/>
              <a:cs typeface="Arial"/>
            </a:endParaRPr>
          </a:p>
        </p:txBody>
      </p:sp>
      <p:sp>
        <p:nvSpPr>
          <p:cNvPr id="7" name="TextBox 6"/>
          <p:cNvSpPr txBox="1"/>
          <p:nvPr/>
        </p:nvSpPr>
        <p:spPr>
          <a:xfrm>
            <a:off x="178594" y="185299"/>
            <a:ext cx="4786313" cy="461665"/>
          </a:xfrm>
          <a:prstGeom prst="rect">
            <a:avLst/>
          </a:prstGeom>
          <a:noFill/>
        </p:spPr>
        <p:txBody>
          <a:bodyPr wrap="square" rtlCol="0">
            <a:spAutoFit/>
          </a:bodyPr>
          <a:lstStyle/>
          <a:p>
            <a:r>
              <a:rPr lang="en-US" sz="2400" dirty="0">
                <a:solidFill>
                  <a:schemeClr val="tx2"/>
                </a:solidFill>
              </a:rPr>
              <a:t>QML (Qt Modelling language)</a:t>
            </a:r>
            <a:endParaRPr lang="en-IN" sz="2400" dirty="0">
              <a:solidFill>
                <a:schemeClr val="tx2"/>
              </a:solidFill>
            </a:endParaRPr>
          </a:p>
        </p:txBody>
      </p:sp>
      <p:sp>
        <p:nvSpPr>
          <p:cNvPr id="2" name="TextBox 1">
            <a:extLst>
              <a:ext uri="{FF2B5EF4-FFF2-40B4-BE49-F238E27FC236}">
                <a16:creationId xmlns:a16="http://schemas.microsoft.com/office/drawing/2014/main" id="{AADA3178-D2BA-4C51-A67E-57701D289794}"/>
              </a:ext>
            </a:extLst>
          </p:cNvPr>
          <p:cNvSpPr txBox="1"/>
          <p:nvPr/>
        </p:nvSpPr>
        <p:spPr>
          <a:xfrm>
            <a:off x="377506" y="1082180"/>
            <a:ext cx="8539992" cy="4247317"/>
          </a:xfrm>
          <a:prstGeom prst="rect">
            <a:avLst/>
          </a:prstGeom>
          <a:noFill/>
        </p:spPr>
        <p:txBody>
          <a:bodyPr wrap="square" rtlCol="0">
            <a:spAutoFit/>
          </a:bodyPr>
          <a:lstStyle/>
          <a:p>
            <a:r>
              <a:rPr lang="en-IN" dirty="0"/>
              <a:t>It is a mark-up language (similar to CSS and JSON) for designing user interface–centric applications.</a:t>
            </a:r>
          </a:p>
          <a:p>
            <a:endParaRPr lang="en-IN" dirty="0"/>
          </a:p>
          <a:p>
            <a:r>
              <a:rPr lang="en-IN" b="1" dirty="0"/>
              <a:t>Features</a:t>
            </a:r>
          </a:p>
          <a:p>
            <a:endParaRPr lang="en-IN" b="1" dirty="0"/>
          </a:p>
          <a:p>
            <a:pPr marL="285750" indent="-285750">
              <a:buFont typeface="Arial" panose="020B0604020202020204" pitchFamily="34" charset="0"/>
              <a:buChar char="•"/>
            </a:pPr>
            <a:r>
              <a:rPr lang="en-IN" dirty="0"/>
              <a:t>Components and Modules </a:t>
            </a:r>
          </a:p>
          <a:p>
            <a:pPr marL="285750" indent="-285750">
              <a:buFont typeface="Arial" panose="020B0604020202020204" pitchFamily="34" charset="0"/>
              <a:buChar char="•"/>
            </a:pPr>
            <a:r>
              <a:rPr lang="en-IN" dirty="0"/>
              <a:t>Data Types ( int, </a:t>
            </a:r>
            <a:r>
              <a:rPr lang="en-IN" dirty="0" err="1"/>
              <a:t>color</a:t>
            </a:r>
            <a:r>
              <a:rPr lang="en-IN" dirty="0"/>
              <a:t>, bool, date, font, list, variant, </a:t>
            </a:r>
            <a:r>
              <a:rPr lang="en-IN" dirty="0" err="1"/>
              <a:t>rect</a:t>
            </a:r>
            <a:r>
              <a:rPr lang="en-IN" dirty="0"/>
              <a:t> )</a:t>
            </a:r>
          </a:p>
          <a:p>
            <a:pPr marL="285750" indent="-285750">
              <a:buFont typeface="Arial" panose="020B0604020202020204" pitchFamily="34" charset="0"/>
              <a:buChar char="•"/>
            </a:pPr>
            <a:r>
              <a:rPr lang="en-IN" dirty="0"/>
              <a:t>Property Binding (Binding allows a property's value to be expressed as an JavaScript expression)</a:t>
            </a:r>
          </a:p>
          <a:p>
            <a:pPr marL="285750" indent="-285750">
              <a:buFont typeface="Arial" panose="020B0604020202020204" pitchFamily="34" charset="0"/>
              <a:buChar char="•"/>
            </a:pPr>
            <a:r>
              <a:rPr lang="en-IN" dirty="0"/>
              <a:t>Component Layouts (Row Column Grid) </a:t>
            </a:r>
          </a:p>
          <a:p>
            <a:pPr marL="285750" indent="-285750">
              <a:buFont typeface="Arial" panose="020B0604020202020204" pitchFamily="34" charset="0"/>
              <a:buChar char="•"/>
            </a:pPr>
            <a:r>
              <a:rPr lang="en-IN" dirty="0"/>
              <a:t>Layouts using Anchors (Anchors Top, Bottom, Left, Right, </a:t>
            </a:r>
            <a:r>
              <a:rPr lang="en-IN" dirty="0" err="1"/>
              <a:t>HorizontalCenter</a:t>
            </a:r>
            <a:r>
              <a:rPr lang="en-IN" dirty="0"/>
              <a:t>)</a:t>
            </a:r>
          </a:p>
          <a:p>
            <a:pPr marL="285750" indent="-285750">
              <a:buFont typeface="Arial" panose="020B0604020202020204" pitchFamily="34" charset="0"/>
              <a:buChar char="•"/>
            </a:pPr>
            <a:r>
              <a:rPr lang="en-IN" dirty="0"/>
              <a:t>Mouse Events</a:t>
            </a:r>
          </a:p>
          <a:p>
            <a:pPr marL="285750" indent="-285750">
              <a:buFont typeface="Arial" panose="020B0604020202020204" pitchFamily="34" charset="0"/>
              <a:buChar char="•"/>
            </a:pPr>
            <a:r>
              <a:rPr lang="en-IN" dirty="0"/>
              <a:t>Text Handling </a:t>
            </a:r>
          </a:p>
          <a:p>
            <a:pPr marL="285750" indent="-285750">
              <a:buFont typeface="Arial" panose="020B0604020202020204" pitchFamily="34" charset="0"/>
              <a:buChar char="•"/>
            </a:pPr>
            <a:r>
              <a:rPr lang="en-IN" dirty="0"/>
              <a:t>Keyboard Focus</a:t>
            </a:r>
          </a:p>
          <a:p>
            <a:pPr marL="285750" indent="-285750">
              <a:buFont typeface="Arial" panose="020B0604020202020204" pitchFamily="34" charset="0"/>
              <a:buChar char="•"/>
            </a:pPr>
            <a:r>
              <a:rPr lang="en-IN" dirty="0"/>
              <a:t>Signal and Handler Event System</a:t>
            </a:r>
          </a:p>
        </p:txBody>
      </p:sp>
    </p:spTree>
    <p:extLst>
      <p:ext uri="{BB962C8B-B14F-4D97-AF65-F5344CB8AC3E}">
        <p14:creationId xmlns:p14="http://schemas.microsoft.com/office/powerpoint/2010/main" val="2518214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887850" y="880712"/>
            <a:ext cx="4160617" cy="7332777"/>
          </a:xfrm>
          <a:prstGeom prst="rect">
            <a:avLst/>
          </a:prstGeom>
          <a:ln>
            <a:noFill/>
          </a:ln>
        </p:spPr>
        <p:txBody>
          <a:bodyPr vert="horz" lIns="91440" tIns="45720" rIns="91440" bIns="45720" rtlCol="0">
            <a:noAutofit/>
          </a:bodyPr>
          <a:lstStyle/>
          <a:p>
            <a:pPr marL="273050" indent="-273050">
              <a:lnSpc>
                <a:spcPct val="150000"/>
              </a:lnSpc>
              <a:buClr>
                <a:schemeClr val="accent1"/>
              </a:buClr>
              <a:buFont typeface="Wingdings 2" pitchFamily="18" charset="2"/>
              <a:buChar char=""/>
            </a:pPr>
            <a:endParaRPr lang="en-IN" sz="1200" dirty="0">
              <a:solidFill>
                <a:schemeClr val="tx1">
                  <a:lumMod val="65000"/>
                  <a:lumOff val="35000"/>
                </a:schemeClr>
              </a:solidFill>
              <a:latin typeface="Arial"/>
              <a:cs typeface="Arial"/>
            </a:endParaRPr>
          </a:p>
        </p:txBody>
      </p:sp>
      <p:sp>
        <p:nvSpPr>
          <p:cNvPr id="7" name="TextBox 6"/>
          <p:cNvSpPr txBox="1"/>
          <p:nvPr/>
        </p:nvSpPr>
        <p:spPr>
          <a:xfrm>
            <a:off x="178594" y="185299"/>
            <a:ext cx="4786313" cy="461665"/>
          </a:xfrm>
          <a:prstGeom prst="rect">
            <a:avLst/>
          </a:prstGeom>
          <a:noFill/>
        </p:spPr>
        <p:txBody>
          <a:bodyPr wrap="square" rtlCol="0">
            <a:spAutoFit/>
          </a:bodyPr>
          <a:lstStyle/>
          <a:p>
            <a:r>
              <a:rPr lang="en-US" sz="2400" dirty="0">
                <a:solidFill>
                  <a:schemeClr val="tx2"/>
                </a:solidFill>
              </a:rPr>
              <a:t>QML </a:t>
            </a:r>
            <a:endParaRPr lang="en-IN" sz="2400" dirty="0">
              <a:solidFill>
                <a:schemeClr val="tx2"/>
              </a:solidFill>
            </a:endParaRPr>
          </a:p>
        </p:txBody>
      </p:sp>
      <p:sp>
        <p:nvSpPr>
          <p:cNvPr id="4" name="Rectangle 3">
            <a:extLst>
              <a:ext uri="{FF2B5EF4-FFF2-40B4-BE49-F238E27FC236}">
                <a16:creationId xmlns:a16="http://schemas.microsoft.com/office/drawing/2014/main" id="{520E6CF5-55F3-4F06-BE71-8EC7A613BBF4}"/>
              </a:ext>
            </a:extLst>
          </p:cNvPr>
          <p:cNvSpPr/>
          <p:nvPr/>
        </p:nvSpPr>
        <p:spPr>
          <a:xfrm>
            <a:off x="1202051" y="911769"/>
            <a:ext cx="5886645" cy="461666"/>
          </a:xfrm>
          <a:prstGeom prst="rect">
            <a:avLst/>
          </a:prstGeom>
          <a:noFill/>
        </p:spPr>
        <p:txBody>
          <a:bodyPr wrap="square" lIns="91440" tIns="45720" rIns="91440" bIns="45720">
            <a:normAutofit fontScale="92500" lnSpcReduction="10000"/>
          </a:bodyPr>
          <a:lstStyle/>
          <a:p>
            <a:pPr algn="ctr"/>
            <a:r>
              <a:rPr lang="en-US" sz="2800" dirty="0">
                <a:ln w="0"/>
                <a:effectLst>
                  <a:outerShdw blurRad="38100" dist="19050" dir="2700000" algn="tl" rotWithShape="0">
                    <a:schemeClr val="dk1">
                      <a:alpha val="40000"/>
                    </a:schemeClr>
                  </a:outerShdw>
                </a:effectLst>
              </a:rPr>
              <a:t>Components</a:t>
            </a:r>
          </a:p>
          <a:p>
            <a:pPr algn="ct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3">
            <a:extLst>
              <a:ext uri="{FF2B5EF4-FFF2-40B4-BE49-F238E27FC236}">
                <a16:creationId xmlns:a16="http://schemas.microsoft.com/office/drawing/2014/main" id="{1CD7D7B1-AE07-48B8-9BF1-630D34AD5FC0}"/>
              </a:ext>
            </a:extLst>
          </p:cNvPr>
          <p:cNvSpPr>
            <a:spLocks noChangeArrowheads="1"/>
          </p:cNvSpPr>
          <p:nvPr/>
        </p:nvSpPr>
        <p:spPr bwMode="auto">
          <a:xfrm>
            <a:off x="275321" y="1573337"/>
            <a:ext cx="8593357"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44" tIns="0" rIns="19044"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IN" dirty="0"/>
              <a:t>A component provides a way of defining a new type that we can re-use in other QML files. A QML component is like a black-box and interacts with the outside world through properties, signals and functions and is generally defined in its own QML file. The component's filename must always start with a capital letter.</a:t>
            </a:r>
          </a:p>
          <a:p>
            <a:pPr lvl="0"/>
            <a:endParaRPr lang="en-IN" altLang="en-US" sz="1600" dirty="0">
              <a:latin typeface="+mj-lt"/>
            </a:endParaRPr>
          </a:p>
          <a:p>
            <a:pPr lvl="0"/>
            <a:r>
              <a:rPr lang="en-IN" altLang="en-US" sz="1600" dirty="0" err="1">
                <a:latin typeface="+mj-lt"/>
              </a:rPr>
              <a:t>e.g</a:t>
            </a:r>
            <a:r>
              <a:rPr lang="en-IN" altLang="en-US" sz="1600" dirty="0">
                <a:latin typeface="+mj-lt"/>
              </a:rPr>
              <a:t> </a:t>
            </a:r>
            <a:r>
              <a:rPr lang="en-IN" altLang="en-US" sz="1600" dirty="0" err="1">
                <a:latin typeface="+mj-lt"/>
              </a:rPr>
              <a:t>ColorPicker</a:t>
            </a:r>
            <a:r>
              <a:rPr lang="en-IN" altLang="en-US" sz="1600" dirty="0">
                <a:latin typeface="+mj-lt"/>
              </a:rPr>
              <a:t> component</a:t>
            </a:r>
          </a:p>
          <a:p>
            <a:pPr marL="0" marR="0" lvl="0" indent="0" algn="l" defTabSz="914400" rtl="0" eaLnBrk="0" fontAlgn="base" latinLnBrk="0" hangingPunct="0">
              <a:lnSpc>
                <a:spcPct val="100000"/>
              </a:lnSpc>
              <a:spcBef>
                <a:spcPct val="0"/>
              </a:spcBef>
              <a:spcAft>
                <a:spcPct val="0"/>
              </a:spcAft>
              <a:buClrTx/>
              <a:buSzTx/>
              <a:buFontTx/>
              <a:buNone/>
              <a:tabLst/>
            </a:pPr>
            <a:endParaRPr lang="pt-BR" altLang="en-US" sz="1600"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en-US" sz="1600" b="0" i="0" u="none" strike="noStrike" cap="none" normalizeH="0" baseline="0" dirty="0">
              <a:ln>
                <a:noFill/>
              </a:ln>
              <a:solidFill>
                <a:schemeClr val="tx1"/>
              </a:solidFill>
              <a:effectLst/>
              <a:latin typeface="+mj-lt"/>
            </a:endParaRPr>
          </a:p>
          <a:p>
            <a:pPr lvl="0"/>
            <a:endParaRPr kumimoji="0" lang="en-US" altLang="en-US" sz="1600" b="0" i="0" u="none" strike="noStrike" cap="none" normalizeH="0" baseline="0" dirty="0">
              <a:ln>
                <a:noFill/>
              </a:ln>
              <a:solidFill>
                <a:schemeClr val="tx1"/>
              </a:solidFill>
              <a:effectLst/>
              <a:latin typeface="+mj-lt"/>
            </a:endParaRPr>
          </a:p>
        </p:txBody>
      </p:sp>
      <p:pic>
        <p:nvPicPr>
          <p:cNvPr id="2" name="Picture 1">
            <a:extLst>
              <a:ext uri="{FF2B5EF4-FFF2-40B4-BE49-F238E27FC236}">
                <a16:creationId xmlns:a16="http://schemas.microsoft.com/office/drawing/2014/main" id="{AABB4D80-150D-4833-90C2-A95DF8455992}"/>
              </a:ext>
            </a:extLst>
          </p:cNvPr>
          <p:cNvPicPr>
            <a:picLocks noChangeAspect="1"/>
          </p:cNvPicPr>
          <p:nvPr/>
        </p:nvPicPr>
        <p:blipFill>
          <a:blip r:embed="rId2"/>
          <a:stretch>
            <a:fillRect/>
          </a:stretch>
        </p:blipFill>
        <p:spPr>
          <a:xfrm>
            <a:off x="738886" y="3319768"/>
            <a:ext cx="7515225" cy="3238500"/>
          </a:xfrm>
          <a:prstGeom prst="rect">
            <a:avLst/>
          </a:prstGeom>
        </p:spPr>
      </p:pic>
    </p:spTree>
    <p:extLst>
      <p:ext uri="{BB962C8B-B14F-4D97-AF65-F5344CB8AC3E}">
        <p14:creationId xmlns:p14="http://schemas.microsoft.com/office/powerpoint/2010/main" val="475224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887850" y="880712"/>
            <a:ext cx="4160617" cy="7332777"/>
          </a:xfrm>
          <a:prstGeom prst="rect">
            <a:avLst/>
          </a:prstGeom>
          <a:ln>
            <a:noFill/>
          </a:ln>
        </p:spPr>
        <p:txBody>
          <a:bodyPr vert="horz" lIns="91440" tIns="45720" rIns="91440" bIns="45720" rtlCol="0">
            <a:noAutofit/>
          </a:bodyPr>
          <a:lstStyle/>
          <a:p>
            <a:pPr marL="273050" indent="-273050">
              <a:lnSpc>
                <a:spcPct val="150000"/>
              </a:lnSpc>
              <a:buClr>
                <a:schemeClr val="accent1"/>
              </a:buClr>
              <a:buFont typeface="Wingdings 2" pitchFamily="18" charset="2"/>
              <a:buChar char=""/>
            </a:pPr>
            <a:endParaRPr lang="en-IN" sz="1200" dirty="0">
              <a:solidFill>
                <a:schemeClr val="tx1">
                  <a:lumMod val="65000"/>
                  <a:lumOff val="35000"/>
                </a:schemeClr>
              </a:solidFill>
              <a:latin typeface="Arial"/>
              <a:cs typeface="Arial"/>
            </a:endParaRPr>
          </a:p>
        </p:txBody>
      </p:sp>
      <p:sp>
        <p:nvSpPr>
          <p:cNvPr id="7" name="TextBox 6"/>
          <p:cNvSpPr txBox="1"/>
          <p:nvPr/>
        </p:nvSpPr>
        <p:spPr>
          <a:xfrm>
            <a:off x="178594" y="185299"/>
            <a:ext cx="4786313" cy="461665"/>
          </a:xfrm>
          <a:prstGeom prst="rect">
            <a:avLst/>
          </a:prstGeom>
          <a:noFill/>
        </p:spPr>
        <p:txBody>
          <a:bodyPr wrap="square" rtlCol="0">
            <a:spAutoFit/>
          </a:bodyPr>
          <a:lstStyle/>
          <a:p>
            <a:r>
              <a:rPr lang="en-US" sz="2400" dirty="0">
                <a:solidFill>
                  <a:schemeClr val="tx2"/>
                </a:solidFill>
              </a:rPr>
              <a:t>QML </a:t>
            </a:r>
            <a:endParaRPr lang="en-IN" sz="2400" dirty="0">
              <a:solidFill>
                <a:schemeClr val="tx2"/>
              </a:solidFill>
            </a:endParaRPr>
          </a:p>
        </p:txBody>
      </p:sp>
      <p:sp>
        <p:nvSpPr>
          <p:cNvPr id="4" name="Rectangle 3">
            <a:extLst>
              <a:ext uri="{FF2B5EF4-FFF2-40B4-BE49-F238E27FC236}">
                <a16:creationId xmlns:a16="http://schemas.microsoft.com/office/drawing/2014/main" id="{520E6CF5-55F3-4F06-BE71-8EC7A613BBF4}"/>
              </a:ext>
            </a:extLst>
          </p:cNvPr>
          <p:cNvSpPr/>
          <p:nvPr/>
        </p:nvSpPr>
        <p:spPr>
          <a:xfrm>
            <a:off x="1202051" y="911769"/>
            <a:ext cx="5886645" cy="461666"/>
          </a:xfrm>
          <a:prstGeom prst="rect">
            <a:avLst/>
          </a:prstGeom>
          <a:noFill/>
        </p:spPr>
        <p:txBody>
          <a:bodyPr wrap="square" lIns="91440" tIns="45720" rIns="91440" bIns="45720">
            <a:normAutofit fontScale="92500" lnSpcReduction="10000"/>
          </a:bodyPr>
          <a:lstStyle/>
          <a:p>
            <a:pPr algn="ctr"/>
            <a:r>
              <a:rPr lang="en-US" sz="2800" dirty="0">
                <a:ln w="0"/>
                <a:effectLst>
                  <a:outerShdw blurRad="38100" dist="19050" dir="2700000" algn="tl" rotWithShape="0">
                    <a:schemeClr val="dk1">
                      <a:alpha val="40000"/>
                    </a:schemeClr>
                  </a:outerShdw>
                </a:effectLst>
              </a:rPr>
              <a:t>QML Basic Types</a:t>
            </a:r>
            <a:endParaRPr lang="en-US" sz="2800" b="0"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3" name="Table 2">
            <a:extLst>
              <a:ext uri="{FF2B5EF4-FFF2-40B4-BE49-F238E27FC236}">
                <a16:creationId xmlns:a16="http://schemas.microsoft.com/office/drawing/2014/main" id="{E3F5CD14-9821-4A2A-A2A8-77982AF5AA2E}"/>
              </a:ext>
            </a:extLst>
          </p:cNvPr>
          <p:cNvGraphicFramePr>
            <a:graphicFrameLocks noGrp="1"/>
          </p:cNvGraphicFramePr>
          <p:nvPr>
            <p:extLst>
              <p:ext uri="{D42A27DB-BD31-4B8C-83A1-F6EECF244321}">
                <p14:modId xmlns:p14="http://schemas.microsoft.com/office/powerpoint/2010/main" val="2775220198"/>
              </p:ext>
            </p:extLst>
          </p:nvPr>
        </p:nvGraphicFramePr>
        <p:xfrm>
          <a:off x="766761" y="3009337"/>
          <a:ext cx="7610474" cy="3201143"/>
        </p:xfrm>
        <a:graphic>
          <a:graphicData uri="http://schemas.openxmlformats.org/drawingml/2006/table">
            <a:tbl>
              <a:tblPr/>
              <a:tblGrid>
                <a:gridCol w="3805237">
                  <a:extLst>
                    <a:ext uri="{9D8B030D-6E8A-4147-A177-3AD203B41FA5}">
                      <a16:colId xmlns:a16="http://schemas.microsoft.com/office/drawing/2014/main" val="71911706"/>
                    </a:ext>
                  </a:extLst>
                </a:gridCol>
                <a:gridCol w="3805237">
                  <a:extLst>
                    <a:ext uri="{9D8B030D-6E8A-4147-A177-3AD203B41FA5}">
                      <a16:colId xmlns:a16="http://schemas.microsoft.com/office/drawing/2014/main" val="1241124349"/>
                    </a:ext>
                  </a:extLst>
                </a:gridCol>
              </a:tblGrid>
              <a:tr h="328583">
                <a:tc>
                  <a:txBody>
                    <a:bodyPr/>
                    <a:lstStyle/>
                    <a:p>
                      <a:pPr algn="l" fontAlgn="base"/>
                      <a:r>
                        <a:rPr lang="en-IN" sz="1600" u="none" strike="noStrike">
                          <a:solidFill>
                            <a:srgbClr val="17A81A"/>
                          </a:solidFill>
                          <a:effectLst/>
                          <a:hlinkClick r:id="rId2"/>
                        </a:rPr>
                        <a:t>bool</a:t>
                      </a:r>
                      <a:endParaRPr lang="en-IN" sz="1600">
                        <a:solidFill>
                          <a:srgbClr val="404244"/>
                        </a:solidFill>
                        <a:effectLst/>
                      </a:endParaRP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pPr algn="l" fontAlgn="base"/>
                      <a:r>
                        <a:rPr lang="en-IN" sz="1600">
                          <a:solidFill>
                            <a:srgbClr val="404244"/>
                          </a:solidFill>
                          <a:effectLst/>
                        </a:rPr>
                        <a:t>Binary true/false value</a:t>
                      </a: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698903644"/>
                  </a:ext>
                </a:extLst>
              </a:tr>
              <a:tr h="572479">
                <a:tc>
                  <a:txBody>
                    <a:bodyPr/>
                    <a:lstStyle/>
                    <a:p>
                      <a:pPr algn="l" fontAlgn="base"/>
                      <a:r>
                        <a:rPr lang="en-IN" sz="1600" u="none" strike="noStrike">
                          <a:solidFill>
                            <a:srgbClr val="17A81A"/>
                          </a:solidFill>
                          <a:effectLst/>
                          <a:hlinkClick r:id="rId3"/>
                        </a:rPr>
                        <a:t>double</a:t>
                      </a:r>
                      <a:endParaRPr lang="en-IN" sz="1600">
                        <a:solidFill>
                          <a:srgbClr val="404244"/>
                        </a:solidFill>
                        <a:effectLst/>
                      </a:endParaRP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c>
                  <a:txBody>
                    <a:bodyPr/>
                    <a:lstStyle/>
                    <a:p>
                      <a:pPr algn="l" fontAlgn="base"/>
                      <a:r>
                        <a:rPr lang="en-IN" sz="1600">
                          <a:solidFill>
                            <a:srgbClr val="404244"/>
                          </a:solidFill>
                          <a:effectLst/>
                        </a:rPr>
                        <a:t>Number with a decimal point, stored in double precision</a:t>
                      </a: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3595849876"/>
                  </a:ext>
                </a:extLst>
              </a:tr>
              <a:tr h="328583">
                <a:tc>
                  <a:txBody>
                    <a:bodyPr/>
                    <a:lstStyle/>
                    <a:p>
                      <a:pPr algn="l" fontAlgn="base"/>
                      <a:r>
                        <a:rPr lang="en-IN" sz="1600" u="none" strike="noStrike">
                          <a:solidFill>
                            <a:srgbClr val="17A81A"/>
                          </a:solidFill>
                          <a:effectLst/>
                          <a:hlinkClick r:id="rId4"/>
                        </a:rPr>
                        <a:t>enumeration</a:t>
                      </a:r>
                      <a:endParaRPr lang="en-IN" sz="1600">
                        <a:solidFill>
                          <a:srgbClr val="404244"/>
                        </a:solidFill>
                        <a:effectLst/>
                      </a:endParaRP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pPr algn="l" fontAlgn="base"/>
                      <a:r>
                        <a:rPr lang="en-IN" sz="1600">
                          <a:solidFill>
                            <a:srgbClr val="404244"/>
                          </a:solidFill>
                          <a:effectLst/>
                        </a:rPr>
                        <a:t>Named enumeration value</a:t>
                      </a: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2787444481"/>
                  </a:ext>
                </a:extLst>
              </a:tr>
              <a:tr h="328583">
                <a:tc>
                  <a:txBody>
                    <a:bodyPr/>
                    <a:lstStyle/>
                    <a:p>
                      <a:pPr algn="l" fontAlgn="base"/>
                      <a:r>
                        <a:rPr lang="en-IN" sz="1600" u="none" strike="noStrike">
                          <a:solidFill>
                            <a:srgbClr val="17A81A"/>
                          </a:solidFill>
                          <a:effectLst/>
                          <a:hlinkClick r:id="rId5"/>
                        </a:rPr>
                        <a:t>int</a:t>
                      </a:r>
                      <a:endParaRPr lang="en-IN" sz="1600">
                        <a:solidFill>
                          <a:srgbClr val="404244"/>
                        </a:solidFill>
                        <a:effectLst/>
                      </a:endParaRP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c>
                  <a:txBody>
                    <a:bodyPr/>
                    <a:lstStyle/>
                    <a:p>
                      <a:pPr algn="l" fontAlgn="base"/>
                      <a:r>
                        <a:rPr lang="en-IN" sz="1600" dirty="0">
                          <a:solidFill>
                            <a:srgbClr val="404244"/>
                          </a:solidFill>
                          <a:effectLst/>
                        </a:rPr>
                        <a:t>Whole number, e.g. 0, 10, or -20</a:t>
                      </a: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841341989"/>
                  </a:ext>
                </a:extLst>
              </a:tr>
              <a:tr h="328583">
                <a:tc>
                  <a:txBody>
                    <a:bodyPr/>
                    <a:lstStyle/>
                    <a:p>
                      <a:pPr algn="l" fontAlgn="base"/>
                      <a:r>
                        <a:rPr lang="en-IN" sz="1600" u="none" strike="noStrike">
                          <a:solidFill>
                            <a:srgbClr val="17A81A"/>
                          </a:solidFill>
                          <a:effectLst/>
                          <a:hlinkClick r:id="rId6"/>
                        </a:rPr>
                        <a:t>list</a:t>
                      </a:r>
                      <a:endParaRPr lang="en-IN" sz="1600">
                        <a:solidFill>
                          <a:srgbClr val="404244"/>
                        </a:solidFill>
                        <a:effectLst/>
                      </a:endParaRP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pPr algn="l" fontAlgn="base"/>
                      <a:r>
                        <a:rPr lang="en-IN" sz="1600" dirty="0">
                          <a:solidFill>
                            <a:srgbClr val="404244"/>
                          </a:solidFill>
                          <a:effectLst/>
                        </a:rPr>
                        <a:t>List of QML objects</a:t>
                      </a: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931434646"/>
                  </a:ext>
                </a:extLst>
              </a:tr>
              <a:tr h="328583">
                <a:tc>
                  <a:txBody>
                    <a:bodyPr/>
                    <a:lstStyle/>
                    <a:p>
                      <a:pPr algn="l" fontAlgn="base"/>
                      <a:r>
                        <a:rPr lang="en-IN" sz="1600" u="none" strike="noStrike">
                          <a:solidFill>
                            <a:srgbClr val="17A81A"/>
                          </a:solidFill>
                          <a:effectLst/>
                          <a:hlinkClick r:id="rId7"/>
                        </a:rPr>
                        <a:t>real</a:t>
                      </a:r>
                      <a:endParaRPr lang="en-IN" sz="1600">
                        <a:solidFill>
                          <a:srgbClr val="404244"/>
                        </a:solidFill>
                        <a:effectLst/>
                      </a:endParaRP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c>
                  <a:txBody>
                    <a:bodyPr/>
                    <a:lstStyle/>
                    <a:p>
                      <a:pPr algn="l" fontAlgn="base"/>
                      <a:r>
                        <a:rPr lang="en-IN" sz="1600">
                          <a:solidFill>
                            <a:srgbClr val="404244"/>
                          </a:solidFill>
                          <a:effectLst/>
                        </a:rPr>
                        <a:t>Number with a decimal point</a:t>
                      </a: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1910000436"/>
                  </a:ext>
                </a:extLst>
              </a:tr>
              <a:tr h="328583">
                <a:tc>
                  <a:txBody>
                    <a:bodyPr/>
                    <a:lstStyle/>
                    <a:p>
                      <a:pPr algn="l" fontAlgn="base"/>
                      <a:r>
                        <a:rPr lang="en-IN" sz="1600" u="none" strike="noStrike">
                          <a:solidFill>
                            <a:srgbClr val="17A81A"/>
                          </a:solidFill>
                          <a:effectLst/>
                          <a:hlinkClick r:id="rId8"/>
                        </a:rPr>
                        <a:t>string</a:t>
                      </a:r>
                      <a:endParaRPr lang="en-IN" sz="1600">
                        <a:solidFill>
                          <a:srgbClr val="404244"/>
                        </a:solidFill>
                        <a:effectLst/>
                      </a:endParaRP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pPr algn="l" fontAlgn="base"/>
                      <a:r>
                        <a:rPr lang="en-IN" sz="1600">
                          <a:solidFill>
                            <a:srgbClr val="404244"/>
                          </a:solidFill>
                          <a:effectLst/>
                        </a:rPr>
                        <a:t>Free form text string</a:t>
                      </a: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3744625700"/>
                  </a:ext>
                </a:extLst>
              </a:tr>
              <a:tr h="328583">
                <a:tc>
                  <a:txBody>
                    <a:bodyPr/>
                    <a:lstStyle/>
                    <a:p>
                      <a:pPr algn="l" fontAlgn="base"/>
                      <a:r>
                        <a:rPr lang="en-IN" sz="1600" u="none" strike="noStrike">
                          <a:solidFill>
                            <a:srgbClr val="17A81A"/>
                          </a:solidFill>
                          <a:effectLst/>
                          <a:hlinkClick r:id="rId9"/>
                        </a:rPr>
                        <a:t>url</a:t>
                      </a:r>
                      <a:endParaRPr lang="en-IN" sz="1600">
                        <a:solidFill>
                          <a:srgbClr val="404244"/>
                        </a:solidFill>
                        <a:effectLst/>
                      </a:endParaRP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c>
                  <a:txBody>
                    <a:bodyPr/>
                    <a:lstStyle/>
                    <a:p>
                      <a:pPr algn="l" fontAlgn="base"/>
                      <a:r>
                        <a:rPr lang="en-IN" sz="1600">
                          <a:solidFill>
                            <a:srgbClr val="404244"/>
                          </a:solidFill>
                          <a:effectLst/>
                        </a:rPr>
                        <a:t>Resource locator</a:t>
                      </a: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481752989"/>
                  </a:ext>
                </a:extLst>
              </a:tr>
              <a:tr h="328583">
                <a:tc>
                  <a:txBody>
                    <a:bodyPr/>
                    <a:lstStyle/>
                    <a:p>
                      <a:pPr algn="l" fontAlgn="base"/>
                      <a:r>
                        <a:rPr lang="en-IN" sz="1600" u="none" strike="noStrike">
                          <a:solidFill>
                            <a:srgbClr val="17A81A"/>
                          </a:solidFill>
                          <a:effectLst/>
                          <a:hlinkClick r:id="rId10"/>
                        </a:rPr>
                        <a:t>var</a:t>
                      </a:r>
                      <a:endParaRPr lang="en-IN" sz="1600">
                        <a:solidFill>
                          <a:srgbClr val="404244"/>
                        </a:solidFill>
                        <a:effectLst/>
                      </a:endParaRP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pPr algn="l" fontAlgn="base"/>
                      <a:r>
                        <a:rPr lang="en-IN" sz="1600" dirty="0">
                          <a:solidFill>
                            <a:srgbClr val="404244"/>
                          </a:solidFill>
                          <a:effectLst/>
                        </a:rPr>
                        <a:t>Generic property type</a:t>
                      </a: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860366586"/>
                  </a:ext>
                </a:extLst>
              </a:tr>
            </a:tbl>
          </a:graphicData>
        </a:graphic>
      </p:graphicFrame>
      <p:sp>
        <p:nvSpPr>
          <p:cNvPr id="5" name="Rectangle 1">
            <a:extLst>
              <a:ext uri="{FF2B5EF4-FFF2-40B4-BE49-F238E27FC236}">
                <a16:creationId xmlns:a16="http://schemas.microsoft.com/office/drawing/2014/main" id="{D17C9968-D4AF-41F0-ACA6-4ED894E07BA3}"/>
              </a:ext>
            </a:extLst>
          </p:cNvPr>
          <p:cNvSpPr>
            <a:spLocks noChangeArrowheads="1"/>
          </p:cNvSpPr>
          <p:nvPr/>
        </p:nvSpPr>
        <p:spPr bwMode="auto">
          <a:xfrm>
            <a:off x="766761" y="1742146"/>
            <a:ext cx="7610473" cy="7078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244"/>
                </a:solidFill>
                <a:effectLst/>
                <a:latin typeface="Titillium Web"/>
              </a:rPr>
              <a:t>The basic types supported natively in the QML language are listed below:</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2607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887850" y="880712"/>
            <a:ext cx="4160617" cy="7332777"/>
          </a:xfrm>
          <a:prstGeom prst="rect">
            <a:avLst/>
          </a:prstGeom>
          <a:ln>
            <a:noFill/>
          </a:ln>
        </p:spPr>
        <p:txBody>
          <a:bodyPr vert="horz" lIns="91440" tIns="45720" rIns="91440" bIns="45720" rtlCol="0">
            <a:noAutofit/>
          </a:bodyPr>
          <a:lstStyle/>
          <a:p>
            <a:pPr marL="273050" indent="-273050">
              <a:lnSpc>
                <a:spcPct val="150000"/>
              </a:lnSpc>
              <a:buClr>
                <a:schemeClr val="accent1"/>
              </a:buClr>
              <a:buFont typeface="Wingdings 2" pitchFamily="18" charset="2"/>
              <a:buChar char=""/>
            </a:pPr>
            <a:endParaRPr lang="en-IN" sz="1200" dirty="0">
              <a:solidFill>
                <a:schemeClr val="tx1">
                  <a:lumMod val="65000"/>
                  <a:lumOff val="35000"/>
                </a:schemeClr>
              </a:solidFill>
              <a:latin typeface="Arial"/>
              <a:cs typeface="Arial"/>
            </a:endParaRPr>
          </a:p>
        </p:txBody>
      </p:sp>
      <p:sp>
        <p:nvSpPr>
          <p:cNvPr id="7" name="TextBox 6"/>
          <p:cNvSpPr txBox="1"/>
          <p:nvPr/>
        </p:nvSpPr>
        <p:spPr>
          <a:xfrm>
            <a:off x="178594" y="185299"/>
            <a:ext cx="4786313" cy="461665"/>
          </a:xfrm>
          <a:prstGeom prst="rect">
            <a:avLst/>
          </a:prstGeom>
          <a:noFill/>
        </p:spPr>
        <p:txBody>
          <a:bodyPr wrap="square" rtlCol="0">
            <a:spAutoFit/>
          </a:bodyPr>
          <a:lstStyle/>
          <a:p>
            <a:r>
              <a:rPr lang="en-US" sz="2400" dirty="0">
                <a:solidFill>
                  <a:schemeClr val="tx2"/>
                </a:solidFill>
              </a:rPr>
              <a:t>QML </a:t>
            </a:r>
            <a:endParaRPr lang="en-IN" sz="2400" dirty="0">
              <a:solidFill>
                <a:schemeClr val="tx2"/>
              </a:solidFill>
            </a:endParaRPr>
          </a:p>
        </p:txBody>
      </p:sp>
      <p:sp>
        <p:nvSpPr>
          <p:cNvPr id="4" name="Rectangle 3">
            <a:extLst>
              <a:ext uri="{FF2B5EF4-FFF2-40B4-BE49-F238E27FC236}">
                <a16:creationId xmlns:a16="http://schemas.microsoft.com/office/drawing/2014/main" id="{520E6CF5-55F3-4F06-BE71-8EC7A613BBF4}"/>
              </a:ext>
            </a:extLst>
          </p:cNvPr>
          <p:cNvSpPr/>
          <p:nvPr/>
        </p:nvSpPr>
        <p:spPr>
          <a:xfrm>
            <a:off x="1202051" y="911769"/>
            <a:ext cx="5886645" cy="461666"/>
          </a:xfrm>
          <a:prstGeom prst="rect">
            <a:avLst/>
          </a:prstGeom>
          <a:noFill/>
        </p:spPr>
        <p:txBody>
          <a:bodyPr wrap="square" lIns="91440" tIns="45720" rIns="91440" bIns="45720">
            <a:normAutofit fontScale="92500" lnSpcReduction="10000"/>
          </a:bodyPr>
          <a:lstStyle/>
          <a:p>
            <a:pPr algn="ctr"/>
            <a:r>
              <a:rPr lang="en-US" sz="2800" dirty="0">
                <a:ln w="0"/>
                <a:effectLst>
                  <a:outerShdw blurRad="38100" dist="19050" dir="2700000" algn="tl" rotWithShape="0">
                    <a:schemeClr val="dk1">
                      <a:alpha val="40000"/>
                    </a:schemeClr>
                  </a:outerShdw>
                </a:effectLst>
              </a:rPr>
              <a:t>Property Binding</a:t>
            </a:r>
          </a:p>
          <a:p>
            <a:pPr algn="ct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3">
            <a:extLst>
              <a:ext uri="{FF2B5EF4-FFF2-40B4-BE49-F238E27FC236}">
                <a16:creationId xmlns:a16="http://schemas.microsoft.com/office/drawing/2014/main" id="{1CD7D7B1-AE07-48B8-9BF1-630D34AD5FC0}"/>
              </a:ext>
            </a:extLst>
          </p:cNvPr>
          <p:cNvSpPr>
            <a:spLocks noChangeArrowheads="1"/>
          </p:cNvSpPr>
          <p:nvPr/>
        </p:nvSpPr>
        <p:spPr bwMode="auto">
          <a:xfrm>
            <a:off x="275321" y="1496393"/>
            <a:ext cx="8593357"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44" tIns="0" rIns="19044"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IN" dirty="0"/>
              <a:t>Property bindings are a core feature of QML that lets developers specify relationships between different object properties. When a property's dependencies change in value, the property is automatically updated according to the specified relationship.</a:t>
            </a:r>
          </a:p>
          <a:p>
            <a:pPr lvl="0"/>
            <a:endParaRPr lang="en-IN" dirty="0"/>
          </a:p>
          <a:p>
            <a:pPr lvl="0"/>
            <a:r>
              <a:rPr lang="en-IN" dirty="0"/>
              <a:t>Behind the scenes, the QML engine monitors the property's dependencies (that is, the variables in the binding expression). When a change is detected, the QML engine re-evaluates the binding expression and applies the new result to the property.</a:t>
            </a:r>
            <a:endParaRPr kumimoji="0" lang="en-US" altLang="en-US" sz="1600" b="0" i="0" u="none" strike="noStrike" cap="none" normalizeH="0" baseline="0" dirty="0">
              <a:ln>
                <a:noFill/>
              </a:ln>
              <a:solidFill>
                <a:schemeClr val="tx1"/>
              </a:solidFill>
              <a:effectLst/>
              <a:latin typeface="+mj-lt"/>
            </a:endParaRPr>
          </a:p>
        </p:txBody>
      </p:sp>
      <p:sp>
        <p:nvSpPr>
          <p:cNvPr id="5" name="TextBox 4">
            <a:extLst>
              <a:ext uri="{FF2B5EF4-FFF2-40B4-BE49-F238E27FC236}">
                <a16:creationId xmlns:a16="http://schemas.microsoft.com/office/drawing/2014/main" id="{85C946B6-BE4F-43D6-8816-0E6736960A75}"/>
              </a:ext>
            </a:extLst>
          </p:cNvPr>
          <p:cNvSpPr txBox="1"/>
          <p:nvPr/>
        </p:nvSpPr>
        <p:spPr>
          <a:xfrm>
            <a:off x="444617" y="4286774"/>
            <a:ext cx="5847126" cy="2246769"/>
          </a:xfrm>
          <a:prstGeom prst="rect">
            <a:avLst/>
          </a:prstGeom>
          <a:noFill/>
        </p:spPr>
        <p:txBody>
          <a:bodyPr wrap="square" rtlCol="0">
            <a:spAutoFit/>
          </a:bodyPr>
          <a:lstStyle/>
          <a:p>
            <a:r>
              <a:rPr lang="en-IN" sz="1400" dirty="0"/>
              <a:t>Rectangle {</a:t>
            </a:r>
          </a:p>
          <a:p>
            <a:r>
              <a:rPr lang="en-IN" sz="1400" dirty="0"/>
              <a:t>        width: 200; height: 200; </a:t>
            </a:r>
            <a:r>
              <a:rPr lang="en-IN" sz="1400" dirty="0" err="1"/>
              <a:t>color</a:t>
            </a:r>
            <a:r>
              <a:rPr lang="en-IN" sz="1400" dirty="0"/>
              <a:t> : "green"</a:t>
            </a:r>
          </a:p>
          <a:p>
            <a:endParaRPr lang="en-IN" sz="1400" dirty="0"/>
          </a:p>
          <a:p>
            <a:r>
              <a:rPr lang="en-IN" sz="1400" dirty="0"/>
              <a:t>        Rectangle {</a:t>
            </a:r>
          </a:p>
          <a:p>
            <a:r>
              <a:rPr lang="en-IN" sz="1400" dirty="0"/>
              <a:t>            </a:t>
            </a:r>
            <a:r>
              <a:rPr lang="en-IN" sz="1400" dirty="0" err="1"/>
              <a:t>anchors.centerIn</a:t>
            </a:r>
            <a:r>
              <a:rPr lang="en-IN" sz="1400" dirty="0"/>
              <a:t>: parent</a:t>
            </a:r>
          </a:p>
          <a:p>
            <a:r>
              <a:rPr lang="en-IN" sz="1400" dirty="0"/>
              <a:t>            width: </a:t>
            </a:r>
            <a:r>
              <a:rPr lang="en-IN" sz="1400" dirty="0" err="1"/>
              <a:t>parent.width</a:t>
            </a:r>
            <a:r>
              <a:rPr lang="en-IN" sz="1400" dirty="0"/>
              <a:t> / 2</a:t>
            </a:r>
          </a:p>
          <a:p>
            <a:r>
              <a:rPr lang="en-IN" sz="1400" dirty="0"/>
              <a:t>            height: </a:t>
            </a:r>
            <a:r>
              <a:rPr lang="en-IN" sz="1400" dirty="0" err="1"/>
              <a:t>parent.height</a:t>
            </a:r>
            <a:r>
              <a:rPr lang="en-IN" sz="1400" dirty="0"/>
              <a:t> / 2</a:t>
            </a:r>
          </a:p>
          <a:p>
            <a:r>
              <a:rPr lang="en-IN" sz="1400" dirty="0"/>
              <a:t>            </a:t>
            </a:r>
            <a:r>
              <a:rPr lang="en-IN" sz="1400" dirty="0" err="1"/>
              <a:t>color</a:t>
            </a:r>
            <a:r>
              <a:rPr lang="en-IN" sz="1400" dirty="0"/>
              <a:t>: "blue"</a:t>
            </a:r>
          </a:p>
          <a:p>
            <a:r>
              <a:rPr lang="en-IN" sz="1400" dirty="0"/>
              <a:t>        }</a:t>
            </a:r>
          </a:p>
          <a:p>
            <a:r>
              <a:rPr lang="en-IN" sz="1400" dirty="0"/>
              <a:t>    }</a:t>
            </a:r>
          </a:p>
        </p:txBody>
      </p:sp>
      <p:pic>
        <p:nvPicPr>
          <p:cNvPr id="8" name="Picture 7">
            <a:extLst>
              <a:ext uri="{FF2B5EF4-FFF2-40B4-BE49-F238E27FC236}">
                <a16:creationId xmlns:a16="http://schemas.microsoft.com/office/drawing/2014/main" id="{352D705C-0ABF-4E29-B301-34D367F1DDD7}"/>
              </a:ext>
            </a:extLst>
          </p:cNvPr>
          <p:cNvPicPr>
            <a:picLocks noChangeAspect="1"/>
          </p:cNvPicPr>
          <p:nvPr/>
        </p:nvPicPr>
        <p:blipFill>
          <a:blip r:embed="rId2"/>
          <a:stretch>
            <a:fillRect/>
          </a:stretch>
        </p:blipFill>
        <p:spPr>
          <a:xfrm>
            <a:off x="4429605" y="4389148"/>
            <a:ext cx="3724275" cy="2247900"/>
          </a:xfrm>
          <a:prstGeom prst="rect">
            <a:avLst/>
          </a:prstGeom>
        </p:spPr>
      </p:pic>
    </p:spTree>
    <p:extLst>
      <p:ext uri="{BB962C8B-B14F-4D97-AF65-F5344CB8AC3E}">
        <p14:creationId xmlns:p14="http://schemas.microsoft.com/office/powerpoint/2010/main" val="546316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887850" y="880712"/>
            <a:ext cx="4160617" cy="7332777"/>
          </a:xfrm>
          <a:prstGeom prst="rect">
            <a:avLst/>
          </a:prstGeom>
          <a:ln>
            <a:noFill/>
          </a:ln>
        </p:spPr>
        <p:txBody>
          <a:bodyPr vert="horz" lIns="91440" tIns="45720" rIns="91440" bIns="45720" rtlCol="0">
            <a:noAutofit/>
          </a:bodyPr>
          <a:lstStyle/>
          <a:p>
            <a:pPr marL="273050" indent="-273050">
              <a:lnSpc>
                <a:spcPct val="150000"/>
              </a:lnSpc>
              <a:buClr>
                <a:schemeClr val="accent1"/>
              </a:buClr>
              <a:buFont typeface="Wingdings 2" pitchFamily="18" charset="2"/>
              <a:buChar char=""/>
            </a:pPr>
            <a:endParaRPr lang="en-IN" sz="1200" dirty="0">
              <a:solidFill>
                <a:schemeClr val="tx1">
                  <a:lumMod val="65000"/>
                  <a:lumOff val="35000"/>
                </a:schemeClr>
              </a:solidFill>
              <a:latin typeface="Arial"/>
              <a:cs typeface="Arial"/>
            </a:endParaRPr>
          </a:p>
        </p:txBody>
      </p:sp>
      <p:sp>
        <p:nvSpPr>
          <p:cNvPr id="7" name="TextBox 6"/>
          <p:cNvSpPr txBox="1"/>
          <p:nvPr/>
        </p:nvSpPr>
        <p:spPr>
          <a:xfrm>
            <a:off x="178594" y="185299"/>
            <a:ext cx="4786313" cy="461665"/>
          </a:xfrm>
          <a:prstGeom prst="rect">
            <a:avLst/>
          </a:prstGeom>
          <a:noFill/>
        </p:spPr>
        <p:txBody>
          <a:bodyPr wrap="square" rtlCol="0">
            <a:spAutoFit/>
          </a:bodyPr>
          <a:lstStyle/>
          <a:p>
            <a:r>
              <a:rPr lang="en-US" sz="2400" dirty="0">
                <a:solidFill>
                  <a:schemeClr val="tx2"/>
                </a:solidFill>
              </a:rPr>
              <a:t>QML </a:t>
            </a:r>
            <a:endParaRPr lang="en-IN" sz="2400" dirty="0">
              <a:solidFill>
                <a:schemeClr val="tx2"/>
              </a:solidFill>
            </a:endParaRPr>
          </a:p>
        </p:txBody>
      </p:sp>
      <p:sp>
        <p:nvSpPr>
          <p:cNvPr id="4" name="Rectangle 3">
            <a:extLst>
              <a:ext uri="{FF2B5EF4-FFF2-40B4-BE49-F238E27FC236}">
                <a16:creationId xmlns:a16="http://schemas.microsoft.com/office/drawing/2014/main" id="{520E6CF5-55F3-4F06-BE71-8EC7A613BBF4}"/>
              </a:ext>
            </a:extLst>
          </p:cNvPr>
          <p:cNvSpPr/>
          <p:nvPr/>
        </p:nvSpPr>
        <p:spPr>
          <a:xfrm>
            <a:off x="1202051" y="911769"/>
            <a:ext cx="5886645" cy="461666"/>
          </a:xfrm>
          <a:prstGeom prst="rect">
            <a:avLst/>
          </a:prstGeom>
          <a:noFill/>
        </p:spPr>
        <p:txBody>
          <a:bodyPr wrap="square" lIns="91440" tIns="45720" rIns="91440" bIns="45720">
            <a:normAutofit fontScale="92500" lnSpcReduction="10000"/>
          </a:bodyPr>
          <a:lstStyle/>
          <a:p>
            <a:pPr algn="ctr"/>
            <a:r>
              <a:rPr lang="en-US" sz="2800" dirty="0">
                <a:ln w="0"/>
                <a:effectLst>
                  <a:outerShdw blurRad="38100" dist="19050" dir="2700000" algn="tl" rotWithShape="0">
                    <a:schemeClr val="dk1">
                      <a:alpha val="40000"/>
                    </a:schemeClr>
                  </a:outerShdw>
                </a:effectLst>
              </a:rPr>
              <a:t>Item Positioners</a:t>
            </a:r>
          </a:p>
          <a:p>
            <a:pPr algn="ct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3">
            <a:extLst>
              <a:ext uri="{FF2B5EF4-FFF2-40B4-BE49-F238E27FC236}">
                <a16:creationId xmlns:a16="http://schemas.microsoft.com/office/drawing/2014/main" id="{1CD7D7B1-AE07-48B8-9BF1-630D34AD5FC0}"/>
              </a:ext>
            </a:extLst>
          </p:cNvPr>
          <p:cNvSpPr>
            <a:spLocks noChangeArrowheads="1"/>
          </p:cNvSpPr>
          <p:nvPr/>
        </p:nvSpPr>
        <p:spPr bwMode="auto">
          <a:xfrm>
            <a:off x="275321" y="1645829"/>
            <a:ext cx="8593357"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44" tIns="0" rIns="19044"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IN" dirty="0"/>
              <a:t>Positioner items are container items that manage the positions of items in a declarative user interface. Positioners make it easier to work with many items when they need to be arranged in a regular layout. Qt Quick Layouts can also be used to arrange Qt Quick items in a user interface. They manage both the positions and the sizes of items on a declarative user interface and are well suited for resizable user interfaces.</a:t>
            </a:r>
            <a:endParaRPr kumimoji="0" lang="en-US" altLang="en-US" sz="1600" b="0" i="0" u="none" strike="noStrike" cap="none" normalizeH="0" baseline="0" dirty="0">
              <a:ln>
                <a:noFill/>
              </a:ln>
              <a:solidFill>
                <a:schemeClr val="tx1"/>
              </a:solidFill>
              <a:effectLst/>
              <a:latin typeface="+mj-lt"/>
            </a:endParaRPr>
          </a:p>
        </p:txBody>
      </p:sp>
      <p:graphicFrame>
        <p:nvGraphicFramePr>
          <p:cNvPr id="3" name="Table 2">
            <a:extLst>
              <a:ext uri="{FF2B5EF4-FFF2-40B4-BE49-F238E27FC236}">
                <a16:creationId xmlns:a16="http://schemas.microsoft.com/office/drawing/2014/main" id="{09C10E9A-367A-468E-BD6D-B33BBD2B8834}"/>
              </a:ext>
            </a:extLst>
          </p:cNvPr>
          <p:cNvGraphicFramePr>
            <a:graphicFrameLocks noGrp="1"/>
          </p:cNvGraphicFramePr>
          <p:nvPr>
            <p:extLst>
              <p:ext uri="{D42A27DB-BD31-4B8C-83A1-F6EECF244321}">
                <p14:modId xmlns:p14="http://schemas.microsoft.com/office/powerpoint/2010/main" val="252376617"/>
              </p:ext>
            </p:extLst>
          </p:nvPr>
        </p:nvGraphicFramePr>
        <p:xfrm>
          <a:off x="837589" y="3429000"/>
          <a:ext cx="7610474" cy="2947082"/>
        </p:xfrm>
        <a:graphic>
          <a:graphicData uri="http://schemas.openxmlformats.org/drawingml/2006/table">
            <a:tbl>
              <a:tblPr/>
              <a:tblGrid>
                <a:gridCol w="3805237">
                  <a:extLst>
                    <a:ext uri="{9D8B030D-6E8A-4147-A177-3AD203B41FA5}">
                      <a16:colId xmlns:a16="http://schemas.microsoft.com/office/drawing/2014/main" val="1710101782"/>
                    </a:ext>
                  </a:extLst>
                </a:gridCol>
                <a:gridCol w="3805237">
                  <a:extLst>
                    <a:ext uri="{9D8B030D-6E8A-4147-A177-3AD203B41FA5}">
                      <a16:colId xmlns:a16="http://schemas.microsoft.com/office/drawing/2014/main" val="2377701691"/>
                    </a:ext>
                  </a:extLst>
                </a:gridCol>
              </a:tblGrid>
              <a:tr h="328583">
                <a:tc>
                  <a:txBody>
                    <a:bodyPr/>
                    <a:lstStyle/>
                    <a:p>
                      <a:pPr algn="l" fontAlgn="base"/>
                      <a:r>
                        <a:rPr lang="en-IN" sz="1600" u="none" strike="noStrike">
                          <a:solidFill>
                            <a:srgbClr val="17A81A"/>
                          </a:solidFill>
                          <a:effectLst/>
                          <a:hlinkClick r:id="rId2"/>
                        </a:rPr>
                        <a:t>Column</a:t>
                      </a:r>
                      <a:endParaRPr lang="en-IN" sz="1600">
                        <a:solidFill>
                          <a:srgbClr val="404244"/>
                        </a:solidFill>
                        <a:effectLst/>
                      </a:endParaRP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pPr algn="l" fontAlgn="base"/>
                      <a:r>
                        <a:rPr lang="en-IN" sz="1600">
                          <a:solidFill>
                            <a:srgbClr val="404244"/>
                          </a:solidFill>
                          <a:effectLst/>
                        </a:rPr>
                        <a:t>Positions its children in a column</a:t>
                      </a: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4258959359"/>
                  </a:ext>
                </a:extLst>
              </a:tr>
              <a:tr h="572479">
                <a:tc>
                  <a:txBody>
                    <a:bodyPr/>
                    <a:lstStyle/>
                    <a:p>
                      <a:pPr algn="l" fontAlgn="base"/>
                      <a:r>
                        <a:rPr lang="en-IN" sz="1600" u="none" strike="noStrike">
                          <a:solidFill>
                            <a:srgbClr val="17A81A"/>
                          </a:solidFill>
                          <a:effectLst/>
                          <a:hlinkClick r:id="rId3"/>
                        </a:rPr>
                        <a:t>Flow</a:t>
                      </a:r>
                      <a:endParaRPr lang="en-IN" sz="1600">
                        <a:solidFill>
                          <a:srgbClr val="404244"/>
                        </a:solidFill>
                        <a:effectLst/>
                      </a:endParaRP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base"/>
                      <a:r>
                        <a:rPr lang="en-IN" sz="1600">
                          <a:solidFill>
                            <a:srgbClr val="404244"/>
                          </a:solidFill>
                          <a:effectLst/>
                        </a:rPr>
                        <a:t>Positions its children side by side, wrapping as necessary</a:t>
                      </a: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960325144"/>
                  </a:ext>
                </a:extLst>
              </a:tr>
              <a:tr h="328583">
                <a:tc>
                  <a:txBody>
                    <a:bodyPr/>
                    <a:lstStyle/>
                    <a:p>
                      <a:pPr algn="l" fontAlgn="base"/>
                      <a:r>
                        <a:rPr lang="en-IN" sz="1600" u="none" strike="noStrike">
                          <a:solidFill>
                            <a:srgbClr val="17A81A"/>
                          </a:solidFill>
                          <a:effectLst/>
                          <a:hlinkClick r:id="rId4"/>
                        </a:rPr>
                        <a:t>Grid</a:t>
                      </a:r>
                      <a:endParaRPr lang="en-IN" sz="1600">
                        <a:solidFill>
                          <a:srgbClr val="404244"/>
                        </a:solidFill>
                        <a:effectLst/>
                      </a:endParaRP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pPr algn="l" fontAlgn="base"/>
                      <a:r>
                        <a:rPr lang="en-IN" sz="1600">
                          <a:solidFill>
                            <a:srgbClr val="404244"/>
                          </a:solidFill>
                          <a:effectLst/>
                        </a:rPr>
                        <a:t>Positions its children in grid formation</a:t>
                      </a: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4212888771"/>
                  </a:ext>
                </a:extLst>
              </a:tr>
              <a:tr h="572479">
                <a:tc>
                  <a:txBody>
                    <a:bodyPr/>
                    <a:lstStyle/>
                    <a:p>
                      <a:pPr algn="l" fontAlgn="base"/>
                      <a:r>
                        <a:rPr lang="en-IN" sz="1600" u="none" strike="noStrike">
                          <a:solidFill>
                            <a:srgbClr val="17A81A"/>
                          </a:solidFill>
                          <a:effectLst/>
                          <a:hlinkClick r:id="rId5"/>
                        </a:rPr>
                        <a:t>LayoutMirroring</a:t>
                      </a:r>
                      <a:endParaRPr lang="en-IN" sz="1600">
                        <a:solidFill>
                          <a:srgbClr val="404244"/>
                        </a:solidFill>
                        <a:effectLst/>
                      </a:endParaRP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base"/>
                      <a:r>
                        <a:rPr lang="en-IN" sz="1600">
                          <a:solidFill>
                            <a:srgbClr val="404244"/>
                          </a:solidFill>
                          <a:effectLst/>
                        </a:rPr>
                        <a:t>Property used to mirror layout behavior</a:t>
                      </a: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812095021"/>
                  </a:ext>
                </a:extLst>
              </a:tr>
              <a:tr h="816375">
                <a:tc>
                  <a:txBody>
                    <a:bodyPr/>
                    <a:lstStyle/>
                    <a:p>
                      <a:pPr algn="l" fontAlgn="base"/>
                      <a:r>
                        <a:rPr lang="en-IN" sz="1600" u="none" strike="noStrike">
                          <a:solidFill>
                            <a:srgbClr val="17A81A"/>
                          </a:solidFill>
                          <a:effectLst/>
                          <a:hlinkClick r:id="rId6"/>
                        </a:rPr>
                        <a:t>Positioner</a:t>
                      </a:r>
                      <a:endParaRPr lang="en-IN" sz="1600">
                        <a:solidFill>
                          <a:srgbClr val="404244"/>
                        </a:solidFill>
                        <a:effectLst/>
                      </a:endParaRP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pPr algn="l" fontAlgn="base"/>
                      <a:r>
                        <a:rPr lang="en-IN" sz="1600">
                          <a:solidFill>
                            <a:srgbClr val="404244"/>
                          </a:solidFill>
                          <a:effectLst/>
                        </a:rPr>
                        <a:t>Provides attached properties that contain details on where an item exists in a positioner</a:t>
                      </a: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812363671"/>
                  </a:ext>
                </a:extLst>
              </a:tr>
              <a:tr h="328583">
                <a:tc>
                  <a:txBody>
                    <a:bodyPr/>
                    <a:lstStyle/>
                    <a:p>
                      <a:pPr algn="l" fontAlgn="base"/>
                      <a:r>
                        <a:rPr lang="en-IN" sz="1600" u="none" strike="noStrike">
                          <a:solidFill>
                            <a:srgbClr val="17A81A"/>
                          </a:solidFill>
                          <a:effectLst/>
                          <a:hlinkClick r:id="rId7"/>
                        </a:rPr>
                        <a:t>Row</a:t>
                      </a:r>
                      <a:endParaRPr lang="en-IN" sz="1600">
                        <a:solidFill>
                          <a:srgbClr val="404244"/>
                        </a:solidFill>
                        <a:effectLst/>
                      </a:endParaRP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base"/>
                      <a:r>
                        <a:rPr lang="en-IN" sz="1600" dirty="0">
                          <a:solidFill>
                            <a:srgbClr val="404244"/>
                          </a:solidFill>
                          <a:effectLst/>
                        </a:rPr>
                        <a:t>Positions its children in a row</a:t>
                      </a: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519605619"/>
                  </a:ext>
                </a:extLst>
              </a:tr>
            </a:tbl>
          </a:graphicData>
        </a:graphic>
      </p:graphicFrame>
    </p:spTree>
    <p:extLst>
      <p:ext uri="{BB962C8B-B14F-4D97-AF65-F5344CB8AC3E}">
        <p14:creationId xmlns:p14="http://schemas.microsoft.com/office/powerpoint/2010/main" val="1181906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887850" y="880712"/>
            <a:ext cx="4160617" cy="7332777"/>
          </a:xfrm>
          <a:prstGeom prst="rect">
            <a:avLst/>
          </a:prstGeom>
          <a:ln>
            <a:noFill/>
          </a:ln>
        </p:spPr>
        <p:txBody>
          <a:bodyPr vert="horz" lIns="91440" tIns="45720" rIns="91440" bIns="45720" rtlCol="0">
            <a:noAutofit/>
          </a:bodyPr>
          <a:lstStyle/>
          <a:p>
            <a:pPr marL="273050" indent="-273050">
              <a:lnSpc>
                <a:spcPct val="150000"/>
              </a:lnSpc>
              <a:buClr>
                <a:schemeClr val="accent1"/>
              </a:buClr>
              <a:buFont typeface="Wingdings 2" pitchFamily="18" charset="2"/>
              <a:buChar char=""/>
            </a:pPr>
            <a:endParaRPr lang="en-IN" sz="1200" dirty="0">
              <a:solidFill>
                <a:schemeClr val="tx1">
                  <a:lumMod val="65000"/>
                  <a:lumOff val="35000"/>
                </a:schemeClr>
              </a:solidFill>
              <a:latin typeface="Arial"/>
              <a:cs typeface="Arial"/>
            </a:endParaRPr>
          </a:p>
        </p:txBody>
      </p:sp>
      <p:sp>
        <p:nvSpPr>
          <p:cNvPr id="7" name="TextBox 6"/>
          <p:cNvSpPr txBox="1"/>
          <p:nvPr/>
        </p:nvSpPr>
        <p:spPr>
          <a:xfrm>
            <a:off x="178594" y="185299"/>
            <a:ext cx="4786313" cy="461665"/>
          </a:xfrm>
          <a:prstGeom prst="rect">
            <a:avLst/>
          </a:prstGeom>
          <a:noFill/>
        </p:spPr>
        <p:txBody>
          <a:bodyPr wrap="square" rtlCol="0">
            <a:spAutoFit/>
          </a:bodyPr>
          <a:lstStyle/>
          <a:p>
            <a:r>
              <a:rPr lang="en-US" sz="2400" dirty="0">
                <a:solidFill>
                  <a:schemeClr val="tx2"/>
                </a:solidFill>
              </a:rPr>
              <a:t>QML </a:t>
            </a:r>
            <a:endParaRPr lang="en-IN" sz="2400" dirty="0">
              <a:solidFill>
                <a:schemeClr val="tx2"/>
              </a:solidFill>
            </a:endParaRPr>
          </a:p>
        </p:txBody>
      </p:sp>
      <p:sp>
        <p:nvSpPr>
          <p:cNvPr id="4" name="Rectangle 3">
            <a:extLst>
              <a:ext uri="{FF2B5EF4-FFF2-40B4-BE49-F238E27FC236}">
                <a16:creationId xmlns:a16="http://schemas.microsoft.com/office/drawing/2014/main" id="{520E6CF5-55F3-4F06-BE71-8EC7A613BBF4}"/>
              </a:ext>
            </a:extLst>
          </p:cNvPr>
          <p:cNvSpPr/>
          <p:nvPr/>
        </p:nvSpPr>
        <p:spPr>
          <a:xfrm>
            <a:off x="1202051" y="911769"/>
            <a:ext cx="5886645" cy="461666"/>
          </a:xfrm>
          <a:prstGeom prst="rect">
            <a:avLst/>
          </a:prstGeom>
          <a:noFill/>
        </p:spPr>
        <p:txBody>
          <a:bodyPr wrap="square" lIns="91440" tIns="45720" rIns="91440" bIns="45720">
            <a:normAutofit fontScale="92500" lnSpcReduction="10000"/>
          </a:bodyPr>
          <a:lstStyle/>
          <a:p>
            <a:pPr algn="ctr"/>
            <a:r>
              <a:rPr lang="en-US" sz="2800" dirty="0">
                <a:ln w="0"/>
                <a:effectLst>
                  <a:outerShdw blurRad="38100" dist="19050" dir="2700000" algn="tl" rotWithShape="0">
                    <a:schemeClr val="dk1">
                      <a:alpha val="40000"/>
                    </a:schemeClr>
                  </a:outerShdw>
                </a:effectLst>
              </a:rPr>
              <a:t>Positioning with Anchors</a:t>
            </a:r>
          </a:p>
          <a:p>
            <a:pPr algn="ct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3">
            <a:extLst>
              <a:ext uri="{FF2B5EF4-FFF2-40B4-BE49-F238E27FC236}">
                <a16:creationId xmlns:a16="http://schemas.microsoft.com/office/drawing/2014/main" id="{1CD7D7B1-AE07-48B8-9BF1-630D34AD5FC0}"/>
              </a:ext>
            </a:extLst>
          </p:cNvPr>
          <p:cNvSpPr>
            <a:spLocks noChangeArrowheads="1"/>
          </p:cNvSpPr>
          <p:nvPr/>
        </p:nvSpPr>
        <p:spPr bwMode="auto">
          <a:xfrm>
            <a:off x="275321" y="1607183"/>
            <a:ext cx="8593357"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44" tIns="0" rIns="19044"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IN" dirty="0"/>
              <a:t>In addition to the more traditional Grid, Row, and Column, Qt Quick also provides a way to layout items using the concept of anchors. Each item can be thought of as having a set of 7 invisible "anchor lines": left, </a:t>
            </a:r>
            <a:r>
              <a:rPr lang="en-IN" dirty="0" err="1"/>
              <a:t>horizontalCenter</a:t>
            </a:r>
            <a:r>
              <a:rPr lang="en-IN" dirty="0"/>
              <a:t>, right, top, </a:t>
            </a:r>
            <a:r>
              <a:rPr lang="en-IN" dirty="0" err="1"/>
              <a:t>verticalCenter</a:t>
            </a:r>
            <a:r>
              <a:rPr lang="en-IN" dirty="0"/>
              <a:t>, baseline, and bottom.</a:t>
            </a:r>
          </a:p>
        </p:txBody>
      </p:sp>
      <p:pic>
        <p:nvPicPr>
          <p:cNvPr id="4098" name="Picture 2">
            <a:extLst>
              <a:ext uri="{FF2B5EF4-FFF2-40B4-BE49-F238E27FC236}">
                <a16:creationId xmlns:a16="http://schemas.microsoft.com/office/drawing/2014/main" id="{4659E157-D7D4-46F0-B225-C86CE804A9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74" y="3468715"/>
            <a:ext cx="4162425" cy="27622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11CC8A7-83D5-4435-9904-977FF6690FB6}"/>
              </a:ext>
            </a:extLst>
          </p:cNvPr>
          <p:cNvSpPr txBox="1"/>
          <p:nvPr/>
        </p:nvSpPr>
        <p:spPr>
          <a:xfrm>
            <a:off x="4887850" y="3020037"/>
            <a:ext cx="3846576" cy="1754326"/>
          </a:xfrm>
          <a:prstGeom prst="rect">
            <a:avLst/>
          </a:prstGeom>
          <a:noFill/>
        </p:spPr>
        <p:txBody>
          <a:bodyPr wrap="square" rtlCol="0">
            <a:spAutoFit/>
          </a:bodyPr>
          <a:lstStyle/>
          <a:p>
            <a:r>
              <a:rPr lang="en-IN" dirty="0"/>
              <a:t>Rectangle { id: rect1; ... }</a:t>
            </a:r>
          </a:p>
          <a:p>
            <a:r>
              <a:rPr lang="en-IN" dirty="0"/>
              <a:t>Rectangle { </a:t>
            </a:r>
          </a:p>
          <a:p>
            <a:r>
              <a:rPr lang="en-IN" dirty="0"/>
              <a:t>  id: rect2; </a:t>
            </a:r>
          </a:p>
          <a:p>
            <a:r>
              <a:rPr lang="en-IN" dirty="0"/>
              <a:t>  </a:t>
            </a:r>
            <a:r>
              <a:rPr lang="en-IN" dirty="0" err="1"/>
              <a:t>anchors.left</a:t>
            </a:r>
            <a:r>
              <a:rPr lang="en-IN" dirty="0"/>
              <a:t>: rect1.right; </a:t>
            </a:r>
          </a:p>
          <a:p>
            <a:r>
              <a:rPr lang="en-IN" dirty="0"/>
              <a:t>  ...</a:t>
            </a:r>
          </a:p>
          <a:p>
            <a:r>
              <a:rPr lang="en-IN" dirty="0"/>
              <a:t>} </a:t>
            </a:r>
          </a:p>
        </p:txBody>
      </p:sp>
      <p:pic>
        <p:nvPicPr>
          <p:cNvPr id="4102" name="Picture 6">
            <a:extLst>
              <a:ext uri="{FF2B5EF4-FFF2-40B4-BE49-F238E27FC236}">
                <a16:creationId xmlns:a16="http://schemas.microsoft.com/office/drawing/2014/main" id="{B2A16EDD-61B5-43AF-BB88-2657B7FE5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4907" y="5168799"/>
            <a:ext cx="2009775"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4587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887850" y="880712"/>
            <a:ext cx="4160617" cy="7332777"/>
          </a:xfrm>
          <a:prstGeom prst="rect">
            <a:avLst/>
          </a:prstGeom>
          <a:ln>
            <a:noFill/>
          </a:ln>
        </p:spPr>
        <p:txBody>
          <a:bodyPr vert="horz" lIns="91440" tIns="45720" rIns="91440" bIns="45720" rtlCol="0">
            <a:noAutofit/>
          </a:bodyPr>
          <a:lstStyle/>
          <a:p>
            <a:pPr marL="273050" indent="-273050">
              <a:lnSpc>
                <a:spcPct val="150000"/>
              </a:lnSpc>
              <a:buClr>
                <a:schemeClr val="accent1"/>
              </a:buClr>
              <a:buFont typeface="Wingdings 2" pitchFamily="18" charset="2"/>
              <a:buChar char=""/>
            </a:pPr>
            <a:endParaRPr lang="en-IN" sz="1200" dirty="0">
              <a:solidFill>
                <a:schemeClr val="tx1">
                  <a:lumMod val="65000"/>
                  <a:lumOff val="35000"/>
                </a:schemeClr>
              </a:solidFill>
              <a:latin typeface="Arial"/>
              <a:cs typeface="Arial"/>
            </a:endParaRPr>
          </a:p>
        </p:txBody>
      </p:sp>
      <p:sp>
        <p:nvSpPr>
          <p:cNvPr id="7" name="TextBox 6"/>
          <p:cNvSpPr txBox="1"/>
          <p:nvPr/>
        </p:nvSpPr>
        <p:spPr>
          <a:xfrm>
            <a:off x="178594" y="185299"/>
            <a:ext cx="4786313" cy="461665"/>
          </a:xfrm>
          <a:prstGeom prst="rect">
            <a:avLst/>
          </a:prstGeom>
          <a:noFill/>
        </p:spPr>
        <p:txBody>
          <a:bodyPr wrap="square" rtlCol="0">
            <a:spAutoFit/>
          </a:bodyPr>
          <a:lstStyle/>
          <a:p>
            <a:r>
              <a:rPr lang="en-US" sz="2400" dirty="0">
                <a:solidFill>
                  <a:schemeClr val="tx2"/>
                </a:solidFill>
              </a:rPr>
              <a:t>QML </a:t>
            </a:r>
            <a:endParaRPr lang="en-IN" sz="2400" dirty="0">
              <a:solidFill>
                <a:schemeClr val="tx2"/>
              </a:solidFill>
            </a:endParaRPr>
          </a:p>
        </p:txBody>
      </p:sp>
      <p:sp>
        <p:nvSpPr>
          <p:cNvPr id="4" name="Rectangle 3">
            <a:extLst>
              <a:ext uri="{FF2B5EF4-FFF2-40B4-BE49-F238E27FC236}">
                <a16:creationId xmlns:a16="http://schemas.microsoft.com/office/drawing/2014/main" id="{520E6CF5-55F3-4F06-BE71-8EC7A613BBF4}"/>
              </a:ext>
            </a:extLst>
          </p:cNvPr>
          <p:cNvSpPr/>
          <p:nvPr/>
        </p:nvSpPr>
        <p:spPr>
          <a:xfrm>
            <a:off x="1202051" y="680936"/>
            <a:ext cx="5886645" cy="461666"/>
          </a:xfrm>
          <a:prstGeom prst="rect">
            <a:avLst/>
          </a:prstGeom>
          <a:noFill/>
        </p:spPr>
        <p:txBody>
          <a:bodyPr wrap="square" lIns="91440" tIns="45720" rIns="91440" bIns="45720">
            <a:normAutofit fontScale="92500" lnSpcReduction="10000"/>
          </a:bodyPr>
          <a:lstStyle/>
          <a:p>
            <a:pPr algn="ctr"/>
            <a:r>
              <a:rPr lang="en-US" sz="2800" dirty="0">
                <a:ln w="0"/>
                <a:effectLst>
                  <a:outerShdw blurRad="38100" dist="19050" dir="2700000" algn="tl" rotWithShape="0">
                    <a:schemeClr val="dk1">
                      <a:alpha val="40000"/>
                    </a:schemeClr>
                  </a:outerShdw>
                </a:effectLst>
              </a:rPr>
              <a:t>Signals and Handlers</a:t>
            </a:r>
          </a:p>
          <a:p>
            <a:pPr algn="ct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3">
            <a:extLst>
              <a:ext uri="{FF2B5EF4-FFF2-40B4-BE49-F238E27FC236}">
                <a16:creationId xmlns:a16="http://schemas.microsoft.com/office/drawing/2014/main" id="{1CD7D7B1-AE07-48B8-9BF1-630D34AD5FC0}"/>
              </a:ext>
            </a:extLst>
          </p:cNvPr>
          <p:cNvSpPr>
            <a:spLocks noChangeArrowheads="1"/>
          </p:cNvSpPr>
          <p:nvPr/>
        </p:nvSpPr>
        <p:spPr bwMode="auto">
          <a:xfrm>
            <a:off x="210312" y="1312111"/>
            <a:ext cx="8593357"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44" tIns="0" rIns="19044"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IN" dirty="0"/>
              <a:t>Signals provide a way to notify other objects when an event has occurred. For example, the </a:t>
            </a:r>
            <a:r>
              <a:rPr lang="en-IN" dirty="0" err="1"/>
              <a:t>MouseArea</a:t>
            </a:r>
            <a:r>
              <a:rPr lang="en-IN" dirty="0"/>
              <a:t> clicked signal notifies other objects that the mouse has been clicked within the area</a:t>
            </a:r>
          </a:p>
          <a:p>
            <a:pPr lvl="0"/>
            <a:endParaRPr lang="en-IN" dirty="0"/>
          </a:p>
          <a:p>
            <a:pPr lvl="0"/>
            <a:r>
              <a:rPr lang="en-IN" dirty="0"/>
              <a:t>The syntax for defining a new signal is:</a:t>
            </a:r>
          </a:p>
          <a:p>
            <a:pPr lvl="0"/>
            <a:r>
              <a:rPr lang="en-IN" dirty="0"/>
              <a:t>signal &lt;name&gt;[([&lt;type&gt; &lt;parameter name&gt;[, ...]])]</a:t>
            </a:r>
            <a:endParaRPr kumimoji="0" lang="en-US" altLang="en-US" sz="1600" b="0" i="0" u="none" strike="noStrike" cap="none" normalizeH="0" baseline="0" dirty="0">
              <a:ln>
                <a:noFill/>
              </a:ln>
              <a:solidFill>
                <a:schemeClr val="tx1"/>
              </a:solidFill>
              <a:effectLst/>
              <a:latin typeface="+mj-lt"/>
            </a:endParaRPr>
          </a:p>
        </p:txBody>
      </p:sp>
      <p:sp>
        <p:nvSpPr>
          <p:cNvPr id="3" name="Rectangle 2">
            <a:extLst>
              <a:ext uri="{FF2B5EF4-FFF2-40B4-BE49-F238E27FC236}">
                <a16:creationId xmlns:a16="http://schemas.microsoft.com/office/drawing/2014/main" id="{127DC682-0921-4B04-8817-5708B89B24A9}"/>
              </a:ext>
            </a:extLst>
          </p:cNvPr>
          <p:cNvSpPr/>
          <p:nvPr/>
        </p:nvSpPr>
        <p:spPr>
          <a:xfrm>
            <a:off x="275321" y="3054475"/>
            <a:ext cx="4786312" cy="1015663"/>
          </a:xfrm>
          <a:prstGeom prst="rect">
            <a:avLst/>
          </a:prstGeom>
        </p:spPr>
        <p:txBody>
          <a:bodyPr wrap="square">
            <a:spAutoFit/>
          </a:bodyPr>
          <a:lstStyle/>
          <a:p>
            <a:r>
              <a:rPr lang="en-IN" sz="1200" dirty="0"/>
              <a:t>Rectangle {</a:t>
            </a:r>
          </a:p>
          <a:p>
            <a:r>
              <a:rPr lang="en-IN" sz="1200" dirty="0"/>
              <a:t>    signal trigger</a:t>
            </a:r>
          </a:p>
          <a:p>
            <a:r>
              <a:rPr lang="en-IN" sz="1200" dirty="0"/>
              <a:t>    signal send (string notice)</a:t>
            </a:r>
          </a:p>
          <a:p>
            <a:r>
              <a:rPr lang="en-IN" sz="1200" dirty="0"/>
              <a:t>    signal perform (string task, variant object)</a:t>
            </a:r>
          </a:p>
          <a:p>
            <a:r>
              <a:rPr lang="en-IN" sz="1200" dirty="0"/>
              <a:t>}</a:t>
            </a:r>
          </a:p>
        </p:txBody>
      </p:sp>
      <p:sp>
        <p:nvSpPr>
          <p:cNvPr id="5" name="Rectangle 4">
            <a:extLst>
              <a:ext uri="{FF2B5EF4-FFF2-40B4-BE49-F238E27FC236}">
                <a16:creationId xmlns:a16="http://schemas.microsoft.com/office/drawing/2014/main" id="{AE2E4F8C-8544-422D-8569-D2A035D84794}"/>
              </a:ext>
            </a:extLst>
          </p:cNvPr>
          <p:cNvSpPr/>
          <p:nvPr/>
        </p:nvSpPr>
        <p:spPr>
          <a:xfrm>
            <a:off x="210309" y="4224026"/>
            <a:ext cx="8593357" cy="923330"/>
          </a:xfrm>
          <a:prstGeom prst="rect">
            <a:avLst/>
          </a:prstGeom>
        </p:spPr>
        <p:txBody>
          <a:bodyPr wrap="square">
            <a:spAutoFit/>
          </a:bodyPr>
          <a:lstStyle/>
          <a:p>
            <a:r>
              <a:rPr lang="en-IN" dirty="0"/>
              <a:t>Adding a signal to an item automatically adds a signal handler as well. The signal hander is named on&lt;</a:t>
            </a:r>
            <a:r>
              <a:rPr lang="en-IN" dirty="0" err="1"/>
              <a:t>SignalName</a:t>
            </a:r>
            <a:r>
              <a:rPr lang="en-IN" dirty="0"/>
              <a:t>&gt;, with the first letter of the signal in uppercase. The previous signals have the following signal handlers:</a:t>
            </a:r>
          </a:p>
        </p:txBody>
      </p:sp>
      <p:sp>
        <p:nvSpPr>
          <p:cNvPr id="6" name="Rectangle 5">
            <a:extLst>
              <a:ext uri="{FF2B5EF4-FFF2-40B4-BE49-F238E27FC236}">
                <a16:creationId xmlns:a16="http://schemas.microsoft.com/office/drawing/2014/main" id="{3EDA80FD-DFFC-4DFD-964F-4756240749A4}"/>
              </a:ext>
            </a:extLst>
          </p:cNvPr>
          <p:cNvSpPr/>
          <p:nvPr/>
        </p:nvSpPr>
        <p:spPr>
          <a:xfrm>
            <a:off x="242815" y="5131206"/>
            <a:ext cx="8528347" cy="1200329"/>
          </a:xfrm>
          <a:prstGeom prst="rect">
            <a:avLst/>
          </a:prstGeom>
        </p:spPr>
        <p:txBody>
          <a:bodyPr wrap="square">
            <a:spAutoFit/>
          </a:bodyPr>
          <a:lstStyle/>
          <a:p>
            <a:endParaRPr lang="en-IN" sz="1200" dirty="0"/>
          </a:p>
          <a:p>
            <a:r>
              <a:rPr lang="en-IN" sz="1200" dirty="0" err="1"/>
              <a:t>onTrigger</a:t>
            </a:r>
            <a:r>
              <a:rPr lang="en-IN" sz="1200" dirty="0"/>
              <a:t>: console.log("trigger signal emitted")</a:t>
            </a:r>
          </a:p>
          <a:p>
            <a:r>
              <a:rPr lang="en-IN" sz="1200" dirty="0" err="1"/>
              <a:t>onSend</a:t>
            </a:r>
            <a:r>
              <a:rPr lang="en-IN" sz="1200" dirty="0"/>
              <a:t>:  {</a:t>
            </a:r>
          </a:p>
          <a:p>
            <a:r>
              <a:rPr lang="en-IN" sz="1200" dirty="0"/>
              <a:t>    console.log("send signal emitted with notice: " + notice)</a:t>
            </a:r>
          </a:p>
          <a:p>
            <a:r>
              <a:rPr lang="en-IN" sz="1200" dirty="0"/>
              <a:t>}</a:t>
            </a:r>
          </a:p>
          <a:p>
            <a:r>
              <a:rPr lang="en-IN" sz="1200" dirty="0" err="1"/>
              <a:t>onPerform</a:t>
            </a:r>
            <a:r>
              <a:rPr lang="en-IN" sz="1200" dirty="0"/>
              <a:t>: console.log("perform signal emitted")</a:t>
            </a:r>
          </a:p>
        </p:txBody>
      </p:sp>
    </p:spTree>
    <p:extLst>
      <p:ext uri="{BB962C8B-B14F-4D97-AF65-F5344CB8AC3E}">
        <p14:creationId xmlns:p14="http://schemas.microsoft.com/office/powerpoint/2010/main" val="1171712604"/>
      </p:ext>
    </p:extLst>
  </p:cSld>
  <p:clrMapOvr>
    <a:masterClrMapping/>
  </p:clrMapOvr>
</p:sld>
</file>

<file path=ppt/theme/theme1.xml><?xml version="1.0" encoding="utf-8"?>
<a:theme xmlns:a="http://schemas.openxmlformats.org/drawingml/2006/main" name="Perception">
  <a:themeElements>
    <a:clrScheme name="Custom 10">
      <a:dk1>
        <a:sysClr val="windowText" lastClr="000000"/>
      </a:dk1>
      <a:lt1>
        <a:sysClr val="window" lastClr="FFFFFF"/>
      </a:lt1>
      <a:dk2>
        <a:srgbClr val="154587"/>
      </a:dk2>
      <a:lt2>
        <a:srgbClr val="BBC0AC"/>
      </a:lt2>
      <a:accent1>
        <a:srgbClr val="BDCF2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46674</TotalTime>
  <Words>1102</Words>
  <Application>Microsoft Office PowerPoint</Application>
  <PresentationFormat>On-screen Show (4:3)</PresentationFormat>
  <Paragraphs>150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Andalus</vt:lpstr>
      <vt:lpstr>Arial</vt:lpstr>
      <vt:lpstr>Calibri</vt:lpstr>
      <vt:lpstr>Titillium Web</vt:lpstr>
      <vt:lpstr>Wingdings</vt:lpstr>
      <vt:lpstr>Wingdings 2</vt:lpstr>
      <vt:lpstr>Perception</vt:lpstr>
      <vt:lpstr>PowerPoint Presentation</vt:lpstr>
      <vt:lpstr>QML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Overview</dc:title>
  <dc:creator>handoos</dc:creator>
  <cp:lastModifiedBy>Girish Lande</cp:lastModifiedBy>
  <cp:revision>2588</cp:revision>
  <cp:lastPrinted>2011-10-20T13:03:28Z</cp:lastPrinted>
  <dcterms:created xsi:type="dcterms:W3CDTF">2011-05-17T05:30:03Z</dcterms:created>
  <dcterms:modified xsi:type="dcterms:W3CDTF">2020-04-14T13:17:53Z</dcterms:modified>
</cp:coreProperties>
</file>