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757" r:id="rId2"/>
    <p:sldId id="779" r:id="rId3"/>
    <p:sldId id="785" r:id="rId4"/>
    <p:sldId id="803" r:id="rId5"/>
    <p:sldId id="804" r:id="rId6"/>
    <p:sldId id="795" r:id="rId7"/>
    <p:sldId id="796" r:id="rId8"/>
    <p:sldId id="797" r:id="rId9"/>
    <p:sldId id="798" r:id="rId10"/>
    <p:sldId id="799" r:id="rId11"/>
    <p:sldId id="801" r:id="rId12"/>
    <p:sldId id="800" r:id="rId13"/>
    <p:sldId id="802" r:id="rId14"/>
    <p:sldId id="805" r:id="rId15"/>
    <p:sldId id="7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epak_Handoo" initials="D"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C0F"/>
    <a:srgbClr val="1E829A"/>
    <a:srgbClr val="0B7B48"/>
    <a:srgbClr val="2491AC"/>
    <a:srgbClr val="FF9800"/>
    <a:srgbClr val="92ACB5"/>
    <a:srgbClr val="7191BE"/>
    <a:srgbClr val="154587"/>
    <a:srgbClr val="254D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4" autoAdjust="0"/>
  </p:normalViewPr>
  <p:slideViewPr>
    <p:cSldViewPr snapToGrid="0" snapToObjects="1">
      <p:cViewPr varScale="1">
        <p:scale>
          <a:sx n="114" d="100"/>
          <a:sy n="114" d="100"/>
        </p:scale>
        <p:origin x="1560" y="84"/>
      </p:cViewPr>
      <p:guideLst>
        <p:guide orient="horz" pos="2160"/>
        <p:guide pos="2880"/>
      </p:guideLst>
    </p:cSldViewPr>
  </p:slideViewPr>
  <p:outlineViewPr>
    <p:cViewPr>
      <p:scale>
        <a:sx n="33" d="100"/>
        <a:sy n="33" d="100"/>
      </p:scale>
      <p:origin x="0" y="8430"/>
    </p:cViewPr>
  </p:outlineViewPr>
  <p:notesTextViewPr>
    <p:cViewPr>
      <p:scale>
        <a:sx n="100" d="100"/>
        <a:sy n="100" d="100"/>
      </p:scale>
      <p:origin x="0" y="0"/>
    </p:cViewPr>
  </p:notesTextViewPr>
  <p:sorterViewPr>
    <p:cViewPr>
      <p:scale>
        <a:sx n="200" d="100"/>
        <a:sy n="200" d="100"/>
      </p:scale>
      <p:origin x="0" y="8712"/>
    </p:cViewPr>
  </p:sorterViewPr>
  <p:notesViewPr>
    <p:cSldViewPr snapToGrid="0" snapToObjects="1">
      <p:cViewPr varScale="1">
        <p:scale>
          <a:sx n="67" d="100"/>
          <a:sy n="67" d="100"/>
        </p:scale>
        <p:origin x="-279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887BA-37ED-45C0-85F0-0407E54661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FE32BF5-98FE-4383-96B5-64A289E18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C76C8E-1089-44B5-8003-D2398D905FE9}" type="datetime1">
              <a:rPr lang="en-IN" smtClean="0"/>
              <a:t>27-05-2020</a:t>
            </a:fld>
            <a:endParaRPr lang="en-IN"/>
          </a:p>
        </p:txBody>
      </p:sp>
      <p:sp>
        <p:nvSpPr>
          <p:cNvPr id="4" name="Footer Placeholder 3">
            <a:extLst>
              <a:ext uri="{FF2B5EF4-FFF2-40B4-BE49-F238E27FC236}">
                <a16:creationId xmlns:a16="http://schemas.microsoft.com/office/drawing/2014/main" id="{66750556-B486-4673-A9E6-D062F2D312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D809F37-D72F-480E-A790-855AEC3B38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23B75-14AB-475F-8606-674EA283439F}" type="slidenum">
              <a:rPr lang="en-IN" smtClean="0"/>
              <a:t>‹#›</a:t>
            </a:fld>
            <a:endParaRPr lang="en-IN"/>
          </a:p>
        </p:txBody>
      </p:sp>
    </p:spTree>
    <p:extLst>
      <p:ext uri="{BB962C8B-B14F-4D97-AF65-F5344CB8AC3E}">
        <p14:creationId xmlns:p14="http://schemas.microsoft.com/office/powerpoint/2010/main" val="40669289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8CC5-FCC3-4E34-8A5A-AEC86A2B4564}" type="datetime1">
              <a:rPr lang="en-IN" smtClean="0"/>
              <a:t>27-05-2020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DBE168-25FC-479E-B01A-6F757432DEAF}" type="slidenum">
              <a:rPr lang="en-IN" smtClean="0"/>
              <a:pPr/>
              <a:t>‹#›</a:t>
            </a:fld>
            <a:endParaRPr lang="en-IN" dirty="0"/>
          </a:p>
        </p:txBody>
      </p:sp>
    </p:spTree>
    <p:extLst>
      <p:ext uri="{BB962C8B-B14F-4D97-AF65-F5344CB8AC3E}">
        <p14:creationId xmlns:p14="http://schemas.microsoft.com/office/powerpoint/2010/main" val="24638779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dirty="0"/>
              <a:t>Click to edit Master title style</a:t>
            </a:r>
            <a:endParaRPr dirty="0"/>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400" kern="1200">
                <a:solidFill>
                  <a:schemeClr val="tx1">
                    <a:lumMod val="65000"/>
                    <a:lumOff val="35000"/>
                  </a:schemeClr>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pic>
        <p:nvPicPr>
          <p:cNvPr id="7" name="Picture 6" descr="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101782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0" y="2157319"/>
            <a:ext cx="8915400" cy="877824"/>
          </a:xfrm>
          <a:solidFill>
            <a:schemeClr val="accent1"/>
          </a:solidFill>
        </p:spPr>
        <p:txBody>
          <a:bodyPr/>
          <a:lstStyle>
            <a:lvl1pPr>
              <a:defRPr>
                <a:solidFill>
                  <a:schemeClr val="tx1">
                    <a:lumMod val="65000"/>
                    <a:lumOff val="35000"/>
                  </a:schemeClr>
                </a:solidFill>
              </a:defRPr>
            </a:lvl1pPr>
          </a:lstStyle>
          <a:p>
            <a:r>
              <a:rPr lang="en-US" dirty="0"/>
              <a:t>Click to edit Master title style</a:t>
            </a:r>
            <a:endParaRPr dirty="0"/>
          </a:p>
        </p:txBody>
      </p:sp>
      <p:sp>
        <p:nvSpPr>
          <p:cNvPr id="7"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400" kern="1200">
                <a:solidFill>
                  <a:schemeClr val="tx1">
                    <a:lumMod val="65000"/>
                    <a:lumOff val="35000"/>
                  </a:schemeClr>
                </a:solidFill>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pic>
        <p:nvPicPr>
          <p:cNvPr id="8" name="Picture 7" descr="blue-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1097390"/>
          </a:xfrm>
          <a:prstGeom prst="rect">
            <a:avLst/>
          </a:prstGeom>
        </p:spPr>
      </p:pic>
    </p:spTree>
    <p:extLst>
      <p:ext uri="{BB962C8B-B14F-4D97-AF65-F5344CB8AC3E}">
        <p14:creationId xmlns:p14="http://schemas.microsoft.com/office/powerpoint/2010/main" val="38052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8259"/>
            <a:ext cx="8913813" cy="914400"/>
          </a:xfrm>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pic>
        <p:nvPicPr>
          <p:cNvPr id="8" name="Picture 7" descr="grey-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786887"/>
            <a:ext cx="9144000" cy="1097390"/>
          </a:xfrm>
          <a:prstGeom prst="rect">
            <a:avLst/>
          </a:prstGeom>
        </p:spPr>
      </p:pic>
      <p:sp>
        <p:nvSpPr>
          <p:cNvPr id="9" name="TextBox 8"/>
          <p:cNvSpPr txBox="1"/>
          <p:nvPr userDrawn="1"/>
        </p:nvSpPr>
        <p:spPr>
          <a:xfrm>
            <a:off x="3414408" y="6578600"/>
            <a:ext cx="2289409" cy="215444"/>
          </a:xfrm>
          <a:prstGeom prst="rect">
            <a:avLst/>
          </a:prstGeom>
          <a:noFill/>
        </p:spPr>
        <p:txBody>
          <a:bodyPr wrap="none" rtlCol="0">
            <a:spAutoFit/>
          </a:bodyPr>
          <a:lstStyle/>
          <a:p>
            <a:pPr algn="ctr"/>
            <a:r>
              <a:rPr lang="en-IN" sz="800" dirty="0"/>
              <a:t>Copyright © 2016 Agiliad.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09456"/>
            <a:ext cx="8913813" cy="914400"/>
          </a:xfrm>
        </p:spPr>
        <p:txBody>
          <a:bodyPr/>
          <a:lstStyle/>
          <a:p>
            <a:r>
              <a:rPr lang="en-US"/>
              <a:t>Click to edit Master title style</a:t>
            </a:r>
            <a:endParaRPr/>
          </a:p>
        </p:txBody>
      </p:sp>
      <p:sp>
        <p:nvSpPr>
          <p:cNvPr id="3" name="Content Placeholder 2"/>
          <p:cNvSpPr>
            <a:spLocks noGrp="1"/>
          </p:cNvSpPr>
          <p:nvPr>
            <p:ph sz="half" idx="1"/>
          </p:nvPr>
        </p:nvSpPr>
        <p:spPr>
          <a:xfrm>
            <a:off x="1117600" y="1588322"/>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147534" y="1608851"/>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4A822907-8A9D-4F6B-98F6-913902AD56B5}" type="slidenum">
              <a:rPr lang="en-US" smtClean="0"/>
              <a:pPr/>
              <a:t>‹#›</a:t>
            </a:fld>
            <a:endParaRPr lang="en-US" dirty="0"/>
          </a:p>
        </p:txBody>
      </p:sp>
      <p:pic>
        <p:nvPicPr>
          <p:cNvPr id="9" name="Picture 8" descr="grey-green-band.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786887"/>
            <a:ext cx="9144000" cy="1097390"/>
          </a:xfrm>
          <a:prstGeom prst="rect">
            <a:avLst/>
          </a:prstGeom>
        </p:spPr>
      </p:pic>
      <p:sp>
        <p:nvSpPr>
          <p:cNvPr id="8" name="TextBox 7"/>
          <p:cNvSpPr txBox="1"/>
          <p:nvPr userDrawn="1"/>
        </p:nvSpPr>
        <p:spPr>
          <a:xfrm>
            <a:off x="3414408" y="6578600"/>
            <a:ext cx="2289409" cy="215444"/>
          </a:xfrm>
          <a:prstGeom prst="rect">
            <a:avLst/>
          </a:prstGeom>
          <a:noFill/>
        </p:spPr>
        <p:txBody>
          <a:bodyPr wrap="none" rtlCol="0">
            <a:spAutoFit/>
          </a:bodyPr>
          <a:lstStyle/>
          <a:p>
            <a:pPr algn="ctr"/>
            <a:r>
              <a:rPr lang="en-IN" sz="800" dirty="0"/>
              <a:t>Copyright © 2016 Agiliad.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spTree>
    <p:extLst>
      <p:ext uri="{BB962C8B-B14F-4D97-AF65-F5344CB8AC3E}">
        <p14:creationId xmlns:p14="http://schemas.microsoft.com/office/powerpoint/2010/main" val="369636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822907-8A9D-4F6B-98F6-913902AD56B5}" type="slidenum">
              <a:rPr lang="en-US" smtClean="0"/>
              <a:pPr/>
              <a:t>‹#›</a:t>
            </a:fld>
            <a:endParaRPr lang="en-US" dirty="0"/>
          </a:p>
        </p:txBody>
      </p:sp>
    </p:spTree>
    <p:extLst>
      <p:ext uri="{BB962C8B-B14F-4D97-AF65-F5344CB8AC3E}">
        <p14:creationId xmlns:p14="http://schemas.microsoft.com/office/powerpoint/2010/main" val="2103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Calibri" panose="020F0502020204030204" pitchFamily="34" charset="0"/>
              </a:defRPr>
            </a:lvl1pPr>
            <a:lvl2pPr marL="685800" indent="-336550">
              <a:buFont typeface="Andalus" panose="02020603050405020304" pitchFamily="18" charset="-78"/>
              <a:buChar char="-"/>
              <a:defRPr>
                <a:latin typeface="Calibri" panose="020F0502020204030204" pitchFamily="34" charset="0"/>
              </a:defRPr>
            </a:lvl2pPr>
            <a:lvl3pPr marL="1035050" indent="-349250">
              <a:buFont typeface="Wingdings" panose="05000000000000000000" pitchFamily="2" charset="2"/>
              <a:buChar char="ü"/>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Number Placeholder 12"/>
          <p:cNvSpPr txBox="1">
            <a:spLocks/>
          </p:cNvSpPr>
          <p:nvPr userDrawn="1"/>
        </p:nvSpPr>
        <p:spPr>
          <a:xfrm>
            <a:off x="8458200" y="6467873"/>
            <a:ext cx="457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4A822907-8A9D-4F6B-98F6-913902AD56B5}" type="slidenum">
              <a:rPr kumimoji="0" lang="en-US" sz="105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endParaRPr>
          </a:p>
        </p:txBody>
      </p:sp>
      <p:pic>
        <p:nvPicPr>
          <p:cNvPr id="8" name="Picture 7"/>
          <p:cNvPicPr>
            <a:picLocks/>
          </p:cNvPicPr>
          <p:nvPr userDrawn="1"/>
        </p:nvPicPr>
        <p:blipFill>
          <a:blip r:embed="rId2"/>
          <a:stretch>
            <a:fillRect/>
          </a:stretch>
        </p:blipFill>
        <p:spPr>
          <a:xfrm>
            <a:off x="-6370" y="6787023"/>
            <a:ext cx="9144000" cy="66385"/>
          </a:xfrm>
          <a:prstGeom prst="rect">
            <a:avLst/>
          </a:prstGeom>
        </p:spPr>
      </p:pic>
      <p:pic>
        <p:nvPicPr>
          <p:cNvPr id="2" name="Picture 1"/>
          <p:cNvPicPr>
            <a:picLocks/>
          </p:cNvPicPr>
          <p:nvPr userDrawn="1"/>
        </p:nvPicPr>
        <p:blipFill>
          <a:blip r:embed="rId3"/>
          <a:stretch>
            <a:fillRect/>
          </a:stretch>
        </p:blipFill>
        <p:spPr>
          <a:xfrm>
            <a:off x="-2400" y="3908"/>
            <a:ext cx="9144000" cy="66385"/>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285244" y="194897"/>
            <a:ext cx="1645920" cy="373745"/>
          </a:xfrm>
          <a:prstGeom prst="rect">
            <a:avLst/>
          </a:prstGeom>
        </p:spPr>
      </p:pic>
      <p:sp>
        <p:nvSpPr>
          <p:cNvPr id="12" name="TextBox 11"/>
          <p:cNvSpPr txBox="1"/>
          <p:nvPr userDrawn="1"/>
        </p:nvSpPr>
        <p:spPr>
          <a:xfrm>
            <a:off x="3360707" y="6538844"/>
            <a:ext cx="2396811" cy="230832"/>
          </a:xfrm>
          <a:prstGeom prst="rect">
            <a:avLst/>
          </a:prstGeom>
          <a:noFill/>
        </p:spPr>
        <p:txBody>
          <a:bodyPr wrap="none" rtlCol="0">
            <a:spAutoFit/>
          </a:bodyPr>
          <a:lstStyle/>
          <a:p>
            <a:pPr algn="ctr"/>
            <a:r>
              <a:rPr lang="en-IN" sz="900" dirty="0">
                <a:latin typeface="Calibri" panose="020F0502020204030204" pitchFamily="34" charset="0"/>
              </a:rPr>
              <a:t>Copyright © 2017 Agiliad™. All Rights Reserved</a:t>
            </a:r>
          </a:p>
        </p:txBody>
      </p:sp>
    </p:spTree>
    <p:extLst>
      <p:ext uri="{BB962C8B-B14F-4D97-AF65-F5344CB8AC3E}">
        <p14:creationId xmlns:p14="http://schemas.microsoft.com/office/powerpoint/2010/main" val="30265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a:ln>
            <a:no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pPr/>
              <a:t>5/27/2020</a:t>
            </a:fld>
            <a:endParaRPr lang="en-US" dirty="0"/>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pPr/>
              <a:t>‹#›</a:t>
            </a:fld>
            <a:endParaRPr lang="en-US" dirty="0"/>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5" r:id="rId4"/>
    <p:sldLayoutId id="2147483667" r:id="rId5"/>
    <p:sldLayoutId id="2147483668" r:id="rId6"/>
    <p:sldLayoutId id="2147483670" r:id="rId7"/>
  </p:sldLayoutIdLst>
  <p:txStyles>
    <p:titleStyle>
      <a:lvl1pPr marL="0" indent="0" algn="l" defTabSz="914400" rtl="0" eaLnBrk="1" latinLnBrk="0" hangingPunct="1">
        <a:spcBef>
          <a:spcPct val="0"/>
        </a:spcBef>
        <a:buNone/>
        <a:defRPr sz="4000" kern="1200">
          <a:solidFill>
            <a:schemeClr val="bg1"/>
          </a:solidFill>
          <a:latin typeface="Arial"/>
          <a:ea typeface="+mj-ea"/>
          <a:cs typeface="Arial"/>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Arial"/>
          <a:ea typeface="+mn-ea"/>
          <a:cs typeface="Arial"/>
        </a:defRPr>
      </a:lvl1pPr>
      <a:lvl2pPr marL="685800" indent="-3365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3pPr>
      <a:lvl4pPr marL="1371600" indent="-3365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Arial"/>
          <a:ea typeface="+mn-ea"/>
          <a:cs typeface="Arial"/>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doc.qt.io/qt-5/qml-string.html" TargetMode="External"/><Relationship Id="rId3" Type="http://schemas.openxmlformats.org/officeDocument/2006/relationships/hyperlink" Target="https://doc.qt.io/qt-5/qml-double.html" TargetMode="External"/><Relationship Id="rId7" Type="http://schemas.openxmlformats.org/officeDocument/2006/relationships/hyperlink" Target="https://doc.qt.io/qt-5/qml-real.html" TargetMode="External"/><Relationship Id="rId2" Type="http://schemas.openxmlformats.org/officeDocument/2006/relationships/hyperlink" Target="https://doc.qt.io/qt-5/qml-bool.html" TargetMode="External"/><Relationship Id="rId1" Type="http://schemas.openxmlformats.org/officeDocument/2006/relationships/slideLayout" Target="../slideLayouts/slideLayout7.xml"/><Relationship Id="rId6" Type="http://schemas.openxmlformats.org/officeDocument/2006/relationships/hyperlink" Target="https://doc.qt.io/qt-5/qml-list.html" TargetMode="External"/><Relationship Id="rId5" Type="http://schemas.openxmlformats.org/officeDocument/2006/relationships/hyperlink" Target="https://doc.qt.io/qt-5/qml-int.html" TargetMode="External"/><Relationship Id="rId10" Type="http://schemas.openxmlformats.org/officeDocument/2006/relationships/hyperlink" Target="https://doc.qt.io/qt-5/qml-var.html" TargetMode="External"/><Relationship Id="rId4" Type="http://schemas.openxmlformats.org/officeDocument/2006/relationships/hyperlink" Target="https://doc.qt.io/qt-5/qml-enumeration.html" TargetMode="External"/><Relationship Id="rId9" Type="http://schemas.openxmlformats.org/officeDocument/2006/relationships/hyperlink" Target="https://doc.qt.io/qt-5/qml-url.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c.qt.io/qt-5/qml-qtquick-flow.html" TargetMode="External"/><Relationship Id="rId7" Type="http://schemas.openxmlformats.org/officeDocument/2006/relationships/hyperlink" Target="https://doc.qt.io/qt-5/qml-qtquick-row.html" TargetMode="External"/><Relationship Id="rId2" Type="http://schemas.openxmlformats.org/officeDocument/2006/relationships/hyperlink" Target="https://doc.qt.io/qt-5/qml-qtquick-column.html" TargetMode="External"/><Relationship Id="rId1" Type="http://schemas.openxmlformats.org/officeDocument/2006/relationships/slideLayout" Target="../slideLayouts/slideLayout7.xml"/><Relationship Id="rId6" Type="http://schemas.openxmlformats.org/officeDocument/2006/relationships/hyperlink" Target="https://doc.qt.io/qt-5/qml-qtquick-positioner.html" TargetMode="External"/><Relationship Id="rId5" Type="http://schemas.openxmlformats.org/officeDocument/2006/relationships/hyperlink" Target="https://doc.qt.io/qt-5/qml-qtquick-layoutmirroring.html" TargetMode="External"/><Relationship Id="rId4" Type="http://schemas.openxmlformats.org/officeDocument/2006/relationships/hyperlink" Target="https://doc.qt.io/qt-5/qml-qtquick-gri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ull-screen-blue-background.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3086" cy="6858000"/>
          </a:xfrm>
          <a:prstGeom prst="rect">
            <a:avLst/>
          </a:prstGeom>
        </p:spPr>
      </p:pic>
    </p:spTree>
    <p:extLst>
      <p:ext uri="{BB962C8B-B14F-4D97-AF65-F5344CB8AC3E}">
        <p14:creationId xmlns:p14="http://schemas.microsoft.com/office/powerpoint/2010/main" val="29792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Positioning with Anchors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607183"/>
            <a:ext cx="859335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In addition to the more traditional Grid, Row, and Column, Qt Quick also provides a way to layout items using the concept of anchors. Each item can be thought of as having a set of 7 invisible "anchor lines": left, </a:t>
            </a:r>
            <a:r>
              <a:rPr lang="en-IN" dirty="0" err="1"/>
              <a:t>horizontalCenter</a:t>
            </a:r>
            <a:r>
              <a:rPr lang="en-IN" dirty="0"/>
              <a:t>, right, top, </a:t>
            </a:r>
            <a:r>
              <a:rPr lang="en-IN" dirty="0" err="1"/>
              <a:t>verticalCenter</a:t>
            </a:r>
            <a:r>
              <a:rPr lang="en-IN" dirty="0"/>
              <a:t>, baseline, and bottom.</a:t>
            </a:r>
          </a:p>
        </p:txBody>
      </p:sp>
      <p:pic>
        <p:nvPicPr>
          <p:cNvPr id="4098" name="Picture 2">
            <a:extLst>
              <a:ext uri="{FF2B5EF4-FFF2-40B4-BE49-F238E27FC236}">
                <a16:creationId xmlns:a16="http://schemas.microsoft.com/office/drawing/2014/main" id="{4659E157-D7D4-46F0-B225-C86CE804A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3468715"/>
            <a:ext cx="4162425" cy="2762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1CC8A7-83D5-4435-9904-977FF6690FB6}"/>
              </a:ext>
            </a:extLst>
          </p:cNvPr>
          <p:cNvSpPr txBox="1"/>
          <p:nvPr/>
        </p:nvSpPr>
        <p:spPr>
          <a:xfrm>
            <a:off x="4887850" y="3020037"/>
            <a:ext cx="3846576" cy="1754326"/>
          </a:xfrm>
          <a:prstGeom prst="rect">
            <a:avLst/>
          </a:prstGeom>
          <a:noFill/>
        </p:spPr>
        <p:txBody>
          <a:bodyPr wrap="square" rtlCol="0">
            <a:spAutoFit/>
          </a:bodyPr>
          <a:lstStyle/>
          <a:p>
            <a:r>
              <a:rPr lang="en-IN" dirty="0"/>
              <a:t>Rectangle { id: rect1; ... }</a:t>
            </a:r>
          </a:p>
          <a:p>
            <a:r>
              <a:rPr lang="en-IN" dirty="0"/>
              <a:t>Rectangle { </a:t>
            </a:r>
          </a:p>
          <a:p>
            <a:r>
              <a:rPr lang="en-IN" dirty="0"/>
              <a:t>  id: rect2; </a:t>
            </a:r>
          </a:p>
          <a:p>
            <a:r>
              <a:rPr lang="en-IN" dirty="0"/>
              <a:t>  </a:t>
            </a:r>
            <a:r>
              <a:rPr lang="en-IN" dirty="0" err="1"/>
              <a:t>anchors.left</a:t>
            </a:r>
            <a:r>
              <a:rPr lang="en-IN" dirty="0"/>
              <a:t>: rect1.right; </a:t>
            </a:r>
          </a:p>
          <a:p>
            <a:r>
              <a:rPr lang="en-IN" dirty="0"/>
              <a:t>  ...</a:t>
            </a:r>
          </a:p>
          <a:p>
            <a:r>
              <a:rPr lang="en-IN" dirty="0"/>
              <a:t>} </a:t>
            </a:r>
          </a:p>
        </p:txBody>
      </p:sp>
      <p:pic>
        <p:nvPicPr>
          <p:cNvPr id="4102" name="Picture 6">
            <a:extLst>
              <a:ext uri="{FF2B5EF4-FFF2-40B4-BE49-F238E27FC236}">
                <a16:creationId xmlns:a16="http://schemas.microsoft.com/office/drawing/2014/main" id="{B2A16EDD-61B5-43AF-BB88-2657B7FE5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907" y="5168799"/>
            <a:ext cx="20097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58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680936"/>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Signals and Handlers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10312" y="1312111"/>
            <a:ext cx="859335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Signals provide a way to notify other objects when an event has occurred. For example, the </a:t>
            </a:r>
            <a:r>
              <a:rPr lang="en-IN" dirty="0" err="1"/>
              <a:t>MouseArea</a:t>
            </a:r>
            <a:r>
              <a:rPr lang="en-IN" dirty="0"/>
              <a:t> clicked signal notifies other objects that the mouse has been clicked within the area</a:t>
            </a:r>
          </a:p>
          <a:p>
            <a:pPr lvl="0"/>
            <a:endParaRPr lang="en-IN" dirty="0"/>
          </a:p>
          <a:p>
            <a:pPr lvl="0"/>
            <a:r>
              <a:rPr lang="en-IN" dirty="0"/>
              <a:t>The syntax for defining a new signal is:</a:t>
            </a:r>
          </a:p>
          <a:p>
            <a:pPr lvl="0"/>
            <a:r>
              <a:rPr lang="en-IN" dirty="0"/>
              <a:t>signal &lt;name&gt;[([&lt;type&gt; &lt;parameter name&gt;[, ...]])]</a:t>
            </a:r>
            <a:endParaRPr kumimoji="0" lang="en-US" altLang="en-US" sz="1600" b="0" i="0" u="none" strike="noStrike" cap="none" normalizeH="0" baseline="0" dirty="0">
              <a:ln>
                <a:noFill/>
              </a:ln>
              <a:solidFill>
                <a:schemeClr val="tx1"/>
              </a:solidFill>
              <a:effectLst/>
              <a:latin typeface="+mj-lt"/>
            </a:endParaRPr>
          </a:p>
        </p:txBody>
      </p:sp>
      <p:sp>
        <p:nvSpPr>
          <p:cNvPr id="3" name="Rectangle 2">
            <a:extLst>
              <a:ext uri="{FF2B5EF4-FFF2-40B4-BE49-F238E27FC236}">
                <a16:creationId xmlns:a16="http://schemas.microsoft.com/office/drawing/2014/main" id="{127DC682-0921-4B04-8817-5708B89B24A9}"/>
              </a:ext>
            </a:extLst>
          </p:cNvPr>
          <p:cNvSpPr/>
          <p:nvPr/>
        </p:nvSpPr>
        <p:spPr>
          <a:xfrm>
            <a:off x="275321" y="3054475"/>
            <a:ext cx="4786312" cy="1015663"/>
          </a:xfrm>
          <a:prstGeom prst="rect">
            <a:avLst/>
          </a:prstGeom>
        </p:spPr>
        <p:txBody>
          <a:bodyPr wrap="square">
            <a:spAutoFit/>
          </a:bodyPr>
          <a:lstStyle/>
          <a:p>
            <a:r>
              <a:rPr lang="en-IN" sz="1200" dirty="0"/>
              <a:t>Rectangle {</a:t>
            </a:r>
          </a:p>
          <a:p>
            <a:r>
              <a:rPr lang="en-IN" sz="1200" dirty="0"/>
              <a:t>    signal trigger</a:t>
            </a:r>
          </a:p>
          <a:p>
            <a:r>
              <a:rPr lang="en-IN" sz="1200" dirty="0"/>
              <a:t>    signal send (string notice)</a:t>
            </a:r>
          </a:p>
          <a:p>
            <a:r>
              <a:rPr lang="en-IN" sz="1200" dirty="0"/>
              <a:t>    signal perform (string task, variant object)</a:t>
            </a:r>
          </a:p>
          <a:p>
            <a:r>
              <a:rPr lang="en-IN" sz="1200" dirty="0"/>
              <a:t>}</a:t>
            </a:r>
          </a:p>
        </p:txBody>
      </p:sp>
      <p:sp>
        <p:nvSpPr>
          <p:cNvPr id="5" name="Rectangle 4">
            <a:extLst>
              <a:ext uri="{FF2B5EF4-FFF2-40B4-BE49-F238E27FC236}">
                <a16:creationId xmlns:a16="http://schemas.microsoft.com/office/drawing/2014/main" id="{AE2E4F8C-8544-422D-8569-D2A035D84794}"/>
              </a:ext>
            </a:extLst>
          </p:cNvPr>
          <p:cNvSpPr/>
          <p:nvPr/>
        </p:nvSpPr>
        <p:spPr>
          <a:xfrm>
            <a:off x="210309" y="4224026"/>
            <a:ext cx="8593357" cy="923330"/>
          </a:xfrm>
          <a:prstGeom prst="rect">
            <a:avLst/>
          </a:prstGeom>
        </p:spPr>
        <p:txBody>
          <a:bodyPr wrap="square">
            <a:spAutoFit/>
          </a:bodyPr>
          <a:lstStyle/>
          <a:p>
            <a:r>
              <a:rPr lang="en-IN" dirty="0"/>
              <a:t>Adding a signal to an item automatically adds a signal handler as well. The signal hander is named on&lt;</a:t>
            </a:r>
            <a:r>
              <a:rPr lang="en-IN" dirty="0" err="1"/>
              <a:t>SignalName</a:t>
            </a:r>
            <a:r>
              <a:rPr lang="en-IN" dirty="0"/>
              <a:t>&gt;, with the first letter of the signal in uppercase. The previous signals have the following signal handlers:</a:t>
            </a:r>
          </a:p>
        </p:txBody>
      </p:sp>
      <p:sp>
        <p:nvSpPr>
          <p:cNvPr id="6" name="Rectangle 5">
            <a:extLst>
              <a:ext uri="{FF2B5EF4-FFF2-40B4-BE49-F238E27FC236}">
                <a16:creationId xmlns:a16="http://schemas.microsoft.com/office/drawing/2014/main" id="{3EDA80FD-DFFC-4DFD-964F-4756240749A4}"/>
              </a:ext>
            </a:extLst>
          </p:cNvPr>
          <p:cNvSpPr/>
          <p:nvPr/>
        </p:nvSpPr>
        <p:spPr>
          <a:xfrm>
            <a:off x="242815" y="5131206"/>
            <a:ext cx="8528347" cy="1200329"/>
          </a:xfrm>
          <a:prstGeom prst="rect">
            <a:avLst/>
          </a:prstGeom>
        </p:spPr>
        <p:txBody>
          <a:bodyPr wrap="square">
            <a:spAutoFit/>
          </a:bodyPr>
          <a:lstStyle/>
          <a:p>
            <a:endParaRPr lang="en-IN" sz="1200" dirty="0"/>
          </a:p>
          <a:p>
            <a:r>
              <a:rPr lang="en-IN" sz="1200" dirty="0" err="1"/>
              <a:t>onTrigger</a:t>
            </a:r>
            <a:r>
              <a:rPr lang="en-IN" sz="1200" dirty="0"/>
              <a:t>: console.log("trigger signal emitted")</a:t>
            </a:r>
          </a:p>
          <a:p>
            <a:r>
              <a:rPr lang="en-IN" sz="1200" dirty="0" err="1"/>
              <a:t>onSend</a:t>
            </a:r>
            <a:r>
              <a:rPr lang="en-IN" sz="1200" dirty="0"/>
              <a:t>:  {</a:t>
            </a:r>
          </a:p>
          <a:p>
            <a:r>
              <a:rPr lang="en-IN" sz="1200" dirty="0"/>
              <a:t>    console.log("send signal emitted with notice: " + notice)</a:t>
            </a:r>
          </a:p>
          <a:p>
            <a:r>
              <a:rPr lang="en-IN" sz="1200" dirty="0"/>
              <a:t>}</a:t>
            </a:r>
          </a:p>
          <a:p>
            <a:r>
              <a:rPr lang="en-IN" sz="1200" dirty="0" err="1"/>
              <a:t>onPerform</a:t>
            </a:r>
            <a:r>
              <a:rPr lang="en-IN" sz="1200" dirty="0"/>
              <a:t>: console.log("perform signal emitted")</a:t>
            </a:r>
          </a:p>
        </p:txBody>
      </p:sp>
    </p:spTree>
    <p:extLst>
      <p:ext uri="{BB962C8B-B14F-4D97-AF65-F5344CB8AC3E}">
        <p14:creationId xmlns:p14="http://schemas.microsoft.com/office/powerpoint/2010/main" val="117171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QML Mouse Events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973446"/>
            <a:ext cx="859335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QML uses signals and handlers to deliver mouse interactions. Specifically, the </a:t>
            </a:r>
            <a:r>
              <a:rPr lang="en-IN" dirty="0" err="1"/>
              <a:t>MouseArea</a:t>
            </a:r>
            <a:r>
              <a:rPr lang="en-IN" dirty="0"/>
              <a:t> and </a:t>
            </a:r>
            <a:r>
              <a:rPr lang="en-IN" dirty="0" err="1"/>
              <a:t>MouseEvent</a:t>
            </a:r>
            <a:r>
              <a:rPr lang="en-IN" dirty="0"/>
              <a:t> elements provide QML components with signal handlers to accept mouse events within a defined area.</a:t>
            </a:r>
          </a:p>
          <a:p>
            <a:pPr lvl="0"/>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en-US" sz="1600" b="0" i="0" u="none" strike="noStrike" cap="none" normalizeH="0" baseline="0" dirty="0">
              <a:ln>
                <a:noFill/>
              </a:ln>
              <a:solidFill>
                <a:schemeClr val="tx1"/>
              </a:solidFill>
              <a:effectLst/>
              <a:latin typeface="+mj-lt"/>
            </a:endParaRPr>
          </a:p>
          <a:p>
            <a:pPr lvl="0"/>
            <a:endParaRPr kumimoji="0" lang="en-US" altLang="en-US" sz="1200" b="0" i="0" u="none" strike="noStrike" cap="none" normalizeH="0" baseline="0" dirty="0">
              <a:ln>
                <a:noFill/>
              </a:ln>
              <a:solidFill>
                <a:schemeClr val="tx1"/>
              </a:solidFill>
              <a:effectLst/>
              <a:latin typeface="+mj-lt"/>
            </a:endParaRPr>
          </a:p>
        </p:txBody>
      </p:sp>
      <p:sp>
        <p:nvSpPr>
          <p:cNvPr id="3" name="TextBox 2">
            <a:extLst>
              <a:ext uri="{FF2B5EF4-FFF2-40B4-BE49-F238E27FC236}">
                <a16:creationId xmlns:a16="http://schemas.microsoft.com/office/drawing/2014/main" id="{EAABC144-05E8-4D8C-A183-8F87AEE49BBD}"/>
              </a:ext>
            </a:extLst>
          </p:cNvPr>
          <p:cNvSpPr txBox="1"/>
          <p:nvPr/>
        </p:nvSpPr>
        <p:spPr>
          <a:xfrm>
            <a:off x="335560" y="3833769"/>
            <a:ext cx="4160617" cy="2616101"/>
          </a:xfrm>
          <a:prstGeom prst="rect">
            <a:avLst/>
          </a:prstGeom>
          <a:noFill/>
        </p:spPr>
        <p:txBody>
          <a:bodyPr wrap="square" rtlCol="0">
            <a:spAutoFit/>
          </a:bodyPr>
          <a:lstStyle/>
          <a:p>
            <a:r>
              <a:rPr lang="en-IN" sz="1400" dirty="0"/>
              <a:t>Rectangle {</a:t>
            </a:r>
          </a:p>
          <a:p>
            <a:r>
              <a:rPr lang="en-IN" sz="1400" dirty="0"/>
              <a:t>    id: button1</a:t>
            </a:r>
          </a:p>
          <a:p>
            <a:r>
              <a:rPr lang="en-IN" sz="1400" dirty="0"/>
              <a:t>    width: 100</a:t>
            </a:r>
          </a:p>
          <a:p>
            <a:r>
              <a:rPr lang="en-IN" sz="1400" dirty="0"/>
              <a:t>    height: 100</a:t>
            </a:r>
          </a:p>
          <a:p>
            <a:endParaRPr lang="en-IN" sz="1400" dirty="0"/>
          </a:p>
          <a:p>
            <a:r>
              <a:rPr lang="en-IN" sz="1400" dirty="0"/>
              <a:t>    </a:t>
            </a:r>
            <a:r>
              <a:rPr lang="en-IN" sz="1400" dirty="0" err="1"/>
              <a:t>MouseArea</a:t>
            </a:r>
            <a:r>
              <a:rPr lang="en-IN" sz="1400" dirty="0"/>
              <a:t> {</a:t>
            </a:r>
          </a:p>
          <a:p>
            <a:r>
              <a:rPr lang="en-IN" sz="1400" dirty="0"/>
              <a:t>        </a:t>
            </a:r>
            <a:r>
              <a:rPr lang="en-IN" sz="1400" dirty="0" err="1"/>
              <a:t>anchors.fill</a:t>
            </a:r>
            <a:r>
              <a:rPr lang="en-IN" sz="1400" dirty="0"/>
              <a:t>: parent</a:t>
            </a:r>
          </a:p>
          <a:p>
            <a:r>
              <a:rPr lang="en-IN" sz="1400" dirty="0"/>
              <a:t>        </a:t>
            </a:r>
            <a:r>
              <a:rPr lang="en-IN" sz="1400" dirty="0" err="1"/>
              <a:t>onClicked</a:t>
            </a:r>
            <a:r>
              <a:rPr lang="en-IN" sz="1400" dirty="0"/>
              <a:t>: console.log("button clicked")</a:t>
            </a:r>
          </a:p>
          <a:p>
            <a:r>
              <a:rPr lang="en-IN" sz="1400" dirty="0"/>
              <a:t>    }</a:t>
            </a:r>
          </a:p>
          <a:p>
            <a:r>
              <a:rPr lang="en-IN" sz="1400" dirty="0"/>
              <a:t>  </a:t>
            </a:r>
          </a:p>
          <a:p>
            <a:r>
              <a:rPr lang="en-IN" sz="1400" dirty="0"/>
              <a:t>}</a:t>
            </a:r>
          </a:p>
          <a:p>
            <a:endParaRPr lang="en-IN" sz="1050" dirty="0"/>
          </a:p>
        </p:txBody>
      </p:sp>
      <p:sp>
        <p:nvSpPr>
          <p:cNvPr id="5" name="TextBox 4">
            <a:extLst>
              <a:ext uri="{FF2B5EF4-FFF2-40B4-BE49-F238E27FC236}">
                <a16:creationId xmlns:a16="http://schemas.microsoft.com/office/drawing/2014/main" id="{7674BA95-1C35-4D6F-922E-6D7EB7057B48}"/>
              </a:ext>
            </a:extLst>
          </p:cNvPr>
          <p:cNvSpPr txBox="1"/>
          <p:nvPr/>
        </p:nvSpPr>
        <p:spPr>
          <a:xfrm>
            <a:off x="4182670" y="3776855"/>
            <a:ext cx="4961330" cy="2031325"/>
          </a:xfrm>
          <a:prstGeom prst="rect">
            <a:avLst/>
          </a:prstGeom>
          <a:noFill/>
        </p:spPr>
        <p:txBody>
          <a:bodyPr wrap="square" rtlCol="0">
            <a:spAutoFit/>
          </a:bodyPr>
          <a:lstStyle/>
          <a:p>
            <a:r>
              <a:rPr lang="en-IN" sz="1400" dirty="0"/>
              <a:t> </a:t>
            </a:r>
            <a:r>
              <a:rPr lang="en-IN" sz="1400" dirty="0" err="1"/>
              <a:t>MouseArea</a:t>
            </a:r>
            <a:r>
              <a:rPr lang="en-IN" sz="1400" dirty="0"/>
              <a:t> {</a:t>
            </a:r>
          </a:p>
          <a:p>
            <a:endParaRPr lang="en-IN" sz="1400" dirty="0"/>
          </a:p>
          <a:p>
            <a:r>
              <a:rPr lang="en-IN" sz="1400" dirty="0"/>
              <a:t>        </a:t>
            </a:r>
            <a:r>
              <a:rPr lang="en-IN" sz="1400" dirty="0" err="1"/>
              <a:t>anchors.fill</a:t>
            </a:r>
            <a:r>
              <a:rPr lang="en-IN" sz="1400" dirty="0"/>
              <a:t>: parent</a:t>
            </a:r>
          </a:p>
          <a:p>
            <a:r>
              <a:rPr lang="en-IN" sz="1400" dirty="0"/>
              <a:t>        </a:t>
            </a:r>
            <a:r>
              <a:rPr lang="en-IN" sz="1400" dirty="0" err="1"/>
              <a:t>onClicked</a:t>
            </a:r>
            <a:r>
              <a:rPr lang="en-IN" sz="1400" dirty="0"/>
              <a:t>: console.log("area clicked")</a:t>
            </a:r>
          </a:p>
          <a:p>
            <a:r>
              <a:rPr lang="en-IN" sz="1400" dirty="0"/>
              <a:t>        </a:t>
            </a:r>
            <a:r>
              <a:rPr lang="en-IN" sz="1400" dirty="0" err="1"/>
              <a:t>onDoubleClicked</a:t>
            </a:r>
            <a:r>
              <a:rPr lang="en-IN" sz="1400" dirty="0"/>
              <a:t>: console.log("area double clicked")</a:t>
            </a:r>
          </a:p>
          <a:p>
            <a:r>
              <a:rPr lang="en-IN" sz="1400" dirty="0"/>
              <a:t>        </a:t>
            </a:r>
            <a:r>
              <a:rPr lang="en-IN" sz="1400" dirty="0" err="1"/>
              <a:t>onEntered</a:t>
            </a:r>
            <a:r>
              <a:rPr lang="en-IN" sz="1400" dirty="0"/>
              <a:t>: console.log("mouse entered the area")</a:t>
            </a:r>
          </a:p>
          <a:p>
            <a:r>
              <a:rPr lang="en-IN" sz="1400" dirty="0"/>
              <a:t>        </a:t>
            </a:r>
            <a:r>
              <a:rPr lang="en-IN" sz="1400" dirty="0" err="1"/>
              <a:t>onExited</a:t>
            </a:r>
            <a:r>
              <a:rPr lang="en-IN" sz="1400" dirty="0"/>
              <a:t>: console.log("mouse left the area")</a:t>
            </a:r>
          </a:p>
          <a:p>
            <a:endParaRPr lang="en-IN" sz="1400" dirty="0"/>
          </a:p>
          <a:p>
            <a:r>
              <a:rPr lang="en-IN" sz="1400" dirty="0"/>
              <a:t>    }</a:t>
            </a:r>
          </a:p>
        </p:txBody>
      </p:sp>
    </p:spTree>
    <p:extLst>
      <p:ext uri="{BB962C8B-B14F-4D97-AF65-F5344CB8AC3E}">
        <p14:creationId xmlns:p14="http://schemas.microsoft.com/office/powerpoint/2010/main" val="98795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IN" sz="2800" dirty="0">
                <a:ln w="0"/>
                <a:effectLst>
                  <a:outerShdw blurRad="38100" dist="19050" dir="2700000" algn="tl" rotWithShape="0">
                    <a:schemeClr val="dk1">
                      <a:alpha val="40000"/>
                    </a:schemeClr>
                  </a:outerShdw>
                </a:effectLst>
              </a:rPr>
              <a:t>Models and Views in Qt Quick</a:t>
            </a:r>
            <a:endParaRPr lang="en-US" sz="2800" dirty="0">
              <a:ln w="0"/>
              <a:effectLst>
                <a:outerShdw blurRad="38100" dist="19050" dir="2700000" algn="tl" rotWithShape="0">
                  <a:schemeClr val="dk1">
                    <a:alpha val="40000"/>
                  </a:schemeClr>
                </a:outerShdw>
              </a:effectLst>
            </a:endParaRP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607183"/>
            <a:ext cx="859335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applications need to form data and display the data. Qt Quick has the notion of models, views, and delegates to display data. They modularize the visualization of data in order to give the developer or designer control over the different aspects of the data.</a:t>
            </a:r>
            <a:endParaRPr kumimoji="0" lang="en-US" altLang="en-US" sz="1600" b="0" i="0" u="none" strike="noStrike" cap="none" normalizeH="0" baseline="0" dirty="0">
              <a:ln>
                <a:noFill/>
              </a:ln>
              <a:solidFill>
                <a:schemeClr val="tx1"/>
              </a:solidFill>
              <a:effectLst/>
              <a:latin typeface="+mj-lt"/>
            </a:endParaRPr>
          </a:p>
        </p:txBody>
      </p:sp>
      <p:pic>
        <p:nvPicPr>
          <p:cNvPr id="5122" name="Picture 2">
            <a:extLst>
              <a:ext uri="{FF2B5EF4-FFF2-40B4-BE49-F238E27FC236}">
                <a16:creationId xmlns:a16="http://schemas.microsoft.com/office/drawing/2014/main" id="{455EC1BC-3586-46CD-B73A-2673F3400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51" y="3498306"/>
            <a:ext cx="227647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EABA321-04F2-4C20-BBBE-A1B39350FEA7}"/>
              </a:ext>
            </a:extLst>
          </p:cNvPr>
          <p:cNvSpPr/>
          <p:nvPr/>
        </p:nvSpPr>
        <p:spPr>
          <a:xfrm>
            <a:off x="3284290" y="3297365"/>
            <a:ext cx="5129868" cy="2862322"/>
          </a:xfrm>
          <a:prstGeom prst="rect">
            <a:avLst/>
          </a:prstGeom>
        </p:spPr>
        <p:txBody>
          <a:bodyPr wrap="square">
            <a:spAutoFit/>
          </a:bodyPr>
          <a:lstStyle/>
          <a:p>
            <a:r>
              <a:rPr lang="en-IN" sz="1200" dirty="0"/>
              <a:t> </a:t>
            </a:r>
            <a:r>
              <a:rPr lang="en-IN" sz="1200" dirty="0" err="1"/>
              <a:t>ListModel</a:t>
            </a:r>
            <a:r>
              <a:rPr lang="en-IN" sz="1200" dirty="0"/>
              <a:t> {</a:t>
            </a:r>
          </a:p>
          <a:p>
            <a:r>
              <a:rPr lang="en-IN" sz="1200" dirty="0"/>
              <a:t>        id: </a:t>
            </a:r>
            <a:r>
              <a:rPr lang="en-IN" sz="1200" dirty="0" err="1"/>
              <a:t>todomodel</a:t>
            </a:r>
            <a:endParaRPr lang="en-IN" sz="1200" dirty="0"/>
          </a:p>
          <a:p>
            <a:r>
              <a:rPr lang="en-IN" sz="1200" dirty="0"/>
              <a:t>        </a:t>
            </a:r>
            <a:r>
              <a:rPr lang="en-IN" sz="1200" dirty="0" err="1"/>
              <a:t>ListElement</a:t>
            </a:r>
            <a:r>
              <a:rPr lang="en-IN" sz="1200" dirty="0"/>
              <a:t> {done: </a:t>
            </a:r>
            <a:r>
              <a:rPr lang="en-IN" sz="1200" dirty="0" err="1"/>
              <a:t>false;description</a:t>
            </a:r>
            <a:r>
              <a:rPr lang="en-IN" sz="1200" dirty="0"/>
              <a:t>:"wash the car"}</a:t>
            </a:r>
          </a:p>
          <a:p>
            <a:r>
              <a:rPr lang="en-IN" sz="1200" dirty="0"/>
              <a:t>        </a:t>
            </a:r>
            <a:r>
              <a:rPr lang="en-IN" sz="1200" dirty="0" err="1"/>
              <a:t>ListElement</a:t>
            </a:r>
            <a:r>
              <a:rPr lang="en-IN" sz="1200" dirty="0"/>
              <a:t> {done: </a:t>
            </a:r>
            <a:r>
              <a:rPr lang="en-IN" sz="1200" dirty="0" err="1"/>
              <a:t>false;description</a:t>
            </a:r>
            <a:r>
              <a:rPr lang="en-IN" sz="1200" dirty="0"/>
              <a:t>:"Buy milk and vegetables"}</a:t>
            </a:r>
          </a:p>
          <a:p>
            <a:r>
              <a:rPr lang="en-IN" sz="1200" dirty="0"/>
              <a:t>        </a:t>
            </a:r>
            <a:r>
              <a:rPr lang="en-IN" sz="1200" dirty="0" err="1"/>
              <a:t>ListElement</a:t>
            </a:r>
            <a:r>
              <a:rPr lang="en-IN" sz="1200" dirty="0"/>
              <a:t> {done: </a:t>
            </a:r>
            <a:r>
              <a:rPr lang="en-IN" sz="1200" dirty="0" err="1"/>
              <a:t>false;description</a:t>
            </a:r>
            <a:r>
              <a:rPr lang="en-IN" sz="1200" dirty="0"/>
              <a:t>:"do homework"}</a:t>
            </a:r>
          </a:p>
          <a:p>
            <a:r>
              <a:rPr lang="en-IN" sz="1200" dirty="0"/>
              <a:t>    }</a:t>
            </a:r>
          </a:p>
          <a:p>
            <a:r>
              <a:rPr lang="en-IN" sz="1200" dirty="0"/>
              <a:t>    </a:t>
            </a:r>
          </a:p>
          <a:p>
            <a:r>
              <a:rPr lang="en-IN" sz="1200" dirty="0"/>
              <a:t>    </a:t>
            </a:r>
            <a:r>
              <a:rPr lang="en-IN" sz="1200" dirty="0" err="1"/>
              <a:t>ListView</a:t>
            </a:r>
            <a:r>
              <a:rPr lang="en-IN" sz="1200" dirty="0"/>
              <a:t> {</a:t>
            </a:r>
          </a:p>
          <a:p>
            <a:r>
              <a:rPr lang="en-IN" sz="1200" dirty="0"/>
              <a:t>        id: </a:t>
            </a:r>
            <a:r>
              <a:rPr lang="en-IN" sz="1200" dirty="0" err="1"/>
              <a:t>todoView</a:t>
            </a:r>
            <a:endParaRPr lang="en-IN" sz="1200" dirty="0"/>
          </a:p>
          <a:p>
            <a:r>
              <a:rPr lang="en-IN" sz="1200" dirty="0"/>
              <a:t>        model: </a:t>
            </a:r>
            <a:r>
              <a:rPr lang="en-IN" sz="1200" dirty="0" err="1"/>
              <a:t>todomodel</a:t>
            </a:r>
            <a:endParaRPr lang="en-IN" sz="1200" dirty="0"/>
          </a:p>
          <a:p>
            <a:r>
              <a:rPr lang="en-IN" sz="1200" dirty="0"/>
              <a:t>        delegate: Row {</a:t>
            </a:r>
          </a:p>
          <a:p>
            <a:r>
              <a:rPr lang="en-IN" sz="1200" dirty="0"/>
              <a:t>            </a:t>
            </a:r>
            <a:r>
              <a:rPr lang="en-IN" sz="1200" dirty="0" err="1"/>
              <a:t>CheckBox</a:t>
            </a:r>
            <a:r>
              <a:rPr lang="en-IN" sz="1200" dirty="0"/>
              <a:t> {checked: </a:t>
            </a:r>
            <a:r>
              <a:rPr lang="en-IN" sz="1200" dirty="0" err="1"/>
              <a:t>model.done</a:t>
            </a:r>
            <a:r>
              <a:rPr lang="en-IN" sz="1200" dirty="0"/>
              <a:t>}</a:t>
            </a:r>
          </a:p>
          <a:p>
            <a:r>
              <a:rPr lang="en-IN" sz="1200" dirty="0"/>
              <a:t>            </a:t>
            </a:r>
            <a:r>
              <a:rPr lang="en-IN" sz="1200" dirty="0" err="1"/>
              <a:t>TextInput</a:t>
            </a:r>
            <a:r>
              <a:rPr lang="en-IN" sz="1200" dirty="0"/>
              <a:t> { text: </a:t>
            </a:r>
            <a:r>
              <a:rPr lang="en-IN" sz="1200" dirty="0" err="1"/>
              <a:t>model.description</a:t>
            </a:r>
            <a:r>
              <a:rPr lang="en-IN" sz="1200" dirty="0"/>
              <a:t>}</a:t>
            </a:r>
          </a:p>
          <a:p>
            <a:r>
              <a:rPr lang="en-IN" sz="1200" dirty="0"/>
              <a:t>        }</a:t>
            </a:r>
          </a:p>
          <a:p>
            <a:r>
              <a:rPr lang="en-IN" sz="1200" dirty="0"/>
              <a:t>    }</a:t>
            </a:r>
          </a:p>
        </p:txBody>
      </p:sp>
    </p:spTree>
    <p:extLst>
      <p:ext uri="{BB962C8B-B14F-4D97-AF65-F5344CB8AC3E}">
        <p14:creationId xmlns:p14="http://schemas.microsoft.com/office/powerpoint/2010/main" val="396217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F82446-8DBB-40AB-9DAC-A1A950A7BFE1}"/>
              </a:ext>
            </a:extLst>
          </p:cNvPr>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4DCDA45-AEF1-42AF-A9B9-D6F36D68E768}"/>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IN" sz="2800" dirty="0">
                <a:ln w="0"/>
                <a:effectLst>
                  <a:outerShdw blurRad="38100" dist="19050" dir="2700000" algn="tl" rotWithShape="0">
                    <a:schemeClr val="dk1">
                      <a:alpha val="40000"/>
                    </a:schemeClr>
                  </a:outerShdw>
                </a:effectLst>
              </a:rPr>
              <a:t>Animations</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C7F92A7E-4AFE-4127-BC72-3913C177673F}"/>
              </a:ext>
            </a:extLst>
          </p:cNvPr>
          <p:cNvSpPr/>
          <p:nvPr/>
        </p:nvSpPr>
        <p:spPr>
          <a:xfrm>
            <a:off x="473977" y="1677655"/>
            <a:ext cx="8082793" cy="923330"/>
          </a:xfrm>
          <a:prstGeom prst="rect">
            <a:avLst/>
          </a:prstGeom>
        </p:spPr>
        <p:txBody>
          <a:bodyPr wrap="square">
            <a:spAutoFit/>
          </a:bodyPr>
          <a:lstStyle/>
          <a:p>
            <a:r>
              <a:rPr lang="en-IN" dirty="0">
                <a:solidFill>
                  <a:srgbClr val="333333"/>
                </a:solidFill>
                <a:latin typeface="Georgia" panose="02040502050405020303" pitchFamily="18" charset="0"/>
              </a:rPr>
              <a:t>Animations are applied to property changes. An animation defines the interpolation curve when for property value changes to create smooth transitions from one value to another</a:t>
            </a:r>
            <a:endParaRPr lang="en-IN" dirty="0"/>
          </a:p>
        </p:txBody>
      </p:sp>
      <p:pic>
        <p:nvPicPr>
          <p:cNvPr id="1026" name="Picture 2">
            <a:extLst>
              <a:ext uri="{FF2B5EF4-FFF2-40B4-BE49-F238E27FC236}">
                <a16:creationId xmlns:a16="http://schemas.microsoft.com/office/drawing/2014/main" id="{052B9733-D6D1-446B-B530-E79D5B2D5F0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98066" y="2905205"/>
            <a:ext cx="3294613" cy="329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90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ull-screen-green-background.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3086" cy="6858000"/>
          </a:xfrm>
          <a:prstGeom prst="rect">
            <a:avLst/>
          </a:prstGeom>
        </p:spPr>
      </p:pic>
    </p:spTree>
    <p:extLst>
      <p:ext uri="{BB962C8B-B14F-4D97-AF65-F5344CB8AC3E}">
        <p14:creationId xmlns:p14="http://schemas.microsoft.com/office/powerpoint/2010/main" val="19353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BDCF26"/>
          </a:solidFill>
        </p:spPr>
        <p:txBody>
          <a:bodyPr tIns="46800" bIns="46800" anchor="b" anchorCtr="0">
            <a:noAutofit/>
          </a:bodyPr>
          <a:lstStyle/>
          <a:p>
            <a:pPr algn="r"/>
            <a:r>
              <a:rPr lang="en-US" sz="3200" dirty="0"/>
              <a:t>QML</a:t>
            </a:r>
          </a:p>
        </p:txBody>
      </p:sp>
      <p:sp>
        <p:nvSpPr>
          <p:cNvPr id="3" name="Subtitle 2"/>
          <p:cNvSpPr>
            <a:spLocks noGrp="1"/>
          </p:cNvSpPr>
          <p:nvPr>
            <p:ph type="subTitle" idx="1"/>
          </p:nvPr>
        </p:nvSpPr>
        <p:spPr>
          <a:xfrm>
            <a:off x="914400" y="3034554"/>
            <a:ext cx="8001000" cy="3734306"/>
          </a:xfrm>
        </p:spPr>
        <p:txBody>
          <a:bodyPr>
            <a:normAutofit/>
          </a:bodyPr>
          <a:lstStyle/>
          <a:p>
            <a:pPr algn="r"/>
            <a:r>
              <a:rPr lang="en-US" sz="1200" dirty="0"/>
              <a:t> </a:t>
            </a:r>
          </a:p>
        </p:txBody>
      </p:sp>
      <p:sp>
        <p:nvSpPr>
          <p:cNvPr id="4" name="Subtitle 2"/>
          <p:cNvSpPr txBox="1">
            <a:spLocks/>
          </p:cNvSpPr>
          <p:nvPr/>
        </p:nvSpPr>
        <p:spPr>
          <a:xfrm>
            <a:off x="6574683" y="3035143"/>
            <a:ext cx="2340717" cy="440408"/>
          </a:xfrm>
          <a:prstGeom prst="rect">
            <a:avLst/>
          </a:prstGeom>
          <a:solidFill>
            <a:schemeClr val="bg2">
              <a:lumMod val="40000"/>
              <a:lumOff val="60000"/>
            </a:schemeClr>
          </a:solidFill>
          <a:ln w="25400" cap="flat" cmpd="sng" algn="ctr">
            <a:noFill/>
            <a:prstDash val="solid"/>
          </a:ln>
          <a:effectLst/>
        </p:spPr>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400" kern="1200">
                <a:solidFill>
                  <a:schemeClr val="tx1">
                    <a:lumMod val="65000"/>
                    <a:lumOff val="35000"/>
                  </a:schemeClr>
                </a:solidFill>
                <a:latin typeface="Arial"/>
                <a:ea typeface="+mn-ea"/>
                <a:cs typeface="Arial"/>
              </a:defRPr>
            </a:lvl1pPr>
            <a:lvl2pPr marL="4572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accent1"/>
              </a:buClr>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lumMod val="50000"/>
                </a:schemeClr>
              </a:buClr>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Wingdings 2" pitchFamily="18" charset="2"/>
              <a:buNone/>
              <a:defRPr lang="en-US" sz="1800" kern="1200">
                <a:solidFill>
                  <a:schemeClr val="tx1">
                    <a:tint val="75000"/>
                  </a:schemeClr>
                </a:solidFill>
                <a:latin typeface="+mn-lt"/>
                <a:ea typeface="+mn-ea"/>
                <a:cs typeface="+mn-cs"/>
              </a:defRPr>
            </a:lvl9pPr>
          </a:lstStyle>
          <a:p>
            <a:pPr algn="r"/>
            <a:endParaRPr lang="en-US" sz="1200" dirty="0">
              <a:solidFill>
                <a:srgbClr val="818181"/>
              </a:solidFill>
            </a:endParaRPr>
          </a:p>
        </p:txBody>
      </p:sp>
    </p:spTree>
    <p:extLst>
      <p:ext uri="{BB962C8B-B14F-4D97-AF65-F5344CB8AC3E}">
        <p14:creationId xmlns:p14="http://schemas.microsoft.com/office/powerpoint/2010/main" val="2348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(Qt Modelling language)</a:t>
            </a:r>
            <a:endParaRPr lang="en-IN" sz="2400" dirty="0">
              <a:solidFill>
                <a:schemeClr val="tx2"/>
              </a:solidFill>
            </a:endParaRPr>
          </a:p>
        </p:txBody>
      </p:sp>
      <p:sp>
        <p:nvSpPr>
          <p:cNvPr id="2" name="TextBox 1">
            <a:extLst>
              <a:ext uri="{FF2B5EF4-FFF2-40B4-BE49-F238E27FC236}">
                <a16:creationId xmlns:a16="http://schemas.microsoft.com/office/drawing/2014/main" id="{AADA3178-D2BA-4C51-A67E-57701D289794}"/>
              </a:ext>
            </a:extLst>
          </p:cNvPr>
          <p:cNvSpPr txBox="1"/>
          <p:nvPr/>
        </p:nvSpPr>
        <p:spPr>
          <a:xfrm>
            <a:off x="377506" y="1082180"/>
            <a:ext cx="8539992" cy="3693319"/>
          </a:xfrm>
          <a:prstGeom prst="rect">
            <a:avLst/>
          </a:prstGeom>
          <a:noFill/>
        </p:spPr>
        <p:txBody>
          <a:bodyPr wrap="square" rtlCol="0">
            <a:spAutoFit/>
          </a:bodyPr>
          <a:lstStyle/>
          <a:p>
            <a:r>
              <a:rPr lang="en-IN" dirty="0"/>
              <a:t>It is a mark-up language (similar to CSS and JSON) for designing user interface–centric applications.</a:t>
            </a:r>
          </a:p>
          <a:p>
            <a:endParaRPr lang="en-IN" dirty="0"/>
          </a:p>
          <a:p>
            <a:r>
              <a:rPr lang="en-IN" b="1" dirty="0"/>
              <a:t>Features</a:t>
            </a:r>
          </a:p>
          <a:p>
            <a:endParaRPr lang="en-IN" b="1" dirty="0"/>
          </a:p>
          <a:p>
            <a:pPr marL="285750" indent="-285750">
              <a:buFont typeface="Arial" panose="020B0604020202020204" pitchFamily="34" charset="0"/>
              <a:buChar char="•"/>
            </a:pPr>
            <a:r>
              <a:rPr lang="en-IN" dirty="0"/>
              <a:t>Components and Modules </a:t>
            </a:r>
          </a:p>
          <a:p>
            <a:pPr marL="285750" indent="-285750">
              <a:buFont typeface="Arial" panose="020B0604020202020204" pitchFamily="34" charset="0"/>
              <a:buChar char="•"/>
            </a:pPr>
            <a:r>
              <a:rPr lang="en-IN" dirty="0"/>
              <a:t>Data Types ( int, </a:t>
            </a:r>
            <a:r>
              <a:rPr lang="en-IN" dirty="0" err="1"/>
              <a:t>color</a:t>
            </a:r>
            <a:r>
              <a:rPr lang="en-IN" dirty="0"/>
              <a:t>, bool, date, font, list, variant, </a:t>
            </a:r>
            <a:r>
              <a:rPr lang="en-IN" dirty="0" err="1"/>
              <a:t>rect</a:t>
            </a:r>
            <a:r>
              <a:rPr lang="en-IN" dirty="0"/>
              <a:t> )</a:t>
            </a:r>
          </a:p>
          <a:p>
            <a:pPr marL="285750" indent="-285750">
              <a:buFont typeface="Arial" panose="020B0604020202020204" pitchFamily="34" charset="0"/>
              <a:buChar char="•"/>
            </a:pPr>
            <a:r>
              <a:rPr lang="en-IN" dirty="0"/>
              <a:t>Property Binding (Binding allows a property's value to be expressed as an JavaScript expression)</a:t>
            </a:r>
          </a:p>
          <a:p>
            <a:pPr marL="285750" indent="-285750">
              <a:buFont typeface="Arial" panose="020B0604020202020204" pitchFamily="34" charset="0"/>
              <a:buChar char="•"/>
            </a:pPr>
            <a:r>
              <a:rPr lang="en-IN" dirty="0"/>
              <a:t>Component Layouts (Row, Column, Grid) </a:t>
            </a:r>
          </a:p>
          <a:p>
            <a:pPr marL="285750" indent="-285750">
              <a:buFont typeface="Arial" panose="020B0604020202020204" pitchFamily="34" charset="0"/>
              <a:buChar char="•"/>
            </a:pPr>
            <a:r>
              <a:rPr lang="en-IN" dirty="0"/>
              <a:t>Layouts using Anchors (Anchors Top, Bottom, Left, Right, </a:t>
            </a:r>
            <a:r>
              <a:rPr lang="en-IN" dirty="0" err="1"/>
              <a:t>HorizontalCenter</a:t>
            </a:r>
            <a:r>
              <a:rPr lang="en-IN" dirty="0"/>
              <a:t>)</a:t>
            </a:r>
          </a:p>
          <a:p>
            <a:pPr marL="285750" indent="-285750">
              <a:buFont typeface="Arial" panose="020B0604020202020204" pitchFamily="34" charset="0"/>
              <a:buChar char="•"/>
            </a:pPr>
            <a:r>
              <a:rPr lang="en-IN" dirty="0"/>
              <a:t>Mouse Events</a:t>
            </a:r>
          </a:p>
          <a:p>
            <a:pPr marL="285750" indent="-285750">
              <a:buFont typeface="Arial" panose="020B0604020202020204" pitchFamily="34" charset="0"/>
              <a:buChar char="•"/>
            </a:pPr>
            <a:r>
              <a:rPr lang="en-IN" dirty="0"/>
              <a:t>Signal and Handler Event System</a:t>
            </a:r>
          </a:p>
        </p:txBody>
      </p:sp>
    </p:spTree>
    <p:extLst>
      <p:ext uri="{BB962C8B-B14F-4D97-AF65-F5344CB8AC3E}">
        <p14:creationId xmlns:p14="http://schemas.microsoft.com/office/powerpoint/2010/main" val="251821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718E88-1534-49BA-AEFD-4F1BA612B6FF}"/>
              </a:ext>
            </a:extLst>
          </p:cNvPr>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063C148C-1EA1-404C-989F-1544E587D8C0}"/>
              </a:ext>
            </a:extLst>
          </p:cNvPr>
          <p:cNvSpPr/>
          <p:nvPr/>
        </p:nvSpPr>
        <p:spPr>
          <a:xfrm>
            <a:off x="1202051" y="644334"/>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Basic Element : Item</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C79824D-B80B-4631-855A-7F8866C00E91}"/>
              </a:ext>
            </a:extLst>
          </p:cNvPr>
          <p:cNvSpPr/>
          <p:nvPr/>
        </p:nvSpPr>
        <p:spPr>
          <a:xfrm>
            <a:off x="178594" y="1174045"/>
            <a:ext cx="8579512" cy="830997"/>
          </a:xfrm>
          <a:prstGeom prst="rect">
            <a:avLst/>
          </a:prstGeom>
        </p:spPr>
        <p:txBody>
          <a:bodyPr wrap="square">
            <a:spAutoFit/>
          </a:bodyPr>
          <a:lstStyle/>
          <a:p>
            <a:r>
              <a:rPr lang="en-IN" sz="1600" dirty="0"/>
              <a:t>Item is the base element for all visual elements as such all other visual elements inherits from Item. It doesn’t paint anything by itself but defines all properties which are common across all visual elements:</a:t>
            </a:r>
          </a:p>
        </p:txBody>
      </p:sp>
      <p:pic>
        <p:nvPicPr>
          <p:cNvPr id="6" name="Picture 5">
            <a:extLst>
              <a:ext uri="{FF2B5EF4-FFF2-40B4-BE49-F238E27FC236}">
                <a16:creationId xmlns:a16="http://schemas.microsoft.com/office/drawing/2014/main" id="{0C011B3C-8CFB-4496-8D34-8EF2337550D1}"/>
              </a:ext>
            </a:extLst>
          </p:cNvPr>
          <p:cNvPicPr>
            <a:picLocks noChangeAspect="1"/>
          </p:cNvPicPr>
          <p:nvPr/>
        </p:nvPicPr>
        <p:blipFill>
          <a:blip r:embed="rId2"/>
          <a:stretch>
            <a:fillRect/>
          </a:stretch>
        </p:blipFill>
        <p:spPr>
          <a:xfrm>
            <a:off x="178594" y="2165420"/>
            <a:ext cx="8786812" cy="4299740"/>
          </a:xfrm>
          <a:prstGeom prst="rect">
            <a:avLst/>
          </a:prstGeom>
        </p:spPr>
      </p:pic>
    </p:spTree>
    <p:extLst>
      <p:ext uri="{BB962C8B-B14F-4D97-AF65-F5344CB8AC3E}">
        <p14:creationId xmlns:p14="http://schemas.microsoft.com/office/powerpoint/2010/main" val="299864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ABE20E-AAB7-4E2E-87A4-579BD6762529}"/>
              </a:ext>
            </a:extLst>
          </p:cNvPr>
          <p:cNvPicPr>
            <a:picLocks noChangeAspect="1"/>
          </p:cNvPicPr>
          <p:nvPr/>
        </p:nvPicPr>
        <p:blipFill>
          <a:blip r:embed="rId2"/>
          <a:stretch>
            <a:fillRect/>
          </a:stretch>
        </p:blipFill>
        <p:spPr>
          <a:xfrm>
            <a:off x="251670" y="726198"/>
            <a:ext cx="8480079" cy="5993383"/>
          </a:xfrm>
          <a:prstGeom prst="rect">
            <a:avLst/>
          </a:prstGeom>
        </p:spPr>
      </p:pic>
      <p:sp>
        <p:nvSpPr>
          <p:cNvPr id="4" name="Rectangle 3">
            <a:extLst>
              <a:ext uri="{FF2B5EF4-FFF2-40B4-BE49-F238E27FC236}">
                <a16:creationId xmlns:a16="http://schemas.microsoft.com/office/drawing/2014/main" id="{7CBB51F9-EDB5-406D-9C9E-31F088DAFFE8}"/>
              </a:ext>
            </a:extLst>
          </p:cNvPr>
          <p:cNvSpPr/>
          <p:nvPr/>
        </p:nvSpPr>
        <p:spPr>
          <a:xfrm>
            <a:off x="-551248" y="182668"/>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A Typical </a:t>
            </a:r>
            <a:r>
              <a:rPr lang="en-US" sz="2800" dirty="0" err="1">
                <a:ln w="0"/>
                <a:effectLst>
                  <a:outerShdw blurRad="38100" dist="19050" dir="2700000" algn="tl" rotWithShape="0">
                    <a:schemeClr val="dk1">
                      <a:alpha val="40000"/>
                    </a:schemeClr>
                  </a:outerShdw>
                </a:effectLst>
              </a:rPr>
              <a:t>Qml</a:t>
            </a:r>
            <a:r>
              <a:rPr lang="en-US" sz="2800" dirty="0">
                <a:ln w="0"/>
                <a:effectLst>
                  <a:outerShdw blurRad="38100" dist="19050" dir="2700000" algn="tl" rotWithShape="0">
                    <a:schemeClr val="dk1">
                      <a:alpha val="40000"/>
                    </a:schemeClr>
                  </a:outerShdw>
                </a:effectLst>
              </a:rPr>
              <a:t> Object </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7858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Components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973446"/>
            <a:ext cx="859335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A component provides a way of defining a new type that we can re-use in other QML files. </a:t>
            </a:r>
            <a:endParaRPr lang="en-IN" altLang="en-US" sz="1600" dirty="0">
              <a:latin typeface="+mj-lt"/>
            </a:endParaRPr>
          </a:p>
          <a:p>
            <a:pPr lvl="0"/>
            <a:r>
              <a:rPr lang="en-IN" altLang="en-US" sz="1600" dirty="0" err="1">
                <a:latin typeface="+mj-lt"/>
              </a:rPr>
              <a:t>e.g</a:t>
            </a:r>
            <a:r>
              <a:rPr lang="en-IN" altLang="en-US" sz="1600" dirty="0">
                <a:latin typeface="+mj-lt"/>
              </a:rPr>
              <a:t> </a:t>
            </a:r>
            <a:r>
              <a:rPr lang="en-IN" altLang="en-US" sz="1600" dirty="0" err="1">
                <a:latin typeface="+mj-lt"/>
              </a:rPr>
              <a:t>ColorPicker</a:t>
            </a:r>
            <a:r>
              <a:rPr lang="en-IN" altLang="en-US" sz="1600" dirty="0">
                <a:latin typeface="+mj-lt"/>
              </a:rPr>
              <a:t> component</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en-US" sz="1600" b="0" i="0" u="none" strike="noStrike" cap="none" normalizeH="0" baseline="0" dirty="0">
              <a:ln>
                <a:noFill/>
              </a:ln>
              <a:solidFill>
                <a:schemeClr val="tx1"/>
              </a:solidFill>
              <a:effectLst/>
              <a:latin typeface="+mj-lt"/>
            </a:endParaRPr>
          </a:p>
          <a:p>
            <a:pPr lvl="0"/>
            <a:endParaRPr kumimoji="0" lang="en-US" altLang="en-US" sz="1600" b="0" i="0" u="none" strike="noStrike" cap="none" normalizeH="0" baseline="0" dirty="0">
              <a:ln>
                <a:noFill/>
              </a:ln>
              <a:solidFill>
                <a:schemeClr val="tx1"/>
              </a:solidFill>
              <a:effectLst/>
              <a:latin typeface="+mj-lt"/>
            </a:endParaRPr>
          </a:p>
        </p:txBody>
      </p:sp>
      <p:pic>
        <p:nvPicPr>
          <p:cNvPr id="2" name="Picture 1">
            <a:extLst>
              <a:ext uri="{FF2B5EF4-FFF2-40B4-BE49-F238E27FC236}">
                <a16:creationId xmlns:a16="http://schemas.microsoft.com/office/drawing/2014/main" id="{AABB4D80-150D-4833-90C2-A95DF8455992}"/>
              </a:ext>
            </a:extLst>
          </p:cNvPr>
          <p:cNvPicPr>
            <a:picLocks noChangeAspect="1"/>
          </p:cNvPicPr>
          <p:nvPr/>
        </p:nvPicPr>
        <p:blipFill>
          <a:blip r:embed="rId2"/>
          <a:stretch>
            <a:fillRect/>
          </a:stretch>
        </p:blipFill>
        <p:spPr>
          <a:xfrm>
            <a:off x="738886" y="3319768"/>
            <a:ext cx="7515225" cy="3238500"/>
          </a:xfrm>
          <a:prstGeom prst="rect">
            <a:avLst/>
          </a:prstGeom>
        </p:spPr>
      </p:pic>
    </p:spTree>
    <p:extLst>
      <p:ext uri="{BB962C8B-B14F-4D97-AF65-F5344CB8AC3E}">
        <p14:creationId xmlns:p14="http://schemas.microsoft.com/office/powerpoint/2010/main" val="47522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QML Basic Types</a:t>
            </a:r>
            <a:endParaRPr lang="en-US" sz="28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2">
            <a:extLst>
              <a:ext uri="{FF2B5EF4-FFF2-40B4-BE49-F238E27FC236}">
                <a16:creationId xmlns:a16="http://schemas.microsoft.com/office/drawing/2014/main" id="{E3F5CD14-9821-4A2A-A2A8-77982AF5AA2E}"/>
              </a:ext>
            </a:extLst>
          </p:cNvPr>
          <p:cNvGraphicFramePr>
            <a:graphicFrameLocks noGrp="1"/>
          </p:cNvGraphicFramePr>
          <p:nvPr>
            <p:extLst>
              <p:ext uri="{D42A27DB-BD31-4B8C-83A1-F6EECF244321}">
                <p14:modId xmlns:p14="http://schemas.microsoft.com/office/powerpoint/2010/main" val="2775220198"/>
              </p:ext>
            </p:extLst>
          </p:nvPr>
        </p:nvGraphicFramePr>
        <p:xfrm>
          <a:off x="766761" y="3009337"/>
          <a:ext cx="7610474" cy="3201143"/>
        </p:xfrm>
        <a:graphic>
          <a:graphicData uri="http://schemas.openxmlformats.org/drawingml/2006/table">
            <a:tbl>
              <a:tblPr/>
              <a:tblGrid>
                <a:gridCol w="3805237">
                  <a:extLst>
                    <a:ext uri="{9D8B030D-6E8A-4147-A177-3AD203B41FA5}">
                      <a16:colId xmlns:a16="http://schemas.microsoft.com/office/drawing/2014/main" val="71911706"/>
                    </a:ext>
                  </a:extLst>
                </a:gridCol>
                <a:gridCol w="3805237">
                  <a:extLst>
                    <a:ext uri="{9D8B030D-6E8A-4147-A177-3AD203B41FA5}">
                      <a16:colId xmlns:a16="http://schemas.microsoft.com/office/drawing/2014/main" val="1241124349"/>
                    </a:ext>
                  </a:extLst>
                </a:gridCol>
              </a:tblGrid>
              <a:tr h="328583">
                <a:tc>
                  <a:txBody>
                    <a:bodyPr/>
                    <a:lstStyle/>
                    <a:p>
                      <a:pPr algn="l" fontAlgn="base"/>
                      <a:r>
                        <a:rPr lang="en-IN" sz="1600" u="none" strike="noStrike">
                          <a:solidFill>
                            <a:srgbClr val="17A81A"/>
                          </a:solidFill>
                          <a:effectLst/>
                          <a:hlinkClick r:id="rId2"/>
                        </a:rPr>
                        <a:t>bool</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Binary true/false value</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98903644"/>
                  </a:ext>
                </a:extLst>
              </a:tr>
              <a:tr h="572479">
                <a:tc>
                  <a:txBody>
                    <a:bodyPr/>
                    <a:lstStyle/>
                    <a:p>
                      <a:pPr algn="l" fontAlgn="base"/>
                      <a:r>
                        <a:rPr lang="en-IN" sz="1600" u="none" strike="noStrike">
                          <a:solidFill>
                            <a:srgbClr val="17A81A"/>
                          </a:solidFill>
                          <a:effectLst/>
                          <a:hlinkClick r:id="rId3"/>
                        </a:rPr>
                        <a:t>double</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a:solidFill>
                            <a:srgbClr val="404244"/>
                          </a:solidFill>
                          <a:effectLst/>
                        </a:rPr>
                        <a:t>Number with a decimal point, stored in double precision</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595849876"/>
                  </a:ext>
                </a:extLst>
              </a:tr>
              <a:tr h="328583">
                <a:tc>
                  <a:txBody>
                    <a:bodyPr/>
                    <a:lstStyle/>
                    <a:p>
                      <a:pPr algn="l" fontAlgn="base"/>
                      <a:r>
                        <a:rPr lang="en-IN" sz="1600" u="none" strike="noStrike">
                          <a:solidFill>
                            <a:srgbClr val="17A81A"/>
                          </a:solidFill>
                          <a:effectLst/>
                          <a:hlinkClick r:id="rId4"/>
                        </a:rPr>
                        <a:t>enumeration</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Named enumeration value</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787444481"/>
                  </a:ext>
                </a:extLst>
              </a:tr>
              <a:tr h="328583">
                <a:tc>
                  <a:txBody>
                    <a:bodyPr/>
                    <a:lstStyle/>
                    <a:p>
                      <a:pPr algn="l" fontAlgn="base"/>
                      <a:r>
                        <a:rPr lang="en-IN" sz="1600" u="none" strike="noStrike">
                          <a:solidFill>
                            <a:srgbClr val="17A81A"/>
                          </a:solidFill>
                          <a:effectLst/>
                          <a:hlinkClick r:id="rId5"/>
                        </a:rPr>
                        <a:t>int</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dirty="0">
                          <a:solidFill>
                            <a:srgbClr val="404244"/>
                          </a:solidFill>
                          <a:effectLst/>
                        </a:rPr>
                        <a:t>Whole number, e.g. 0, 10, or -20</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841341989"/>
                  </a:ext>
                </a:extLst>
              </a:tr>
              <a:tr h="328583">
                <a:tc>
                  <a:txBody>
                    <a:bodyPr/>
                    <a:lstStyle/>
                    <a:p>
                      <a:pPr algn="l" fontAlgn="base"/>
                      <a:r>
                        <a:rPr lang="en-IN" sz="1600" u="none" strike="noStrike">
                          <a:solidFill>
                            <a:srgbClr val="17A81A"/>
                          </a:solidFill>
                          <a:effectLst/>
                          <a:hlinkClick r:id="rId6"/>
                        </a:rPr>
                        <a:t>list</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dirty="0">
                          <a:solidFill>
                            <a:srgbClr val="404244"/>
                          </a:solidFill>
                          <a:effectLst/>
                        </a:rPr>
                        <a:t>List of QML objects</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931434646"/>
                  </a:ext>
                </a:extLst>
              </a:tr>
              <a:tr h="328583">
                <a:tc>
                  <a:txBody>
                    <a:bodyPr/>
                    <a:lstStyle/>
                    <a:p>
                      <a:pPr algn="l" fontAlgn="base"/>
                      <a:r>
                        <a:rPr lang="en-IN" sz="1600" u="none" strike="noStrike">
                          <a:solidFill>
                            <a:srgbClr val="17A81A"/>
                          </a:solidFill>
                          <a:effectLst/>
                          <a:hlinkClick r:id="rId7"/>
                        </a:rPr>
                        <a:t>real</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a:solidFill>
                            <a:srgbClr val="404244"/>
                          </a:solidFill>
                          <a:effectLst/>
                        </a:rPr>
                        <a:t>Number with a decimal point</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910000436"/>
                  </a:ext>
                </a:extLst>
              </a:tr>
              <a:tr h="328583">
                <a:tc>
                  <a:txBody>
                    <a:bodyPr/>
                    <a:lstStyle/>
                    <a:p>
                      <a:pPr algn="l" fontAlgn="base"/>
                      <a:r>
                        <a:rPr lang="en-IN" sz="1600" u="none" strike="noStrike">
                          <a:solidFill>
                            <a:srgbClr val="17A81A"/>
                          </a:solidFill>
                          <a:effectLst/>
                          <a:hlinkClick r:id="rId8"/>
                        </a:rPr>
                        <a:t>string</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Free form text string</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744625700"/>
                  </a:ext>
                </a:extLst>
              </a:tr>
              <a:tr h="328583">
                <a:tc>
                  <a:txBody>
                    <a:bodyPr/>
                    <a:lstStyle/>
                    <a:p>
                      <a:pPr algn="l" fontAlgn="base"/>
                      <a:r>
                        <a:rPr lang="en-IN" sz="1600" u="none" strike="noStrike">
                          <a:solidFill>
                            <a:srgbClr val="17A81A"/>
                          </a:solidFill>
                          <a:effectLst/>
                          <a:hlinkClick r:id="rId9"/>
                        </a:rPr>
                        <a:t>url</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fontAlgn="base"/>
                      <a:r>
                        <a:rPr lang="en-IN" sz="1600">
                          <a:solidFill>
                            <a:srgbClr val="404244"/>
                          </a:solidFill>
                          <a:effectLst/>
                        </a:rPr>
                        <a:t>Resource locator</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481752989"/>
                  </a:ext>
                </a:extLst>
              </a:tr>
              <a:tr h="328583">
                <a:tc>
                  <a:txBody>
                    <a:bodyPr/>
                    <a:lstStyle/>
                    <a:p>
                      <a:pPr algn="l" fontAlgn="base"/>
                      <a:r>
                        <a:rPr lang="en-IN" sz="1600" u="none" strike="noStrike">
                          <a:solidFill>
                            <a:srgbClr val="17A81A"/>
                          </a:solidFill>
                          <a:effectLst/>
                          <a:hlinkClick r:id="rId10"/>
                        </a:rPr>
                        <a:t>var</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dirty="0">
                          <a:solidFill>
                            <a:srgbClr val="404244"/>
                          </a:solidFill>
                          <a:effectLst/>
                        </a:rPr>
                        <a:t>Generic property type</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860366586"/>
                  </a:ext>
                </a:extLst>
              </a:tr>
            </a:tbl>
          </a:graphicData>
        </a:graphic>
      </p:graphicFrame>
      <p:sp>
        <p:nvSpPr>
          <p:cNvPr id="5" name="Rectangle 1">
            <a:extLst>
              <a:ext uri="{FF2B5EF4-FFF2-40B4-BE49-F238E27FC236}">
                <a16:creationId xmlns:a16="http://schemas.microsoft.com/office/drawing/2014/main" id="{D17C9968-D4AF-41F0-ACA6-4ED894E07BA3}"/>
              </a:ext>
            </a:extLst>
          </p:cNvPr>
          <p:cNvSpPr>
            <a:spLocks noChangeArrowheads="1"/>
          </p:cNvSpPr>
          <p:nvPr/>
        </p:nvSpPr>
        <p:spPr bwMode="auto">
          <a:xfrm>
            <a:off x="766761" y="1742146"/>
            <a:ext cx="7610473"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244"/>
                </a:solidFill>
                <a:effectLst/>
                <a:latin typeface="Titillium Web"/>
              </a:rPr>
              <a:t>The basic types supported natively in the QML language are listed below:</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260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Property Binding</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955836"/>
            <a:ext cx="859335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Property bindings are a core feature of QML that lets developers specify relationships between different object properties. </a:t>
            </a:r>
            <a:endParaRPr kumimoji="0" lang="en-US" altLang="en-US" sz="1600" b="0" i="0" u="none" strike="noStrike" cap="none" normalizeH="0" baseline="0" dirty="0">
              <a:ln>
                <a:noFill/>
              </a:ln>
              <a:solidFill>
                <a:schemeClr val="tx1"/>
              </a:solidFill>
              <a:effectLst/>
              <a:latin typeface="+mj-lt"/>
            </a:endParaRPr>
          </a:p>
        </p:txBody>
      </p:sp>
      <p:sp>
        <p:nvSpPr>
          <p:cNvPr id="5" name="TextBox 4">
            <a:extLst>
              <a:ext uri="{FF2B5EF4-FFF2-40B4-BE49-F238E27FC236}">
                <a16:creationId xmlns:a16="http://schemas.microsoft.com/office/drawing/2014/main" id="{85C946B6-BE4F-43D6-8816-0E6736960A75}"/>
              </a:ext>
            </a:extLst>
          </p:cNvPr>
          <p:cNvSpPr txBox="1"/>
          <p:nvPr/>
        </p:nvSpPr>
        <p:spPr>
          <a:xfrm>
            <a:off x="444616" y="3437389"/>
            <a:ext cx="5847126" cy="2677656"/>
          </a:xfrm>
          <a:prstGeom prst="rect">
            <a:avLst/>
          </a:prstGeom>
          <a:noFill/>
        </p:spPr>
        <p:txBody>
          <a:bodyPr wrap="square" rtlCol="0">
            <a:spAutoFit/>
          </a:bodyPr>
          <a:lstStyle/>
          <a:p>
            <a:r>
              <a:rPr lang="en-IN" sz="1400" dirty="0"/>
              <a:t>Rectangle {</a:t>
            </a:r>
          </a:p>
          <a:p>
            <a:r>
              <a:rPr lang="en-IN" sz="1400" dirty="0"/>
              <a:t>        width: 200</a:t>
            </a:r>
          </a:p>
          <a:p>
            <a:r>
              <a:rPr lang="en-IN" sz="1400" dirty="0"/>
              <a:t>        height: 200</a:t>
            </a:r>
          </a:p>
          <a:p>
            <a:r>
              <a:rPr lang="en-IN" sz="1400" dirty="0"/>
              <a:t>        </a:t>
            </a:r>
            <a:r>
              <a:rPr lang="en-IN" sz="1400" dirty="0" err="1"/>
              <a:t>color</a:t>
            </a:r>
            <a:r>
              <a:rPr lang="en-IN" sz="1400" dirty="0"/>
              <a:t> : "green"</a:t>
            </a:r>
          </a:p>
          <a:p>
            <a:endParaRPr lang="en-IN" sz="1400" dirty="0"/>
          </a:p>
          <a:p>
            <a:r>
              <a:rPr lang="en-IN" sz="1400" dirty="0"/>
              <a:t>        Rectangle {</a:t>
            </a:r>
          </a:p>
          <a:p>
            <a:r>
              <a:rPr lang="en-IN" sz="1400" dirty="0"/>
              <a:t>            </a:t>
            </a:r>
            <a:r>
              <a:rPr lang="en-IN" sz="1400" dirty="0" err="1"/>
              <a:t>anchors.centerIn</a:t>
            </a:r>
            <a:r>
              <a:rPr lang="en-IN" sz="1400" dirty="0"/>
              <a:t>: parent</a:t>
            </a:r>
          </a:p>
          <a:p>
            <a:r>
              <a:rPr lang="en-IN" sz="1400" dirty="0"/>
              <a:t>            width: </a:t>
            </a:r>
            <a:r>
              <a:rPr lang="en-IN" sz="1400" dirty="0" err="1"/>
              <a:t>parent.width</a:t>
            </a:r>
            <a:r>
              <a:rPr lang="en-IN" sz="1400" dirty="0"/>
              <a:t> / 2</a:t>
            </a:r>
          </a:p>
          <a:p>
            <a:r>
              <a:rPr lang="en-IN" sz="1400" dirty="0"/>
              <a:t>            height: </a:t>
            </a:r>
            <a:r>
              <a:rPr lang="en-IN" sz="1400" dirty="0" err="1"/>
              <a:t>parent.height</a:t>
            </a:r>
            <a:r>
              <a:rPr lang="en-IN" sz="1400" dirty="0"/>
              <a:t> / 2</a:t>
            </a:r>
          </a:p>
          <a:p>
            <a:r>
              <a:rPr lang="en-IN" sz="1400" dirty="0"/>
              <a:t>            </a:t>
            </a:r>
            <a:r>
              <a:rPr lang="en-IN" sz="1400" dirty="0" err="1"/>
              <a:t>color</a:t>
            </a:r>
            <a:r>
              <a:rPr lang="en-IN" sz="1400" dirty="0"/>
              <a:t>: "blue"</a:t>
            </a:r>
          </a:p>
          <a:p>
            <a:r>
              <a:rPr lang="en-IN" sz="1400" dirty="0"/>
              <a:t>        }</a:t>
            </a:r>
          </a:p>
          <a:p>
            <a:r>
              <a:rPr lang="en-IN" sz="1400" dirty="0"/>
              <a:t>    }</a:t>
            </a:r>
          </a:p>
        </p:txBody>
      </p:sp>
      <p:pic>
        <p:nvPicPr>
          <p:cNvPr id="8" name="Picture 7">
            <a:extLst>
              <a:ext uri="{FF2B5EF4-FFF2-40B4-BE49-F238E27FC236}">
                <a16:creationId xmlns:a16="http://schemas.microsoft.com/office/drawing/2014/main" id="{352D705C-0ABF-4E29-B301-34D367F1DDD7}"/>
              </a:ext>
            </a:extLst>
          </p:cNvPr>
          <p:cNvPicPr>
            <a:picLocks noChangeAspect="1"/>
          </p:cNvPicPr>
          <p:nvPr/>
        </p:nvPicPr>
        <p:blipFill>
          <a:blip r:embed="rId2"/>
          <a:stretch>
            <a:fillRect/>
          </a:stretch>
        </p:blipFill>
        <p:spPr>
          <a:xfrm>
            <a:off x="4647719" y="3420611"/>
            <a:ext cx="3724275" cy="2247900"/>
          </a:xfrm>
          <a:prstGeom prst="rect">
            <a:avLst/>
          </a:prstGeom>
        </p:spPr>
      </p:pic>
      <p:sp>
        <p:nvSpPr>
          <p:cNvPr id="2" name="Arrow: Right 1">
            <a:extLst>
              <a:ext uri="{FF2B5EF4-FFF2-40B4-BE49-F238E27FC236}">
                <a16:creationId xmlns:a16="http://schemas.microsoft.com/office/drawing/2014/main" id="{E2454122-B753-4FDB-A84E-642F02EAB6A5}"/>
              </a:ext>
            </a:extLst>
          </p:cNvPr>
          <p:cNvSpPr/>
          <p:nvPr/>
        </p:nvSpPr>
        <p:spPr>
          <a:xfrm>
            <a:off x="6694415" y="4211273"/>
            <a:ext cx="302003" cy="2768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631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887850" y="880712"/>
            <a:ext cx="4160617" cy="7332777"/>
          </a:xfrm>
          <a:prstGeom prst="rect">
            <a:avLst/>
          </a:prstGeom>
          <a:ln>
            <a:noFill/>
          </a:ln>
        </p:spPr>
        <p:txBody>
          <a:bodyPr vert="horz" lIns="91440" tIns="45720" rIns="91440" bIns="45720" rtlCol="0">
            <a:noAutofit/>
          </a:bodyPr>
          <a:lstStyle/>
          <a:p>
            <a:pPr marL="273050" indent="-273050">
              <a:lnSpc>
                <a:spcPct val="150000"/>
              </a:lnSpc>
              <a:buClr>
                <a:schemeClr val="accent1"/>
              </a:buClr>
              <a:buFont typeface="Wingdings 2" pitchFamily="18" charset="2"/>
              <a:buChar char=""/>
            </a:pPr>
            <a:endParaRPr lang="en-IN" sz="1200" dirty="0">
              <a:solidFill>
                <a:schemeClr val="tx1">
                  <a:lumMod val="65000"/>
                  <a:lumOff val="35000"/>
                </a:schemeClr>
              </a:solidFill>
              <a:latin typeface="Arial"/>
              <a:cs typeface="Arial"/>
            </a:endParaRPr>
          </a:p>
        </p:txBody>
      </p:sp>
      <p:sp>
        <p:nvSpPr>
          <p:cNvPr id="7" name="TextBox 6"/>
          <p:cNvSpPr txBox="1"/>
          <p:nvPr/>
        </p:nvSpPr>
        <p:spPr>
          <a:xfrm>
            <a:off x="178594" y="185299"/>
            <a:ext cx="4786313" cy="461665"/>
          </a:xfrm>
          <a:prstGeom prst="rect">
            <a:avLst/>
          </a:prstGeom>
          <a:noFill/>
        </p:spPr>
        <p:txBody>
          <a:bodyPr wrap="square" rtlCol="0">
            <a:spAutoFit/>
          </a:bodyPr>
          <a:lstStyle/>
          <a:p>
            <a:r>
              <a:rPr lang="en-US" sz="2400" dirty="0">
                <a:solidFill>
                  <a:schemeClr val="tx2"/>
                </a:solidFill>
              </a:rPr>
              <a:t>QML </a:t>
            </a:r>
            <a:endParaRPr lang="en-IN" sz="2400" dirty="0">
              <a:solidFill>
                <a:schemeClr val="tx2"/>
              </a:solidFill>
            </a:endParaRPr>
          </a:p>
        </p:txBody>
      </p:sp>
      <p:sp>
        <p:nvSpPr>
          <p:cNvPr id="4" name="Rectangle 3">
            <a:extLst>
              <a:ext uri="{FF2B5EF4-FFF2-40B4-BE49-F238E27FC236}">
                <a16:creationId xmlns:a16="http://schemas.microsoft.com/office/drawing/2014/main" id="{520E6CF5-55F3-4F06-BE71-8EC7A613BBF4}"/>
              </a:ext>
            </a:extLst>
          </p:cNvPr>
          <p:cNvSpPr/>
          <p:nvPr/>
        </p:nvSpPr>
        <p:spPr>
          <a:xfrm>
            <a:off x="1202051" y="911769"/>
            <a:ext cx="5886645" cy="461666"/>
          </a:xfrm>
          <a:prstGeom prst="rect">
            <a:avLst/>
          </a:prstGeom>
          <a:noFill/>
        </p:spPr>
        <p:txBody>
          <a:bodyPr wrap="square" lIns="91440" tIns="45720" rIns="91440" bIns="45720">
            <a:normAutofit fontScale="92500" lnSpcReduction="10000"/>
          </a:bodyPr>
          <a:lstStyle/>
          <a:p>
            <a:pPr algn="ctr"/>
            <a:r>
              <a:rPr lang="en-US" sz="2800" dirty="0">
                <a:ln w="0"/>
                <a:effectLst>
                  <a:outerShdw blurRad="38100" dist="19050" dir="2700000" algn="tl" rotWithShape="0">
                    <a:schemeClr val="dk1">
                      <a:alpha val="40000"/>
                    </a:schemeClr>
                  </a:outerShdw>
                </a:effectLst>
              </a:rPr>
              <a:t>Item Positioners</a:t>
            </a:r>
          </a:p>
          <a:p>
            <a:pPr algn="ct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3">
            <a:extLst>
              <a:ext uri="{FF2B5EF4-FFF2-40B4-BE49-F238E27FC236}">
                <a16:creationId xmlns:a16="http://schemas.microsoft.com/office/drawing/2014/main" id="{1CD7D7B1-AE07-48B8-9BF1-630D34AD5FC0}"/>
              </a:ext>
            </a:extLst>
          </p:cNvPr>
          <p:cNvSpPr>
            <a:spLocks noChangeArrowheads="1"/>
          </p:cNvSpPr>
          <p:nvPr/>
        </p:nvSpPr>
        <p:spPr bwMode="auto">
          <a:xfrm>
            <a:off x="275321" y="1847488"/>
            <a:ext cx="859335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IN" dirty="0"/>
              <a:t>Positioner items are container items that manage the positions of items in a declarative user interface. </a:t>
            </a:r>
            <a:endParaRPr kumimoji="0" lang="en-US" altLang="en-US" sz="1600" b="0" i="0" u="none" strike="noStrike" cap="none" normalizeH="0" baseline="0" dirty="0">
              <a:ln>
                <a:noFill/>
              </a:ln>
              <a:solidFill>
                <a:schemeClr val="tx1"/>
              </a:solidFill>
              <a:effectLst/>
              <a:latin typeface="+mj-lt"/>
            </a:endParaRPr>
          </a:p>
        </p:txBody>
      </p:sp>
      <p:graphicFrame>
        <p:nvGraphicFramePr>
          <p:cNvPr id="3" name="Table 2">
            <a:extLst>
              <a:ext uri="{FF2B5EF4-FFF2-40B4-BE49-F238E27FC236}">
                <a16:creationId xmlns:a16="http://schemas.microsoft.com/office/drawing/2014/main" id="{09C10E9A-367A-468E-BD6D-B33BBD2B8834}"/>
              </a:ext>
            </a:extLst>
          </p:cNvPr>
          <p:cNvGraphicFramePr>
            <a:graphicFrameLocks noGrp="1"/>
          </p:cNvGraphicFramePr>
          <p:nvPr>
            <p:extLst>
              <p:ext uri="{D42A27DB-BD31-4B8C-83A1-F6EECF244321}">
                <p14:modId xmlns:p14="http://schemas.microsoft.com/office/powerpoint/2010/main" val="4043161555"/>
              </p:ext>
            </p:extLst>
          </p:nvPr>
        </p:nvGraphicFramePr>
        <p:xfrm>
          <a:off x="766762" y="3030206"/>
          <a:ext cx="7610474" cy="2947082"/>
        </p:xfrm>
        <a:graphic>
          <a:graphicData uri="http://schemas.openxmlformats.org/drawingml/2006/table">
            <a:tbl>
              <a:tblPr/>
              <a:tblGrid>
                <a:gridCol w="3805237">
                  <a:extLst>
                    <a:ext uri="{9D8B030D-6E8A-4147-A177-3AD203B41FA5}">
                      <a16:colId xmlns:a16="http://schemas.microsoft.com/office/drawing/2014/main" val="1710101782"/>
                    </a:ext>
                  </a:extLst>
                </a:gridCol>
                <a:gridCol w="3805237">
                  <a:extLst>
                    <a:ext uri="{9D8B030D-6E8A-4147-A177-3AD203B41FA5}">
                      <a16:colId xmlns:a16="http://schemas.microsoft.com/office/drawing/2014/main" val="2377701691"/>
                    </a:ext>
                  </a:extLst>
                </a:gridCol>
              </a:tblGrid>
              <a:tr h="328583">
                <a:tc>
                  <a:txBody>
                    <a:bodyPr/>
                    <a:lstStyle/>
                    <a:p>
                      <a:pPr algn="l" fontAlgn="base"/>
                      <a:r>
                        <a:rPr lang="en-IN" sz="1600" u="none" strike="noStrike">
                          <a:solidFill>
                            <a:srgbClr val="17A81A"/>
                          </a:solidFill>
                          <a:effectLst/>
                          <a:hlinkClick r:id="rId2"/>
                        </a:rPr>
                        <a:t>Column</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Positions its children in a column</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58959359"/>
                  </a:ext>
                </a:extLst>
              </a:tr>
              <a:tr h="572479">
                <a:tc>
                  <a:txBody>
                    <a:bodyPr/>
                    <a:lstStyle/>
                    <a:p>
                      <a:pPr algn="l" fontAlgn="base"/>
                      <a:r>
                        <a:rPr lang="en-IN" sz="1600" u="none" strike="noStrike" dirty="0">
                          <a:solidFill>
                            <a:srgbClr val="17A81A"/>
                          </a:solidFill>
                          <a:effectLst/>
                          <a:hlinkClick r:id="rId3"/>
                        </a:rPr>
                        <a:t>Flow</a:t>
                      </a:r>
                      <a:endParaRPr lang="en-IN" sz="1600" dirty="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a:solidFill>
                            <a:srgbClr val="404244"/>
                          </a:solidFill>
                          <a:effectLst/>
                        </a:rPr>
                        <a:t>Positions its children side by side, wrapping as necessary</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960325144"/>
                  </a:ext>
                </a:extLst>
              </a:tr>
              <a:tr h="328583">
                <a:tc>
                  <a:txBody>
                    <a:bodyPr/>
                    <a:lstStyle/>
                    <a:p>
                      <a:pPr algn="l" fontAlgn="base"/>
                      <a:r>
                        <a:rPr lang="en-IN" sz="1600" u="none" strike="noStrike">
                          <a:solidFill>
                            <a:srgbClr val="17A81A"/>
                          </a:solidFill>
                          <a:effectLst/>
                          <a:hlinkClick r:id="rId4"/>
                        </a:rPr>
                        <a:t>Grid</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Positions its children in grid formation</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212888771"/>
                  </a:ext>
                </a:extLst>
              </a:tr>
              <a:tr h="572479">
                <a:tc>
                  <a:txBody>
                    <a:bodyPr/>
                    <a:lstStyle/>
                    <a:p>
                      <a:pPr algn="l" fontAlgn="base"/>
                      <a:r>
                        <a:rPr lang="en-IN" sz="1600" u="none" strike="noStrike">
                          <a:solidFill>
                            <a:srgbClr val="17A81A"/>
                          </a:solidFill>
                          <a:effectLst/>
                          <a:hlinkClick r:id="rId5"/>
                        </a:rPr>
                        <a:t>LayoutMirroring</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a:solidFill>
                            <a:srgbClr val="404244"/>
                          </a:solidFill>
                          <a:effectLst/>
                        </a:rPr>
                        <a:t>Property used to mirror layout behavior</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12095021"/>
                  </a:ext>
                </a:extLst>
              </a:tr>
              <a:tr h="816375">
                <a:tc>
                  <a:txBody>
                    <a:bodyPr/>
                    <a:lstStyle/>
                    <a:p>
                      <a:pPr algn="l" fontAlgn="base"/>
                      <a:r>
                        <a:rPr lang="en-IN" sz="1600" u="none" strike="noStrike">
                          <a:solidFill>
                            <a:srgbClr val="17A81A"/>
                          </a:solidFill>
                          <a:effectLst/>
                          <a:hlinkClick r:id="rId6"/>
                        </a:rPr>
                        <a:t>Positioner</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pPr algn="l" fontAlgn="base"/>
                      <a:r>
                        <a:rPr lang="en-IN" sz="1600">
                          <a:solidFill>
                            <a:srgbClr val="404244"/>
                          </a:solidFill>
                          <a:effectLst/>
                        </a:rPr>
                        <a:t>Provides attached properties that contain details on where an item exists in a positioner</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812363671"/>
                  </a:ext>
                </a:extLst>
              </a:tr>
              <a:tr h="328583">
                <a:tc>
                  <a:txBody>
                    <a:bodyPr/>
                    <a:lstStyle/>
                    <a:p>
                      <a:pPr algn="l" fontAlgn="base"/>
                      <a:r>
                        <a:rPr lang="en-IN" sz="1600" u="none" strike="noStrike">
                          <a:solidFill>
                            <a:srgbClr val="17A81A"/>
                          </a:solidFill>
                          <a:effectLst/>
                          <a:hlinkClick r:id="rId7"/>
                        </a:rPr>
                        <a:t>Row</a:t>
                      </a:r>
                      <a:endParaRPr lang="en-IN" sz="1600">
                        <a:solidFill>
                          <a:srgbClr val="404244"/>
                        </a:solidFill>
                        <a:effectLst/>
                      </a:endParaRP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base"/>
                      <a:r>
                        <a:rPr lang="en-IN" sz="1600" dirty="0">
                          <a:solidFill>
                            <a:srgbClr val="404244"/>
                          </a:solidFill>
                          <a:effectLst/>
                        </a:rPr>
                        <a:t>Positions its children in a row</a:t>
                      </a:r>
                    </a:p>
                  </a:txBody>
                  <a:tcPr marL="169373" marR="169373" marT="42343" marB="42343" anchor="ctr">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19605619"/>
                  </a:ext>
                </a:extLst>
              </a:tr>
            </a:tbl>
          </a:graphicData>
        </a:graphic>
      </p:graphicFrame>
    </p:spTree>
    <p:extLst>
      <p:ext uri="{BB962C8B-B14F-4D97-AF65-F5344CB8AC3E}">
        <p14:creationId xmlns:p14="http://schemas.microsoft.com/office/powerpoint/2010/main" val="1181906460"/>
      </p:ext>
    </p:extLst>
  </p:cSld>
  <p:clrMapOvr>
    <a:masterClrMapping/>
  </p:clrMapOvr>
</p:sld>
</file>

<file path=ppt/theme/theme1.xml><?xml version="1.0" encoding="utf-8"?>
<a:theme xmlns:a="http://schemas.openxmlformats.org/drawingml/2006/main" name="Perception">
  <a:themeElements>
    <a:clrScheme name="Custom 10">
      <a:dk1>
        <a:sysClr val="windowText" lastClr="000000"/>
      </a:dk1>
      <a:lt1>
        <a:sysClr val="window" lastClr="FFFFFF"/>
      </a:lt1>
      <a:dk2>
        <a:srgbClr val="154587"/>
      </a:dk2>
      <a:lt2>
        <a:srgbClr val="BBC0AC"/>
      </a:lt2>
      <a:accent1>
        <a:srgbClr val="BDCF2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46983</TotalTime>
  <Words>945</Words>
  <Application>Microsoft Office PowerPoint</Application>
  <PresentationFormat>On-screen Show (4:3)</PresentationFormat>
  <Paragraphs>146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Andalus</vt:lpstr>
      <vt:lpstr>Arial</vt:lpstr>
      <vt:lpstr>Calibri</vt:lpstr>
      <vt:lpstr>Georgia</vt:lpstr>
      <vt:lpstr>Titillium Web</vt:lpstr>
      <vt:lpstr>Wingdings</vt:lpstr>
      <vt:lpstr>Wingdings 2</vt:lpstr>
      <vt:lpstr>Perception</vt:lpstr>
      <vt:lpstr>PowerPoint Presentation</vt:lpstr>
      <vt:lpstr>QML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Overview</dc:title>
  <dc:creator>handoos</dc:creator>
  <cp:lastModifiedBy>Girish Lande</cp:lastModifiedBy>
  <cp:revision>2611</cp:revision>
  <cp:lastPrinted>2011-10-20T13:03:28Z</cp:lastPrinted>
  <dcterms:created xsi:type="dcterms:W3CDTF">2011-05-17T05:30:03Z</dcterms:created>
  <dcterms:modified xsi:type="dcterms:W3CDTF">2020-05-27T10:28:32Z</dcterms:modified>
</cp:coreProperties>
</file>