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60" r:id="rId3"/>
    <p:sldId id="270" r:id="rId4"/>
    <p:sldId id="271" r:id="rId5"/>
    <p:sldId id="261" r:id="rId6"/>
    <p:sldId id="263"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6/23/2020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qt.io/archives/qt-4.8/threads-qobjec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doc.qt.io/qt-5/threads-technologi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Qt Multithreading</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0772FE-5B72-4EFA-85D1-36D804D79C9B}"/>
              </a:ext>
            </a:extLst>
          </p:cNvPr>
          <p:cNvSpPr/>
          <p:nvPr/>
        </p:nvSpPr>
        <p:spPr>
          <a:xfrm>
            <a:off x="89483" y="1502688"/>
            <a:ext cx="12013034" cy="5355312"/>
          </a:xfrm>
          <a:prstGeom prst="rect">
            <a:avLst/>
          </a:prstGeom>
        </p:spPr>
        <p:txBody>
          <a:bodyPr wrap="square">
            <a:spAutoFit/>
          </a:bodyPr>
          <a:lstStyle/>
          <a:p>
            <a:r>
              <a:rPr lang="en-IN" dirty="0">
                <a:latin typeface="Rockwell" panose="02060603020205020403" pitchFamily="18" charset="0"/>
              </a:rPr>
              <a:t>class </a:t>
            </a:r>
            <a:r>
              <a:rPr lang="en-IN" dirty="0" err="1">
                <a:latin typeface="Rockwell" panose="02060603020205020403" pitchFamily="18" charset="0"/>
              </a:rPr>
              <a:t>WorkerThread</a:t>
            </a:r>
            <a:r>
              <a:rPr lang="en-IN" dirty="0">
                <a:latin typeface="Rockwell" panose="02060603020205020403" pitchFamily="18" charset="0"/>
              </a:rPr>
              <a:t> : public </a:t>
            </a:r>
            <a:r>
              <a:rPr lang="en-IN" dirty="0" err="1">
                <a:latin typeface="Rockwell" panose="02060603020205020403" pitchFamily="18" charset="0"/>
              </a:rPr>
              <a:t>QThread</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    void run() {</a:t>
            </a:r>
          </a:p>
          <a:p>
            <a:r>
              <a:rPr lang="en-IN" dirty="0">
                <a:latin typeface="Rockwell" panose="02060603020205020403" pitchFamily="18" charset="0"/>
              </a:rPr>
              <a:t>        </a:t>
            </a:r>
            <a:r>
              <a:rPr lang="en-IN" dirty="0" err="1">
                <a:latin typeface="Rockwell" panose="02060603020205020403" pitchFamily="18" charset="0"/>
              </a:rPr>
              <a:t>QString</a:t>
            </a:r>
            <a:r>
              <a:rPr lang="en-IN" dirty="0">
                <a:latin typeface="Rockwell" panose="02060603020205020403" pitchFamily="18" charset="0"/>
              </a:rPr>
              <a:t> result;</a:t>
            </a:r>
          </a:p>
          <a:p>
            <a:r>
              <a:rPr lang="en-IN" dirty="0">
                <a:latin typeface="Rockwell" panose="02060603020205020403" pitchFamily="18" charset="0"/>
              </a:rPr>
              <a:t>        /* expensive or blocking operation  */</a:t>
            </a:r>
          </a:p>
          <a:p>
            <a:r>
              <a:rPr lang="en-IN" dirty="0">
                <a:latin typeface="Rockwell" panose="02060603020205020403" pitchFamily="18" charset="0"/>
              </a:rPr>
              <a:t>        emit </a:t>
            </a:r>
            <a:r>
              <a:rPr lang="en-IN" dirty="0" err="1">
                <a:latin typeface="Rockwell" panose="02060603020205020403" pitchFamily="18" charset="0"/>
              </a:rPr>
              <a:t>resultReady</a:t>
            </a:r>
            <a:r>
              <a:rPr lang="en-IN" dirty="0">
                <a:latin typeface="Rockwell" panose="02060603020205020403" pitchFamily="18" charset="0"/>
              </a:rPr>
              <a:t>(result);</a:t>
            </a:r>
          </a:p>
          <a:p>
            <a:r>
              <a:rPr lang="en-IN" dirty="0">
                <a:latin typeface="Rockwell" panose="02060603020205020403" pitchFamily="18" charset="0"/>
              </a:rPr>
              <a:t>    }</a:t>
            </a:r>
          </a:p>
          <a:p>
            <a:r>
              <a:rPr lang="en-IN" dirty="0">
                <a:latin typeface="Rockwell" panose="02060603020205020403" pitchFamily="18" charset="0"/>
              </a:rPr>
              <a:t>signals:</a:t>
            </a:r>
          </a:p>
          <a:p>
            <a:r>
              <a:rPr lang="en-IN" dirty="0">
                <a:latin typeface="Rockwell" panose="02060603020205020403" pitchFamily="18" charset="0"/>
              </a:rPr>
              <a:t>    void </a:t>
            </a:r>
            <a:r>
              <a:rPr lang="en-IN" dirty="0" err="1">
                <a:latin typeface="Rockwell" panose="02060603020205020403" pitchFamily="18" charset="0"/>
              </a:rPr>
              <a:t>resultReady</a:t>
            </a:r>
            <a:r>
              <a:rPr lang="en-IN" dirty="0">
                <a:latin typeface="Rockwell" panose="02060603020205020403" pitchFamily="18" charset="0"/>
              </a:rPr>
              <a:t>(</a:t>
            </a:r>
            <a:r>
              <a:rPr lang="en-IN" dirty="0" err="1">
                <a:latin typeface="Rockwell" panose="02060603020205020403" pitchFamily="18" charset="0"/>
              </a:rPr>
              <a:t>const</a:t>
            </a:r>
            <a:r>
              <a:rPr lang="en-IN" dirty="0">
                <a:latin typeface="Rockwell" panose="02060603020205020403" pitchFamily="18" charset="0"/>
              </a:rPr>
              <a:t> </a:t>
            </a:r>
            <a:r>
              <a:rPr lang="en-IN" dirty="0" err="1">
                <a:latin typeface="Rockwell" panose="02060603020205020403" pitchFamily="18" charset="0"/>
              </a:rPr>
              <a:t>QString</a:t>
            </a:r>
            <a:r>
              <a:rPr lang="en-IN" dirty="0">
                <a:latin typeface="Rockwell" panose="02060603020205020403" pitchFamily="18" charset="0"/>
              </a:rPr>
              <a:t> &amp;s);</a:t>
            </a:r>
          </a:p>
          <a:p>
            <a:r>
              <a:rPr lang="en-IN" dirty="0">
                <a:latin typeface="Rockwell" panose="02060603020205020403" pitchFamily="18" charset="0"/>
              </a:rPr>
              <a:t>};</a:t>
            </a:r>
          </a:p>
          <a:p>
            <a:endParaRPr lang="en-IN" dirty="0">
              <a:latin typeface="Rockwell" panose="02060603020205020403" pitchFamily="18" charset="0"/>
            </a:endParaRPr>
          </a:p>
          <a:p>
            <a:r>
              <a:rPr lang="en-IN" dirty="0">
                <a:latin typeface="Rockwell" panose="02060603020205020403" pitchFamily="18" charset="0"/>
              </a:rPr>
              <a:t>void </a:t>
            </a:r>
            <a:r>
              <a:rPr lang="en-IN" dirty="0" err="1">
                <a:latin typeface="Rockwell" panose="02060603020205020403" pitchFamily="18" charset="0"/>
              </a:rPr>
              <a:t>MyObject</a:t>
            </a:r>
            <a:r>
              <a:rPr lang="en-IN" dirty="0">
                <a:latin typeface="Rockwell" panose="02060603020205020403" pitchFamily="18" charset="0"/>
              </a:rPr>
              <a:t>::</a:t>
            </a:r>
            <a:r>
              <a:rPr lang="en-IN" dirty="0" err="1">
                <a:latin typeface="Rockwell" panose="02060603020205020403" pitchFamily="18" charset="0"/>
              </a:rPr>
              <a:t>startWorkInAThread</a:t>
            </a:r>
            <a:r>
              <a:rPr lang="en-IN" dirty="0">
                <a:latin typeface="Rockwell" panose="02060603020205020403" pitchFamily="18" charset="0"/>
              </a:rPr>
              <a:t>()</a:t>
            </a:r>
          </a:p>
          <a:p>
            <a:r>
              <a:rPr lang="en-IN" dirty="0">
                <a:latin typeface="Rockwell" panose="02060603020205020403" pitchFamily="18" charset="0"/>
              </a:rPr>
              <a:t>{</a:t>
            </a:r>
          </a:p>
          <a:p>
            <a:r>
              <a:rPr lang="en-IN" dirty="0">
                <a:latin typeface="Rockwell" panose="02060603020205020403" pitchFamily="18" charset="0"/>
              </a:rPr>
              <a:t>    </a:t>
            </a:r>
            <a:r>
              <a:rPr lang="en-IN" dirty="0" err="1">
                <a:latin typeface="Rockwell" panose="02060603020205020403" pitchFamily="18" charset="0"/>
              </a:rPr>
              <a:t>WorkerThread</a:t>
            </a:r>
            <a:r>
              <a:rPr lang="en-IN" dirty="0">
                <a:latin typeface="Rockwell" panose="02060603020205020403" pitchFamily="18" charset="0"/>
              </a:rPr>
              <a:t> *</a:t>
            </a:r>
            <a:r>
              <a:rPr lang="en-IN" dirty="0" err="1">
                <a:latin typeface="Rockwell" panose="02060603020205020403" pitchFamily="18" charset="0"/>
              </a:rPr>
              <a:t>workerThread</a:t>
            </a:r>
            <a:r>
              <a:rPr lang="en-IN" dirty="0">
                <a:latin typeface="Rockwell" panose="02060603020205020403" pitchFamily="18" charset="0"/>
              </a:rPr>
              <a:t> = new </a:t>
            </a:r>
            <a:r>
              <a:rPr lang="en-IN" dirty="0" err="1">
                <a:latin typeface="Rockwell" panose="02060603020205020403" pitchFamily="18" charset="0"/>
              </a:rPr>
              <a:t>WorkerThread</a:t>
            </a:r>
            <a:r>
              <a:rPr lang="en-IN" dirty="0">
                <a:latin typeface="Rockwell" panose="02060603020205020403" pitchFamily="18" charset="0"/>
              </a:rPr>
              <a:t>(this);</a:t>
            </a:r>
          </a:p>
          <a:p>
            <a:r>
              <a:rPr lang="en-IN" dirty="0">
                <a:latin typeface="Rockwell" panose="02060603020205020403" pitchFamily="18" charset="0"/>
              </a:rPr>
              <a:t>    connect(</a:t>
            </a:r>
            <a:r>
              <a:rPr lang="en-IN" dirty="0" err="1">
                <a:latin typeface="Rockwell" panose="02060603020205020403" pitchFamily="18" charset="0"/>
              </a:rPr>
              <a:t>workerThread</a:t>
            </a:r>
            <a:r>
              <a:rPr lang="en-IN" dirty="0">
                <a:latin typeface="Rockwell" panose="02060603020205020403" pitchFamily="18" charset="0"/>
              </a:rPr>
              <a:t>, SIGNAL(</a:t>
            </a:r>
            <a:r>
              <a:rPr lang="en-IN" dirty="0" err="1">
                <a:latin typeface="Rockwell" panose="02060603020205020403" pitchFamily="18" charset="0"/>
              </a:rPr>
              <a:t>resultReady</a:t>
            </a:r>
            <a:r>
              <a:rPr lang="en-IN" dirty="0">
                <a:latin typeface="Rockwell" panose="02060603020205020403" pitchFamily="18" charset="0"/>
              </a:rPr>
              <a:t>(</a:t>
            </a:r>
            <a:r>
              <a:rPr lang="en-IN" dirty="0" err="1">
                <a:latin typeface="Rockwell" panose="02060603020205020403" pitchFamily="18" charset="0"/>
              </a:rPr>
              <a:t>QString</a:t>
            </a:r>
            <a:r>
              <a:rPr lang="en-IN" dirty="0">
                <a:latin typeface="Rockwell" panose="02060603020205020403" pitchFamily="18" charset="0"/>
              </a:rPr>
              <a:t>)), this, SLOT(</a:t>
            </a:r>
            <a:r>
              <a:rPr lang="en-IN" dirty="0" err="1">
                <a:latin typeface="Rockwell" panose="02060603020205020403" pitchFamily="18" charset="0"/>
              </a:rPr>
              <a:t>handleResults</a:t>
            </a:r>
            <a:r>
              <a:rPr lang="en-IN" dirty="0">
                <a:latin typeface="Rockwell" panose="02060603020205020403" pitchFamily="18" charset="0"/>
              </a:rPr>
              <a:t>(</a:t>
            </a:r>
            <a:r>
              <a:rPr lang="en-IN" dirty="0" err="1">
                <a:latin typeface="Rockwell" panose="02060603020205020403" pitchFamily="18" charset="0"/>
              </a:rPr>
              <a:t>QString</a:t>
            </a:r>
            <a:r>
              <a:rPr lang="en-IN" dirty="0">
                <a:latin typeface="Rockwell" panose="02060603020205020403" pitchFamily="18" charset="0"/>
              </a:rPr>
              <a:t>)));</a:t>
            </a:r>
          </a:p>
          <a:p>
            <a:r>
              <a:rPr lang="en-IN" dirty="0">
                <a:latin typeface="Rockwell" panose="02060603020205020403" pitchFamily="18" charset="0"/>
              </a:rPr>
              <a:t>    connect(</a:t>
            </a:r>
            <a:r>
              <a:rPr lang="en-IN" dirty="0" err="1">
                <a:latin typeface="Rockwell" panose="02060603020205020403" pitchFamily="18" charset="0"/>
              </a:rPr>
              <a:t>workerThread</a:t>
            </a:r>
            <a:r>
              <a:rPr lang="en-IN" dirty="0">
                <a:latin typeface="Rockwell" panose="02060603020205020403" pitchFamily="18" charset="0"/>
              </a:rPr>
              <a:t>, SIGNAL(finished()), </a:t>
            </a:r>
            <a:r>
              <a:rPr lang="en-IN" dirty="0" err="1">
                <a:latin typeface="Rockwell" panose="02060603020205020403" pitchFamily="18" charset="0"/>
              </a:rPr>
              <a:t>workerThread</a:t>
            </a:r>
            <a:r>
              <a:rPr lang="en-IN" dirty="0">
                <a:latin typeface="Rockwell" panose="02060603020205020403" pitchFamily="18" charset="0"/>
              </a:rPr>
              <a:t>, SLOT(</a:t>
            </a:r>
            <a:r>
              <a:rPr lang="en-IN" dirty="0" err="1">
                <a:latin typeface="Rockwell" panose="02060603020205020403" pitchFamily="18" charset="0"/>
              </a:rPr>
              <a:t>deleteLater</a:t>
            </a:r>
            <a:r>
              <a:rPr lang="en-IN" dirty="0">
                <a:latin typeface="Rockwell" panose="02060603020205020403" pitchFamily="18" charset="0"/>
              </a:rPr>
              <a:t>()));</a:t>
            </a:r>
          </a:p>
          <a:p>
            <a:r>
              <a:rPr lang="en-IN" dirty="0">
                <a:latin typeface="Rockwell" panose="02060603020205020403" pitchFamily="18" charset="0"/>
              </a:rPr>
              <a:t>    </a:t>
            </a:r>
            <a:r>
              <a:rPr lang="en-IN" dirty="0" err="1">
                <a:latin typeface="Rockwell" panose="02060603020205020403" pitchFamily="18" charset="0"/>
              </a:rPr>
              <a:t>workerThread</a:t>
            </a:r>
            <a:r>
              <a:rPr lang="en-IN" dirty="0">
                <a:latin typeface="Rockwell" panose="02060603020205020403" pitchFamily="18" charset="0"/>
              </a:rPr>
              <a:t>-&gt;start();</a:t>
            </a:r>
          </a:p>
          <a:p>
            <a:r>
              <a:rPr lang="en-IN" dirty="0">
                <a:latin typeface="Rockwell" panose="02060603020205020403" pitchFamily="18" charset="0"/>
              </a:rPr>
              <a:t>}</a:t>
            </a:r>
          </a:p>
        </p:txBody>
      </p:sp>
      <p:sp>
        <p:nvSpPr>
          <p:cNvPr id="6" name="Rectangle: Rounded Corners 5">
            <a:extLst>
              <a:ext uri="{FF2B5EF4-FFF2-40B4-BE49-F238E27FC236}">
                <a16:creationId xmlns:a16="http://schemas.microsoft.com/office/drawing/2014/main" id="{2A8D35F3-6009-40F5-B1D6-A43525C70A98}"/>
              </a:ext>
            </a:extLst>
          </p:cNvPr>
          <p:cNvSpPr/>
          <p:nvPr/>
        </p:nvSpPr>
        <p:spPr>
          <a:xfrm>
            <a:off x="6149130" y="376996"/>
            <a:ext cx="5780015" cy="1057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Rockwell" panose="02060603020205020403" pitchFamily="18" charset="0"/>
              </a:rPr>
              <a:t>Another way to make code run in a separate thread, is to subclass </a:t>
            </a:r>
            <a:r>
              <a:rPr lang="en-IN" dirty="0" err="1">
                <a:solidFill>
                  <a:schemeClr val="tx1"/>
                </a:solidFill>
                <a:latin typeface="Rockwell" panose="02060603020205020403" pitchFamily="18" charset="0"/>
              </a:rPr>
              <a:t>QThread</a:t>
            </a:r>
            <a:r>
              <a:rPr lang="en-IN" dirty="0">
                <a:solidFill>
                  <a:schemeClr val="tx1"/>
                </a:solidFill>
                <a:latin typeface="Rockwell" panose="02060603020205020403" pitchFamily="18" charset="0"/>
              </a:rPr>
              <a:t> and reimplement run(). For example:</a:t>
            </a:r>
          </a:p>
        </p:txBody>
      </p:sp>
      <p:sp>
        <p:nvSpPr>
          <p:cNvPr id="7" name="Oval 6">
            <a:extLst>
              <a:ext uri="{FF2B5EF4-FFF2-40B4-BE49-F238E27FC236}">
                <a16:creationId xmlns:a16="http://schemas.microsoft.com/office/drawing/2014/main" id="{2B35FA74-6C10-469A-B23A-5B7B6A0B9B60}"/>
              </a:ext>
            </a:extLst>
          </p:cNvPr>
          <p:cNvSpPr/>
          <p:nvPr/>
        </p:nvSpPr>
        <p:spPr>
          <a:xfrm>
            <a:off x="8414158" y="2067887"/>
            <a:ext cx="3171039" cy="75500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Subclass </a:t>
            </a:r>
            <a:r>
              <a:rPr lang="en-IN" dirty="0" err="1"/>
              <a:t>QThread</a:t>
            </a:r>
            <a:endParaRPr lang="en-IN" dirty="0"/>
          </a:p>
        </p:txBody>
      </p:sp>
      <p:sp>
        <p:nvSpPr>
          <p:cNvPr id="8" name="Rectangle: Rounded Corners 7">
            <a:extLst>
              <a:ext uri="{FF2B5EF4-FFF2-40B4-BE49-F238E27FC236}">
                <a16:creationId xmlns:a16="http://schemas.microsoft.com/office/drawing/2014/main" id="{37C1C4FE-1F8E-43C1-B4BF-FD2C785635FE}"/>
              </a:ext>
            </a:extLst>
          </p:cNvPr>
          <p:cNvSpPr/>
          <p:nvPr/>
        </p:nvSpPr>
        <p:spPr>
          <a:xfrm>
            <a:off x="461395" y="100874"/>
            <a:ext cx="4764946" cy="59561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Method 2 (</a:t>
            </a:r>
            <a:r>
              <a:rPr lang="en-IN" dirty="0" err="1"/>
              <a:t>Subclassing</a:t>
            </a:r>
            <a:r>
              <a:rPr lang="en-IN" dirty="0"/>
              <a:t> </a:t>
            </a:r>
            <a:r>
              <a:rPr lang="en-IN" dirty="0" err="1"/>
              <a:t>Qthread</a:t>
            </a:r>
            <a:r>
              <a:rPr lang="en-IN" dirty="0"/>
              <a:t>)</a:t>
            </a:r>
          </a:p>
        </p:txBody>
      </p:sp>
    </p:spTree>
    <p:extLst>
      <p:ext uri="{BB962C8B-B14F-4D97-AF65-F5344CB8AC3E}">
        <p14:creationId xmlns:p14="http://schemas.microsoft.com/office/powerpoint/2010/main" val="269385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EF62F6-3F72-4B2D-9154-3006564825B4}"/>
              </a:ext>
            </a:extLst>
          </p:cNvPr>
          <p:cNvSpPr/>
          <p:nvPr/>
        </p:nvSpPr>
        <p:spPr>
          <a:xfrm>
            <a:off x="97871" y="0"/>
            <a:ext cx="5511565" cy="6463308"/>
          </a:xfrm>
          <a:prstGeom prst="rect">
            <a:avLst/>
          </a:prstGeom>
        </p:spPr>
        <p:txBody>
          <a:bodyPr wrap="square">
            <a:spAutoFit/>
          </a:bodyPr>
          <a:lstStyle/>
          <a:p>
            <a:r>
              <a:rPr lang="en-IN" dirty="0">
                <a:latin typeface="Rockwell" panose="02060603020205020403" pitchFamily="18" charset="0"/>
              </a:rPr>
              <a:t>In that example, the thread will exit after the run function has returned. There will not be any event loop running in the thread unless you call exec().</a:t>
            </a:r>
          </a:p>
          <a:p>
            <a:endParaRPr lang="en-IN" dirty="0">
              <a:latin typeface="Rockwell" panose="02060603020205020403" pitchFamily="18" charset="0"/>
            </a:endParaRPr>
          </a:p>
          <a:p>
            <a:r>
              <a:rPr lang="en-IN" dirty="0">
                <a:latin typeface="Rockwell" panose="02060603020205020403" pitchFamily="18" charset="0"/>
              </a:rPr>
              <a:t>It is important to remember that a </a:t>
            </a:r>
            <a:r>
              <a:rPr lang="en-IN" dirty="0" err="1">
                <a:latin typeface="Rockwell" panose="02060603020205020403" pitchFamily="18" charset="0"/>
              </a:rPr>
              <a:t>QThread</a:t>
            </a:r>
            <a:r>
              <a:rPr lang="en-IN" dirty="0">
                <a:latin typeface="Rockwell" panose="02060603020205020403" pitchFamily="18" charset="0"/>
              </a:rPr>
              <a:t> instance lives in the old thread that instantiated it, not in the new thread that calls run(). This means that all of </a:t>
            </a:r>
            <a:r>
              <a:rPr lang="en-IN" dirty="0" err="1">
                <a:latin typeface="Rockwell" panose="02060603020205020403" pitchFamily="18" charset="0"/>
              </a:rPr>
              <a:t>QThread's</a:t>
            </a:r>
            <a:r>
              <a:rPr lang="en-IN" dirty="0">
                <a:latin typeface="Rockwell" panose="02060603020205020403" pitchFamily="18" charset="0"/>
              </a:rPr>
              <a:t> queued slots will execute in the old thread. Thus, a developer who wishes to invoke slots in the new thread must use the worker-object approach; new slots should not be implemented directly into a </a:t>
            </a:r>
            <a:r>
              <a:rPr lang="en-IN" dirty="0" err="1">
                <a:latin typeface="Rockwell" panose="02060603020205020403" pitchFamily="18" charset="0"/>
              </a:rPr>
              <a:t>subclassed</a:t>
            </a:r>
            <a:r>
              <a:rPr lang="en-IN" dirty="0">
                <a:latin typeface="Rockwell" panose="02060603020205020403" pitchFamily="18" charset="0"/>
              </a:rPr>
              <a:t> </a:t>
            </a:r>
            <a:r>
              <a:rPr lang="en-IN" dirty="0" err="1">
                <a:latin typeface="Rockwell" panose="02060603020205020403" pitchFamily="18" charset="0"/>
              </a:rPr>
              <a:t>QThread</a:t>
            </a:r>
            <a:r>
              <a:rPr lang="en-IN" dirty="0">
                <a:latin typeface="Rockwell" panose="02060603020205020403" pitchFamily="18" charset="0"/>
              </a:rPr>
              <a:t>.</a:t>
            </a:r>
          </a:p>
          <a:p>
            <a:endParaRPr lang="en-IN" dirty="0">
              <a:latin typeface="Rockwell" panose="02060603020205020403" pitchFamily="18" charset="0"/>
            </a:endParaRPr>
          </a:p>
          <a:p>
            <a:r>
              <a:rPr lang="en-IN" dirty="0">
                <a:latin typeface="Rockwell" panose="02060603020205020403" pitchFamily="18" charset="0"/>
              </a:rPr>
              <a:t>When </a:t>
            </a:r>
            <a:r>
              <a:rPr lang="en-IN" dirty="0" err="1">
                <a:latin typeface="Rockwell" panose="02060603020205020403" pitchFamily="18" charset="0"/>
              </a:rPr>
              <a:t>subclassing</a:t>
            </a:r>
            <a:r>
              <a:rPr lang="en-IN" dirty="0">
                <a:latin typeface="Rockwell" panose="02060603020205020403" pitchFamily="18" charset="0"/>
              </a:rPr>
              <a:t> </a:t>
            </a:r>
            <a:r>
              <a:rPr lang="en-IN" dirty="0" err="1">
                <a:latin typeface="Rockwell" panose="02060603020205020403" pitchFamily="18" charset="0"/>
              </a:rPr>
              <a:t>QThread</a:t>
            </a:r>
            <a:r>
              <a:rPr lang="en-IN" dirty="0">
                <a:latin typeface="Rockwell" panose="02060603020205020403" pitchFamily="18" charset="0"/>
              </a:rPr>
              <a:t>, keep in mind that the constructor executes in the old thread while run() executes in the new thread. If a member variable is accessed from both functions, then the variable is accessed from two different threads. Check that it is safe to do so.</a:t>
            </a:r>
          </a:p>
          <a:p>
            <a:endParaRPr lang="en-IN" dirty="0">
              <a:latin typeface="Rockwell" panose="02060603020205020403" pitchFamily="18" charset="0"/>
            </a:endParaRPr>
          </a:p>
          <a:p>
            <a:r>
              <a:rPr lang="en-IN" dirty="0">
                <a:latin typeface="Rockwell" panose="02060603020205020403" pitchFamily="18" charset="0"/>
              </a:rPr>
              <a:t>Note: Care must be taken when interacting with objects across different threads. See Synchronizing Threads for details.</a:t>
            </a:r>
          </a:p>
        </p:txBody>
      </p:sp>
      <p:sp>
        <p:nvSpPr>
          <p:cNvPr id="5" name="Rectangle 4">
            <a:extLst>
              <a:ext uri="{FF2B5EF4-FFF2-40B4-BE49-F238E27FC236}">
                <a16:creationId xmlns:a16="http://schemas.microsoft.com/office/drawing/2014/main" id="{B39D8660-31BA-4B3E-8C72-804E8D76D3A6}"/>
              </a:ext>
            </a:extLst>
          </p:cNvPr>
          <p:cNvSpPr/>
          <p:nvPr/>
        </p:nvSpPr>
        <p:spPr>
          <a:xfrm>
            <a:off x="5863905" y="0"/>
            <a:ext cx="623022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latin typeface="Rockwell" panose="02060603020205020403" pitchFamily="18" charset="0"/>
              </a:rPr>
              <a:t>class </a:t>
            </a:r>
            <a:r>
              <a:rPr lang="en-IN" sz="1600" dirty="0" err="1">
                <a:latin typeface="Rockwell" panose="02060603020205020403" pitchFamily="18" charset="0"/>
              </a:rPr>
              <a:t>WorkerThread</a:t>
            </a:r>
            <a:r>
              <a:rPr lang="en-IN" sz="1600" dirty="0">
                <a:latin typeface="Rockwell" panose="02060603020205020403" pitchFamily="18" charset="0"/>
              </a:rPr>
              <a:t> : public </a:t>
            </a:r>
            <a:r>
              <a:rPr lang="en-IN" sz="1600" dirty="0" err="1">
                <a:latin typeface="Rockwell" panose="02060603020205020403" pitchFamily="18" charset="0"/>
              </a:rPr>
              <a:t>QThread</a:t>
            </a:r>
            <a:endParaRPr lang="en-IN" sz="1600" dirty="0">
              <a:latin typeface="Rockwell" panose="02060603020205020403" pitchFamily="18" charset="0"/>
            </a:endParaRPr>
          </a:p>
          <a:p>
            <a:r>
              <a:rPr lang="en-IN" sz="1600" dirty="0">
                <a:latin typeface="Rockwell" panose="02060603020205020403" pitchFamily="18" charset="0"/>
              </a:rPr>
              <a:t>{</a:t>
            </a:r>
          </a:p>
          <a:p>
            <a:r>
              <a:rPr lang="en-IN" sz="1600" dirty="0">
                <a:latin typeface="Rockwell" panose="02060603020205020403" pitchFamily="18" charset="0"/>
              </a:rPr>
              <a:t>    Q_OBJECT</a:t>
            </a:r>
          </a:p>
          <a:p>
            <a:r>
              <a:rPr lang="en-IN" sz="1600" dirty="0">
                <a:latin typeface="Rockwell" panose="02060603020205020403" pitchFamily="18" charset="0"/>
              </a:rPr>
              <a:t>    void run() {</a:t>
            </a:r>
          </a:p>
          <a:p>
            <a:r>
              <a:rPr lang="en-IN" sz="1600" dirty="0">
                <a:latin typeface="Rockwell" panose="02060603020205020403" pitchFamily="18" charset="0"/>
              </a:rPr>
              <a:t>        </a:t>
            </a:r>
            <a:r>
              <a:rPr lang="en-IN" sz="1600" dirty="0" err="1">
                <a:latin typeface="Rockwell" panose="02060603020205020403" pitchFamily="18" charset="0"/>
              </a:rPr>
              <a:t>QString</a:t>
            </a:r>
            <a:r>
              <a:rPr lang="en-IN" sz="1600" dirty="0">
                <a:latin typeface="Rockwell" panose="02060603020205020403" pitchFamily="18" charset="0"/>
              </a:rPr>
              <a:t> result;</a:t>
            </a:r>
          </a:p>
          <a:p>
            <a:r>
              <a:rPr lang="en-IN" sz="1600" dirty="0">
                <a:latin typeface="Rockwell" panose="02060603020205020403" pitchFamily="18" charset="0"/>
              </a:rPr>
              <a:t>        /* expensive or blocking operation  */</a:t>
            </a:r>
          </a:p>
          <a:p>
            <a:r>
              <a:rPr lang="en-IN" sz="1600" dirty="0">
                <a:latin typeface="Rockwell" panose="02060603020205020403" pitchFamily="18" charset="0"/>
              </a:rPr>
              <a:t>        emit </a:t>
            </a:r>
            <a:r>
              <a:rPr lang="en-IN" sz="1600" dirty="0" err="1">
                <a:latin typeface="Rockwell" panose="02060603020205020403" pitchFamily="18" charset="0"/>
              </a:rPr>
              <a:t>resultReady</a:t>
            </a:r>
            <a:r>
              <a:rPr lang="en-IN" sz="1600" dirty="0">
                <a:latin typeface="Rockwell" panose="02060603020205020403" pitchFamily="18" charset="0"/>
              </a:rPr>
              <a:t>(result);</a:t>
            </a:r>
          </a:p>
          <a:p>
            <a:r>
              <a:rPr lang="en-IN" sz="1600" dirty="0">
                <a:latin typeface="Rockwell" panose="02060603020205020403" pitchFamily="18" charset="0"/>
              </a:rPr>
              <a:t>    }</a:t>
            </a:r>
          </a:p>
          <a:p>
            <a:r>
              <a:rPr lang="en-IN" sz="1600" dirty="0">
                <a:latin typeface="Rockwell" panose="02060603020205020403" pitchFamily="18" charset="0"/>
              </a:rPr>
              <a:t>signals:</a:t>
            </a:r>
          </a:p>
          <a:p>
            <a:r>
              <a:rPr lang="en-IN" sz="1600" dirty="0">
                <a:latin typeface="Rockwell" panose="02060603020205020403" pitchFamily="18" charset="0"/>
              </a:rPr>
              <a:t>    void </a:t>
            </a:r>
            <a:r>
              <a:rPr lang="en-IN" sz="1600" dirty="0" err="1">
                <a:latin typeface="Rockwell" panose="02060603020205020403" pitchFamily="18" charset="0"/>
              </a:rPr>
              <a:t>resultReady</a:t>
            </a:r>
            <a:r>
              <a:rPr lang="en-IN" sz="1600" dirty="0">
                <a:latin typeface="Rockwell" panose="02060603020205020403" pitchFamily="18" charset="0"/>
              </a:rPr>
              <a:t>(</a:t>
            </a:r>
            <a:r>
              <a:rPr lang="en-IN" sz="1600" dirty="0" err="1">
                <a:latin typeface="Rockwell" panose="02060603020205020403" pitchFamily="18" charset="0"/>
              </a:rPr>
              <a:t>const</a:t>
            </a:r>
            <a:r>
              <a:rPr lang="en-IN" sz="1600" dirty="0">
                <a:latin typeface="Rockwell" panose="02060603020205020403" pitchFamily="18" charset="0"/>
              </a:rPr>
              <a:t> </a:t>
            </a:r>
            <a:r>
              <a:rPr lang="en-IN" sz="1600" dirty="0" err="1">
                <a:latin typeface="Rockwell" panose="02060603020205020403" pitchFamily="18" charset="0"/>
              </a:rPr>
              <a:t>QString</a:t>
            </a:r>
            <a:r>
              <a:rPr lang="en-IN" sz="1600" dirty="0">
                <a:latin typeface="Rockwell" panose="02060603020205020403" pitchFamily="18" charset="0"/>
              </a:rPr>
              <a:t> &amp;s);</a:t>
            </a:r>
          </a:p>
          <a:p>
            <a:r>
              <a:rPr lang="en-IN" sz="1600" dirty="0">
                <a:latin typeface="Rockwell" panose="02060603020205020403" pitchFamily="18" charset="0"/>
              </a:rPr>
              <a:t>};</a:t>
            </a:r>
          </a:p>
          <a:p>
            <a:endParaRPr lang="en-IN" sz="1600" dirty="0">
              <a:latin typeface="Rockwell" panose="02060603020205020403" pitchFamily="18" charset="0"/>
            </a:endParaRPr>
          </a:p>
          <a:p>
            <a:r>
              <a:rPr lang="en-IN" sz="1600" dirty="0">
                <a:latin typeface="Rockwell" panose="02060603020205020403" pitchFamily="18" charset="0"/>
              </a:rPr>
              <a:t>void </a:t>
            </a:r>
            <a:r>
              <a:rPr lang="en-IN" sz="1600" dirty="0" err="1">
                <a:latin typeface="Rockwell" panose="02060603020205020403" pitchFamily="18" charset="0"/>
              </a:rPr>
              <a:t>MyObject</a:t>
            </a:r>
            <a:r>
              <a:rPr lang="en-IN" sz="1600" dirty="0">
                <a:latin typeface="Rockwell" panose="02060603020205020403" pitchFamily="18" charset="0"/>
              </a:rPr>
              <a:t>::</a:t>
            </a:r>
            <a:r>
              <a:rPr lang="en-IN" sz="1600" dirty="0" err="1">
                <a:latin typeface="Rockwell" panose="02060603020205020403" pitchFamily="18" charset="0"/>
              </a:rPr>
              <a:t>startWorkInAThread</a:t>
            </a:r>
            <a:r>
              <a:rPr lang="en-IN" sz="1600" dirty="0">
                <a:latin typeface="Rockwell" panose="02060603020205020403" pitchFamily="18" charset="0"/>
              </a:rPr>
              <a:t>()</a:t>
            </a:r>
          </a:p>
          <a:p>
            <a:r>
              <a:rPr lang="en-IN" sz="1600" dirty="0">
                <a:latin typeface="Rockwell" panose="02060603020205020403" pitchFamily="18" charset="0"/>
              </a:rPr>
              <a:t>{</a:t>
            </a:r>
          </a:p>
          <a:p>
            <a:r>
              <a:rPr lang="en-IN" sz="1600" dirty="0">
                <a:latin typeface="Rockwell" panose="02060603020205020403" pitchFamily="18" charset="0"/>
              </a:rPr>
              <a:t>    </a:t>
            </a:r>
            <a:r>
              <a:rPr lang="en-IN" sz="1600" dirty="0" err="1">
                <a:latin typeface="Rockwell" panose="02060603020205020403" pitchFamily="18" charset="0"/>
              </a:rPr>
              <a:t>WorkerThread</a:t>
            </a:r>
            <a:r>
              <a:rPr lang="en-IN" sz="1600" dirty="0">
                <a:latin typeface="Rockwell" panose="02060603020205020403" pitchFamily="18" charset="0"/>
              </a:rPr>
              <a:t> *</a:t>
            </a:r>
            <a:r>
              <a:rPr lang="en-IN" sz="1600" dirty="0" err="1">
                <a:latin typeface="Rockwell" panose="02060603020205020403" pitchFamily="18" charset="0"/>
              </a:rPr>
              <a:t>workerThread</a:t>
            </a:r>
            <a:r>
              <a:rPr lang="en-IN" sz="1600" dirty="0">
                <a:latin typeface="Rockwell" panose="02060603020205020403" pitchFamily="18" charset="0"/>
              </a:rPr>
              <a:t> = new </a:t>
            </a:r>
            <a:r>
              <a:rPr lang="en-IN" sz="1600" dirty="0" err="1">
                <a:latin typeface="Rockwell" panose="02060603020205020403" pitchFamily="18" charset="0"/>
              </a:rPr>
              <a:t>WorkerThread</a:t>
            </a:r>
            <a:r>
              <a:rPr lang="en-IN" sz="1600" dirty="0">
                <a:latin typeface="Rockwell" panose="02060603020205020403" pitchFamily="18" charset="0"/>
              </a:rPr>
              <a:t>(this);</a:t>
            </a:r>
          </a:p>
          <a:p>
            <a:r>
              <a:rPr lang="en-IN" sz="1600" dirty="0">
                <a:latin typeface="Rockwell" panose="02060603020205020403" pitchFamily="18" charset="0"/>
              </a:rPr>
              <a:t>    connect(</a:t>
            </a:r>
            <a:r>
              <a:rPr lang="en-IN" sz="1600" dirty="0" err="1">
                <a:latin typeface="Rockwell" panose="02060603020205020403" pitchFamily="18" charset="0"/>
              </a:rPr>
              <a:t>workerThread</a:t>
            </a:r>
            <a:r>
              <a:rPr lang="en-IN" sz="1600" dirty="0">
                <a:latin typeface="Rockwell" panose="02060603020205020403" pitchFamily="18" charset="0"/>
              </a:rPr>
              <a:t>, SIGNAL(</a:t>
            </a:r>
            <a:r>
              <a:rPr lang="en-IN" sz="1600" dirty="0" err="1">
                <a:latin typeface="Rockwell" panose="02060603020205020403" pitchFamily="18" charset="0"/>
              </a:rPr>
              <a:t>resultReady</a:t>
            </a:r>
            <a:r>
              <a:rPr lang="en-IN" sz="1600" dirty="0">
                <a:latin typeface="Rockwell" panose="02060603020205020403" pitchFamily="18" charset="0"/>
              </a:rPr>
              <a:t>(</a:t>
            </a:r>
            <a:r>
              <a:rPr lang="en-IN" sz="1600" dirty="0" err="1">
                <a:latin typeface="Rockwell" panose="02060603020205020403" pitchFamily="18" charset="0"/>
              </a:rPr>
              <a:t>QString</a:t>
            </a:r>
            <a:r>
              <a:rPr lang="en-IN" sz="1600" dirty="0">
                <a:latin typeface="Rockwell" panose="02060603020205020403" pitchFamily="18" charset="0"/>
              </a:rPr>
              <a:t>)), this, SLOT(</a:t>
            </a:r>
            <a:r>
              <a:rPr lang="en-IN" sz="1600" dirty="0" err="1">
                <a:latin typeface="Rockwell" panose="02060603020205020403" pitchFamily="18" charset="0"/>
              </a:rPr>
              <a:t>handleResults</a:t>
            </a:r>
            <a:r>
              <a:rPr lang="en-IN" sz="1600" dirty="0">
                <a:latin typeface="Rockwell" panose="02060603020205020403" pitchFamily="18" charset="0"/>
              </a:rPr>
              <a:t>(</a:t>
            </a:r>
            <a:r>
              <a:rPr lang="en-IN" sz="1600" dirty="0" err="1">
                <a:latin typeface="Rockwell" panose="02060603020205020403" pitchFamily="18" charset="0"/>
              </a:rPr>
              <a:t>QString</a:t>
            </a:r>
            <a:r>
              <a:rPr lang="en-IN" sz="1600" dirty="0">
                <a:latin typeface="Rockwell" panose="02060603020205020403" pitchFamily="18" charset="0"/>
              </a:rPr>
              <a:t>)));</a:t>
            </a:r>
          </a:p>
          <a:p>
            <a:r>
              <a:rPr lang="en-IN" sz="1600" dirty="0">
                <a:latin typeface="Rockwell" panose="02060603020205020403" pitchFamily="18" charset="0"/>
              </a:rPr>
              <a:t>    connect(</a:t>
            </a:r>
            <a:r>
              <a:rPr lang="en-IN" sz="1600" dirty="0" err="1">
                <a:latin typeface="Rockwell" panose="02060603020205020403" pitchFamily="18" charset="0"/>
              </a:rPr>
              <a:t>workerThread</a:t>
            </a:r>
            <a:r>
              <a:rPr lang="en-IN" sz="1600" dirty="0">
                <a:latin typeface="Rockwell" panose="02060603020205020403" pitchFamily="18" charset="0"/>
              </a:rPr>
              <a:t>, SIGNAL(finished()), </a:t>
            </a:r>
            <a:r>
              <a:rPr lang="en-IN" sz="1600" dirty="0" err="1">
                <a:latin typeface="Rockwell" panose="02060603020205020403" pitchFamily="18" charset="0"/>
              </a:rPr>
              <a:t>workerThread</a:t>
            </a:r>
            <a:r>
              <a:rPr lang="en-IN" sz="1600" dirty="0">
                <a:latin typeface="Rockwell" panose="02060603020205020403" pitchFamily="18" charset="0"/>
              </a:rPr>
              <a:t>, SLOT(</a:t>
            </a:r>
            <a:r>
              <a:rPr lang="en-IN" sz="1600" dirty="0" err="1">
                <a:latin typeface="Rockwell" panose="02060603020205020403" pitchFamily="18" charset="0"/>
              </a:rPr>
              <a:t>deleteLater</a:t>
            </a:r>
            <a:r>
              <a:rPr lang="en-IN" sz="1600" dirty="0">
                <a:latin typeface="Rockwell" panose="02060603020205020403" pitchFamily="18" charset="0"/>
              </a:rPr>
              <a:t>()));</a:t>
            </a:r>
          </a:p>
          <a:p>
            <a:r>
              <a:rPr lang="en-IN" sz="1600" dirty="0">
                <a:latin typeface="Rockwell" panose="02060603020205020403" pitchFamily="18" charset="0"/>
              </a:rPr>
              <a:t>    </a:t>
            </a:r>
            <a:r>
              <a:rPr lang="en-IN" sz="1600" dirty="0" err="1">
                <a:latin typeface="Rockwell" panose="02060603020205020403" pitchFamily="18" charset="0"/>
              </a:rPr>
              <a:t>workerThread</a:t>
            </a:r>
            <a:r>
              <a:rPr lang="en-IN" sz="1600" dirty="0">
                <a:latin typeface="Rockwell" panose="02060603020205020403" pitchFamily="18" charset="0"/>
              </a:rPr>
              <a:t>-&gt;start();</a:t>
            </a:r>
          </a:p>
          <a:p>
            <a:r>
              <a:rPr lang="en-IN" sz="1600" dirty="0">
                <a:latin typeface="Rockwell" panose="02060603020205020403" pitchFamily="18" charset="0"/>
              </a:rPr>
              <a:t>}</a:t>
            </a:r>
          </a:p>
        </p:txBody>
      </p:sp>
    </p:spTree>
    <p:extLst>
      <p:ext uri="{BB962C8B-B14F-4D97-AF65-F5344CB8AC3E}">
        <p14:creationId xmlns:p14="http://schemas.microsoft.com/office/powerpoint/2010/main" val="1665522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0A0332-FCE9-4BDC-8BE4-7A68949A60D1}"/>
              </a:ext>
            </a:extLst>
          </p:cNvPr>
          <p:cNvPicPr>
            <a:picLocks noChangeAspect="1"/>
          </p:cNvPicPr>
          <p:nvPr/>
        </p:nvPicPr>
        <p:blipFill>
          <a:blip r:embed="rId2"/>
          <a:stretch>
            <a:fillRect/>
          </a:stretch>
        </p:blipFill>
        <p:spPr>
          <a:xfrm>
            <a:off x="2341886" y="2113481"/>
            <a:ext cx="6257925" cy="4105275"/>
          </a:xfrm>
          <a:prstGeom prst="rect">
            <a:avLst/>
          </a:prstGeom>
        </p:spPr>
      </p:pic>
      <p:sp>
        <p:nvSpPr>
          <p:cNvPr id="3" name="TextBox 2">
            <a:extLst>
              <a:ext uri="{FF2B5EF4-FFF2-40B4-BE49-F238E27FC236}">
                <a16:creationId xmlns:a16="http://schemas.microsoft.com/office/drawing/2014/main" id="{E8009893-71BF-4481-A387-AA4AEEFD3202}"/>
              </a:ext>
            </a:extLst>
          </p:cNvPr>
          <p:cNvSpPr txBox="1"/>
          <p:nvPr/>
        </p:nvSpPr>
        <p:spPr>
          <a:xfrm>
            <a:off x="461395" y="867747"/>
            <a:ext cx="10660696" cy="923330"/>
          </a:xfrm>
          <a:prstGeom prst="rect">
            <a:avLst/>
          </a:prstGeom>
          <a:noFill/>
        </p:spPr>
        <p:txBody>
          <a:bodyPr wrap="square" rtlCol="0">
            <a:spAutoFit/>
          </a:bodyPr>
          <a:lstStyle/>
          <a:p>
            <a:r>
              <a:rPr lang="en-IN" dirty="0">
                <a:latin typeface="Rockwell" panose="02060603020205020403" pitchFamily="18" charset="0"/>
              </a:rPr>
              <a:t>QT creator when used with visual studio compiler, Doesn’t support auto completion, Following symbol definition on </a:t>
            </a:r>
            <a:r>
              <a:rPr lang="en-IN" dirty="0" err="1">
                <a:latin typeface="Rockwell" panose="02060603020205020403" pitchFamily="18" charset="0"/>
              </a:rPr>
              <a:t>CTRL+click</a:t>
            </a:r>
            <a:r>
              <a:rPr lang="en-IN" dirty="0">
                <a:latin typeface="Rockwell" panose="02060603020205020403" pitchFamily="18" charset="0"/>
              </a:rPr>
              <a:t>. </a:t>
            </a:r>
          </a:p>
          <a:p>
            <a:r>
              <a:rPr lang="en-IN" dirty="0">
                <a:latin typeface="Rockwell" panose="02060603020205020403" pitchFamily="18" charset="0"/>
              </a:rPr>
              <a:t>When such </a:t>
            </a:r>
            <a:r>
              <a:rPr lang="en-IN" dirty="0" err="1">
                <a:latin typeface="Rockwell" panose="02060603020205020403" pitchFamily="18" charset="0"/>
              </a:rPr>
              <a:t>behavior</a:t>
            </a:r>
            <a:r>
              <a:rPr lang="en-IN" dirty="0">
                <a:latin typeface="Rockwell" panose="02060603020205020403" pitchFamily="18" charset="0"/>
              </a:rPr>
              <a:t> occurs then uncheck </a:t>
            </a:r>
            <a:r>
              <a:rPr lang="en-IN" dirty="0" err="1">
                <a:latin typeface="Rockwell" panose="02060603020205020403" pitchFamily="18" charset="0"/>
              </a:rPr>
              <a:t>ClangCodeModel</a:t>
            </a:r>
            <a:r>
              <a:rPr lang="en-IN" dirty="0">
                <a:latin typeface="Rockwell" panose="02060603020205020403" pitchFamily="18" charset="0"/>
              </a:rPr>
              <a:t> in </a:t>
            </a:r>
            <a:r>
              <a:rPr lang="en-IN" dirty="0" err="1">
                <a:latin typeface="Rockwell" panose="02060603020205020403" pitchFamily="18" charset="0"/>
              </a:rPr>
              <a:t>QtCreator</a:t>
            </a:r>
            <a:r>
              <a:rPr lang="en-IN" dirty="0">
                <a:latin typeface="Rockwell" panose="02060603020205020403" pitchFamily="18" charset="0"/>
              </a:rPr>
              <a:t> plugins Dialog</a:t>
            </a:r>
            <a:r>
              <a:rPr lang="en-IN" dirty="0"/>
              <a:t>.</a:t>
            </a:r>
          </a:p>
        </p:txBody>
      </p:sp>
    </p:spTree>
    <p:extLst>
      <p:ext uri="{BB962C8B-B14F-4D97-AF65-F5344CB8AC3E}">
        <p14:creationId xmlns:p14="http://schemas.microsoft.com/office/powerpoint/2010/main" val="3703435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FFACE9-98D2-4B4C-BD92-90A1FA49F3F1}"/>
              </a:ext>
            </a:extLst>
          </p:cNvPr>
          <p:cNvSpPr/>
          <p:nvPr/>
        </p:nvSpPr>
        <p:spPr>
          <a:xfrm>
            <a:off x="212521" y="0"/>
            <a:ext cx="11582400" cy="4308872"/>
          </a:xfrm>
          <a:prstGeom prst="rect">
            <a:avLst/>
          </a:prstGeom>
        </p:spPr>
        <p:txBody>
          <a:bodyPr wrap="square">
            <a:spAutoFit/>
          </a:bodyPr>
          <a:lstStyle/>
          <a:p>
            <a:r>
              <a:rPr lang="en-IN" sz="2000" dirty="0">
                <a:latin typeface="Rockwell" panose="02060603020205020403" pitchFamily="18" charset="0"/>
              </a:rPr>
              <a:t>Threads and </a:t>
            </a:r>
            <a:r>
              <a:rPr lang="en-IN" sz="2000" dirty="0" err="1">
                <a:latin typeface="Rockwell" panose="02060603020205020403" pitchFamily="18" charset="0"/>
              </a:rPr>
              <a:t>QObjects</a:t>
            </a:r>
            <a:endParaRPr lang="en-IN" sz="2000" dirty="0">
              <a:latin typeface="Rockwell" panose="02060603020205020403" pitchFamily="18" charset="0"/>
            </a:endParaRPr>
          </a:p>
          <a:p>
            <a:endParaRPr lang="en-IN" sz="2000" dirty="0">
              <a:latin typeface="Rockwell" panose="02060603020205020403" pitchFamily="18" charset="0"/>
            </a:endParaRPr>
          </a:p>
          <a:p>
            <a:r>
              <a:rPr lang="en-IN" dirty="0" err="1">
                <a:latin typeface="Rockwell" panose="02060603020205020403" pitchFamily="18" charset="0"/>
              </a:rPr>
              <a:t>QThread</a:t>
            </a:r>
            <a:r>
              <a:rPr lang="en-IN" dirty="0">
                <a:latin typeface="Rockwell" panose="02060603020205020403" pitchFamily="18" charset="0"/>
              </a:rPr>
              <a:t> inherits </a:t>
            </a:r>
            <a:r>
              <a:rPr lang="en-IN" dirty="0" err="1">
                <a:latin typeface="Rockwell" panose="02060603020205020403" pitchFamily="18" charset="0"/>
              </a:rPr>
              <a:t>QObject</a:t>
            </a:r>
            <a:r>
              <a:rPr lang="en-IN" dirty="0">
                <a:latin typeface="Rockwell" panose="02060603020205020403" pitchFamily="18" charset="0"/>
              </a:rPr>
              <a:t>. It emits signals to indicate that the thread started or finished executing, and provides a few slots as </a:t>
            </a:r>
            <a:r>
              <a:rPr lang="en-IN" dirty="0" err="1">
                <a:latin typeface="Rockwell" panose="02060603020205020403" pitchFamily="18" charset="0"/>
              </a:rPr>
              <a:t>well.More</a:t>
            </a:r>
            <a:r>
              <a:rPr lang="en-IN" dirty="0">
                <a:latin typeface="Rockwell" panose="02060603020205020403" pitchFamily="18" charset="0"/>
              </a:rPr>
              <a:t> interesting is that </a:t>
            </a:r>
            <a:r>
              <a:rPr lang="en-IN" dirty="0" err="1">
                <a:latin typeface="Rockwell" panose="02060603020205020403" pitchFamily="18" charset="0"/>
              </a:rPr>
              <a:t>QObjects</a:t>
            </a:r>
            <a:r>
              <a:rPr lang="en-IN" dirty="0">
                <a:latin typeface="Rockwell" panose="02060603020205020403" pitchFamily="18" charset="0"/>
              </a:rPr>
              <a:t> can be used in multiple threads, emit signals that invoke slots in other threads, and post events to objects that "live" in other threads. This is possible because each thread is allowed to have its own event loop.</a:t>
            </a:r>
          </a:p>
          <a:p>
            <a:r>
              <a:rPr lang="en-IN" dirty="0">
                <a:latin typeface="Rockwell" panose="02060603020205020403" pitchFamily="18" charset="0"/>
              </a:rPr>
              <a:t>Each thread can have its own event loop. The initial thread starts its event loops using </a:t>
            </a:r>
            <a:r>
              <a:rPr lang="en-IN" dirty="0" err="1">
                <a:latin typeface="Rockwell" panose="02060603020205020403" pitchFamily="18" charset="0"/>
              </a:rPr>
              <a:t>QCoreApplication</a:t>
            </a:r>
            <a:r>
              <a:rPr lang="en-IN" dirty="0">
                <a:latin typeface="Rockwell" panose="02060603020205020403" pitchFamily="18" charset="0"/>
              </a:rPr>
              <a:t>::exec(); other threads can start an event loop using </a:t>
            </a:r>
            <a:r>
              <a:rPr lang="en-IN" dirty="0" err="1">
                <a:latin typeface="Rockwell" panose="02060603020205020403" pitchFamily="18" charset="0"/>
              </a:rPr>
              <a:t>QThread</a:t>
            </a:r>
            <a:r>
              <a:rPr lang="en-IN" dirty="0">
                <a:latin typeface="Rockwell" panose="02060603020205020403" pitchFamily="18" charset="0"/>
              </a:rPr>
              <a:t>::exec(). Like </a:t>
            </a:r>
            <a:r>
              <a:rPr lang="en-IN" dirty="0" err="1">
                <a:latin typeface="Rockwell" panose="02060603020205020403" pitchFamily="18" charset="0"/>
              </a:rPr>
              <a:t>QCoreApplication</a:t>
            </a:r>
            <a:r>
              <a:rPr lang="en-IN" dirty="0">
                <a:latin typeface="Rockwell" panose="02060603020205020403" pitchFamily="18" charset="0"/>
              </a:rPr>
              <a:t>, </a:t>
            </a:r>
            <a:r>
              <a:rPr lang="en-IN" dirty="0" err="1">
                <a:latin typeface="Rockwell" panose="02060603020205020403" pitchFamily="18" charset="0"/>
              </a:rPr>
              <a:t>QThread</a:t>
            </a:r>
            <a:r>
              <a:rPr lang="en-IN" dirty="0">
                <a:latin typeface="Rockwell" panose="02060603020205020403" pitchFamily="18" charset="0"/>
              </a:rPr>
              <a:t> provides an exit(int) function and a quit() slot.</a:t>
            </a:r>
          </a:p>
          <a:p>
            <a:endParaRPr lang="en-IN" dirty="0">
              <a:latin typeface="Rockwell" panose="02060603020205020403" pitchFamily="18" charset="0"/>
            </a:endParaRPr>
          </a:p>
          <a:p>
            <a:r>
              <a:rPr lang="en-IN" dirty="0">
                <a:latin typeface="Rockwell" panose="02060603020205020403" pitchFamily="18" charset="0"/>
              </a:rPr>
              <a:t>An event loop in a thread makes it possible for the thread to use certain non-GUI Qt classes that require the presence of an event loop (such as </a:t>
            </a:r>
            <a:r>
              <a:rPr lang="en-IN" dirty="0" err="1">
                <a:latin typeface="Rockwell" panose="02060603020205020403" pitchFamily="18" charset="0"/>
              </a:rPr>
              <a:t>QTimer</a:t>
            </a:r>
            <a:r>
              <a:rPr lang="en-IN" dirty="0">
                <a:latin typeface="Rockwell" panose="02060603020205020403" pitchFamily="18" charset="0"/>
              </a:rPr>
              <a:t>, </a:t>
            </a:r>
            <a:r>
              <a:rPr lang="en-IN" dirty="0" err="1">
                <a:latin typeface="Rockwell" panose="02060603020205020403" pitchFamily="18" charset="0"/>
              </a:rPr>
              <a:t>QTcpSocket</a:t>
            </a:r>
            <a:r>
              <a:rPr lang="en-IN" dirty="0">
                <a:latin typeface="Rockwell" panose="02060603020205020403" pitchFamily="18" charset="0"/>
              </a:rPr>
              <a:t>, and </a:t>
            </a:r>
            <a:r>
              <a:rPr lang="en-IN" dirty="0" err="1">
                <a:latin typeface="Rockwell" panose="02060603020205020403" pitchFamily="18" charset="0"/>
              </a:rPr>
              <a:t>QProcess</a:t>
            </a:r>
            <a:r>
              <a:rPr lang="en-IN" dirty="0">
                <a:latin typeface="Rockwell" panose="02060603020205020403" pitchFamily="18" charset="0"/>
              </a:rPr>
              <a:t>). It also makes it possible to connect signals from any threads to slots of a specific thread. This is explained in more detail in the Signals and Slots Across Threads section below.</a:t>
            </a:r>
          </a:p>
          <a:p>
            <a:endParaRPr lang="en-IN" dirty="0">
              <a:latin typeface="Rockwell" panose="02060603020205020403" pitchFamily="18" charset="0"/>
            </a:endParaRPr>
          </a:p>
        </p:txBody>
      </p:sp>
      <p:pic>
        <p:nvPicPr>
          <p:cNvPr id="4" name="Picture 3">
            <a:extLst>
              <a:ext uri="{FF2B5EF4-FFF2-40B4-BE49-F238E27FC236}">
                <a16:creationId xmlns:a16="http://schemas.microsoft.com/office/drawing/2014/main" id="{2956DF35-E7AE-4849-B5E3-70A30A8E4707}"/>
              </a:ext>
            </a:extLst>
          </p:cNvPr>
          <p:cNvPicPr>
            <a:picLocks noChangeAspect="1"/>
          </p:cNvPicPr>
          <p:nvPr/>
        </p:nvPicPr>
        <p:blipFill>
          <a:blip r:embed="rId2"/>
          <a:stretch>
            <a:fillRect/>
          </a:stretch>
        </p:blipFill>
        <p:spPr>
          <a:xfrm>
            <a:off x="1676739" y="3970318"/>
            <a:ext cx="8969149" cy="2186278"/>
          </a:xfrm>
          <a:prstGeom prst="rect">
            <a:avLst/>
          </a:prstGeom>
        </p:spPr>
      </p:pic>
      <p:sp>
        <p:nvSpPr>
          <p:cNvPr id="5" name="Rectangle 4">
            <a:extLst>
              <a:ext uri="{FF2B5EF4-FFF2-40B4-BE49-F238E27FC236}">
                <a16:creationId xmlns:a16="http://schemas.microsoft.com/office/drawing/2014/main" id="{AAE338D9-30FE-4E70-95B4-173D1C60C0D4}"/>
              </a:ext>
            </a:extLst>
          </p:cNvPr>
          <p:cNvSpPr/>
          <p:nvPr/>
        </p:nvSpPr>
        <p:spPr>
          <a:xfrm>
            <a:off x="127518" y="6392600"/>
            <a:ext cx="11667403" cy="369332"/>
          </a:xfrm>
          <a:prstGeom prst="rect">
            <a:avLst/>
          </a:prstGeom>
        </p:spPr>
        <p:txBody>
          <a:bodyPr wrap="square">
            <a:spAutoFit/>
          </a:bodyPr>
          <a:lstStyle/>
          <a:p>
            <a:r>
              <a:rPr lang="en-IN" dirty="0">
                <a:hlinkClick r:id="rId3"/>
              </a:rPr>
              <a:t>https://doc.qt.io/archives/qt-4.8/threads-qobject.html</a:t>
            </a:r>
            <a:endParaRPr lang="en-IN" dirty="0"/>
          </a:p>
        </p:txBody>
      </p:sp>
    </p:spTree>
    <p:extLst>
      <p:ext uri="{BB962C8B-B14F-4D97-AF65-F5344CB8AC3E}">
        <p14:creationId xmlns:p14="http://schemas.microsoft.com/office/powerpoint/2010/main" val="1062336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sz="3200" i="0" dirty="0">
                <a:latin typeface="Rockwell" panose="02060603020205020403" pitchFamily="18" charset="0"/>
              </a:rPr>
              <a:t>Multithreading technologies in QT</a:t>
            </a:r>
          </a:p>
        </p:txBody>
      </p:sp>
      <p:sp>
        <p:nvSpPr>
          <p:cNvPr id="7" name="Rectangle 6">
            <a:extLst>
              <a:ext uri="{FF2B5EF4-FFF2-40B4-BE49-F238E27FC236}">
                <a16:creationId xmlns:a16="http://schemas.microsoft.com/office/drawing/2014/main" id="{E4DE0C62-EC1A-46F0-8635-CDC8B15675A7}"/>
              </a:ext>
            </a:extLst>
          </p:cNvPr>
          <p:cNvSpPr/>
          <p:nvPr/>
        </p:nvSpPr>
        <p:spPr>
          <a:xfrm>
            <a:off x="159391" y="1385558"/>
            <a:ext cx="11526473" cy="1754326"/>
          </a:xfrm>
          <a:prstGeom prst="rect">
            <a:avLst/>
          </a:prstGeom>
        </p:spPr>
        <p:txBody>
          <a:bodyPr wrap="square">
            <a:spAutoFit/>
          </a:bodyPr>
          <a:lstStyle/>
          <a:p>
            <a:r>
              <a:rPr lang="en-IN" b="1" dirty="0">
                <a:latin typeface="Rockwell" panose="02060603020205020403" pitchFamily="18" charset="0"/>
              </a:rPr>
              <a:t>Background</a:t>
            </a:r>
            <a:r>
              <a:rPr lang="en-IN" dirty="0">
                <a:latin typeface="Rockwell" panose="02060603020205020403" pitchFamily="18" charset="0"/>
              </a:rPr>
              <a:t>: Threads in an operating system are a very simple thing. Write a function, maybe bundle it with some data and push it onto a newly created thread. Use a mutex or other method to safely communicate with the thread if necessary. Whether it are Win32, POSIX or other threads, they all basically work the same and are quite fool-proof.</a:t>
            </a:r>
            <a:r>
              <a:rPr lang="en-IN" dirty="0">
                <a:solidFill>
                  <a:srgbClr val="09102B"/>
                </a:solidFill>
                <a:latin typeface="Rockwell" panose="02060603020205020403" pitchFamily="18" charset="0"/>
              </a:rPr>
              <a:t> </a:t>
            </a:r>
            <a:r>
              <a:rPr lang="en-IN" dirty="0">
                <a:latin typeface="Rockwell" panose="02060603020205020403" pitchFamily="18" charset="0"/>
              </a:rPr>
              <a:t>threads in Qt are just like this, and they would be right. However, there are several different ways to use threads in Qt, and it might not be obvious which approach to choose. The article, </a:t>
            </a:r>
            <a:r>
              <a:rPr lang="en-IN" dirty="0">
                <a:latin typeface="Rockwell" panose="02060603020205020403" pitchFamily="18" charset="0"/>
                <a:hlinkClick r:id="rId2"/>
              </a:rPr>
              <a:t>Multithreading Technologies in Qt</a:t>
            </a:r>
            <a:r>
              <a:rPr lang="en-IN" dirty="0">
                <a:latin typeface="Rockwell" panose="02060603020205020403" pitchFamily="18" charset="0"/>
              </a:rPr>
              <a:t>, compares the different approaches.</a:t>
            </a:r>
          </a:p>
        </p:txBody>
      </p:sp>
      <p:sp>
        <p:nvSpPr>
          <p:cNvPr id="8" name="Rectangle 7">
            <a:extLst>
              <a:ext uri="{FF2B5EF4-FFF2-40B4-BE49-F238E27FC236}">
                <a16:creationId xmlns:a16="http://schemas.microsoft.com/office/drawing/2014/main" id="{C3418212-6D59-4AB9-BDC7-0F8E198C26FF}"/>
              </a:ext>
            </a:extLst>
          </p:cNvPr>
          <p:cNvSpPr/>
          <p:nvPr/>
        </p:nvSpPr>
        <p:spPr>
          <a:xfrm>
            <a:off x="522913" y="4437776"/>
            <a:ext cx="2550253" cy="1786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Multithreading in Qt</a:t>
            </a:r>
          </a:p>
        </p:txBody>
      </p:sp>
      <p:sp>
        <p:nvSpPr>
          <p:cNvPr id="9" name="Rectangle: Rounded Corners 8">
            <a:extLst>
              <a:ext uri="{FF2B5EF4-FFF2-40B4-BE49-F238E27FC236}">
                <a16:creationId xmlns:a16="http://schemas.microsoft.com/office/drawing/2014/main" id="{BC6A25FB-7704-41BB-A0CA-0E0D8E921191}"/>
              </a:ext>
            </a:extLst>
          </p:cNvPr>
          <p:cNvSpPr/>
          <p:nvPr/>
        </p:nvSpPr>
        <p:spPr>
          <a:xfrm>
            <a:off x="4471332" y="3429000"/>
            <a:ext cx="5922628" cy="473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Using </a:t>
            </a:r>
            <a:r>
              <a:rPr lang="en-IN" dirty="0" err="1"/>
              <a:t>QThread</a:t>
            </a:r>
            <a:r>
              <a:rPr lang="en-IN" dirty="0"/>
              <a:t> class </a:t>
            </a:r>
          </a:p>
        </p:txBody>
      </p:sp>
      <p:sp>
        <p:nvSpPr>
          <p:cNvPr id="10" name="Oval 9">
            <a:extLst>
              <a:ext uri="{FF2B5EF4-FFF2-40B4-BE49-F238E27FC236}">
                <a16:creationId xmlns:a16="http://schemas.microsoft.com/office/drawing/2014/main" id="{2EC86969-7824-4280-A214-535093208224}"/>
              </a:ext>
            </a:extLst>
          </p:cNvPr>
          <p:cNvSpPr/>
          <p:nvPr/>
        </p:nvSpPr>
        <p:spPr>
          <a:xfrm>
            <a:off x="4261607" y="4418874"/>
            <a:ext cx="3171039" cy="75500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chemeClr val="tx1"/>
                </a:solidFill>
                <a:latin typeface="Rockwell" panose="02060603020205020403" pitchFamily="18" charset="0"/>
              </a:rPr>
              <a:t>Subclass</a:t>
            </a:r>
            <a:r>
              <a:rPr lang="en-IN" dirty="0"/>
              <a:t> </a:t>
            </a:r>
            <a:r>
              <a:rPr lang="en-IN" dirty="0" err="1">
                <a:solidFill>
                  <a:schemeClr val="tx1"/>
                </a:solidFill>
                <a:latin typeface="Rockwell" panose="02060603020205020403" pitchFamily="18" charset="0"/>
              </a:rPr>
              <a:t>QThread</a:t>
            </a:r>
            <a:endParaRPr lang="en-IN" dirty="0">
              <a:solidFill>
                <a:schemeClr val="tx1"/>
              </a:solidFill>
              <a:latin typeface="Rockwell" panose="02060603020205020403" pitchFamily="18" charset="0"/>
            </a:endParaRPr>
          </a:p>
        </p:txBody>
      </p:sp>
      <p:sp>
        <p:nvSpPr>
          <p:cNvPr id="11" name="Oval 10">
            <a:extLst>
              <a:ext uri="{FF2B5EF4-FFF2-40B4-BE49-F238E27FC236}">
                <a16:creationId xmlns:a16="http://schemas.microsoft.com/office/drawing/2014/main" id="{3B2F2698-3E51-4F3E-9DF7-E5B141E87330}"/>
              </a:ext>
            </a:extLst>
          </p:cNvPr>
          <p:cNvSpPr/>
          <p:nvPr/>
        </p:nvSpPr>
        <p:spPr>
          <a:xfrm>
            <a:off x="7861882" y="4437776"/>
            <a:ext cx="3491918" cy="75500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chemeClr val="tx1"/>
                </a:solidFill>
                <a:latin typeface="Rockwell" panose="02060603020205020403" pitchFamily="18" charset="0"/>
              </a:rPr>
              <a:t>Worker</a:t>
            </a:r>
            <a:r>
              <a:rPr lang="en-IN" dirty="0"/>
              <a:t> </a:t>
            </a:r>
            <a:r>
              <a:rPr lang="en-IN" dirty="0">
                <a:solidFill>
                  <a:schemeClr val="tx1"/>
                </a:solidFill>
                <a:latin typeface="Rockwell" panose="02060603020205020403" pitchFamily="18" charset="0"/>
              </a:rPr>
              <a:t>object</a:t>
            </a:r>
            <a:r>
              <a:rPr lang="en-IN" dirty="0"/>
              <a:t> </a:t>
            </a:r>
            <a:r>
              <a:rPr lang="en-IN" dirty="0">
                <a:solidFill>
                  <a:schemeClr val="tx1"/>
                </a:solidFill>
                <a:latin typeface="Rockwell" panose="02060603020205020403" pitchFamily="18" charset="0"/>
              </a:rPr>
              <a:t>+</a:t>
            </a:r>
            <a:r>
              <a:rPr lang="en-IN" dirty="0"/>
              <a:t> </a:t>
            </a:r>
            <a:r>
              <a:rPr lang="en-IN" dirty="0" err="1">
                <a:solidFill>
                  <a:schemeClr val="tx1"/>
                </a:solidFill>
                <a:latin typeface="Rockwell" panose="02060603020205020403" pitchFamily="18" charset="0"/>
              </a:rPr>
              <a:t>QThread</a:t>
            </a:r>
            <a:endParaRPr lang="en-IN" dirty="0">
              <a:solidFill>
                <a:schemeClr val="tx1"/>
              </a:solidFill>
              <a:latin typeface="Rockwell" panose="02060603020205020403" pitchFamily="18" charset="0"/>
            </a:endParaRPr>
          </a:p>
        </p:txBody>
      </p:sp>
      <p:sp>
        <p:nvSpPr>
          <p:cNvPr id="12" name="Rectangle: Rounded Corners 11">
            <a:extLst>
              <a:ext uri="{FF2B5EF4-FFF2-40B4-BE49-F238E27FC236}">
                <a16:creationId xmlns:a16="http://schemas.microsoft.com/office/drawing/2014/main" id="{F8CBD3A2-17AE-45FF-AF87-1E28434F90A2}"/>
              </a:ext>
            </a:extLst>
          </p:cNvPr>
          <p:cNvSpPr/>
          <p:nvPr/>
        </p:nvSpPr>
        <p:spPr>
          <a:xfrm>
            <a:off x="4471332" y="5577980"/>
            <a:ext cx="5922628" cy="473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Using </a:t>
            </a:r>
            <a:r>
              <a:rPr lang="en-IN" dirty="0" err="1"/>
              <a:t>QthreadPool</a:t>
            </a:r>
            <a:r>
              <a:rPr lang="en-IN" dirty="0"/>
              <a:t> </a:t>
            </a:r>
          </a:p>
        </p:txBody>
      </p:sp>
      <p:sp>
        <p:nvSpPr>
          <p:cNvPr id="13" name="Rectangle: Rounded Corners 12">
            <a:extLst>
              <a:ext uri="{FF2B5EF4-FFF2-40B4-BE49-F238E27FC236}">
                <a16:creationId xmlns:a16="http://schemas.microsoft.com/office/drawing/2014/main" id="{5F1E5330-9FDF-4804-8A86-E0E144CFF13D}"/>
              </a:ext>
            </a:extLst>
          </p:cNvPr>
          <p:cNvSpPr/>
          <p:nvPr/>
        </p:nvSpPr>
        <p:spPr>
          <a:xfrm>
            <a:off x="4471332" y="6255899"/>
            <a:ext cx="5922628" cy="473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Using </a:t>
            </a:r>
            <a:r>
              <a:rPr lang="en-IN" dirty="0" err="1"/>
              <a:t>QtConcurrent</a:t>
            </a:r>
            <a:r>
              <a:rPr lang="en-IN" dirty="0"/>
              <a:t> </a:t>
            </a:r>
          </a:p>
        </p:txBody>
      </p:sp>
      <p:cxnSp>
        <p:nvCxnSpPr>
          <p:cNvPr id="15" name="Straight Arrow Connector 14">
            <a:extLst>
              <a:ext uri="{FF2B5EF4-FFF2-40B4-BE49-F238E27FC236}">
                <a16:creationId xmlns:a16="http://schemas.microsoft.com/office/drawing/2014/main" id="{DC9DA03A-53B4-4069-887B-48681853A976}"/>
              </a:ext>
            </a:extLst>
          </p:cNvPr>
          <p:cNvCxnSpPr>
            <a:stCxn id="8" idx="3"/>
            <a:endCxn id="9" idx="1"/>
          </p:cNvCxnSpPr>
          <p:nvPr/>
        </p:nvCxnSpPr>
        <p:spPr>
          <a:xfrm flipV="1">
            <a:off x="3073166" y="3665976"/>
            <a:ext cx="1398166" cy="1665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227D932-569B-4CF3-99FD-4C10CB35E665}"/>
              </a:ext>
            </a:extLst>
          </p:cNvPr>
          <p:cNvCxnSpPr>
            <a:stCxn id="8" idx="3"/>
            <a:endCxn id="12" idx="1"/>
          </p:cNvCxnSpPr>
          <p:nvPr/>
        </p:nvCxnSpPr>
        <p:spPr>
          <a:xfrm>
            <a:off x="3073166" y="5331204"/>
            <a:ext cx="1398166" cy="483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305681F-472C-463F-B0A3-5F2F50C74F7C}"/>
              </a:ext>
            </a:extLst>
          </p:cNvPr>
          <p:cNvCxnSpPr>
            <a:stCxn id="8" idx="3"/>
            <a:endCxn id="13" idx="1"/>
          </p:cNvCxnSpPr>
          <p:nvPr/>
        </p:nvCxnSpPr>
        <p:spPr>
          <a:xfrm>
            <a:off x="3073166" y="5331204"/>
            <a:ext cx="1398166" cy="116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893C072-9C54-45B5-9CB9-02F06E46B371}"/>
              </a:ext>
            </a:extLst>
          </p:cNvPr>
          <p:cNvCxnSpPr>
            <a:stCxn id="9" idx="2"/>
            <a:endCxn id="10" idx="0"/>
          </p:cNvCxnSpPr>
          <p:nvPr/>
        </p:nvCxnSpPr>
        <p:spPr>
          <a:xfrm flipH="1">
            <a:off x="5847127" y="3902951"/>
            <a:ext cx="1585519" cy="515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9CDE0B9-5488-458A-8824-C45C8AC0DFD8}"/>
              </a:ext>
            </a:extLst>
          </p:cNvPr>
          <p:cNvCxnSpPr>
            <a:stCxn id="9" idx="2"/>
            <a:endCxn id="11" idx="0"/>
          </p:cNvCxnSpPr>
          <p:nvPr/>
        </p:nvCxnSpPr>
        <p:spPr>
          <a:xfrm>
            <a:off x="7432646" y="3902951"/>
            <a:ext cx="2175195" cy="53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08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CB73-DE14-4C9F-9E10-1E5D9BCCF60B}"/>
              </a:ext>
            </a:extLst>
          </p:cNvPr>
          <p:cNvSpPr>
            <a:spLocks noGrp="1"/>
          </p:cNvSpPr>
          <p:nvPr>
            <p:ph type="title"/>
          </p:nvPr>
        </p:nvSpPr>
        <p:spPr/>
        <p:txBody>
          <a:bodyPr/>
          <a:lstStyle/>
          <a:p>
            <a:r>
              <a:rPr lang="en-IN" sz="3200" i="0" dirty="0" err="1">
                <a:latin typeface="Rockwell" panose="02060603020205020403" pitchFamily="18" charset="0"/>
              </a:rPr>
              <a:t>Qthread</a:t>
            </a:r>
            <a:r>
              <a:rPr lang="en-IN" sz="3200" i="0" dirty="0">
                <a:latin typeface="Rockwell" panose="02060603020205020403" pitchFamily="18" charset="0"/>
              </a:rPr>
              <a:t> (read QT documentation of this class)</a:t>
            </a:r>
          </a:p>
        </p:txBody>
      </p:sp>
      <p:sp>
        <p:nvSpPr>
          <p:cNvPr id="4" name="Rectangle 3">
            <a:extLst>
              <a:ext uri="{FF2B5EF4-FFF2-40B4-BE49-F238E27FC236}">
                <a16:creationId xmlns:a16="http://schemas.microsoft.com/office/drawing/2014/main" id="{4DDEABC8-59FC-4D76-BBBF-6DF1C28E265C}"/>
              </a:ext>
            </a:extLst>
          </p:cNvPr>
          <p:cNvSpPr/>
          <p:nvPr/>
        </p:nvSpPr>
        <p:spPr>
          <a:xfrm>
            <a:off x="402671" y="1940148"/>
            <a:ext cx="11518085" cy="4708981"/>
          </a:xfrm>
          <a:prstGeom prst="rect">
            <a:avLst/>
          </a:prstGeom>
        </p:spPr>
        <p:txBody>
          <a:bodyPr wrap="square">
            <a:spAutoFit/>
          </a:bodyPr>
          <a:lstStyle/>
          <a:p>
            <a:r>
              <a:rPr lang="en-IN" dirty="0">
                <a:latin typeface="Rockwell" panose="02060603020205020403" pitchFamily="18" charset="0"/>
              </a:rPr>
              <a:t>Managing threads</a:t>
            </a:r>
          </a:p>
          <a:p>
            <a:r>
              <a:rPr lang="en-IN" dirty="0">
                <a:latin typeface="Rockwell" panose="02060603020205020403" pitchFamily="18" charset="0"/>
              </a:rPr>
              <a:t>Thread will </a:t>
            </a:r>
            <a:r>
              <a:rPr lang="en-IN" dirty="0" err="1">
                <a:latin typeface="Rockwell" panose="02060603020205020403" pitchFamily="18" charset="0"/>
              </a:rPr>
              <a:t>notifiy</a:t>
            </a:r>
            <a:r>
              <a:rPr lang="en-IN" dirty="0">
                <a:latin typeface="Rockwell" panose="02060603020205020403" pitchFamily="18" charset="0"/>
              </a:rPr>
              <a:t> you via a signal when the thread is started(), finished(), and terminated(), or you can use </a:t>
            </a:r>
            <a:r>
              <a:rPr lang="en-IN" dirty="0" err="1">
                <a:latin typeface="Rockwell" panose="02060603020205020403" pitchFamily="18" charset="0"/>
              </a:rPr>
              <a:t>isFinished</a:t>
            </a:r>
            <a:r>
              <a:rPr lang="en-IN" dirty="0">
                <a:latin typeface="Rockwell" panose="02060603020205020403" pitchFamily="18" charset="0"/>
              </a:rPr>
              <a:t>() and </a:t>
            </a:r>
            <a:r>
              <a:rPr lang="en-IN" dirty="0" err="1">
                <a:latin typeface="Rockwell" panose="02060603020205020403" pitchFamily="18" charset="0"/>
              </a:rPr>
              <a:t>isRunning</a:t>
            </a:r>
            <a:r>
              <a:rPr lang="en-IN" dirty="0">
                <a:latin typeface="Rockwell" panose="02060603020205020403" pitchFamily="18" charset="0"/>
              </a:rPr>
              <a:t>() to query the state of the thread.</a:t>
            </a:r>
          </a:p>
          <a:p>
            <a:endParaRPr lang="en-IN" dirty="0">
              <a:latin typeface="Rockwell" panose="02060603020205020403" pitchFamily="18" charset="0"/>
            </a:endParaRPr>
          </a:p>
          <a:p>
            <a:r>
              <a:rPr lang="en-IN" dirty="0">
                <a:latin typeface="Rockwell" panose="02060603020205020403" pitchFamily="18" charset="0"/>
              </a:rPr>
              <a:t>You can stop the thread by calling exit() or quit(). In extreme cases, you may want to forcibly terminate() an executing thread. However, doing so is dangerous and discouraged. Please read the documentation for terminate() and </a:t>
            </a:r>
            <a:r>
              <a:rPr lang="en-IN" dirty="0" err="1">
                <a:latin typeface="Rockwell" panose="02060603020205020403" pitchFamily="18" charset="0"/>
              </a:rPr>
              <a:t>setTerminationEnabled</a:t>
            </a:r>
            <a:r>
              <a:rPr lang="en-IN" dirty="0">
                <a:latin typeface="Rockwell" panose="02060603020205020403" pitchFamily="18" charset="0"/>
              </a:rPr>
              <a:t>() for detailed information.</a:t>
            </a:r>
          </a:p>
          <a:p>
            <a:endParaRPr lang="en-IN" dirty="0">
              <a:latin typeface="Rockwell" panose="02060603020205020403" pitchFamily="18" charset="0"/>
            </a:endParaRPr>
          </a:p>
          <a:p>
            <a:r>
              <a:rPr lang="en-IN" dirty="0">
                <a:latin typeface="Rockwell" panose="02060603020205020403" pitchFamily="18" charset="0"/>
              </a:rPr>
              <a:t>From Qt 4.8 onwards, it is possible to deallocate objects that live in a thread that has just ended, by connecting the finished() signal to </a:t>
            </a:r>
            <a:r>
              <a:rPr lang="en-IN" dirty="0" err="1">
                <a:latin typeface="Rockwell" panose="02060603020205020403" pitchFamily="18" charset="0"/>
              </a:rPr>
              <a:t>QObject</a:t>
            </a:r>
            <a:r>
              <a:rPr lang="en-IN" dirty="0">
                <a:latin typeface="Rockwell" panose="02060603020205020403" pitchFamily="18" charset="0"/>
              </a:rPr>
              <a:t>::</a:t>
            </a:r>
            <a:r>
              <a:rPr lang="en-IN" dirty="0" err="1">
                <a:latin typeface="Rockwell" panose="02060603020205020403" pitchFamily="18" charset="0"/>
              </a:rPr>
              <a:t>deleteLater</a:t>
            </a:r>
            <a:r>
              <a:rPr lang="en-IN" dirty="0">
                <a:latin typeface="Rockwell" panose="02060603020205020403" pitchFamily="18" charset="0"/>
              </a:rPr>
              <a:t>().</a:t>
            </a:r>
          </a:p>
          <a:p>
            <a:endParaRPr lang="en-IN" dirty="0">
              <a:latin typeface="Rockwell" panose="02060603020205020403" pitchFamily="18" charset="0"/>
            </a:endParaRPr>
          </a:p>
          <a:p>
            <a:r>
              <a:rPr lang="en-IN" dirty="0">
                <a:latin typeface="Rockwell" panose="02060603020205020403" pitchFamily="18" charset="0"/>
              </a:rPr>
              <a:t>Use wait() to block the calling thread, until the other thread has finished execution (or until a specified time has passed).</a:t>
            </a:r>
          </a:p>
          <a:p>
            <a:endParaRPr lang="en-IN" dirty="0">
              <a:latin typeface="Rockwell" panose="02060603020205020403" pitchFamily="18" charset="0"/>
            </a:endParaRPr>
          </a:p>
          <a:p>
            <a:r>
              <a:rPr lang="en-IN" dirty="0">
                <a:latin typeface="Rockwell" panose="02060603020205020403" pitchFamily="18" charset="0"/>
              </a:rPr>
              <a:t>The static functions </a:t>
            </a:r>
            <a:r>
              <a:rPr lang="en-IN" dirty="0" err="1">
                <a:latin typeface="Rockwell" panose="02060603020205020403" pitchFamily="18" charset="0"/>
              </a:rPr>
              <a:t>currentThreadId</a:t>
            </a:r>
            <a:r>
              <a:rPr lang="en-IN" dirty="0">
                <a:latin typeface="Rockwell" panose="02060603020205020403" pitchFamily="18" charset="0"/>
              </a:rPr>
              <a:t>() and </a:t>
            </a:r>
            <a:r>
              <a:rPr lang="en-IN" dirty="0" err="1">
                <a:latin typeface="Rockwell" panose="02060603020205020403" pitchFamily="18" charset="0"/>
              </a:rPr>
              <a:t>currentThread</a:t>
            </a:r>
            <a:r>
              <a:rPr lang="en-IN" dirty="0">
                <a:latin typeface="Rockwell" panose="02060603020205020403" pitchFamily="18" charset="0"/>
              </a:rPr>
              <a:t>() return identifiers for the currently executing thread. The former returns a platform specific ID for the thread; the latter returns a </a:t>
            </a:r>
            <a:r>
              <a:rPr lang="en-IN" dirty="0" err="1">
                <a:latin typeface="Rockwell" panose="02060603020205020403" pitchFamily="18" charset="0"/>
              </a:rPr>
              <a:t>QThread</a:t>
            </a:r>
            <a:r>
              <a:rPr lang="en-IN" dirty="0">
                <a:latin typeface="Rockwell" panose="02060603020205020403" pitchFamily="18" charset="0"/>
              </a:rPr>
              <a:t> pointer.</a:t>
            </a:r>
          </a:p>
          <a:p>
            <a:endParaRPr lang="en-IN" sz="1200" dirty="0"/>
          </a:p>
        </p:txBody>
      </p:sp>
    </p:spTree>
    <p:extLst>
      <p:ext uri="{BB962C8B-B14F-4D97-AF65-F5344CB8AC3E}">
        <p14:creationId xmlns:p14="http://schemas.microsoft.com/office/powerpoint/2010/main" val="402235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CB73-DE14-4C9F-9E10-1E5D9BCCF60B}"/>
              </a:ext>
            </a:extLst>
          </p:cNvPr>
          <p:cNvSpPr>
            <a:spLocks noGrp="1"/>
          </p:cNvSpPr>
          <p:nvPr>
            <p:ph type="title"/>
          </p:nvPr>
        </p:nvSpPr>
        <p:spPr/>
        <p:txBody>
          <a:bodyPr/>
          <a:lstStyle/>
          <a:p>
            <a:r>
              <a:rPr lang="en-IN" sz="3200" i="0" dirty="0" err="1">
                <a:latin typeface="Rockwell" panose="02060603020205020403" pitchFamily="18" charset="0"/>
              </a:rPr>
              <a:t>Qthread</a:t>
            </a:r>
            <a:r>
              <a:rPr lang="en-IN" sz="3200" i="0" dirty="0">
                <a:latin typeface="Rockwell" panose="02060603020205020403" pitchFamily="18" charset="0"/>
              </a:rPr>
              <a:t> (read QT documentation of this class)</a:t>
            </a:r>
          </a:p>
        </p:txBody>
      </p:sp>
      <p:sp>
        <p:nvSpPr>
          <p:cNvPr id="4" name="Rectangle 3">
            <a:extLst>
              <a:ext uri="{FF2B5EF4-FFF2-40B4-BE49-F238E27FC236}">
                <a16:creationId xmlns:a16="http://schemas.microsoft.com/office/drawing/2014/main" id="{4DDEABC8-59FC-4D76-BBBF-6DF1C28E265C}"/>
              </a:ext>
            </a:extLst>
          </p:cNvPr>
          <p:cNvSpPr/>
          <p:nvPr/>
        </p:nvSpPr>
        <p:spPr>
          <a:xfrm>
            <a:off x="402671" y="1940148"/>
            <a:ext cx="11518085" cy="4339650"/>
          </a:xfrm>
          <a:prstGeom prst="rect">
            <a:avLst/>
          </a:prstGeom>
        </p:spPr>
        <p:txBody>
          <a:bodyPr wrap="square">
            <a:spAutoFit/>
          </a:bodyPr>
          <a:lstStyle/>
          <a:p>
            <a:r>
              <a:rPr lang="en-IN" sz="1200" b="1" dirty="0"/>
              <a:t>Managing threads</a:t>
            </a:r>
          </a:p>
          <a:p>
            <a:endParaRPr lang="en-IN" sz="1200" dirty="0"/>
          </a:p>
          <a:p>
            <a:r>
              <a:rPr lang="en-IN" dirty="0">
                <a:latin typeface="Rockwell" panose="02060603020205020403" pitchFamily="18" charset="0"/>
              </a:rPr>
              <a:t>The static functions </a:t>
            </a:r>
            <a:r>
              <a:rPr lang="en-IN" dirty="0" err="1">
                <a:latin typeface="Rockwell" panose="02060603020205020403" pitchFamily="18" charset="0"/>
              </a:rPr>
              <a:t>currentThreadId</a:t>
            </a:r>
            <a:r>
              <a:rPr lang="en-IN" dirty="0">
                <a:latin typeface="Rockwell" panose="02060603020205020403" pitchFamily="18" charset="0"/>
              </a:rPr>
              <a:t>() and </a:t>
            </a:r>
            <a:r>
              <a:rPr lang="en-IN" dirty="0" err="1">
                <a:latin typeface="Rockwell" panose="02060603020205020403" pitchFamily="18" charset="0"/>
              </a:rPr>
              <a:t>currentThread</a:t>
            </a:r>
            <a:r>
              <a:rPr lang="en-IN" dirty="0">
                <a:latin typeface="Rockwell" panose="02060603020205020403" pitchFamily="18" charset="0"/>
              </a:rPr>
              <a:t>() return identifiers for the currently executing thread. The former returns a platform specific ID for the thread; the latter returns a </a:t>
            </a:r>
            <a:r>
              <a:rPr lang="en-IN" dirty="0" err="1">
                <a:latin typeface="Rockwell" panose="02060603020205020403" pitchFamily="18" charset="0"/>
              </a:rPr>
              <a:t>QThread</a:t>
            </a:r>
            <a:r>
              <a:rPr lang="en-IN" dirty="0">
                <a:latin typeface="Rockwell" panose="02060603020205020403" pitchFamily="18" charset="0"/>
              </a:rPr>
              <a:t> pointer.</a:t>
            </a:r>
          </a:p>
          <a:p>
            <a:endParaRPr lang="en-IN" dirty="0">
              <a:latin typeface="Rockwell" panose="02060603020205020403" pitchFamily="18" charset="0"/>
            </a:endParaRPr>
          </a:p>
          <a:p>
            <a:r>
              <a:rPr lang="en-IN" dirty="0">
                <a:latin typeface="Rockwell" panose="02060603020205020403" pitchFamily="18" charset="0"/>
              </a:rPr>
              <a:t>To choose the name that your thread will be given, you can call </a:t>
            </a:r>
            <a:r>
              <a:rPr lang="en-IN" dirty="0" err="1">
                <a:latin typeface="Rockwell" panose="02060603020205020403" pitchFamily="18" charset="0"/>
              </a:rPr>
              <a:t>setObjectName</a:t>
            </a:r>
            <a:r>
              <a:rPr lang="en-IN" dirty="0">
                <a:latin typeface="Rockwell" panose="02060603020205020403" pitchFamily="18" charset="0"/>
              </a:rPr>
              <a:t>() before starting the thread. If you don't call </a:t>
            </a:r>
            <a:r>
              <a:rPr lang="en-IN" dirty="0" err="1">
                <a:latin typeface="Rockwell" panose="02060603020205020403" pitchFamily="18" charset="0"/>
              </a:rPr>
              <a:t>setObjectName</a:t>
            </a:r>
            <a:r>
              <a:rPr lang="en-IN" dirty="0">
                <a:latin typeface="Rockwell" panose="02060603020205020403" pitchFamily="18" charset="0"/>
              </a:rPr>
              <a:t>(), the name given to your thread will be the class name of the runtime type of your thread object (for example, "</a:t>
            </a:r>
            <a:r>
              <a:rPr lang="en-IN" dirty="0" err="1">
                <a:latin typeface="Rockwell" panose="02060603020205020403" pitchFamily="18" charset="0"/>
              </a:rPr>
              <a:t>RenderThread</a:t>
            </a:r>
            <a:r>
              <a:rPr lang="en-IN" dirty="0">
                <a:latin typeface="Rockwell" panose="02060603020205020403" pitchFamily="18" charset="0"/>
              </a:rPr>
              <a:t>" in the case of the Mandelbrot Example, as that is the name of the </a:t>
            </a:r>
            <a:r>
              <a:rPr lang="en-IN" dirty="0" err="1">
                <a:latin typeface="Rockwell" panose="02060603020205020403" pitchFamily="18" charset="0"/>
              </a:rPr>
              <a:t>QThread</a:t>
            </a:r>
            <a:r>
              <a:rPr lang="en-IN" dirty="0">
                <a:latin typeface="Rockwell" panose="02060603020205020403" pitchFamily="18" charset="0"/>
              </a:rPr>
              <a:t> subclass). Note that this is currently not available with release builds on Windows.</a:t>
            </a:r>
          </a:p>
          <a:p>
            <a:endParaRPr lang="en-IN" dirty="0">
              <a:latin typeface="Rockwell" panose="02060603020205020403" pitchFamily="18" charset="0"/>
            </a:endParaRPr>
          </a:p>
          <a:p>
            <a:r>
              <a:rPr lang="en-IN" dirty="0" err="1">
                <a:latin typeface="Rockwell" panose="02060603020205020403" pitchFamily="18" charset="0"/>
              </a:rPr>
              <a:t>QThread</a:t>
            </a:r>
            <a:r>
              <a:rPr lang="en-IN" dirty="0">
                <a:latin typeface="Rockwell" panose="02060603020205020403" pitchFamily="18" charset="0"/>
              </a:rPr>
              <a:t> also provides static, platform independent sleep functions: sleep(), </a:t>
            </a:r>
            <a:r>
              <a:rPr lang="en-IN" dirty="0" err="1">
                <a:latin typeface="Rockwell" panose="02060603020205020403" pitchFamily="18" charset="0"/>
              </a:rPr>
              <a:t>msleep</a:t>
            </a:r>
            <a:r>
              <a:rPr lang="en-IN" dirty="0">
                <a:latin typeface="Rockwell" panose="02060603020205020403" pitchFamily="18" charset="0"/>
              </a:rPr>
              <a:t>(), and </a:t>
            </a:r>
            <a:r>
              <a:rPr lang="en-IN" dirty="0" err="1">
                <a:latin typeface="Rockwell" panose="02060603020205020403" pitchFamily="18" charset="0"/>
              </a:rPr>
              <a:t>usleep</a:t>
            </a:r>
            <a:r>
              <a:rPr lang="en-IN" dirty="0">
                <a:latin typeface="Rockwell" panose="02060603020205020403" pitchFamily="18" charset="0"/>
              </a:rPr>
              <a:t>() allow full second, millisecond, and microsecond resolution respectively.</a:t>
            </a:r>
          </a:p>
          <a:p>
            <a:endParaRPr lang="en-IN" dirty="0">
              <a:latin typeface="Rockwell" panose="02060603020205020403" pitchFamily="18" charset="0"/>
            </a:endParaRPr>
          </a:p>
          <a:p>
            <a:r>
              <a:rPr lang="en-IN" dirty="0">
                <a:latin typeface="Rockwell" panose="02060603020205020403" pitchFamily="18" charset="0"/>
              </a:rPr>
              <a:t>Note: wait() and the sleep() functions should be unnecessary in general, since Qt is an event-driven framework. Instead of wait(), consider listening for the finished() signal. Instead of the sleep() functions, consider using </a:t>
            </a:r>
            <a:r>
              <a:rPr lang="en-IN" dirty="0" err="1">
                <a:latin typeface="Rockwell" panose="02060603020205020403" pitchFamily="18" charset="0"/>
              </a:rPr>
              <a:t>QTimer</a:t>
            </a:r>
            <a:r>
              <a:rPr lang="en-IN" dirty="0">
                <a:latin typeface="Rockwell" panose="02060603020205020403" pitchFamily="18" charset="0"/>
              </a:rPr>
              <a:t>.</a:t>
            </a:r>
          </a:p>
        </p:txBody>
      </p:sp>
    </p:spTree>
    <p:extLst>
      <p:ext uri="{BB962C8B-B14F-4D97-AF65-F5344CB8AC3E}">
        <p14:creationId xmlns:p14="http://schemas.microsoft.com/office/powerpoint/2010/main" val="408526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sz="3200" i="0" dirty="0">
                <a:latin typeface="Rockwell" panose="02060603020205020403" pitchFamily="18" charset="0"/>
              </a:rPr>
              <a:t>Using Worker class (most favoured method)</a:t>
            </a:r>
          </a:p>
        </p:txBody>
      </p:sp>
      <p:sp>
        <p:nvSpPr>
          <p:cNvPr id="6" name="Rectangle 5">
            <a:extLst>
              <a:ext uri="{FF2B5EF4-FFF2-40B4-BE49-F238E27FC236}">
                <a16:creationId xmlns:a16="http://schemas.microsoft.com/office/drawing/2014/main" id="{CF65007C-B91C-4C6A-BA65-EB0E2C0700C3}"/>
              </a:ext>
            </a:extLst>
          </p:cNvPr>
          <p:cNvSpPr/>
          <p:nvPr/>
        </p:nvSpPr>
        <p:spPr>
          <a:xfrm>
            <a:off x="631971" y="1964932"/>
            <a:ext cx="6096000" cy="923330"/>
          </a:xfrm>
          <a:prstGeom prst="rect">
            <a:avLst/>
          </a:prstGeom>
        </p:spPr>
        <p:txBody>
          <a:bodyPr>
            <a:spAutoFit/>
          </a:bodyPr>
          <a:lstStyle/>
          <a:p>
            <a:r>
              <a:rPr lang="en-IN" dirty="0">
                <a:latin typeface="Rockwell" panose="02060603020205020403" pitchFamily="18" charset="0"/>
              </a:rPr>
              <a:t>This method is intended for use cases which involve event-driven programming and signals + slots across threads.</a:t>
            </a:r>
          </a:p>
        </p:txBody>
      </p:sp>
      <p:sp>
        <p:nvSpPr>
          <p:cNvPr id="3" name="Rectangle 2">
            <a:extLst>
              <a:ext uri="{FF2B5EF4-FFF2-40B4-BE49-F238E27FC236}">
                <a16:creationId xmlns:a16="http://schemas.microsoft.com/office/drawing/2014/main" id="{6DA2FB44-43B6-42C8-9A8A-DD3B67ABF66F}"/>
              </a:ext>
            </a:extLst>
          </p:cNvPr>
          <p:cNvSpPr/>
          <p:nvPr/>
        </p:nvSpPr>
        <p:spPr>
          <a:xfrm>
            <a:off x="573247" y="3494124"/>
            <a:ext cx="11221673" cy="2031325"/>
          </a:xfrm>
          <a:prstGeom prst="rect">
            <a:avLst/>
          </a:prstGeom>
        </p:spPr>
        <p:txBody>
          <a:bodyPr wrap="square">
            <a:spAutoFit/>
          </a:bodyPr>
          <a:lstStyle/>
          <a:p>
            <a:r>
              <a:rPr lang="en-IN" b="1" dirty="0">
                <a:solidFill>
                  <a:srgbClr val="000000"/>
                </a:solidFill>
                <a:latin typeface="Titillium Web"/>
              </a:rPr>
              <a:t>Usage with Worker class</a:t>
            </a:r>
          </a:p>
          <a:p>
            <a:r>
              <a:rPr lang="en-IN" dirty="0">
                <a:latin typeface="Rockwell" panose="02060603020205020403" pitchFamily="18" charset="0"/>
              </a:rPr>
              <a:t>The main thing in this example to keep in mind when using a </a:t>
            </a:r>
            <a:r>
              <a:rPr lang="en-IN" dirty="0" err="1">
                <a:latin typeface="Rockwell" panose="02060603020205020403" pitchFamily="18" charset="0"/>
              </a:rPr>
              <a:t>QThread</a:t>
            </a:r>
            <a:r>
              <a:rPr lang="en-IN" dirty="0">
                <a:latin typeface="Rockwell" panose="02060603020205020403" pitchFamily="18" charset="0"/>
              </a:rPr>
              <a:t> is that it's not a thread. It's a wrapper around a thread object. This wrapper provides the signals, slots and methods to easily use the thread object within a Qt project. To use it, prepare a </a:t>
            </a:r>
            <a:r>
              <a:rPr lang="en-IN" dirty="0" err="1">
                <a:latin typeface="Rockwell" panose="02060603020205020403" pitchFamily="18" charset="0"/>
              </a:rPr>
              <a:t>QObject</a:t>
            </a:r>
            <a:r>
              <a:rPr lang="en-IN" dirty="0">
                <a:latin typeface="Rockwell" panose="02060603020205020403" pitchFamily="18" charset="0"/>
              </a:rPr>
              <a:t> subclass with all your desired functionality in it. Then create a new </a:t>
            </a:r>
            <a:r>
              <a:rPr lang="en-IN" dirty="0" err="1">
                <a:latin typeface="Rockwell" panose="02060603020205020403" pitchFamily="18" charset="0"/>
              </a:rPr>
              <a:t>QThread</a:t>
            </a:r>
            <a:r>
              <a:rPr lang="en-IN" dirty="0">
                <a:latin typeface="Rockwell" panose="02060603020205020403" pitchFamily="18" charset="0"/>
              </a:rPr>
              <a:t> instance, push the </a:t>
            </a:r>
            <a:r>
              <a:rPr lang="en-IN" dirty="0" err="1">
                <a:latin typeface="Rockwell" panose="02060603020205020403" pitchFamily="18" charset="0"/>
              </a:rPr>
              <a:t>QObject</a:t>
            </a:r>
            <a:r>
              <a:rPr lang="en-IN" dirty="0">
                <a:latin typeface="Rockwell" panose="02060603020205020403" pitchFamily="18" charset="0"/>
              </a:rPr>
              <a:t> onto it using </a:t>
            </a:r>
            <a:r>
              <a:rPr lang="en-IN" dirty="0" err="1">
                <a:latin typeface="Rockwell" panose="02060603020205020403" pitchFamily="18" charset="0"/>
              </a:rPr>
              <a:t>moveToThread</a:t>
            </a:r>
            <a:r>
              <a:rPr lang="en-IN" dirty="0">
                <a:latin typeface="Rockwell" panose="02060603020205020403" pitchFamily="18" charset="0"/>
              </a:rPr>
              <a:t>(</a:t>
            </a:r>
            <a:r>
              <a:rPr lang="en-IN" dirty="0" err="1">
                <a:latin typeface="Rockwell" panose="02060603020205020403" pitchFamily="18" charset="0"/>
              </a:rPr>
              <a:t>QThread</a:t>
            </a:r>
            <a:r>
              <a:rPr lang="en-IN" dirty="0">
                <a:latin typeface="Rockwell" panose="02060603020205020403" pitchFamily="18" charset="0"/>
              </a:rPr>
              <a:t>*) of the </a:t>
            </a:r>
            <a:r>
              <a:rPr lang="en-IN" dirty="0" err="1">
                <a:latin typeface="Rockwell" panose="02060603020205020403" pitchFamily="18" charset="0"/>
              </a:rPr>
              <a:t>QObject</a:t>
            </a:r>
            <a:r>
              <a:rPr lang="en-IN" dirty="0">
                <a:latin typeface="Rockwell" panose="02060603020205020403" pitchFamily="18" charset="0"/>
              </a:rPr>
              <a:t> instance and call start() on the </a:t>
            </a:r>
            <a:r>
              <a:rPr lang="en-IN" dirty="0" err="1">
                <a:latin typeface="Rockwell" panose="02060603020205020403" pitchFamily="18" charset="0"/>
              </a:rPr>
              <a:t>QThread</a:t>
            </a:r>
            <a:r>
              <a:rPr lang="en-IN" dirty="0">
                <a:latin typeface="Rockwell" panose="02060603020205020403" pitchFamily="18" charset="0"/>
              </a:rPr>
              <a:t> instance. That's all. You set up the proper signal/slot connections to make it quit properly and such, and that's all.  Lets see the example in next slide. </a:t>
            </a:r>
          </a:p>
        </p:txBody>
      </p:sp>
      <p:sp>
        <p:nvSpPr>
          <p:cNvPr id="7" name="Oval 6">
            <a:extLst>
              <a:ext uri="{FF2B5EF4-FFF2-40B4-BE49-F238E27FC236}">
                <a16:creationId xmlns:a16="http://schemas.microsoft.com/office/drawing/2014/main" id="{CB549ABC-DFAE-48A7-95BE-E5C703FDBF23}"/>
              </a:ext>
            </a:extLst>
          </p:cNvPr>
          <p:cNvSpPr/>
          <p:nvPr/>
        </p:nvSpPr>
        <p:spPr>
          <a:xfrm>
            <a:off x="6811861" y="1986211"/>
            <a:ext cx="4541939" cy="75500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Worker object + </a:t>
            </a:r>
            <a:r>
              <a:rPr lang="en-IN" dirty="0" err="1"/>
              <a:t>QThread</a:t>
            </a:r>
            <a:endParaRPr lang="en-IN" dirty="0"/>
          </a:p>
        </p:txBody>
      </p:sp>
    </p:spTree>
    <p:extLst>
      <p:ext uri="{BB962C8B-B14F-4D97-AF65-F5344CB8AC3E}">
        <p14:creationId xmlns:p14="http://schemas.microsoft.com/office/powerpoint/2010/main" val="314098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3F0EB5-17B5-48B9-BDD0-45BFC0BD3148}"/>
              </a:ext>
            </a:extLst>
          </p:cNvPr>
          <p:cNvSpPr/>
          <p:nvPr/>
        </p:nvSpPr>
        <p:spPr>
          <a:xfrm>
            <a:off x="1294701" y="1963797"/>
            <a:ext cx="6096000" cy="4524315"/>
          </a:xfrm>
          <a:prstGeom prst="rect">
            <a:avLst/>
          </a:prstGeom>
        </p:spPr>
        <p:txBody>
          <a:bodyPr>
            <a:spAutoFit/>
          </a:bodyPr>
          <a:lstStyle/>
          <a:p>
            <a:r>
              <a:rPr lang="en-IN" dirty="0">
                <a:latin typeface="Rockwell" panose="02060603020205020403" pitchFamily="18" charset="0"/>
              </a:rPr>
              <a:t>For a basic example, check this class declaration for the Worker class:</a:t>
            </a:r>
          </a:p>
          <a:p>
            <a:endParaRPr lang="en-IN" dirty="0">
              <a:latin typeface="Rockwell" panose="02060603020205020403" pitchFamily="18" charset="0"/>
            </a:endParaRPr>
          </a:p>
          <a:p>
            <a:r>
              <a:rPr lang="en-IN" dirty="0">
                <a:latin typeface="Rockwell" panose="02060603020205020403" pitchFamily="18" charset="0"/>
              </a:rPr>
              <a:t>class Worker : public </a:t>
            </a:r>
            <a:r>
              <a:rPr lang="en-IN" dirty="0" err="1">
                <a:latin typeface="Rockwell" panose="02060603020205020403" pitchFamily="18" charset="0"/>
              </a:rPr>
              <a:t>QObject</a:t>
            </a:r>
            <a:r>
              <a:rPr lang="en-IN" dirty="0">
                <a:latin typeface="Rockwell" panose="02060603020205020403" pitchFamily="18" charset="0"/>
              </a:rPr>
              <a:t> {</a:t>
            </a:r>
          </a:p>
          <a:p>
            <a:r>
              <a:rPr lang="en-IN" dirty="0">
                <a:latin typeface="Rockwell" panose="02060603020205020403" pitchFamily="18" charset="0"/>
              </a:rPr>
              <a:t>    Q_OBJECT</a:t>
            </a:r>
          </a:p>
          <a:p>
            <a:r>
              <a:rPr lang="en-IN" dirty="0">
                <a:latin typeface="Rockwell" panose="02060603020205020403" pitchFamily="18" charset="0"/>
              </a:rPr>
              <a:t>public:</a:t>
            </a:r>
          </a:p>
          <a:p>
            <a:r>
              <a:rPr lang="en-IN" dirty="0">
                <a:latin typeface="Rockwell" panose="02060603020205020403" pitchFamily="18" charset="0"/>
              </a:rPr>
              <a:t>    Worker();</a:t>
            </a:r>
          </a:p>
          <a:p>
            <a:r>
              <a:rPr lang="en-IN" dirty="0">
                <a:latin typeface="Rockwell" panose="02060603020205020403" pitchFamily="18" charset="0"/>
              </a:rPr>
              <a:t>    ~Worker();</a:t>
            </a:r>
          </a:p>
          <a:p>
            <a:r>
              <a:rPr lang="en-IN" dirty="0">
                <a:latin typeface="Rockwell" panose="02060603020205020403" pitchFamily="18" charset="0"/>
              </a:rPr>
              <a:t>public slots:</a:t>
            </a:r>
          </a:p>
          <a:p>
            <a:r>
              <a:rPr lang="en-IN" dirty="0">
                <a:latin typeface="Rockwell" panose="02060603020205020403" pitchFamily="18" charset="0"/>
              </a:rPr>
              <a:t>    void process();</a:t>
            </a:r>
          </a:p>
          <a:p>
            <a:r>
              <a:rPr lang="en-IN" dirty="0">
                <a:latin typeface="Rockwell" panose="02060603020205020403" pitchFamily="18" charset="0"/>
              </a:rPr>
              <a:t>signals:</a:t>
            </a:r>
          </a:p>
          <a:p>
            <a:r>
              <a:rPr lang="en-IN" dirty="0">
                <a:latin typeface="Rockwell" panose="02060603020205020403" pitchFamily="18" charset="0"/>
              </a:rPr>
              <a:t>    void finished();</a:t>
            </a:r>
          </a:p>
          <a:p>
            <a:r>
              <a:rPr lang="en-IN" dirty="0">
                <a:latin typeface="Rockwell" panose="02060603020205020403" pitchFamily="18" charset="0"/>
              </a:rPr>
              <a:t>    void error(</a:t>
            </a:r>
            <a:r>
              <a:rPr lang="en-IN" dirty="0" err="1">
                <a:latin typeface="Rockwell" panose="02060603020205020403" pitchFamily="18" charset="0"/>
              </a:rPr>
              <a:t>QString</a:t>
            </a:r>
            <a:r>
              <a:rPr lang="en-IN" dirty="0">
                <a:latin typeface="Rockwell" panose="02060603020205020403" pitchFamily="18" charset="0"/>
              </a:rPr>
              <a:t> err);</a:t>
            </a:r>
          </a:p>
          <a:p>
            <a:r>
              <a:rPr lang="en-IN" dirty="0">
                <a:latin typeface="Rockwell" panose="02060603020205020403" pitchFamily="18" charset="0"/>
              </a:rPr>
              <a:t>private:</a:t>
            </a:r>
          </a:p>
          <a:p>
            <a:r>
              <a:rPr lang="en-IN" dirty="0">
                <a:latin typeface="Rockwell" panose="02060603020205020403" pitchFamily="18" charset="0"/>
              </a:rPr>
              <a:t>    // add your variables here</a:t>
            </a:r>
          </a:p>
          <a:p>
            <a:r>
              <a:rPr lang="en-IN" dirty="0">
                <a:latin typeface="Rockwell" panose="02060603020205020403" pitchFamily="18" charset="0"/>
              </a:rPr>
              <a:t>}</a:t>
            </a:r>
            <a:r>
              <a:rPr lang="en-IN" dirty="0"/>
              <a:t>;</a:t>
            </a:r>
          </a:p>
        </p:txBody>
      </p:sp>
      <p:sp>
        <p:nvSpPr>
          <p:cNvPr id="8" name="Rectangle: Rounded Corners 7">
            <a:extLst>
              <a:ext uri="{FF2B5EF4-FFF2-40B4-BE49-F238E27FC236}">
                <a16:creationId xmlns:a16="http://schemas.microsoft.com/office/drawing/2014/main" id="{C53F56CE-6B84-4D9D-B36C-C2CBD78CA76C}"/>
              </a:ext>
            </a:extLst>
          </p:cNvPr>
          <p:cNvSpPr/>
          <p:nvPr/>
        </p:nvSpPr>
        <p:spPr>
          <a:xfrm>
            <a:off x="4412609" y="939567"/>
            <a:ext cx="4815281" cy="620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a:p>
            <a:pPr algn="ctr"/>
            <a:r>
              <a:rPr lang="en-IN" b="1" dirty="0"/>
              <a:t>Declare Worker class</a:t>
            </a:r>
          </a:p>
          <a:p>
            <a:pPr algn="ctr"/>
            <a:endParaRPr lang="en-IN" dirty="0"/>
          </a:p>
        </p:txBody>
      </p:sp>
      <p:sp>
        <p:nvSpPr>
          <p:cNvPr id="3" name="Rectangle 2">
            <a:extLst>
              <a:ext uri="{FF2B5EF4-FFF2-40B4-BE49-F238E27FC236}">
                <a16:creationId xmlns:a16="http://schemas.microsoft.com/office/drawing/2014/main" id="{B12521E0-3456-4CAC-B536-D6392BCF1858}"/>
              </a:ext>
            </a:extLst>
          </p:cNvPr>
          <p:cNvSpPr/>
          <p:nvPr/>
        </p:nvSpPr>
        <p:spPr>
          <a:xfrm>
            <a:off x="5570290" y="3682767"/>
            <a:ext cx="6459523" cy="11409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We add at least one public slot which will be used to trigger the instance and make it start processing data once the thread has started.</a:t>
            </a:r>
          </a:p>
        </p:txBody>
      </p:sp>
      <p:cxnSp>
        <p:nvCxnSpPr>
          <p:cNvPr id="9" name="Straight Arrow Connector 8">
            <a:extLst>
              <a:ext uri="{FF2B5EF4-FFF2-40B4-BE49-F238E27FC236}">
                <a16:creationId xmlns:a16="http://schemas.microsoft.com/office/drawing/2014/main" id="{CCD43829-9D1B-419E-82E4-ED82FC04B2E4}"/>
              </a:ext>
            </a:extLst>
          </p:cNvPr>
          <p:cNvCxnSpPr>
            <a:stCxn id="3" idx="1"/>
          </p:cNvCxnSpPr>
          <p:nvPr/>
        </p:nvCxnSpPr>
        <p:spPr>
          <a:xfrm flipH="1">
            <a:off x="3271706" y="4253219"/>
            <a:ext cx="2298584" cy="360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482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3F0EB5-17B5-48B9-BDD0-45BFC0BD3148}"/>
              </a:ext>
            </a:extLst>
          </p:cNvPr>
          <p:cNvSpPr/>
          <p:nvPr/>
        </p:nvSpPr>
        <p:spPr>
          <a:xfrm>
            <a:off x="1294700" y="1963797"/>
            <a:ext cx="6934899" cy="3970318"/>
          </a:xfrm>
          <a:prstGeom prst="rect">
            <a:avLst/>
          </a:prstGeom>
        </p:spPr>
        <p:txBody>
          <a:bodyPr wrap="square">
            <a:spAutoFit/>
          </a:bodyPr>
          <a:lstStyle/>
          <a:p>
            <a:r>
              <a:rPr lang="en-IN" dirty="0">
                <a:latin typeface="Rockwell" panose="02060603020205020403" pitchFamily="18" charset="0"/>
              </a:rPr>
              <a:t>Worker::Worker() { // Constructor</a:t>
            </a:r>
          </a:p>
          <a:p>
            <a:r>
              <a:rPr lang="en-IN" dirty="0">
                <a:latin typeface="Rockwell" panose="02060603020205020403" pitchFamily="18" charset="0"/>
              </a:rPr>
              <a:t>    // you could copy data from constructor arguments to internal variables here.</a:t>
            </a:r>
          </a:p>
          <a:p>
            <a:r>
              <a:rPr lang="en-IN" dirty="0">
                <a:latin typeface="Rockwell" panose="02060603020205020403" pitchFamily="18" charset="0"/>
              </a:rPr>
              <a:t>}</a:t>
            </a:r>
          </a:p>
          <a:p>
            <a:endParaRPr lang="en-IN" dirty="0">
              <a:latin typeface="Rockwell" panose="02060603020205020403" pitchFamily="18" charset="0"/>
            </a:endParaRPr>
          </a:p>
          <a:p>
            <a:r>
              <a:rPr lang="en-IN" dirty="0">
                <a:latin typeface="Rockwell" panose="02060603020205020403" pitchFamily="18" charset="0"/>
              </a:rPr>
              <a:t>Worker::~Worker() { // Destructor</a:t>
            </a:r>
          </a:p>
          <a:p>
            <a:r>
              <a:rPr lang="en-IN" dirty="0">
                <a:latin typeface="Rockwell" panose="02060603020205020403" pitchFamily="18" charset="0"/>
              </a:rPr>
              <a:t>    // free resources</a:t>
            </a:r>
          </a:p>
          <a:p>
            <a:r>
              <a:rPr lang="en-IN" dirty="0">
                <a:latin typeface="Rockwell" panose="02060603020205020403" pitchFamily="18" charset="0"/>
              </a:rPr>
              <a:t>}</a:t>
            </a:r>
          </a:p>
          <a:p>
            <a:endParaRPr lang="en-IN" dirty="0">
              <a:latin typeface="Rockwell" panose="02060603020205020403" pitchFamily="18" charset="0"/>
            </a:endParaRPr>
          </a:p>
          <a:p>
            <a:r>
              <a:rPr lang="en-IN" dirty="0">
                <a:latin typeface="Rockwell" panose="02060603020205020403" pitchFamily="18" charset="0"/>
              </a:rPr>
              <a:t>void Worker::process() { // Process. Start processing data.</a:t>
            </a:r>
          </a:p>
          <a:p>
            <a:r>
              <a:rPr lang="en-IN" dirty="0">
                <a:latin typeface="Rockwell" panose="02060603020205020403" pitchFamily="18" charset="0"/>
              </a:rPr>
              <a:t>    // allocate resources using new here</a:t>
            </a:r>
          </a:p>
          <a:p>
            <a:r>
              <a:rPr lang="en-IN" dirty="0">
                <a:latin typeface="Rockwell" panose="02060603020205020403" pitchFamily="18" charset="0"/>
              </a:rPr>
              <a:t>    </a:t>
            </a:r>
            <a:r>
              <a:rPr lang="en-IN" dirty="0" err="1">
                <a:latin typeface="Rockwell" panose="02060603020205020403" pitchFamily="18" charset="0"/>
              </a:rPr>
              <a:t>qDebug</a:t>
            </a:r>
            <a:r>
              <a:rPr lang="en-IN" dirty="0">
                <a:latin typeface="Rockwell" panose="02060603020205020403" pitchFamily="18" charset="0"/>
              </a:rPr>
              <a:t>("Hello World!");</a:t>
            </a:r>
          </a:p>
          <a:p>
            <a:r>
              <a:rPr lang="en-IN" dirty="0">
                <a:latin typeface="Rockwell" panose="02060603020205020403" pitchFamily="18" charset="0"/>
              </a:rPr>
              <a:t>    emit finished();</a:t>
            </a:r>
          </a:p>
          <a:p>
            <a:r>
              <a:rPr lang="en-IN" dirty="0">
                <a:latin typeface="Rockwell" panose="02060603020205020403" pitchFamily="18" charset="0"/>
              </a:rPr>
              <a:t>}</a:t>
            </a:r>
          </a:p>
        </p:txBody>
      </p:sp>
      <p:sp>
        <p:nvSpPr>
          <p:cNvPr id="8" name="Rectangle: Rounded Corners 7">
            <a:extLst>
              <a:ext uri="{FF2B5EF4-FFF2-40B4-BE49-F238E27FC236}">
                <a16:creationId xmlns:a16="http://schemas.microsoft.com/office/drawing/2014/main" id="{C53F56CE-6B84-4D9D-B36C-C2CBD78CA76C}"/>
              </a:ext>
            </a:extLst>
          </p:cNvPr>
          <p:cNvSpPr/>
          <p:nvPr/>
        </p:nvSpPr>
        <p:spPr>
          <a:xfrm>
            <a:off x="4412609" y="939567"/>
            <a:ext cx="4815281" cy="620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a:p>
            <a:pPr algn="ctr"/>
            <a:r>
              <a:rPr lang="en-IN" b="1" dirty="0"/>
              <a:t>define Worker class</a:t>
            </a:r>
          </a:p>
          <a:p>
            <a:pPr algn="ctr"/>
            <a:endParaRPr lang="en-IN" dirty="0"/>
          </a:p>
        </p:txBody>
      </p:sp>
      <p:sp>
        <p:nvSpPr>
          <p:cNvPr id="10" name="Rectangle 9">
            <a:extLst>
              <a:ext uri="{FF2B5EF4-FFF2-40B4-BE49-F238E27FC236}">
                <a16:creationId xmlns:a16="http://schemas.microsoft.com/office/drawing/2014/main" id="{62C4B7C7-108D-4DEB-A553-3F778A5AA53D}"/>
              </a:ext>
            </a:extLst>
          </p:cNvPr>
          <p:cNvSpPr/>
          <p:nvPr/>
        </p:nvSpPr>
        <p:spPr>
          <a:xfrm>
            <a:off x="7197754" y="3061982"/>
            <a:ext cx="4328719" cy="97312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Do your processing(probably time consuming operation) in this slot </a:t>
            </a:r>
          </a:p>
        </p:txBody>
      </p:sp>
      <p:cxnSp>
        <p:nvCxnSpPr>
          <p:cNvPr id="12" name="Straight Arrow Connector 11">
            <a:extLst>
              <a:ext uri="{FF2B5EF4-FFF2-40B4-BE49-F238E27FC236}">
                <a16:creationId xmlns:a16="http://schemas.microsoft.com/office/drawing/2014/main" id="{34847DAE-AB47-43BF-BD6B-2A80E29425B1}"/>
              </a:ext>
            </a:extLst>
          </p:cNvPr>
          <p:cNvCxnSpPr>
            <a:cxnSpLocks/>
            <a:stCxn id="10" idx="1"/>
          </p:cNvCxnSpPr>
          <p:nvPr/>
        </p:nvCxnSpPr>
        <p:spPr>
          <a:xfrm flipH="1">
            <a:off x="4127384" y="3548544"/>
            <a:ext cx="3070370" cy="947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41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686AD5-8D08-47AC-9411-27642662933A}"/>
              </a:ext>
            </a:extLst>
          </p:cNvPr>
          <p:cNvPicPr>
            <a:picLocks noChangeAspect="1"/>
          </p:cNvPicPr>
          <p:nvPr/>
        </p:nvPicPr>
        <p:blipFill>
          <a:blip r:embed="rId2"/>
          <a:stretch>
            <a:fillRect/>
          </a:stretch>
        </p:blipFill>
        <p:spPr>
          <a:xfrm>
            <a:off x="3294514" y="110280"/>
            <a:ext cx="5248275" cy="1924050"/>
          </a:xfrm>
          <a:prstGeom prst="rect">
            <a:avLst/>
          </a:prstGeom>
        </p:spPr>
      </p:pic>
      <p:sp>
        <p:nvSpPr>
          <p:cNvPr id="4" name="Rectangle: Rounded Corners 3">
            <a:extLst>
              <a:ext uri="{FF2B5EF4-FFF2-40B4-BE49-F238E27FC236}">
                <a16:creationId xmlns:a16="http://schemas.microsoft.com/office/drawing/2014/main" id="{86CF4385-4F4D-4504-8C7A-26E03A858A66}"/>
              </a:ext>
            </a:extLst>
          </p:cNvPr>
          <p:cNvSpPr/>
          <p:nvPr/>
        </p:nvSpPr>
        <p:spPr>
          <a:xfrm>
            <a:off x="6576968" y="2533475"/>
            <a:ext cx="5377344" cy="378343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IN" dirty="0">
                <a:solidFill>
                  <a:schemeClr val="tx1"/>
                </a:solidFill>
                <a:latin typeface="Rockwell" panose="02060603020205020403" pitchFamily="18" charset="0"/>
              </a:rPr>
              <a:t>When a </a:t>
            </a:r>
            <a:r>
              <a:rPr lang="en-IN" dirty="0" err="1">
                <a:solidFill>
                  <a:schemeClr val="tx1"/>
                </a:solidFill>
                <a:latin typeface="Rockwell" panose="02060603020205020403" pitchFamily="18" charset="0"/>
              </a:rPr>
              <a:t>QObject</a:t>
            </a:r>
            <a:r>
              <a:rPr lang="en-IN" dirty="0">
                <a:solidFill>
                  <a:schemeClr val="tx1"/>
                </a:solidFill>
                <a:latin typeface="Rockwell" panose="02060603020205020403" pitchFamily="18" charset="0"/>
              </a:rPr>
              <a:t> is moved to another thread, all its children will be automatically moved too. </a:t>
            </a:r>
            <a:r>
              <a:rPr lang="en-IN" dirty="0" err="1">
                <a:solidFill>
                  <a:schemeClr val="tx1"/>
                </a:solidFill>
                <a:latin typeface="Rockwell" panose="02060603020205020403" pitchFamily="18" charset="0"/>
              </a:rPr>
              <a:t>moveToThread</a:t>
            </a:r>
            <a:r>
              <a:rPr lang="en-IN" dirty="0">
                <a:solidFill>
                  <a:schemeClr val="tx1"/>
                </a:solidFill>
                <a:latin typeface="Rockwell" panose="02060603020205020403" pitchFamily="18" charset="0"/>
              </a:rPr>
              <a:t>() will fail if the </a:t>
            </a:r>
            <a:r>
              <a:rPr lang="en-IN" dirty="0" err="1">
                <a:solidFill>
                  <a:schemeClr val="tx1"/>
                </a:solidFill>
                <a:latin typeface="Rockwell" panose="02060603020205020403" pitchFamily="18" charset="0"/>
              </a:rPr>
              <a:t>QObject</a:t>
            </a:r>
            <a:r>
              <a:rPr lang="en-IN" dirty="0">
                <a:solidFill>
                  <a:schemeClr val="tx1"/>
                </a:solidFill>
                <a:latin typeface="Rockwell" panose="02060603020205020403" pitchFamily="18" charset="0"/>
              </a:rPr>
              <a:t> has a parent. If </a:t>
            </a:r>
            <a:r>
              <a:rPr lang="en-IN" dirty="0" err="1">
                <a:solidFill>
                  <a:schemeClr val="tx1"/>
                </a:solidFill>
                <a:latin typeface="Rockwell" panose="02060603020205020403" pitchFamily="18" charset="0"/>
              </a:rPr>
              <a:t>QObjects</a:t>
            </a:r>
            <a:r>
              <a:rPr lang="en-IN" dirty="0">
                <a:solidFill>
                  <a:schemeClr val="tx1"/>
                </a:solidFill>
                <a:latin typeface="Rockwell" panose="02060603020205020403" pitchFamily="18" charset="0"/>
              </a:rPr>
              <a:t> are created within </a:t>
            </a:r>
            <a:r>
              <a:rPr lang="en-IN" dirty="0" err="1">
                <a:solidFill>
                  <a:schemeClr val="tx1"/>
                </a:solidFill>
                <a:latin typeface="Rockwell" panose="02060603020205020403" pitchFamily="18" charset="0"/>
              </a:rPr>
              <a:t>QThread</a:t>
            </a:r>
            <a:r>
              <a:rPr lang="en-IN" dirty="0">
                <a:solidFill>
                  <a:schemeClr val="tx1"/>
                </a:solidFill>
                <a:latin typeface="Rockwell" panose="02060603020205020403" pitchFamily="18" charset="0"/>
              </a:rPr>
              <a:t>::run(), they cannot become children of the </a:t>
            </a:r>
            <a:r>
              <a:rPr lang="en-IN" dirty="0" err="1">
                <a:solidFill>
                  <a:schemeClr val="tx1"/>
                </a:solidFill>
                <a:latin typeface="Rockwell" panose="02060603020205020403" pitchFamily="18" charset="0"/>
              </a:rPr>
              <a:t>QThread</a:t>
            </a:r>
            <a:r>
              <a:rPr lang="en-IN" dirty="0">
                <a:solidFill>
                  <a:schemeClr val="tx1"/>
                </a:solidFill>
                <a:latin typeface="Rockwell" panose="02060603020205020403" pitchFamily="18" charset="0"/>
              </a:rPr>
              <a:t> object because the </a:t>
            </a:r>
            <a:r>
              <a:rPr lang="en-IN" dirty="0" err="1">
                <a:solidFill>
                  <a:schemeClr val="tx1"/>
                </a:solidFill>
                <a:latin typeface="Rockwell" panose="02060603020205020403" pitchFamily="18" charset="0"/>
              </a:rPr>
              <a:t>QThread</a:t>
            </a:r>
            <a:r>
              <a:rPr lang="en-IN" dirty="0">
                <a:solidFill>
                  <a:schemeClr val="tx1"/>
                </a:solidFill>
                <a:latin typeface="Rockwell" panose="02060603020205020403" pitchFamily="18" charset="0"/>
              </a:rPr>
              <a:t> does not live in the thread that calls </a:t>
            </a:r>
            <a:r>
              <a:rPr lang="en-IN" dirty="0" err="1">
                <a:solidFill>
                  <a:schemeClr val="tx1"/>
                </a:solidFill>
                <a:latin typeface="Rockwell" panose="02060603020205020403" pitchFamily="18" charset="0"/>
              </a:rPr>
              <a:t>QThread</a:t>
            </a:r>
            <a:r>
              <a:rPr lang="en-IN" dirty="0">
                <a:solidFill>
                  <a:schemeClr val="tx1"/>
                </a:solidFill>
                <a:latin typeface="Rockwell" panose="02060603020205020403" pitchFamily="18" charset="0"/>
              </a:rPr>
              <a:t>::run().</a:t>
            </a:r>
          </a:p>
        </p:txBody>
      </p:sp>
      <p:sp>
        <p:nvSpPr>
          <p:cNvPr id="6" name="Rectangle: Rounded Corners 5">
            <a:extLst>
              <a:ext uri="{FF2B5EF4-FFF2-40B4-BE49-F238E27FC236}">
                <a16:creationId xmlns:a16="http://schemas.microsoft.com/office/drawing/2014/main" id="{3D7F2930-4261-4486-AE7E-E822F17984A9}"/>
              </a:ext>
            </a:extLst>
          </p:cNvPr>
          <p:cNvSpPr/>
          <p:nvPr/>
        </p:nvSpPr>
        <p:spPr>
          <a:xfrm>
            <a:off x="130247" y="2533475"/>
            <a:ext cx="5788404" cy="3783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Rockwell" panose="02060603020205020403" pitchFamily="18" charset="0"/>
              </a:rPr>
              <a:t>one extremely important thing to note here is that you should NEVER allocate heap objects (using new) in the constructor of the </a:t>
            </a:r>
            <a:r>
              <a:rPr lang="en-IN" dirty="0" err="1">
                <a:solidFill>
                  <a:schemeClr val="tx1"/>
                </a:solidFill>
                <a:latin typeface="Rockwell" panose="02060603020205020403" pitchFamily="18" charset="0"/>
              </a:rPr>
              <a:t>QObject</a:t>
            </a:r>
            <a:r>
              <a:rPr lang="en-IN" dirty="0">
                <a:solidFill>
                  <a:schemeClr val="tx1"/>
                </a:solidFill>
                <a:latin typeface="Rockwell" panose="02060603020205020403" pitchFamily="18" charset="0"/>
              </a:rPr>
              <a:t> class as this allocation is then performed on the main thread and not on the new </a:t>
            </a:r>
            <a:r>
              <a:rPr lang="en-IN" dirty="0" err="1">
                <a:solidFill>
                  <a:schemeClr val="tx1"/>
                </a:solidFill>
                <a:latin typeface="Rockwell" panose="02060603020205020403" pitchFamily="18" charset="0"/>
              </a:rPr>
              <a:t>QThread</a:t>
            </a:r>
            <a:r>
              <a:rPr lang="en-IN" dirty="0">
                <a:solidFill>
                  <a:schemeClr val="tx1"/>
                </a:solidFill>
                <a:latin typeface="Rockwell" panose="02060603020205020403" pitchFamily="18" charset="0"/>
              </a:rPr>
              <a:t> instance, meaning that the newly created object is then owned by the main thread and not the </a:t>
            </a:r>
            <a:r>
              <a:rPr lang="en-IN" dirty="0" err="1">
                <a:solidFill>
                  <a:schemeClr val="tx1"/>
                </a:solidFill>
                <a:latin typeface="Rockwell" panose="02060603020205020403" pitchFamily="18" charset="0"/>
              </a:rPr>
              <a:t>QThread</a:t>
            </a:r>
            <a:r>
              <a:rPr lang="en-IN" dirty="0">
                <a:solidFill>
                  <a:schemeClr val="tx1"/>
                </a:solidFill>
                <a:latin typeface="Rockwell" panose="02060603020205020403" pitchFamily="18" charset="0"/>
              </a:rPr>
              <a:t> instance. This will make your code fail to work. Instead, allocate such resources in the main function slot such as process() in this case as when that is called the object will be on the new thread instance and thus it will own the resource.</a:t>
            </a:r>
          </a:p>
        </p:txBody>
      </p:sp>
    </p:spTree>
    <p:extLst>
      <p:ext uri="{BB962C8B-B14F-4D97-AF65-F5344CB8AC3E}">
        <p14:creationId xmlns:p14="http://schemas.microsoft.com/office/powerpoint/2010/main" val="2584053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B45C9B5-F2C0-49D1-816D-DF85A8608099}"/>
              </a:ext>
            </a:extLst>
          </p:cNvPr>
          <p:cNvSpPr/>
          <p:nvPr/>
        </p:nvSpPr>
        <p:spPr>
          <a:xfrm>
            <a:off x="3540154" y="189551"/>
            <a:ext cx="4815281" cy="620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Create a new Worker instance</a:t>
            </a:r>
            <a:endParaRPr lang="en-IN" dirty="0"/>
          </a:p>
        </p:txBody>
      </p:sp>
      <p:sp>
        <p:nvSpPr>
          <p:cNvPr id="5" name="Rectangle 4">
            <a:extLst>
              <a:ext uri="{FF2B5EF4-FFF2-40B4-BE49-F238E27FC236}">
                <a16:creationId xmlns:a16="http://schemas.microsoft.com/office/drawing/2014/main" id="{B5E3AB7E-A9C1-4D9C-B715-E5E3BF916665}"/>
              </a:ext>
            </a:extLst>
          </p:cNvPr>
          <p:cNvSpPr/>
          <p:nvPr/>
        </p:nvSpPr>
        <p:spPr>
          <a:xfrm>
            <a:off x="229299" y="965279"/>
            <a:ext cx="10592499" cy="2831544"/>
          </a:xfrm>
          <a:prstGeom prst="rect">
            <a:avLst/>
          </a:prstGeom>
        </p:spPr>
        <p:txBody>
          <a:bodyPr wrap="square">
            <a:spAutoFit/>
          </a:bodyPr>
          <a:lstStyle/>
          <a:p>
            <a:r>
              <a:rPr lang="en-IN" sz="1600" dirty="0"/>
              <a:t>Now, let's see how to use this new </a:t>
            </a:r>
            <a:r>
              <a:rPr lang="en-IN" dirty="0">
                <a:latin typeface="Rockwell" panose="02060603020205020403" pitchFamily="18" charset="0"/>
              </a:rPr>
              <a:t>construction</a:t>
            </a:r>
            <a:r>
              <a:rPr lang="en-IN" sz="1600" dirty="0"/>
              <a:t> by creating a new Worker instance and putting it on a </a:t>
            </a:r>
            <a:r>
              <a:rPr lang="en-IN" sz="1600" dirty="0" err="1"/>
              <a:t>QThread</a:t>
            </a:r>
            <a:r>
              <a:rPr lang="en-IN" sz="1600" dirty="0"/>
              <a:t> instance:</a:t>
            </a:r>
          </a:p>
          <a:p>
            <a:r>
              <a:rPr lang="en-IN" sz="1600" dirty="0" err="1"/>
              <a:t>QThread</a:t>
            </a:r>
            <a:r>
              <a:rPr lang="en-IN" sz="1600" dirty="0"/>
              <a:t>* thread = new </a:t>
            </a:r>
            <a:r>
              <a:rPr lang="en-IN" sz="1600" dirty="0" err="1"/>
              <a:t>QThread</a:t>
            </a:r>
            <a:r>
              <a:rPr lang="en-IN" sz="1600" dirty="0"/>
              <a:t>;</a:t>
            </a:r>
          </a:p>
          <a:p>
            <a:r>
              <a:rPr lang="en-IN" sz="1600" dirty="0"/>
              <a:t>Worker* worker = new Worker();</a:t>
            </a:r>
          </a:p>
          <a:p>
            <a:r>
              <a:rPr lang="en-IN" sz="1600" dirty="0"/>
              <a:t>worker-&gt;</a:t>
            </a:r>
            <a:r>
              <a:rPr lang="en-IN" sz="1600" dirty="0" err="1"/>
              <a:t>moveToThread</a:t>
            </a:r>
            <a:r>
              <a:rPr lang="en-IN" sz="1600" dirty="0"/>
              <a:t>(thread);</a:t>
            </a:r>
          </a:p>
          <a:p>
            <a:r>
              <a:rPr lang="en-IN" sz="1600" dirty="0"/>
              <a:t>connect(worker, SIGNAL (error(</a:t>
            </a:r>
            <a:r>
              <a:rPr lang="en-IN" sz="1600" dirty="0" err="1"/>
              <a:t>QString</a:t>
            </a:r>
            <a:r>
              <a:rPr lang="en-IN" sz="1600" dirty="0"/>
              <a:t>)), this, SLOT (</a:t>
            </a:r>
            <a:r>
              <a:rPr lang="en-IN" sz="1600" dirty="0" err="1"/>
              <a:t>errorString</a:t>
            </a:r>
            <a:r>
              <a:rPr lang="en-IN" sz="1600" dirty="0"/>
              <a:t>(</a:t>
            </a:r>
            <a:r>
              <a:rPr lang="en-IN" sz="1600" dirty="0" err="1"/>
              <a:t>QString</a:t>
            </a:r>
            <a:r>
              <a:rPr lang="en-IN" sz="1600" dirty="0"/>
              <a:t>)));</a:t>
            </a:r>
          </a:p>
          <a:p>
            <a:r>
              <a:rPr lang="en-IN" sz="1600" dirty="0"/>
              <a:t>connect(thread, SIGNAL (started()), worker, SLOT (process()));</a:t>
            </a:r>
          </a:p>
          <a:p>
            <a:r>
              <a:rPr lang="en-IN" sz="1600" dirty="0"/>
              <a:t>connect(worker, SIGNAL (finished()), thread, SLOT (quit()));</a:t>
            </a:r>
          </a:p>
          <a:p>
            <a:r>
              <a:rPr lang="en-IN" sz="1600" dirty="0"/>
              <a:t>connect(worker, SIGNAL (finished()), worker, SLOT (</a:t>
            </a:r>
            <a:r>
              <a:rPr lang="en-IN" sz="1600" dirty="0" err="1"/>
              <a:t>deleteLater</a:t>
            </a:r>
            <a:r>
              <a:rPr lang="en-IN" sz="1600" dirty="0"/>
              <a:t>()));</a:t>
            </a:r>
          </a:p>
          <a:p>
            <a:r>
              <a:rPr lang="en-IN" sz="1600" dirty="0"/>
              <a:t>connect(thread, SIGNAL (finished()), thread, SLOT (</a:t>
            </a:r>
            <a:r>
              <a:rPr lang="en-IN" sz="1600" dirty="0" err="1"/>
              <a:t>deleteLater</a:t>
            </a:r>
            <a:r>
              <a:rPr lang="en-IN" sz="1600" dirty="0"/>
              <a:t>()));</a:t>
            </a:r>
          </a:p>
          <a:p>
            <a:r>
              <a:rPr lang="en-IN" sz="1600" dirty="0"/>
              <a:t>thread-&gt;start();</a:t>
            </a:r>
          </a:p>
        </p:txBody>
      </p:sp>
      <p:sp>
        <p:nvSpPr>
          <p:cNvPr id="7" name="Rectangle 6">
            <a:extLst>
              <a:ext uri="{FF2B5EF4-FFF2-40B4-BE49-F238E27FC236}">
                <a16:creationId xmlns:a16="http://schemas.microsoft.com/office/drawing/2014/main" id="{67F13296-5D5D-4575-998E-F67D2F67A069}"/>
              </a:ext>
            </a:extLst>
          </p:cNvPr>
          <p:cNvSpPr/>
          <p:nvPr/>
        </p:nvSpPr>
        <p:spPr>
          <a:xfrm>
            <a:off x="8078599" y="2335272"/>
            <a:ext cx="3020036" cy="97312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The connect() series here is the most crucial part. </a:t>
            </a:r>
          </a:p>
        </p:txBody>
      </p:sp>
      <p:sp>
        <p:nvSpPr>
          <p:cNvPr id="8" name="Right Brace 7">
            <a:extLst>
              <a:ext uri="{FF2B5EF4-FFF2-40B4-BE49-F238E27FC236}">
                <a16:creationId xmlns:a16="http://schemas.microsoft.com/office/drawing/2014/main" id="{CFBD5198-343F-4A74-A2B3-ECC6C0C65260}"/>
              </a:ext>
            </a:extLst>
          </p:cNvPr>
          <p:cNvSpPr/>
          <p:nvPr/>
        </p:nvSpPr>
        <p:spPr>
          <a:xfrm>
            <a:off x="7533314" y="2122964"/>
            <a:ext cx="369115" cy="13448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ectangle 8">
            <a:extLst>
              <a:ext uri="{FF2B5EF4-FFF2-40B4-BE49-F238E27FC236}">
                <a16:creationId xmlns:a16="http://schemas.microsoft.com/office/drawing/2014/main" id="{B31DBE10-A533-4C2E-A750-7A6A23AB1FDE}"/>
              </a:ext>
            </a:extLst>
          </p:cNvPr>
          <p:cNvSpPr/>
          <p:nvPr/>
        </p:nvSpPr>
        <p:spPr>
          <a:xfrm>
            <a:off x="153798" y="4036166"/>
            <a:ext cx="12136074" cy="2585323"/>
          </a:xfrm>
          <a:prstGeom prst="rect">
            <a:avLst/>
          </a:prstGeom>
        </p:spPr>
        <p:txBody>
          <a:bodyPr wrap="square">
            <a:spAutoFit/>
          </a:bodyPr>
          <a:lstStyle/>
          <a:p>
            <a:r>
              <a:rPr lang="en-IN" dirty="0">
                <a:latin typeface="Rockwell" panose="02060603020205020403" pitchFamily="18" charset="0"/>
              </a:rPr>
              <a:t>The first connect() line hooks up the error message signal from the worker to an error processing function in the main thread. The second connects the thread's started() signal to the processing() slot in the worker, causing it to start.</a:t>
            </a:r>
          </a:p>
          <a:p>
            <a:endParaRPr lang="en-IN" dirty="0">
              <a:latin typeface="Rockwell" panose="02060603020205020403" pitchFamily="18" charset="0"/>
            </a:endParaRPr>
          </a:p>
          <a:p>
            <a:r>
              <a:rPr lang="en-IN" dirty="0">
                <a:latin typeface="Rockwell" panose="02060603020205020403" pitchFamily="18" charset="0"/>
              </a:rPr>
              <a:t>Then the clean-up: when the worker instance emits finished(), as we did in the example, it will signal the thread to quit, i.e. shut down. We then mark the worker instance using the same finished() signal for deletion. Finally, to prevent nasty crashes because the thread hasn't fully shut down yet when it is deleted, we connect the finished() of the thread (not the worker!) to its own </a:t>
            </a:r>
            <a:r>
              <a:rPr lang="en-IN" dirty="0" err="1">
                <a:latin typeface="Rockwell" panose="02060603020205020403" pitchFamily="18" charset="0"/>
              </a:rPr>
              <a:t>deleteLater</a:t>
            </a:r>
            <a:r>
              <a:rPr lang="en-IN" dirty="0">
                <a:latin typeface="Rockwell" panose="02060603020205020403" pitchFamily="18" charset="0"/>
              </a:rPr>
              <a:t>() slot. This will cause the thread to be deleted only after it has fully shut down.</a:t>
            </a:r>
          </a:p>
        </p:txBody>
      </p:sp>
    </p:spTree>
    <p:extLst>
      <p:ext uri="{BB962C8B-B14F-4D97-AF65-F5344CB8AC3E}">
        <p14:creationId xmlns:p14="http://schemas.microsoft.com/office/powerpoint/2010/main" val="3262641459"/>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161</TotalTime>
  <Words>1982</Words>
  <Application>Microsoft Office PowerPoint</Application>
  <PresentationFormat>Widescreen</PresentationFormat>
  <Paragraphs>144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Elephant</vt:lpstr>
      <vt:lpstr>Rockwell</vt:lpstr>
      <vt:lpstr>Titillium Web</vt:lpstr>
      <vt:lpstr>BrushVTI</vt:lpstr>
      <vt:lpstr>Qt Multithreading</vt:lpstr>
      <vt:lpstr>Multithreading technologies in QT</vt:lpstr>
      <vt:lpstr>Qthread (read QT documentation of this class)</vt:lpstr>
      <vt:lpstr>Qthread (read QT documentation of this class)</vt:lpstr>
      <vt:lpstr>Using Worker class (most favoured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Girish Lande</cp:lastModifiedBy>
  <cp:revision>70</cp:revision>
  <dcterms:created xsi:type="dcterms:W3CDTF">2020-04-27T06:53:24Z</dcterms:created>
  <dcterms:modified xsi:type="dcterms:W3CDTF">2020-06-23T13:03:44Z</dcterms:modified>
</cp:coreProperties>
</file>